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6.jpeg" ContentType="image/jpeg"/>
  <Override PartName="/ppt/media/image2.png" ContentType="image/png"/>
  <Override PartName="/ppt/media/image7.png" ContentType="image/png"/>
  <Override PartName="/ppt/media/image8.jpeg" ContentType="image/jpeg"/>
  <Override PartName="/ppt/media/image1.png" ContentType="image/png"/>
  <Override PartName="/ppt/media/image3.png" ContentType="image/png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42560" cy="31752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90440" cy="190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43AF68DD-FAAA-494C-B395-E813046C9B7B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514188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5880" cy="53172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42560" cy="31752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714160" y="4897080"/>
            <a:ext cx="190440" cy="190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2303D63-0676-45C9-B936-6C06EADC454D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24360"/>
            <a:ext cx="9142560" cy="31752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714160" y="4897080"/>
            <a:ext cx="190440" cy="190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4C918962-3BE2-47C6-92A5-001639FC3E1F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4824360"/>
            <a:ext cx="9142560" cy="31752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8714160" y="4897080"/>
            <a:ext cx="190440" cy="190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F5FFA040-127D-4BF9-B512-DD9D3C07A8E8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 hidden="1"/>
          <p:cNvSpPr/>
          <p:nvPr/>
        </p:nvSpPr>
        <p:spPr>
          <a:xfrm>
            <a:off x="0" y="4824360"/>
            <a:ext cx="9142560" cy="31752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 hidden="1"/>
          <p:cNvSpPr/>
          <p:nvPr/>
        </p:nvSpPr>
        <p:spPr>
          <a:xfrm>
            <a:off x="8714160" y="4897080"/>
            <a:ext cx="190440" cy="190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01D03AB7-BDD0-4BBF-97AE-ED39E8CC21A4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164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8714160" y="4897080"/>
            <a:ext cx="190440" cy="190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7C71C7E-CB24-4178-BB9D-4E5F940A5141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4824360"/>
            <a:ext cx="9142560" cy="31752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8714160" y="4897080"/>
            <a:ext cx="190440" cy="190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41211419-931D-4D9E-B9B8-BDB071354C9E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06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5141880"/>
          </a:xfrm>
          <a:prstGeom prst="rect">
            <a:avLst/>
          </a:prstGeom>
          <a:ln>
            <a:noFill/>
          </a:ln>
        </p:spPr>
      </p:pic>
      <p:sp>
        <p:nvSpPr>
          <p:cNvPr id="207" name="CustomShape 3"/>
          <p:cNvSpPr/>
          <p:nvPr/>
        </p:nvSpPr>
        <p:spPr>
          <a:xfrm>
            <a:off x="8714160" y="4897080"/>
            <a:ext cx="190440" cy="190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372BC3CA-2988-43CD-9F9C-E8C64217E2C3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867960" y="1080360"/>
            <a:ext cx="7403040" cy="17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867960" y="2926800"/>
            <a:ext cx="740304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867960" y="4218840"/>
            <a:ext cx="3252600" cy="6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b="0" lang="de-DE" sz="11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762120" y="1665000"/>
            <a:ext cx="7618680" cy="18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Section Title (28pt)</a:t>
            </a:r>
            <a:endParaRPr b="0" lang="de-DE" sz="2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816120" y="849240"/>
            <a:ext cx="7423200" cy="32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74800" y="343080"/>
            <a:ext cx="796464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874800" y="937080"/>
            <a:ext cx="796464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de-DE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874800" y="1428480"/>
            <a:ext cx="7964640" cy="31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1. Definition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2. Geschichte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2. Gründung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3. Haftung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4. Geschäftsführung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5. Vor- und Nachteile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6. Beispiel: Holzwerk Schilling KG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74800" y="343080"/>
            <a:ext cx="796464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874800" y="937080"/>
            <a:ext cx="796464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874800" y="1428480"/>
            <a:ext cx="7964640" cy="31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TextShape 4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Definition der KG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56" name="TextShape 5"/>
          <p:cNvSpPr txBox="1"/>
          <p:nvPr/>
        </p:nvSpPr>
        <p:spPr>
          <a:xfrm>
            <a:off x="457560" y="1728000"/>
            <a:ext cx="861444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Die Abkürzung KG = Kommanditgesellschaft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57" name="TextShape 6"/>
          <p:cNvSpPr txBox="1"/>
          <p:nvPr/>
        </p:nvSpPr>
        <p:spPr>
          <a:xfrm>
            <a:off x="457200" y="2321280"/>
            <a:ext cx="8229240" cy="135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Gewerbe  das auf Handel ausgerichtet ist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Mindestens zwei Personen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74800" y="343080"/>
            <a:ext cx="796464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"/>
          <p:cNvSpPr/>
          <p:nvPr/>
        </p:nvSpPr>
        <p:spPr>
          <a:xfrm>
            <a:off x="874800" y="937080"/>
            <a:ext cx="796464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"/>
          <p:cNvSpPr/>
          <p:nvPr/>
        </p:nvSpPr>
        <p:spPr>
          <a:xfrm>
            <a:off x="874800" y="1428480"/>
            <a:ext cx="7964640" cy="31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TextShape 4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Die KG besteht aus: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62" name="TextShape 5"/>
          <p:cNvSpPr txBox="1"/>
          <p:nvPr/>
        </p:nvSpPr>
        <p:spPr>
          <a:xfrm>
            <a:off x="288000" y="122400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r>
              <a:rPr b="0" lang="de-DE" sz="3200" spc="-1" strike="noStrike">
                <a:latin typeface="Arial"/>
              </a:rPr>
              <a:t>- </a:t>
            </a:r>
            <a:r>
              <a:rPr b="0" lang="de-DE" sz="3200" spc="-1" strike="noStrike">
                <a:latin typeface="Arial"/>
                <a:ea typeface="Droid Sans Fallback"/>
              </a:rPr>
              <a:t> Komplementär/in</a:t>
            </a:r>
            <a:endParaRPr b="0" lang="de-DE" sz="3200" spc="-1" strike="noStrike">
              <a:latin typeface="Arial"/>
            </a:endParaRPr>
          </a:p>
          <a:p>
            <a:r>
              <a:rPr b="0" lang="de-DE" sz="3200" spc="-1" strike="noStrike">
                <a:latin typeface="Arial"/>
              </a:rPr>
              <a:t>→ </a:t>
            </a:r>
            <a:r>
              <a:rPr b="0" lang="de-DE" sz="3200" spc="-1" strike="noStrike">
                <a:latin typeface="Arial"/>
              </a:rPr>
              <a:t>Persönlich haftender Gesellschafter</a:t>
            </a:r>
            <a:endParaRPr b="0" lang="de-DE" sz="3200" spc="-1" strike="noStrike">
              <a:latin typeface="Arial"/>
            </a:endParaRPr>
          </a:p>
          <a:p>
            <a:endParaRPr b="0" lang="de-DE" sz="3200" spc="-1" strike="noStrike">
              <a:latin typeface="Arial"/>
            </a:endParaRPr>
          </a:p>
          <a:p>
            <a:r>
              <a:rPr b="0" lang="de-DE" sz="3200" spc="-1" strike="noStrike">
                <a:latin typeface="Arial"/>
              </a:rPr>
              <a:t>-  Kommanditist/in</a:t>
            </a:r>
            <a:endParaRPr b="0" lang="de-DE" sz="3200" spc="-1" strike="noStrike">
              <a:latin typeface="Arial"/>
            </a:endParaRPr>
          </a:p>
          <a:p>
            <a:r>
              <a:rPr b="0" lang="de-DE" sz="3200" spc="-1" strike="noStrike">
                <a:latin typeface="Arial"/>
              </a:rPr>
              <a:t> → </a:t>
            </a:r>
            <a:r>
              <a:rPr b="0" lang="de-DE" sz="3200" spc="-1" strike="noStrike">
                <a:latin typeface="Arial"/>
              </a:rPr>
              <a:t>Beschränkt haftender Gesellschafter 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Wie ist unsere moderne „KG“ entstanden?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288000" y="2461680"/>
            <a:ext cx="856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                                            </a:t>
            </a:r>
            <a:r>
              <a:rPr b="0" lang="de-DE" sz="1800" spc="-1" strike="noStrike">
                <a:latin typeface="Arial"/>
              </a:rPr>
              <a:t>Mai 1072 in Venedig 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74800" y="343080"/>
            <a:ext cx="796464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"/>
          <p:cNvSpPr/>
          <p:nvPr/>
        </p:nvSpPr>
        <p:spPr>
          <a:xfrm>
            <a:off x="874800" y="1381680"/>
            <a:ext cx="3895560" cy="32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874800" y="990360"/>
            <a:ext cx="389556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4"/>
          <p:cNvSpPr/>
          <p:nvPr/>
        </p:nvSpPr>
        <p:spPr>
          <a:xfrm>
            <a:off x="4943520" y="1382400"/>
            <a:ext cx="3899160" cy="32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5"/>
          <p:cNvSpPr/>
          <p:nvPr/>
        </p:nvSpPr>
        <p:spPr>
          <a:xfrm>
            <a:off x="4943520" y="990360"/>
            <a:ext cx="389916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48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Komturei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Annerkannt im Jahr 1166 in Pisa und Florenz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Mindestens zwei Kaufleute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Vereinigung des Kapitals  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Es entwikelten sich weitere Formen der Komturei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Es gibt viele Belege seit 1408 in Florenz für die verschieden Formen der KG.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Verbreitung im Mittelmeerraum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März 1673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88200" y="1249200"/>
            <a:ext cx="4015800" cy="289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4032000" y="1152000"/>
            <a:ext cx="489600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Commenda als Kommanditgesellschaft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1807 wurde die KG als Rechtsform angenommen.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79200" y="1296000"/>
            <a:ext cx="4024800" cy="266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Mai 1861 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5976000" y="1224000"/>
            <a:ext cx="3007800" cy="2917080"/>
          </a:xfrm>
          <a:prstGeom prst="rect">
            <a:avLst/>
          </a:prstGeom>
          <a:ln>
            <a:noFill/>
          </a:ln>
        </p:spPr>
      </p:pic>
      <p:sp>
        <p:nvSpPr>
          <p:cNvPr id="279" name="TextShape 2"/>
          <p:cNvSpPr txBox="1"/>
          <p:nvPr/>
        </p:nvSpPr>
        <p:spPr>
          <a:xfrm>
            <a:off x="432000" y="1224000"/>
            <a:ext cx="532800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Kommanditgesellschaft wird in das „Allgemeines Deutsches Handelsgesetzbuch“ aufgenommen.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Abkürzung ADHGB 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97</TotalTime>
  <Application>LibreOffice/6.3.3.2.0$Linux_X86_64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2019-12-12T10:04:04Z</dcterms:modified>
  <cp:revision>28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