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607C5BA-C919-4130-8743-E3CAB4DCFA2A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16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160" cy="5310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55D1E2F-EF69-4EAA-A6F3-28921FDAB1ED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9FBEDEB-0327-41CA-88DC-957369AD56A0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8837A3E-FAEC-44B7-A3B1-E7D10D152DB1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 hidden="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 hidden="1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F933FD0-D8AB-4C3D-9B0E-D3F4B37CC8D4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5DB8999-78A0-49E1-A76B-53BECD96722E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E11AF49-4C7D-4DD4-A8FE-9D9EAC81DEB6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16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B1C3858-CD61-47C7-8EA9-993653DCF798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67960" y="1080360"/>
            <a:ext cx="7402320" cy="17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zxx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zxx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67960" y="2926800"/>
            <a:ext cx="740232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67960" y="4218840"/>
            <a:ext cx="325188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zxx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zxx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zxx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zxx" sz="11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7223760" y="274320"/>
            <a:ext cx="1280160" cy="82296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874800" y="1127520"/>
            <a:ext cx="7963920" cy="35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874800" y="1428480"/>
            <a:ext cx="7963920" cy="31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zxx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Definition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zxx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zxx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zxx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zxx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zxx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TODO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874800" y="1428480"/>
            <a:ext cx="7963920" cy="31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57" name="TextShape 4"/>
          <p:cNvSpPr txBox="1"/>
          <p:nvPr/>
        </p:nvSpPr>
        <p:spPr>
          <a:xfrm>
            <a:off x="822960" y="1188720"/>
            <a:ext cx="7132320" cy="35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xx" sz="1800" spc="-1" strike="noStrike">
                <a:latin typeface="Arial"/>
              </a:rPr>
              <a:t>Komplementäre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  <a:ea typeface="Droid Sans Fallback"/>
              </a:rPr>
              <a:t>	</a:t>
            </a:r>
            <a:r>
              <a:rPr b="0" lang="zxx" sz="1800" spc="-1" strike="noStrike">
                <a:latin typeface="Arial"/>
              </a:rPr>
              <a:t>- persönlich haftende Gesellschafter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als Geschäftsführer</a:t>
            </a:r>
            <a:r>
              <a:rPr b="0" lang="zxx" sz="1800" spc="-1" strike="noStrike">
                <a:latin typeface="Arial"/>
              </a:rPr>
              <a:t>	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alleinige Vertretung der Gesellschaft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Kommanditisten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sind von Führung ausgeschlossen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Erteilung von Rechten möglich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Kontrollbefugnis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874800" y="1381680"/>
            <a:ext cx="38948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874800" y="990360"/>
            <a:ext cx="38948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4943520" y="1382400"/>
            <a:ext cx="38984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4943520" y="990360"/>
            <a:ext cx="38984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64" name="TextShape 7"/>
          <p:cNvSpPr txBox="1"/>
          <p:nvPr/>
        </p:nvSpPr>
        <p:spPr>
          <a:xfrm>
            <a:off x="822960" y="1188720"/>
            <a:ext cx="713232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zxx" sz="1800" spc="-1" strike="noStrike">
                <a:latin typeface="Arial"/>
              </a:rPr>
              <a:t>1. Nach dem Gesellschaftsvertrag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Gestaltung nach eigenem Interesse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Höhe der Kapitaleinlagen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Pflicht: Beteiligung an der Gesellschaft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1" lang="zxx" sz="1800" spc="-1" strike="noStrike">
                <a:latin typeface="Arial"/>
              </a:rPr>
              <a:t>2. Nach dem Handelsgesetzbuch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angemessene Verteilung (Höhe Kapitaleinlage)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festgelegter Gewinn: 4 % Verzinsung Kapitaleinlagen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Zinssumme und Gehalt werden vom Gewinn abgezogen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- Restlicher Gewinn wird verteilt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874800" y="1381680"/>
            <a:ext cx="38948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874800" y="990360"/>
            <a:ext cx="38948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4943520" y="1382400"/>
            <a:ext cx="38984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4943520" y="990360"/>
            <a:ext cx="38984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6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71" name="TextShape 7"/>
          <p:cNvSpPr txBox="1"/>
          <p:nvPr/>
        </p:nvSpPr>
        <p:spPr>
          <a:xfrm>
            <a:off x="822960" y="1188720"/>
            <a:ext cx="7132320" cy="314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xx" sz="1800" spc="-1" strike="noStrike">
                <a:latin typeface="Arial"/>
              </a:rPr>
              <a:t>Gewinn: 200.000 €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2 Komplementäre: je 400.000 € Kapitaleinlage, 50.000 € Gehalt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1 Kommanditist: 100.000 € Kapitaleinlage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874800" y="1381680"/>
            <a:ext cx="38948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874800" y="990360"/>
            <a:ext cx="38948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4943520" y="1382400"/>
            <a:ext cx="38984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>
            <a:off x="4943520" y="990360"/>
            <a:ext cx="38984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78" name="TextShape 7"/>
          <p:cNvSpPr txBox="1"/>
          <p:nvPr/>
        </p:nvSpPr>
        <p:spPr>
          <a:xfrm>
            <a:off x="822960" y="1188720"/>
            <a:ext cx="7132320" cy="270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zxx" sz="1800" spc="-1" strike="noStrike">
                <a:latin typeface="Arial"/>
              </a:rPr>
              <a:t>Verzinsung der Kapitaleinlagen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4 % von 400.000 € = 16.000 €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4 % von 200.000 € = 8.000 €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--&gt; 200.000 € - 32.000 € - 8.000 € = 160.000 €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1" lang="zxx" sz="1800" spc="-1" strike="noStrike">
                <a:latin typeface="Arial"/>
              </a:rPr>
              <a:t>Abzug der Gehälter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160.000 € - 100.000 € = 60.000 €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874800" y="1381680"/>
            <a:ext cx="38948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874800" y="990360"/>
            <a:ext cx="38948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"/>
          <p:cNvSpPr/>
          <p:nvPr/>
        </p:nvSpPr>
        <p:spPr>
          <a:xfrm>
            <a:off x="4943520" y="1382400"/>
            <a:ext cx="38984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4943520" y="990360"/>
            <a:ext cx="38984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6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85" name="TextShape 7"/>
          <p:cNvSpPr txBox="1"/>
          <p:nvPr/>
        </p:nvSpPr>
        <p:spPr>
          <a:xfrm>
            <a:off x="822960" y="1188720"/>
            <a:ext cx="71323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zxx" sz="1800" spc="-1" strike="noStrike">
                <a:latin typeface="Arial"/>
              </a:rPr>
              <a:t>Verteilung anhand der Kapitaleinlagen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60.000 € * 0,4 = 24.000 €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60.000 € * 0,2 = 12.000 €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1" lang="zxx" sz="1800" spc="-1" strike="noStrike">
                <a:latin typeface="Arial"/>
              </a:rPr>
              <a:t>Persönlicher Gesamtgewinn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16.000 € + 50.000 € + 24.000 € = 90.000 €</a:t>
            </a:r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8.000 € + 12.000 € = 20.000 €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874800" y="1381680"/>
            <a:ext cx="38948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"/>
          <p:cNvSpPr/>
          <p:nvPr/>
        </p:nvSpPr>
        <p:spPr>
          <a:xfrm>
            <a:off x="874800" y="990360"/>
            <a:ext cx="38948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4943520" y="1382400"/>
            <a:ext cx="38984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4943520" y="990360"/>
            <a:ext cx="38984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6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zxx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92" name="TextShape 7"/>
          <p:cNvSpPr txBox="1"/>
          <p:nvPr/>
        </p:nvSpPr>
        <p:spPr>
          <a:xfrm>
            <a:off x="822960" y="1188720"/>
            <a:ext cx="71323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xx" sz="1800" spc="-1" strike="noStrike">
                <a:latin typeface="Arial"/>
              </a:rPr>
              <a:t>- Verluste werden wie Gewinne verteilt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- Kommanditisten haften maximal mit Höhe ihrer Kapitaleinlagen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lang="zxx" sz="1800" spc="-1" strike="noStrike">
                <a:latin typeface="Arial"/>
              </a:rPr>
              <a:t>- Komplementäre haften unbeschränkt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329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2019-12-07T16:57:34Z</dcterms:modified>
  <cp:revision>90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