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84" r:id="rId4"/>
    <p:sldId id="258" r:id="rId5"/>
    <p:sldId id="262" r:id="rId6"/>
    <p:sldId id="285" r:id="rId7"/>
    <p:sldId id="263" r:id="rId8"/>
    <p:sldId id="266" r:id="rId9"/>
    <p:sldId id="264" r:id="rId10"/>
    <p:sldId id="286" r:id="rId11"/>
    <p:sldId id="265" r:id="rId12"/>
    <p:sldId id="259" r:id="rId13"/>
    <p:sldId id="267" r:id="rId14"/>
    <p:sldId id="268" r:id="rId15"/>
    <p:sldId id="269" r:id="rId16"/>
    <p:sldId id="270" r:id="rId17"/>
    <p:sldId id="260" r:id="rId18"/>
    <p:sldId id="271" r:id="rId19"/>
    <p:sldId id="272" r:id="rId20"/>
    <p:sldId id="273" r:id="rId21"/>
    <p:sldId id="274" r:id="rId22"/>
    <p:sldId id="290" r:id="rId23"/>
    <p:sldId id="291" r:id="rId24"/>
    <p:sldId id="289" r:id="rId25"/>
    <p:sldId id="261" r:id="rId26"/>
    <p:sldId id="276" r:id="rId27"/>
    <p:sldId id="288" r:id="rId28"/>
    <p:sldId id="287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92" r:id="rId37"/>
    <p:sldId id="295" r:id="rId38"/>
    <p:sldId id="293" r:id="rId39"/>
    <p:sldId id="294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 varScale="1">
        <p:scale>
          <a:sx n="78" d="100"/>
          <a:sy n="78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5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834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3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8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25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3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40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2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71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2015-05-23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59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336703"/>
          </a:xfrm>
        </p:spPr>
        <p:txBody>
          <a:bodyPr>
            <a:noAutofit/>
          </a:bodyPr>
          <a:lstStyle/>
          <a:p>
            <a:pPr algn="l"/>
            <a:r>
              <a:rPr lang="pl-PL" sz="8800" dirty="0" smtClean="0">
                <a:latin typeface="Adobe Gothic Std B" pitchFamily="34" charset="-128"/>
                <a:ea typeface="Adobe Gothic Std B" pitchFamily="34" charset="-128"/>
              </a:rPr>
              <a:t>ES6: </a:t>
            </a:r>
            <a:r>
              <a:rPr lang="pl-PL" sz="4800" dirty="0" smtClean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pl-PL" sz="4800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sz="4800" dirty="0" err="1" smtClean="0">
                <a:latin typeface="Kozuka Gothic Pro B" pitchFamily="34" charset="-128"/>
                <a:ea typeface="Kozuka Gothic Pro B" pitchFamily="34" charset="-128"/>
              </a:rPr>
              <a:t>class</a:t>
            </a: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/>
            </a:r>
            <a:b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</a:b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sz="4800" dirty="0" err="1" smtClean="0">
                <a:latin typeface="Kozuka Gothic Pro B" pitchFamily="34" charset="-128"/>
                <a:ea typeface="Kozuka Gothic Pro B" pitchFamily="34" charset="-128"/>
              </a:rPr>
              <a:t>let</a:t>
            </a: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/>
            </a:r>
            <a:b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</a:b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sz="4800" dirty="0" err="1" smtClean="0">
                <a:latin typeface="Kozuka Gothic Pro B" pitchFamily="34" charset="-128"/>
                <a:ea typeface="Kozuka Gothic Pro B" pitchFamily="34" charset="-128"/>
              </a:rPr>
              <a:t>new</a:t>
            </a: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sz="4800" dirty="0" err="1" smtClean="0">
                <a:latin typeface="Kozuka Gothic Pro B" pitchFamily="34" charset="-128"/>
                <a:ea typeface="Kozuka Gothic Pro B" pitchFamily="34" charset="-128"/>
              </a:rPr>
              <a:t>types</a:t>
            </a: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/>
            </a:r>
            <a:b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</a:b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sz="4800" dirty="0" err="1" smtClean="0">
                <a:latin typeface="Kozuka Gothic Pro B" pitchFamily="34" charset="-128"/>
                <a:ea typeface="Kozuka Gothic Pro B" pitchFamily="34" charset="-128"/>
              </a:rPr>
              <a:t>new</a:t>
            </a:r>
            <a:r>
              <a:rPr lang="pl-PL" sz="48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sz="4800" dirty="0" err="1" smtClean="0">
                <a:latin typeface="Kozuka Gothic Pro B" pitchFamily="34" charset="-128"/>
                <a:ea typeface="Kozuka Gothic Pro B" pitchFamily="34" charset="-128"/>
              </a:rPr>
              <a:t>syntax</a:t>
            </a:r>
            <a:endParaRPr lang="pl-PL" sz="48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9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Brak </a:t>
            </a:r>
            <a:r>
              <a:rPr lang="pl-PL" dirty="0" err="1" smtClean="0">
                <a:latin typeface="Kozuka Gothic Pro B" pitchFamily="34" charset="-128"/>
                <a:ea typeface="Kozuka Gothic Pro B" pitchFamily="34" charset="-128"/>
              </a:rPr>
              <a:t>kontruktora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331640" y="1484784"/>
            <a:ext cx="6367778" cy="4825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3200" dirty="0" smtClean="0">
                <a:solidFill>
                  <a:srgbClr val="808080"/>
                </a:solidFill>
                <a:effectLst/>
              </a:rPr>
              <a:t>// . . .</a:t>
            </a:r>
          </a:p>
          <a:p>
            <a:pPr marL="0" indent="0">
              <a:buNone/>
            </a:pP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3200" dirty="0" err="1" smtClean="0"/>
              <a:t>Foo</a:t>
            </a:r>
            <a:r>
              <a:rPr lang="pl-PL" sz="3200" dirty="0" smtClean="0"/>
              <a:t> {</a:t>
            </a:r>
          </a:p>
          <a:p>
            <a:pPr marL="0" indent="0">
              <a:buNone/>
            </a:pPr>
            <a:r>
              <a:rPr lang="pl-PL" sz="3200" dirty="0"/>
              <a:t> </a:t>
            </a:r>
            <a:r>
              <a:rPr lang="pl-PL" sz="3200" dirty="0" smtClean="0"/>
              <a:t>   </a:t>
            </a:r>
            <a:r>
              <a:rPr lang="pl-PL" sz="3200" dirty="0" err="1" smtClean="0">
                <a:solidFill>
                  <a:srgbClr val="FFC66D"/>
                </a:solidFill>
                <a:effectLst/>
              </a:rPr>
              <a:t>construct</a:t>
            </a:r>
            <a:r>
              <a:rPr lang="pl-PL" sz="3200" dirty="0" smtClean="0"/>
              <a:t>(…</a:t>
            </a:r>
            <a:r>
              <a:rPr lang="pl-PL" sz="3200" dirty="0" err="1" smtClean="0"/>
              <a:t>args</a:t>
            </a:r>
            <a:r>
              <a:rPr lang="pl-PL" sz="3200" dirty="0" smtClean="0"/>
              <a:t>) {</a:t>
            </a:r>
          </a:p>
          <a:p>
            <a:pPr marL="0" indent="0">
              <a:buNone/>
            </a:pPr>
            <a:r>
              <a:rPr lang="pl-PL" sz="3200" dirty="0"/>
              <a:t> </a:t>
            </a:r>
            <a:r>
              <a:rPr lang="pl-PL" sz="3200" dirty="0" smtClean="0"/>
              <a:t>        </a:t>
            </a:r>
            <a:r>
              <a:rPr lang="pl-PL" sz="3200" dirty="0" err="1" smtClean="0"/>
              <a:t>super.</a:t>
            </a:r>
            <a:r>
              <a:rPr lang="pl-PL" sz="3200" dirty="0" err="1" smtClean="0">
                <a:solidFill>
                  <a:srgbClr val="FFC66D"/>
                </a:solidFill>
                <a:effectLst/>
              </a:rPr>
              <a:t>construct</a:t>
            </a:r>
            <a:r>
              <a:rPr lang="pl-PL" sz="3200" dirty="0" smtClean="0"/>
              <a:t>(…</a:t>
            </a:r>
            <a:r>
              <a:rPr lang="pl-PL" sz="3200" dirty="0" err="1" smtClean="0"/>
              <a:t>args</a:t>
            </a:r>
            <a:r>
              <a:rPr lang="pl-PL" sz="3200" dirty="0" smtClean="0"/>
              <a:t>);</a:t>
            </a:r>
          </a:p>
          <a:p>
            <a:pPr marL="0" indent="0">
              <a:buNone/>
            </a:pPr>
            <a:r>
              <a:rPr lang="pl-PL" sz="3200" dirty="0"/>
              <a:t> </a:t>
            </a:r>
            <a:r>
              <a:rPr lang="pl-PL" sz="3200" dirty="0" smtClean="0"/>
              <a:t>   }</a:t>
            </a:r>
            <a:br>
              <a:rPr lang="pl-PL" sz="3200" dirty="0" smtClean="0"/>
            </a:br>
            <a:r>
              <a:rPr lang="pl-PL" sz="3200" dirty="0" smtClean="0"/>
              <a:t>    </a:t>
            </a:r>
            <a:r>
              <a:rPr lang="pl-PL" sz="3200" dirty="0" smtClean="0">
                <a:solidFill>
                  <a:srgbClr val="FFC66D"/>
                </a:solidFill>
                <a:effectLst/>
              </a:rPr>
              <a:t>test</a:t>
            </a:r>
            <a:r>
              <a:rPr lang="pl-PL" sz="3200" dirty="0" smtClean="0"/>
              <a:t>(x, y) {</a:t>
            </a:r>
            <a:br>
              <a:rPr lang="pl-PL" sz="3200" dirty="0" smtClean="0"/>
            </a:br>
            <a:r>
              <a:rPr lang="pl-PL" sz="3200" dirty="0" smtClean="0"/>
              <a:t>         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>// . . .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/>
            </a:r>
            <a:br>
              <a:rPr lang="pl-PL" sz="3200" dirty="0" smtClean="0">
                <a:solidFill>
                  <a:srgbClr val="CC7832"/>
                </a:solidFill>
                <a:effectLst/>
              </a:rPr>
            </a:br>
            <a:r>
              <a:rPr lang="pl-PL" sz="32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3200" dirty="0" smtClean="0"/>
              <a:t>}</a:t>
            </a:r>
            <a:br>
              <a:rPr lang="pl-PL" sz="3200" dirty="0" smtClean="0"/>
            </a:br>
            <a:r>
              <a:rPr lang="pl-PL" sz="3200" dirty="0" smtClean="0"/>
              <a:t>}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/>
            </a:r>
            <a:br>
              <a:rPr lang="pl-PL" sz="3200" dirty="0" smtClean="0">
                <a:solidFill>
                  <a:srgbClr val="808080"/>
                </a:solidFill>
                <a:effectLst/>
              </a:rPr>
            </a:br>
            <a:r>
              <a:rPr lang="pl-PL" sz="3200" dirty="0" smtClean="0">
                <a:solidFill>
                  <a:srgbClr val="808080"/>
                </a:solidFill>
                <a:effectLst/>
              </a:rPr>
              <a:t>// . . .</a:t>
            </a:r>
          </a:p>
          <a:p>
            <a:pPr marL="0" indent="0">
              <a:buNone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544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Ciekawostka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39552" y="1484784"/>
            <a:ext cx="7992888" cy="4825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3200" dirty="0" err="1" smtClean="0"/>
              <a:t>FooBar</a:t>
            </a:r>
            <a:r>
              <a:rPr lang="pl-PL" sz="3200" dirty="0" smtClean="0"/>
              <a:t> {</a:t>
            </a:r>
            <a:br>
              <a:rPr lang="pl-PL" sz="3200" dirty="0" smtClean="0"/>
            </a:br>
            <a:r>
              <a:rPr lang="pl-PL" sz="3200" dirty="0" smtClean="0"/>
              <a:t>    .</a:t>
            </a:r>
            <a:r>
              <a:rPr lang="pl-PL" sz="3200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sz="3200" dirty="0" smtClean="0"/>
              <a:t>(x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3200" dirty="0" smtClean="0"/>
              <a:t>y) { </a:t>
            </a: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3200" dirty="0" err="1" smtClean="0"/>
              <a:t>.</a:t>
            </a:r>
            <a:r>
              <a:rPr lang="pl-PL" sz="3200" dirty="0" err="1" smtClean="0">
                <a:solidFill>
                  <a:srgbClr val="9876AA"/>
                </a:solidFill>
                <a:effectLst/>
              </a:rPr>
              <a:t>x</a:t>
            </a:r>
            <a:r>
              <a:rPr lang="pl-PL" sz="32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3200" dirty="0" smtClean="0"/>
              <a:t>= x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3200" dirty="0" err="1" smtClean="0"/>
              <a:t>.</a:t>
            </a:r>
            <a:r>
              <a:rPr lang="pl-PL" sz="3200" dirty="0" err="1" smtClean="0">
                <a:solidFill>
                  <a:srgbClr val="9876AA"/>
                </a:solidFill>
                <a:effectLst/>
              </a:rPr>
              <a:t>y</a:t>
            </a:r>
            <a:r>
              <a:rPr lang="pl-PL" sz="32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3200" dirty="0" smtClean="0"/>
              <a:t>= y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3200" dirty="0" smtClean="0"/>
              <a:t>}</a:t>
            </a:r>
            <a:br>
              <a:rPr lang="pl-PL" sz="3200" dirty="0" smtClean="0"/>
            </a:br>
            <a:r>
              <a:rPr lang="pl-PL" sz="3200" dirty="0" smtClean="0"/>
              <a:t>    .[</a:t>
            </a:r>
            <a:r>
              <a:rPr lang="pl-PL" sz="3200" dirty="0" err="1" smtClean="0"/>
              <a:t>Symbol.</a:t>
            </a:r>
            <a:r>
              <a:rPr lang="pl-PL" sz="3200" dirty="0" err="1" smtClean="0">
                <a:solidFill>
                  <a:srgbClr val="FFC66D"/>
                </a:solidFill>
                <a:effectLst/>
              </a:rPr>
              <a:t>call</a:t>
            </a:r>
            <a:r>
              <a:rPr lang="pl-PL" sz="3200" dirty="0" smtClean="0"/>
              <a:t>](x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3200" dirty="0" smtClean="0"/>
              <a:t>y) { </a:t>
            </a:r>
          </a:p>
          <a:p>
            <a:pPr marL="0" indent="0">
              <a:buNone/>
            </a:pPr>
            <a:r>
              <a:rPr lang="pl-PL" sz="3200" b="1" dirty="0">
                <a:solidFill>
                  <a:srgbClr val="CC7832"/>
                </a:solidFill>
                <a:effectLst/>
              </a:rPr>
              <a:t> 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       return </a:t>
            </a: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new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 </a:t>
            </a: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3200" dirty="0" err="1" smtClean="0"/>
              <a:t>.</a:t>
            </a:r>
            <a:r>
              <a:rPr lang="pl-PL" sz="3200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sz="3200" dirty="0" smtClean="0"/>
              <a:t>(x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3200" dirty="0" smtClean="0"/>
              <a:t>y)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; </a:t>
            </a:r>
            <a:br>
              <a:rPr lang="pl-PL" sz="3200" dirty="0" smtClean="0">
                <a:solidFill>
                  <a:srgbClr val="CC7832"/>
                </a:solidFill>
                <a:effectLst/>
              </a:rPr>
            </a:br>
            <a:r>
              <a:rPr lang="pl-PL" sz="32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3200" dirty="0" smtClean="0"/>
              <a:t>}</a:t>
            </a:r>
            <a:br>
              <a:rPr lang="pl-PL" sz="3200" dirty="0" smtClean="0"/>
            </a:br>
            <a:r>
              <a:rPr lang="pl-PL" sz="3200" dirty="0" smtClean="0"/>
              <a:t>    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>//...</a:t>
            </a:r>
            <a:br>
              <a:rPr lang="pl-PL" sz="3200" dirty="0" smtClean="0">
                <a:solidFill>
                  <a:srgbClr val="808080"/>
                </a:solidFill>
                <a:effectLst/>
              </a:rPr>
            </a:br>
            <a:r>
              <a:rPr lang="pl-PL" sz="3200" dirty="0" smtClean="0"/>
              <a:t>}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267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7200" dirty="0" err="1">
                <a:latin typeface="Kozuka Gothic Pro B" pitchFamily="34" charset="-128"/>
                <a:ea typeface="Kozuka Gothic Pro B" pitchFamily="34" charset="-128"/>
              </a:rPr>
              <a:t>l</a:t>
            </a:r>
            <a:r>
              <a:rPr lang="pl-PL" sz="7200" dirty="0" err="1" smtClean="0">
                <a:latin typeface="Kozuka Gothic Pro B" pitchFamily="34" charset="-128"/>
                <a:ea typeface="Kozuka Gothic Pro B" pitchFamily="34" charset="-128"/>
              </a:rPr>
              <a:t>et</a:t>
            </a:r>
            <a:r>
              <a:rPr lang="pl-PL" sz="7200" dirty="0" smtClean="0">
                <a:latin typeface="Kozuka Gothic Pro B" pitchFamily="34" charset="-128"/>
                <a:ea typeface="Kozuka Gothic Pro B" pitchFamily="34" charset="-128"/>
              </a:rPr>
              <a:t> vs. </a:t>
            </a:r>
            <a:r>
              <a:rPr lang="pl-PL" sz="7200" dirty="0" err="1" smtClean="0">
                <a:latin typeface="Kozuka Gothic Pro B" pitchFamily="34" charset="-128"/>
                <a:ea typeface="Kozuka Gothic Pro B" pitchFamily="34" charset="-128"/>
              </a:rPr>
              <a:t>var</a:t>
            </a:r>
            <a:endParaRPr lang="pl-PL" sz="72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3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Przypadki użycia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920880" cy="449736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dirty="0" smtClean="0">
                <a:solidFill>
                  <a:srgbClr val="808080"/>
                </a:solidFill>
                <a:effectLst/>
              </a:rPr>
              <a:t>// Nie ma różnicy</a:t>
            </a:r>
            <a:endParaRPr lang="pl-PL" sz="3200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C7832"/>
                </a:solidFill>
                <a:effectLst/>
              </a:rPr>
              <a:t>function </a:t>
            </a:r>
            <a:r>
              <a:rPr lang="en-US" sz="3200" dirty="0" err="1" smtClean="0">
                <a:solidFill>
                  <a:srgbClr val="FFC66D"/>
                </a:solidFill>
                <a:effectLst/>
              </a:rPr>
              <a:t>FooBar</a:t>
            </a:r>
            <a:r>
              <a:rPr lang="en-US" sz="3200" dirty="0" smtClean="0"/>
              <a:t>() {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en-US" sz="3200" dirty="0" smtClean="0"/>
              <a:t>foo = </a:t>
            </a:r>
            <a:r>
              <a:rPr lang="en-US" sz="3200" dirty="0" smtClean="0">
                <a:solidFill>
                  <a:srgbClr val="6A8759"/>
                </a:solidFill>
                <a:effectLst/>
              </a:rPr>
              <a:t>'awesome worker!'</a:t>
            </a:r>
            <a:r>
              <a:rPr lang="en-US" sz="32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sz="3200" dirty="0" smtClean="0">
                <a:solidFill>
                  <a:srgbClr val="CC7832"/>
                </a:solidFill>
                <a:effectLst/>
              </a:rPr>
            </a:br>
            <a:r>
              <a:rPr lang="en-US" sz="32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sz="32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en-US" sz="32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sz="3200" dirty="0" smtClean="0"/>
              <a:t>bar = </a:t>
            </a:r>
            <a:r>
              <a:rPr lang="en-US" sz="3200" dirty="0" smtClean="0">
                <a:solidFill>
                  <a:srgbClr val="6A8759"/>
                </a:solidFill>
                <a:effectLst/>
              </a:rPr>
              <a:t>'go!'</a:t>
            </a:r>
            <a:r>
              <a:rPr lang="en-US" sz="32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sz="3200" dirty="0" smtClean="0">
                <a:solidFill>
                  <a:srgbClr val="CC7832"/>
                </a:solidFill>
                <a:effectLst/>
              </a:rPr>
            </a:br>
            <a:r>
              <a:rPr lang="en-US" sz="3200" dirty="0" smtClean="0">
                <a:effectLst/>
              </a:rPr>
              <a:t>}</a:t>
            </a:r>
            <a:endParaRPr lang="pl-P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Przypadki użycia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1"/>
            <a:ext cx="7920880" cy="31683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3200" dirty="0" err="1" smtClean="0">
                <a:solidFill>
                  <a:srgbClr val="FFC66D"/>
                </a:solidFill>
                <a:effectLst/>
              </a:rPr>
              <a:t>fooBar</a:t>
            </a:r>
            <a:r>
              <a:rPr lang="pl-PL" sz="3200" dirty="0" smtClean="0"/>
              <a:t>() {</a:t>
            </a:r>
            <a:br>
              <a:rPr lang="pl-PL" sz="3200" dirty="0" smtClean="0"/>
            </a:br>
            <a:r>
              <a:rPr lang="pl-PL" sz="3200" dirty="0" smtClean="0"/>
              <a:t>    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for</a:t>
            </a:r>
            <a:r>
              <a:rPr lang="pl-PL" sz="3200" dirty="0" smtClean="0"/>
              <a:t>( </a:t>
            </a: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3200" dirty="0" err="1" smtClean="0"/>
              <a:t>foo</a:t>
            </a:r>
            <a:r>
              <a:rPr lang="pl-PL" sz="3200" dirty="0" smtClean="0"/>
              <a:t> = </a:t>
            </a:r>
            <a:r>
              <a:rPr lang="pl-PL" sz="3200" dirty="0" smtClean="0">
                <a:solidFill>
                  <a:srgbClr val="6897BB"/>
                </a:solidFill>
                <a:effectLst/>
              </a:rPr>
              <a:t>0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3200" dirty="0" err="1" smtClean="0"/>
              <a:t>foo</a:t>
            </a:r>
            <a:r>
              <a:rPr lang="pl-PL" sz="3200" dirty="0" smtClean="0"/>
              <a:t> &lt; </a:t>
            </a:r>
            <a:r>
              <a:rPr lang="pl-PL" sz="3200" dirty="0" smtClean="0">
                <a:solidFill>
                  <a:srgbClr val="6897BB"/>
                </a:solidFill>
                <a:effectLst/>
              </a:rPr>
              <a:t>5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3200" dirty="0" err="1" smtClean="0"/>
              <a:t>foo</a:t>
            </a:r>
            <a:r>
              <a:rPr lang="pl-PL" sz="3200" dirty="0" smtClean="0"/>
              <a:t>++ ) {</a:t>
            </a:r>
            <a:br>
              <a:rPr lang="pl-PL" sz="3200" dirty="0" smtClean="0"/>
            </a:br>
            <a:r>
              <a:rPr lang="pl-PL" sz="3200" dirty="0" smtClean="0"/>
              <a:t>        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>// ...</a:t>
            </a:r>
            <a:br>
              <a:rPr lang="pl-PL" sz="3200" dirty="0" smtClean="0">
                <a:solidFill>
                  <a:srgbClr val="808080"/>
                </a:solidFill>
                <a:effectLst/>
              </a:rPr>
            </a:br>
            <a:r>
              <a:rPr lang="pl-PL" sz="32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pl-PL" sz="3200" dirty="0" smtClean="0"/>
              <a:t>}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3200" dirty="0" smtClean="0">
                <a:solidFill>
                  <a:srgbClr val="CC7832"/>
                </a:solidFill>
                <a:effectLst/>
              </a:rPr>
            </a:br>
            <a:r>
              <a:rPr lang="pl-PL" sz="32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3200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sz="3200" dirty="0" smtClean="0"/>
              <a:t>.</a:t>
            </a:r>
            <a:r>
              <a:rPr lang="pl-PL" sz="3200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sz="3200" dirty="0" smtClean="0"/>
              <a:t>(</a:t>
            </a:r>
            <a:r>
              <a:rPr lang="pl-PL" sz="3200" dirty="0" err="1" smtClean="0"/>
              <a:t>foo</a:t>
            </a:r>
            <a:r>
              <a:rPr lang="pl-PL" sz="3200" dirty="0" smtClean="0"/>
              <a:t>)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>;  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>// 4</a:t>
            </a:r>
            <a:br>
              <a:rPr lang="pl-PL" sz="3200" dirty="0" smtClean="0">
                <a:solidFill>
                  <a:srgbClr val="808080"/>
                </a:solidFill>
                <a:effectLst/>
              </a:rPr>
            </a:br>
            <a:r>
              <a:rPr lang="pl-PL" sz="3200" dirty="0" smtClean="0"/>
              <a:t>}</a:t>
            </a:r>
            <a:endParaRPr lang="pl-P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Przypadki użycia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4005064"/>
            <a:ext cx="7920880" cy="244827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fooBar</a:t>
            </a:r>
            <a:r>
              <a:rPr lang="pl-PL" dirty="0" smtClean="0"/>
              <a:t>()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for</a:t>
            </a:r>
            <a:r>
              <a:rPr lang="pl-PL" dirty="0" smtClean="0"/>
              <a:t>(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foo</a:t>
            </a:r>
            <a:r>
              <a:rPr lang="pl-PL" dirty="0" smtClean="0"/>
              <a:t> =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0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err="1" smtClean="0"/>
              <a:t>foo</a:t>
            </a:r>
            <a:r>
              <a:rPr lang="pl-PL" dirty="0" smtClean="0"/>
              <a:t> &lt;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5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err="1" smtClean="0"/>
              <a:t>foo</a:t>
            </a:r>
            <a:r>
              <a:rPr lang="pl-PL" dirty="0" smtClean="0"/>
              <a:t>++ ) {</a:t>
            </a:r>
            <a:br>
              <a:rPr lang="pl-PL" dirty="0" smtClean="0"/>
            </a:br>
            <a:r>
              <a:rPr lang="pl-PL" dirty="0" smtClean="0"/>
              <a:t>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...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    </a:t>
            </a:r>
            <a:r>
              <a:rPr lang="pl-PL" dirty="0" smtClean="0"/>
              <a:t>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err="1" smtClean="0"/>
              <a:t>foo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undefined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/>
              <a:t>}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484784"/>
            <a:ext cx="7920880" cy="244827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fooBar</a:t>
            </a:r>
            <a:r>
              <a:rPr lang="pl-PL" dirty="0" smtClean="0"/>
              <a:t>()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for</a:t>
            </a:r>
            <a:r>
              <a:rPr lang="pl-PL" dirty="0" smtClean="0"/>
              <a:t>(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foo</a:t>
            </a:r>
            <a:r>
              <a:rPr lang="pl-PL" dirty="0" smtClean="0"/>
              <a:t> =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0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err="1" smtClean="0"/>
              <a:t>foo</a:t>
            </a:r>
            <a:r>
              <a:rPr lang="pl-PL" dirty="0" smtClean="0"/>
              <a:t> &lt;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5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err="1" smtClean="0"/>
              <a:t>foo</a:t>
            </a:r>
            <a:r>
              <a:rPr lang="pl-PL" dirty="0" smtClean="0"/>
              <a:t>++ ) {</a:t>
            </a:r>
            <a:br>
              <a:rPr lang="pl-PL" dirty="0" smtClean="0"/>
            </a:br>
            <a:r>
              <a:rPr lang="pl-PL" dirty="0" smtClean="0"/>
              <a:t>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...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    </a:t>
            </a: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err="1" smtClean="0"/>
              <a:t>foo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4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/>
              <a:t>}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Ciekawostka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920880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CC7832"/>
                </a:solidFill>
                <a:effectLst/>
              </a:rPr>
              <a:t>function </a:t>
            </a:r>
            <a:r>
              <a:rPr lang="en-US" sz="3200" dirty="0" err="1" smtClean="0">
                <a:solidFill>
                  <a:srgbClr val="FFC66D"/>
                </a:solidFill>
                <a:effectLst/>
              </a:rPr>
              <a:t>fooBar</a:t>
            </a:r>
            <a:r>
              <a:rPr lang="en-US" sz="3200" dirty="0" smtClean="0"/>
              <a:t>() {</a:t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808080"/>
                </a:solidFill>
                <a:effectLst/>
              </a:rPr>
              <a:t>// foo is undefined</a:t>
            </a:r>
            <a:br>
              <a:rPr lang="en-US" sz="3200" dirty="0" smtClean="0">
                <a:solidFill>
                  <a:srgbClr val="808080"/>
                </a:solidFill>
                <a:effectLst/>
              </a:rPr>
            </a:br>
            <a:r>
              <a:rPr lang="en-US" sz="32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sz="3200" b="1" dirty="0" smtClean="0">
                <a:solidFill>
                  <a:srgbClr val="CC7832"/>
                </a:solidFill>
                <a:effectLst/>
              </a:rPr>
              <a:t>let</a:t>
            </a:r>
            <a:r>
              <a:rPr lang="en-US" sz="3200" dirty="0" smtClean="0"/>
              <a:t>( foo = </a:t>
            </a:r>
            <a:r>
              <a:rPr lang="en-US" sz="3200" dirty="0" smtClean="0">
                <a:solidFill>
                  <a:srgbClr val="6A8759"/>
                </a:solidFill>
                <a:effectLst/>
              </a:rPr>
              <a:t>'bar' </a:t>
            </a:r>
            <a:r>
              <a:rPr lang="en-US" sz="3200" dirty="0" smtClean="0"/>
              <a:t>) {</a:t>
            </a:r>
            <a:br>
              <a:rPr lang="en-US" sz="3200" dirty="0" smtClean="0"/>
            </a:br>
            <a:r>
              <a:rPr lang="en-US" sz="3200" dirty="0" smtClean="0"/>
              <a:t>        </a:t>
            </a:r>
            <a:r>
              <a:rPr lang="en-US" sz="3200" dirty="0" smtClean="0">
                <a:solidFill>
                  <a:srgbClr val="808080"/>
                </a:solidFill>
                <a:effectLst/>
              </a:rPr>
              <a:t>// bar</a:t>
            </a:r>
            <a:br>
              <a:rPr lang="en-US" sz="3200" dirty="0" smtClean="0">
                <a:solidFill>
                  <a:srgbClr val="808080"/>
                </a:solidFill>
                <a:effectLst/>
              </a:rPr>
            </a:br>
            <a:r>
              <a:rPr lang="en-US" sz="3200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sz="3200" dirty="0" smtClean="0">
                <a:solidFill>
                  <a:srgbClr val="CC7832"/>
                </a:solidFill>
                <a:effectLst/>
              </a:rPr>
            </a:br>
            <a:r>
              <a:rPr lang="en-US" sz="32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sz="3200" dirty="0" smtClean="0">
                <a:solidFill>
                  <a:srgbClr val="808080"/>
                </a:solidFill>
                <a:effectLst/>
              </a:rPr>
              <a:t>// foo is undefined</a:t>
            </a:r>
            <a:br>
              <a:rPr lang="en-US" sz="3200" dirty="0" smtClean="0">
                <a:solidFill>
                  <a:srgbClr val="808080"/>
                </a:solidFill>
                <a:effectLst/>
              </a:rPr>
            </a:br>
            <a:r>
              <a:rPr lang="en-US" sz="3200" dirty="0" smtClean="0">
                <a:effectLst/>
              </a:rPr>
              <a:t>}</a:t>
            </a:r>
            <a:endParaRPr lang="pl-P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7200" dirty="0" smtClean="0">
                <a:latin typeface="Kozuka Gothic Pro B" pitchFamily="34" charset="-128"/>
                <a:ea typeface="Kozuka Gothic Pro B" pitchFamily="34" charset="-128"/>
              </a:rPr>
              <a:t>Typy danych</a:t>
            </a:r>
            <a:endParaRPr lang="pl-PL" sz="7200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15616" y="2348880"/>
            <a:ext cx="6696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latin typeface="Kozuka Gothic Pro B" pitchFamily="34" charset="-128"/>
                <a:ea typeface="Kozuka Gothic Pro B" pitchFamily="34" charset="-128"/>
              </a:rPr>
              <a:t>Symbole</a:t>
            </a:r>
          </a:p>
          <a:p>
            <a:r>
              <a:rPr lang="pl-PL" sz="4400" dirty="0" smtClean="0">
                <a:latin typeface="Kozuka Gothic Pro B" pitchFamily="34" charset="-128"/>
                <a:ea typeface="Kozuka Gothic Pro B" pitchFamily="34" charset="-128"/>
              </a:rPr>
              <a:t>Map &amp; Set</a:t>
            </a:r>
          </a:p>
          <a:p>
            <a:r>
              <a:rPr lang="pl-PL" sz="4400" dirty="0" err="1" smtClean="0">
                <a:latin typeface="Kozuka Gothic Pro B" pitchFamily="34" charset="-128"/>
                <a:ea typeface="Kozuka Gothic Pro B" pitchFamily="34" charset="-128"/>
              </a:rPr>
              <a:t>WeakMap</a:t>
            </a:r>
            <a:r>
              <a:rPr lang="pl-PL" sz="4400" dirty="0" smtClean="0">
                <a:latin typeface="Kozuka Gothic Pro B" pitchFamily="34" charset="-128"/>
                <a:ea typeface="Kozuka Gothic Pro B" pitchFamily="34" charset="-128"/>
              </a:rPr>
              <a:t> &amp; </a:t>
            </a:r>
            <a:r>
              <a:rPr lang="pl-PL" sz="4400" dirty="0" err="1" smtClean="0">
                <a:latin typeface="Kozuka Gothic Pro B" pitchFamily="34" charset="-128"/>
                <a:ea typeface="Kozuka Gothic Pro B" pitchFamily="34" charset="-128"/>
              </a:rPr>
              <a:t>WeakSet</a:t>
            </a:r>
            <a:endParaRPr lang="pl-PL" sz="44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Symbole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920880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Są tego samego typu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const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foo</a:t>
            </a:r>
            <a:r>
              <a:rPr lang="pl-PL" dirty="0" smtClean="0"/>
              <a:t> = Symbol(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const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bar = Symbol(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typeof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foo</a:t>
            </a:r>
            <a:r>
              <a:rPr lang="pl-PL" dirty="0" smtClean="0"/>
              <a:t> ===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"symbol"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typeof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bar ===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"symbol"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pl-PL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Nie są identyczne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/>
              <a:t>Symbol(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/>
              <a:t>) !== Symbol(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Symbole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920880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Definiują nowy typ właściwości obiektu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obj</a:t>
            </a:r>
            <a:r>
              <a:rPr lang="pl-PL" dirty="0" smtClean="0"/>
              <a:t> = {}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obj</a:t>
            </a:r>
            <a:r>
              <a:rPr lang="pl-PL" dirty="0" smtClean="0"/>
              <a:t>[</a:t>
            </a:r>
            <a:r>
              <a:rPr lang="pl-PL" dirty="0" err="1" smtClean="0"/>
              <a:t>foo</a:t>
            </a:r>
            <a:r>
              <a:rPr lang="pl-PL" dirty="0" smtClean="0"/>
              <a:t>] 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obj</a:t>
            </a:r>
            <a:r>
              <a:rPr lang="pl-PL" dirty="0" smtClean="0"/>
              <a:t>[bar] 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"bar"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>
                <a:solidFill>
                  <a:srgbClr val="9876AA"/>
                </a:solidFill>
                <a:effectLst/>
              </a:rPr>
              <a:t>JSON</a:t>
            </a:r>
            <a:r>
              <a:rPr lang="pl-PL" dirty="0" err="1" smtClean="0"/>
              <a:t>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stringify</a:t>
            </a:r>
            <a:r>
              <a:rPr lang="pl-PL" dirty="0" smtClean="0"/>
              <a:t>(</a:t>
            </a:r>
            <a:r>
              <a:rPr lang="pl-PL" dirty="0" err="1" smtClean="0"/>
              <a:t>obj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{}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Object.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keys</a:t>
            </a:r>
            <a:r>
              <a:rPr lang="pl-PL" dirty="0" smtClean="0"/>
              <a:t>(</a:t>
            </a:r>
            <a:r>
              <a:rPr lang="pl-PL" dirty="0" err="1" smtClean="0"/>
              <a:t>obj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[]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Object.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getOwnPropertyNames</a:t>
            </a:r>
            <a:r>
              <a:rPr lang="pl-PL" dirty="0" smtClean="0"/>
              <a:t>(</a:t>
            </a:r>
            <a:r>
              <a:rPr lang="pl-PL" dirty="0" err="1" smtClean="0"/>
              <a:t>obj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[]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Object.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getOwnPropertySymbols</a:t>
            </a:r>
            <a:r>
              <a:rPr lang="pl-PL" dirty="0" smtClean="0"/>
              <a:t>(</a:t>
            </a:r>
            <a:r>
              <a:rPr lang="pl-PL" dirty="0" err="1" smtClean="0"/>
              <a:t>obj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[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foo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, bar ]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7200" dirty="0" smtClean="0">
                <a:latin typeface="Kozuka Gothic Pro B" pitchFamily="34" charset="-128"/>
                <a:ea typeface="Kozuka Gothic Pro B" pitchFamily="34" charset="-128"/>
              </a:rPr>
              <a:t>Agenda</a:t>
            </a:r>
            <a:endParaRPr lang="pl-PL" sz="7200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5576" y="1988840"/>
            <a:ext cx="7869560" cy="38058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Hello World!</a:t>
            </a:r>
          </a:p>
          <a:p>
            <a:pPr marL="0" indent="0">
              <a:buNone/>
            </a:pP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O samym ES6</a:t>
            </a:r>
          </a:p>
          <a:p>
            <a:pPr marL="0" indent="0">
              <a:buNone/>
            </a:pP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Klasy</a:t>
            </a:r>
          </a:p>
          <a:p>
            <a:pPr marL="0" indent="0">
              <a:buNone/>
            </a:pPr>
            <a:r>
              <a:rPr lang="pl-PL" dirty="0" err="1">
                <a:latin typeface="Kozuka Gothic Pro B" pitchFamily="34" charset="-128"/>
                <a:ea typeface="Kozuka Gothic Pro B" pitchFamily="34" charset="-128"/>
              </a:rPr>
              <a:t>let</a:t>
            </a: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 vs. </a:t>
            </a:r>
            <a:r>
              <a:rPr lang="pl-PL" dirty="0" err="1">
                <a:latin typeface="Kozuka Gothic Pro B" pitchFamily="34" charset="-128"/>
                <a:ea typeface="Kozuka Gothic Pro B" pitchFamily="34" charset="-128"/>
              </a:rPr>
              <a:t>var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  <a:p>
            <a:pPr marL="0" indent="0">
              <a:buNone/>
            </a:pP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Typy danych</a:t>
            </a:r>
          </a:p>
          <a:p>
            <a:pPr marL="0" indent="0">
              <a:buNone/>
            </a:pP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Uproszczona składnia</a:t>
            </a:r>
          </a:p>
          <a:p>
            <a:pPr marL="0" indent="0">
              <a:buNone/>
            </a:pP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Pytania ?</a:t>
            </a:r>
          </a:p>
          <a:p>
            <a:pPr marL="0" indent="0">
              <a:buNone/>
            </a:pP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8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Właściwości i Metody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4176464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Symbol.iterator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Symbol.match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Symbol.replace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Symbol.search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Symbol.split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Symbol.hasInstance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Symbol.isConcatSpreadable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Symbol.unscopables</a:t>
            </a:r>
            <a:endParaRPr lang="pl-PL" dirty="0" smtClean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Symbol.species</a:t>
            </a:r>
            <a:endParaRPr lang="pl-PL" dirty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0" y="1628800"/>
            <a:ext cx="4176464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Symbol.for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(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key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Symbol.keyFor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(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sym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  <a:cs typeface="Courier New" panose="02070309020205020404" pitchFamily="49" charset="0"/>
              </a:rPr>
              <a:t>)</a:t>
            </a:r>
            <a:endParaRPr lang="pl-PL" dirty="0">
              <a:latin typeface="Kozuka Gothic Pr6N B" pitchFamily="34" charset="-128"/>
              <a:ea typeface="Kozuka Gothic Pr6N B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Map() &amp; Set()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7544" y="1196752"/>
            <a:ext cx="3888432" cy="56612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smtClean="0">
                <a:solidFill>
                  <a:srgbClr val="808080"/>
                </a:solidFill>
                <a:effectLst/>
              </a:rPr>
              <a:t>// Map jest prostą strukturą z relacją klucz-wartość.</a:t>
            </a:r>
            <a:endParaRPr lang="pl-PL" sz="2800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en-US" sz="2800" dirty="0" smtClean="0"/>
              <a:t>m = </a:t>
            </a:r>
            <a:r>
              <a:rPr lang="en-US" sz="2800" b="1" dirty="0" smtClean="0">
                <a:solidFill>
                  <a:srgbClr val="CC7832"/>
                </a:solidFill>
                <a:effectLst/>
              </a:rPr>
              <a:t>new </a:t>
            </a:r>
            <a:r>
              <a:rPr lang="en-US" sz="2800" dirty="0" smtClean="0"/>
              <a:t>Map</a:t>
            </a:r>
            <a:r>
              <a:rPr lang="pl-PL" sz="2800" dirty="0" smtClean="0"/>
              <a:t>(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sz="2800" dirty="0" err="1" smtClean="0"/>
              <a:t>m.</a:t>
            </a:r>
            <a:r>
              <a:rPr lang="en-US" sz="2800" dirty="0" err="1" smtClean="0">
                <a:solidFill>
                  <a:srgbClr val="FFC66D"/>
                </a:solidFill>
                <a:effectLst/>
              </a:rPr>
              <a:t>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"age"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sz="2800" dirty="0" smtClean="0">
                <a:solidFill>
                  <a:srgbClr val="6897BB"/>
                </a:solidFill>
                <a:effectLst/>
              </a:rPr>
              <a:t>10</a:t>
            </a:r>
            <a:r>
              <a:rPr lang="en-US" sz="2800" dirty="0" smtClean="0"/>
              <a:t>)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 </a:t>
            </a:r>
            <a:r>
              <a:rPr lang="pl-PL" sz="2800" dirty="0" smtClean="0"/>
              <a:t>  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FFC66D"/>
                </a:solidFill>
                <a:effectLst/>
              </a:rPr>
              <a:t>set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CC7832"/>
                </a:solidFill>
                <a:effectLst/>
              </a:rPr>
              <a:t>false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"Foo"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</a:t>
            </a:r>
            <a:endParaRPr lang="pl-PL" sz="2800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CC7832"/>
                </a:solidFill>
                <a:effectLst/>
              </a:rPr>
            </a:br>
            <a:r>
              <a:rPr lang="en-US" sz="2800" dirty="0" err="1" smtClean="0"/>
              <a:t>m.</a:t>
            </a:r>
            <a:r>
              <a:rPr lang="en-US" sz="2800" dirty="0" err="1" smtClean="0">
                <a:solidFill>
                  <a:srgbClr val="9876AA"/>
                </a:solidFill>
                <a:effectLst/>
              </a:rPr>
              <a:t>size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          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        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2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808080"/>
                </a:solidFill>
                <a:effectLst/>
              </a:rPr>
            </a:br>
            <a:r>
              <a:rPr lang="en-US" sz="2800" dirty="0" err="1" smtClean="0"/>
              <a:t>m.has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CC7832"/>
                </a:solidFill>
                <a:effectLst/>
              </a:rPr>
              <a:t>false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    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   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true</a:t>
            </a:r>
            <a:br>
              <a:rPr lang="en-US" sz="2800" dirty="0" smtClean="0">
                <a:solidFill>
                  <a:srgbClr val="808080"/>
                </a:solidFill>
                <a:effectLst/>
              </a:rPr>
            </a:br>
            <a:r>
              <a:rPr lang="en-US" sz="2800" dirty="0" err="1" smtClean="0"/>
              <a:t>m.has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"address"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false</a:t>
            </a:r>
            <a:endParaRPr lang="pl-P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03901" y="1165579"/>
            <a:ext cx="3888432" cy="56612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smtClean="0">
                <a:solidFill>
                  <a:srgbClr val="808080"/>
                </a:solidFill>
                <a:effectLst/>
              </a:rPr>
              <a:t>// Set przechowuje unikalne wartości dowolnego typu.</a:t>
            </a:r>
            <a:endParaRPr lang="pl-PL" sz="2800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pl-PL" sz="2800" dirty="0" smtClean="0"/>
              <a:t>s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CC7832"/>
                </a:solidFill>
                <a:effectLst/>
              </a:rPr>
              <a:t>new </a:t>
            </a:r>
            <a:r>
              <a:rPr lang="pl-PL" sz="2800" dirty="0" smtClean="0"/>
              <a:t>Set(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800" dirty="0" smtClean="0"/>
              <a:t>s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FFC66D"/>
                </a:solidFill>
                <a:effectLst/>
              </a:rPr>
              <a:t>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sz="2800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sz="2800" dirty="0" smtClean="0">
                <a:solidFill>
                  <a:srgbClr val="6897BB"/>
                </a:solidFill>
                <a:effectLst/>
              </a:rPr>
              <a:t>10</a:t>
            </a:r>
            <a:r>
              <a:rPr lang="en-US" sz="2800" dirty="0" smtClean="0"/>
              <a:t>)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 </a:t>
            </a:r>
            <a:r>
              <a:rPr lang="pl-PL" sz="2800" dirty="0" smtClean="0"/>
              <a:t>  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FFC66D"/>
                </a:solidFill>
                <a:effectLst/>
              </a:rPr>
              <a:t>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sz="2800" dirty="0" smtClean="0">
                <a:solidFill>
                  <a:srgbClr val="6A8759"/>
                </a:solidFill>
                <a:effectLst/>
              </a:rPr>
              <a:t>bar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sz="2800" dirty="0" smtClean="0">
                <a:solidFill>
                  <a:srgbClr val="6897BB"/>
                </a:solidFill>
                <a:effectLst/>
              </a:rPr>
              <a:t>10</a:t>
            </a:r>
            <a:r>
              <a:rPr lang="en-US" sz="2800" dirty="0" smtClean="0"/>
              <a:t>)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>
                <a:solidFill>
                  <a:srgbClr val="CC7832"/>
                </a:solidFill>
                <a:effectLst/>
              </a:rPr>
              <a:t> 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 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FFC66D"/>
                </a:solidFill>
                <a:effectLst/>
              </a:rPr>
              <a:t>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sz="2800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800" dirty="0">
                <a:solidFill>
                  <a:srgbClr val="6897BB"/>
                </a:solidFill>
              </a:rPr>
              <a:t>2</a:t>
            </a:r>
            <a:r>
              <a:rPr lang="en-US" sz="2800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</a:t>
            </a:r>
            <a:endParaRPr lang="pl-PL" sz="2800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CC7832"/>
                </a:solidFill>
                <a:effectLst/>
              </a:rPr>
            </a:br>
            <a:r>
              <a:rPr lang="pl-PL" sz="2800" dirty="0" smtClean="0"/>
              <a:t>s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9876AA"/>
                </a:solidFill>
                <a:effectLst/>
              </a:rPr>
              <a:t>size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          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        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2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808080"/>
                </a:solidFill>
                <a:effectLst/>
              </a:rPr>
            </a:br>
            <a:r>
              <a:rPr lang="pl-PL" sz="2800" dirty="0" smtClean="0"/>
              <a:t>s</a:t>
            </a:r>
            <a:r>
              <a:rPr lang="en-US" sz="2800" dirty="0" smtClean="0"/>
              <a:t>.has(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sz="2800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en-US" sz="2800" dirty="0" smtClean="0">
                <a:solidFill>
                  <a:srgbClr val="6A8759"/>
                </a:solidFill>
                <a:effectLst/>
              </a:rPr>
              <a:t>"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false</a:t>
            </a:r>
            <a:endParaRPr lang="pl-P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Map() &amp; Set()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7920880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sz="28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800" dirty="0" err="1" smtClean="0"/>
              <a:t>mapIter</a:t>
            </a:r>
            <a:r>
              <a:rPr lang="pl-PL" sz="2800" dirty="0" smtClean="0"/>
              <a:t> = </a:t>
            </a:r>
            <a:r>
              <a:rPr lang="pl-PL" sz="2800" dirty="0" err="1" smtClean="0"/>
              <a:t>m.entries</a:t>
            </a:r>
            <a:r>
              <a:rPr lang="pl-PL" sz="2800" dirty="0" smtClean="0"/>
              <a:t>()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Iterator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 mapy</a:t>
            </a: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sz="2800" dirty="0" err="1" smtClean="0"/>
              <a:t>mapIter.next</a:t>
            </a:r>
            <a:r>
              <a:rPr lang="pl-PL" sz="2800" dirty="0" smtClean="0"/>
              <a:t>().</a:t>
            </a:r>
            <a:r>
              <a:rPr lang="pl-PL" sz="2800" dirty="0" err="1" smtClean="0">
                <a:solidFill>
                  <a:srgbClr val="9876AA"/>
                </a:solidFill>
                <a:effectLst/>
              </a:rPr>
              <a:t>value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;  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// ["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name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", "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Foo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"]</a:t>
            </a:r>
            <a:br>
              <a:rPr lang="pl-PL" sz="2800" dirty="0" smtClean="0">
                <a:solidFill>
                  <a:srgbClr val="808080"/>
                </a:solidFill>
                <a:effectLst/>
              </a:rPr>
            </a:br>
            <a:r>
              <a:rPr lang="pl-PL" sz="2800" dirty="0" err="1" smtClean="0"/>
              <a:t>mapIter.next</a:t>
            </a:r>
            <a:r>
              <a:rPr lang="pl-PL" sz="2800" dirty="0" smtClean="0"/>
              <a:t>().</a:t>
            </a:r>
            <a:r>
              <a:rPr lang="pl-PL" sz="2800" dirty="0" err="1" smtClean="0">
                <a:solidFill>
                  <a:srgbClr val="9876AA"/>
                </a:solidFill>
                <a:effectLst/>
              </a:rPr>
              <a:t>value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;  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// [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false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, "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Foo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"]</a:t>
            </a:r>
            <a:br>
              <a:rPr lang="pl-PL" sz="2800" dirty="0" smtClean="0">
                <a:solidFill>
                  <a:srgbClr val="808080"/>
                </a:solidFill>
                <a:effectLst/>
              </a:rPr>
            </a:br>
            <a:r>
              <a:rPr lang="pl-PL" sz="2800" dirty="0" err="1" smtClean="0"/>
              <a:t>mapIter.next</a:t>
            </a:r>
            <a:r>
              <a:rPr lang="pl-PL" sz="2800" dirty="0" smtClean="0"/>
              <a:t>().</a:t>
            </a:r>
            <a:r>
              <a:rPr lang="pl-PL" sz="2800" dirty="0" err="1" smtClean="0">
                <a:solidFill>
                  <a:srgbClr val="9876AA"/>
                </a:solidFill>
                <a:effectLst/>
              </a:rPr>
              <a:t>value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;  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undefined</a:t>
            </a:r>
            <a:endParaRPr lang="pl-PL" sz="2800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endParaRPr lang="pl-PL" sz="2800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en-US" sz="2800" dirty="0" smtClean="0"/>
              <a:t>setIter2 = </a:t>
            </a:r>
            <a:r>
              <a:rPr lang="en-US" sz="2800" dirty="0" err="1" smtClean="0"/>
              <a:t>s.values</a:t>
            </a:r>
            <a:r>
              <a:rPr lang="en-US" sz="2800" dirty="0" smtClean="0"/>
              <a:t>()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</a:t>
            </a:r>
            <a:r>
              <a:rPr lang="pl-PL" sz="2800" dirty="0" smtClean="0">
                <a:solidFill>
                  <a:srgbClr val="CC7832"/>
                </a:solidFill>
                <a:effectLst/>
              </a:rPr>
              <a:t> 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err="1" smtClean="0">
                <a:solidFill>
                  <a:srgbClr val="808080"/>
                </a:solidFill>
                <a:effectLst/>
              </a:rPr>
              <a:t>Iterator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 Set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CC7832"/>
                </a:solidFill>
                <a:effectLst/>
              </a:rPr>
            </a:br>
            <a:r>
              <a:rPr lang="en-US" sz="2800" dirty="0" smtClean="0">
                <a:solidFill>
                  <a:srgbClr val="CC7832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CC7832"/>
                </a:solidFill>
                <a:effectLst/>
              </a:rPr>
            </a:br>
            <a:r>
              <a:rPr lang="en-US" sz="2800" dirty="0" smtClean="0"/>
              <a:t>setIter2.next().</a:t>
            </a:r>
            <a:r>
              <a:rPr lang="en-US" sz="2800" dirty="0" smtClean="0">
                <a:solidFill>
                  <a:srgbClr val="9876AA"/>
                </a:solidFill>
                <a:effectLst/>
              </a:rPr>
              <a:t>value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f</a:t>
            </a:r>
            <a:r>
              <a:rPr lang="en-US" sz="2800" dirty="0" err="1" smtClean="0">
                <a:solidFill>
                  <a:srgbClr val="808080"/>
                </a:solidFill>
                <a:effectLst/>
              </a:rPr>
              <a:t>oo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808080"/>
                </a:solidFill>
                <a:effectLst/>
              </a:rPr>
            </a:br>
            <a:r>
              <a:rPr lang="en-US" sz="2800" dirty="0" smtClean="0"/>
              <a:t>setIter2.next().</a:t>
            </a:r>
            <a:r>
              <a:rPr lang="en-US" sz="2800" dirty="0" smtClean="0">
                <a:solidFill>
                  <a:srgbClr val="9876AA"/>
                </a:solidFill>
                <a:effectLst/>
              </a:rPr>
              <a:t>value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>b</a:t>
            </a:r>
            <a:r>
              <a:rPr lang="en-US" sz="2800" dirty="0" err="1" smtClean="0">
                <a:solidFill>
                  <a:srgbClr val="808080"/>
                </a:solidFill>
                <a:effectLst/>
              </a:rPr>
              <a:t>ar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800" dirty="0" smtClean="0">
                <a:solidFill>
                  <a:srgbClr val="808080"/>
                </a:solidFill>
                <a:effectLst/>
              </a:rPr>
            </a:br>
            <a:r>
              <a:rPr lang="en-US" sz="2800" dirty="0" smtClean="0"/>
              <a:t>setIter2.next().</a:t>
            </a:r>
            <a:r>
              <a:rPr lang="en-US" sz="2800" dirty="0" smtClean="0">
                <a:solidFill>
                  <a:srgbClr val="9876AA"/>
                </a:solidFill>
                <a:effectLst/>
              </a:rPr>
              <a:t>value</a:t>
            </a:r>
            <a:r>
              <a:rPr lang="en-US" sz="2800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sz="2800" dirty="0" smtClean="0">
                <a:solidFill>
                  <a:srgbClr val="808080"/>
                </a:solidFill>
                <a:effectLst/>
              </a:rPr>
              <a:t>// undefined</a:t>
            </a:r>
            <a:r>
              <a:rPr lang="pl-PL" sz="2800" dirty="0" smtClean="0">
                <a:solidFill>
                  <a:srgbClr val="808080"/>
                </a:solidFill>
                <a:effectLst/>
              </a:rPr>
              <a:t/>
            </a:r>
            <a:br>
              <a:rPr lang="pl-PL" sz="2800" dirty="0" smtClean="0">
                <a:solidFill>
                  <a:srgbClr val="808080"/>
                </a:solidFill>
                <a:effectLst/>
              </a:rPr>
            </a:br>
            <a:r>
              <a:rPr lang="pl-PL" sz="2800" dirty="0" smtClean="0">
                <a:solidFill>
                  <a:srgbClr val="808080"/>
                </a:solidFill>
                <a:effectLst/>
              </a:rPr>
              <a:t/>
            </a:r>
            <a:br>
              <a:rPr lang="pl-PL" sz="2800" dirty="0" smtClean="0">
                <a:solidFill>
                  <a:srgbClr val="808080"/>
                </a:solidFill>
                <a:effectLst/>
              </a:rPr>
            </a:br>
            <a:endParaRPr lang="pl-P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Map() &amp; Set()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3888432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err="1" smtClean="0"/>
              <a:t>m.delete</a:t>
            </a:r>
            <a:r>
              <a:rPr lang="pl-PL" dirty="0" smtClean="0"/>
              <a:t>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name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true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m.has</a:t>
            </a:r>
            <a:r>
              <a:rPr lang="pl-PL" dirty="0" smtClean="0"/>
              <a:t>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name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false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m.</a:t>
            </a:r>
            <a:r>
              <a:rPr lang="pl-PL" dirty="0" err="1" smtClean="0">
                <a:effectLst/>
              </a:rPr>
              <a:t>size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       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m.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clear</a:t>
            </a:r>
            <a:r>
              <a:rPr lang="pl-PL" dirty="0" smtClean="0"/>
              <a:t>()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m.</a:t>
            </a:r>
            <a:r>
              <a:rPr lang="pl-PL" dirty="0" err="1" smtClean="0">
                <a:effectLst/>
              </a:rPr>
              <a:t>size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       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0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99992" y="1628800"/>
            <a:ext cx="3888432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err="1" smtClean="0"/>
              <a:t>s.delete</a:t>
            </a:r>
            <a:r>
              <a:rPr lang="pl-PL" dirty="0" smtClean="0"/>
              <a:t>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"bar"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true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s.has</a:t>
            </a:r>
            <a:r>
              <a:rPr lang="pl-PL" dirty="0" smtClean="0"/>
              <a:t>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"bar"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false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s.</a:t>
            </a:r>
            <a:r>
              <a:rPr lang="pl-PL" dirty="0" err="1" smtClean="0">
                <a:effectLst/>
              </a:rPr>
              <a:t>size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       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s.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clear</a:t>
            </a:r>
            <a:r>
              <a:rPr lang="pl-PL" dirty="0" smtClean="0"/>
              <a:t>()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s.</a:t>
            </a:r>
            <a:r>
              <a:rPr lang="pl-PL" dirty="0" err="1" smtClean="0">
                <a:effectLst/>
              </a:rPr>
              <a:t>size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                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0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WeakMap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() &amp; 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WeakSet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()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3744416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wm</a:t>
            </a:r>
            <a:r>
              <a:rPr lang="pl-PL" dirty="0" smtClean="0"/>
              <a:t> =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new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WeakMap</a:t>
            </a:r>
            <a:r>
              <a:rPr lang="pl-PL" dirty="0" smtClean="0"/>
              <a:t>()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/>
              <a:t>o1 = {}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o2 </a:t>
            </a:r>
            <a:r>
              <a:rPr lang="pl-PL" dirty="0" smtClean="0"/>
              <a:t>=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() {}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wm.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set</a:t>
            </a:r>
            <a:r>
              <a:rPr lang="pl-PL" dirty="0" smtClean="0"/>
              <a:t>(o1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123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endParaRPr lang="pl-PL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err="1" smtClean="0"/>
              <a:t>wm.get</a:t>
            </a:r>
            <a:r>
              <a:rPr lang="pl-PL" dirty="0" smtClean="0"/>
              <a:t>(o1);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123</a:t>
            </a:r>
          </a:p>
          <a:p>
            <a:pPr marL="0" indent="0">
              <a:buNone/>
            </a:pPr>
            <a:r>
              <a:rPr lang="pl-PL" dirty="0" err="1" smtClean="0"/>
              <a:t>wm.has</a:t>
            </a:r>
            <a:r>
              <a:rPr lang="pl-PL" dirty="0" smtClean="0"/>
              <a:t>(o1);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true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pl-PL" dirty="0" err="1" smtClean="0"/>
              <a:t>wm.has</a:t>
            </a:r>
            <a:r>
              <a:rPr lang="pl-PL" dirty="0" smtClean="0"/>
              <a:t>(o2);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false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wm.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delete</a:t>
            </a:r>
            <a:r>
              <a:rPr lang="pl-PL" dirty="0" smtClean="0"/>
              <a:t>(o1)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pl-PL" dirty="0" err="1" smtClean="0"/>
              <a:t>wm.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has</a:t>
            </a:r>
            <a:r>
              <a:rPr lang="pl-PL" dirty="0" smtClean="0"/>
              <a:t>(o1);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false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83968" y="1628800"/>
            <a:ext cx="3744416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ws</a:t>
            </a:r>
            <a:r>
              <a:rPr lang="pl-PL" dirty="0" smtClean="0"/>
              <a:t> =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new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WeakSet</a:t>
            </a:r>
            <a:r>
              <a:rPr lang="pl-PL" dirty="0" smtClean="0"/>
              <a:t>()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/>
              <a:t>o1 = {}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o2 </a:t>
            </a:r>
            <a:r>
              <a:rPr lang="pl-PL" dirty="0" smtClean="0"/>
              <a:t>=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() {}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ws.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set</a:t>
            </a:r>
            <a:r>
              <a:rPr lang="pl-PL" dirty="0" smtClean="0"/>
              <a:t>(o1)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pl-PL" dirty="0" err="1" smtClean="0"/>
              <a:t>ws.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has</a:t>
            </a:r>
            <a:r>
              <a:rPr lang="pl-PL" dirty="0" smtClean="0"/>
              <a:t>(o1)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true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pl-PL" dirty="0" err="1" smtClean="0"/>
              <a:t>ws.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has</a:t>
            </a:r>
            <a:r>
              <a:rPr lang="pl-PL" dirty="0" smtClean="0"/>
              <a:t>(o2)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false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pl-PL" dirty="0" err="1" smtClean="0"/>
              <a:t>ws.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delete</a:t>
            </a:r>
            <a:r>
              <a:rPr lang="pl-PL" dirty="0" smtClean="0"/>
              <a:t>(o1)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pl-PL" dirty="0" err="1" smtClean="0"/>
              <a:t>ws.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has</a:t>
            </a:r>
            <a:r>
              <a:rPr lang="pl-PL" dirty="0" smtClean="0"/>
              <a:t>(o1)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false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7200" dirty="0" smtClean="0">
                <a:latin typeface="Kozuka Gothic Pro B" pitchFamily="34" charset="-128"/>
                <a:ea typeface="Kozuka Gothic Pro B" pitchFamily="34" charset="-128"/>
              </a:rPr>
              <a:t>Składnia</a:t>
            </a:r>
            <a:endParaRPr lang="pl-PL" sz="72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Generatory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700808"/>
            <a:ext cx="7920880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dirty="0" smtClean="0"/>
              <a:t>* </a:t>
            </a:r>
            <a:r>
              <a:rPr lang="pl-PL" dirty="0" err="1" smtClean="0"/>
              <a:t>foo</a:t>
            </a:r>
            <a:r>
              <a:rPr lang="pl-PL" dirty="0" smtClean="0"/>
              <a:t>()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i =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0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++i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wywołanie pierwsze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++i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wywołanie drugie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++i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wywołanie trzecie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seq</a:t>
            </a:r>
            <a:r>
              <a:rPr lang="pl-PL" dirty="0" smtClean="0"/>
              <a:t> = </a:t>
            </a:r>
            <a:r>
              <a:rPr lang="pl-PL" dirty="0" err="1" smtClean="0"/>
              <a:t>foo</a:t>
            </a:r>
            <a:r>
              <a:rPr lang="pl-PL" dirty="0" smtClean="0"/>
              <a:t>()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err="1" smtClean="0"/>
              <a:t>seq.next</a:t>
            </a:r>
            <a:r>
              <a:rPr lang="pl-PL" dirty="0" smtClean="0"/>
              <a:t>().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value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seq.next</a:t>
            </a:r>
            <a:r>
              <a:rPr lang="pl-PL" dirty="0" smtClean="0"/>
              <a:t>().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value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2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err="1" smtClean="0"/>
              <a:t>seq.next</a:t>
            </a:r>
            <a:r>
              <a:rPr lang="pl-PL" dirty="0" smtClean="0"/>
              <a:t>().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value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3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Generatory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700808"/>
            <a:ext cx="3888432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Utworzenie generatora</a:t>
            </a:r>
            <a:endParaRPr lang="pl-PL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dirty="0" smtClean="0"/>
              <a:t>* </a:t>
            </a:r>
            <a:r>
              <a:rPr lang="pl-PL" dirty="0" err="1" smtClean="0"/>
              <a:t>flatten</a:t>
            </a:r>
            <a:r>
              <a:rPr lang="pl-PL" dirty="0" smtClean="0"/>
              <a:t>(t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dirty="0" smtClean="0"/>
              <a:t>n =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0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if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(t[n]) {</a:t>
            </a:r>
            <a:br>
              <a:rPr lang="pl-PL" dirty="0" smtClean="0"/>
            </a:br>
            <a:r>
              <a:rPr lang="pl-PL" dirty="0" smtClean="0"/>
              <a:t>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if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Array.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isArray</a:t>
            </a:r>
            <a:r>
              <a:rPr lang="pl-PL" dirty="0" smtClean="0"/>
              <a:t>(t[n]))</a:t>
            </a:r>
            <a:br>
              <a:rPr lang="pl-PL" dirty="0" smtClean="0"/>
            </a:br>
            <a:r>
              <a:rPr lang="pl-PL" dirty="0" smtClean="0"/>
              <a:t>    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dirty="0" smtClean="0"/>
              <a:t>* </a:t>
            </a:r>
            <a:r>
              <a:rPr lang="pl-PL" dirty="0" err="1" smtClean="0"/>
              <a:t>flatten</a:t>
            </a:r>
            <a:r>
              <a:rPr lang="pl-PL" dirty="0" smtClean="0"/>
              <a:t>(t[n])</a:t>
            </a:r>
            <a:br>
              <a:rPr lang="pl-PL" dirty="0" smtClean="0"/>
            </a:br>
            <a:r>
              <a:rPr lang="pl-PL" dirty="0" smtClean="0"/>
              <a:t>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else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/>
            </a:r>
            <a:br>
              <a:rPr lang="pl-PL" b="1" dirty="0" smtClean="0">
                <a:solidFill>
                  <a:srgbClr val="CC7832"/>
                </a:solidFill>
                <a:effectLst/>
              </a:rPr>
            </a:br>
            <a:r>
              <a:rPr lang="pl-PL" b="1" dirty="0" smtClean="0">
                <a:solidFill>
                  <a:srgbClr val="CC7832"/>
                </a:solidFill>
                <a:effectLst/>
              </a:rPr>
              <a:t>    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t[n]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dirty="0" smtClean="0"/>
              <a:t>* </a:t>
            </a:r>
            <a:r>
              <a:rPr lang="pl-PL" dirty="0" err="1" smtClean="0"/>
              <a:t>flatten</a:t>
            </a:r>
            <a:r>
              <a:rPr lang="pl-PL" dirty="0" smtClean="0"/>
              <a:t>(t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dirty="0" smtClean="0"/>
              <a:t>n +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1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>}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499992" y="1700808"/>
            <a:ext cx="4392488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Wywołanie generatora</a:t>
            </a:r>
            <a:endParaRPr lang="pl-PL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en-US" dirty="0" err="1" smtClean="0"/>
              <a:t>nums</a:t>
            </a:r>
            <a:r>
              <a:rPr lang="en-US" dirty="0" smtClean="0"/>
              <a:t> = []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en-US" dirty="0" smtClean="0"/>
              <a:t>n of flatten([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10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15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16</a:t>
            </a:r>
            <a:r>
              <a:rPr lang="en-US" dirty="0" smtClean="0"/>
              <a:t>))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nums.</a:t>
            </a:r>
            <a:r>
              <a:rPr lang="en-US" dirty="0" err="1" smtClean="0">
                <a:solidFill>
                  <a:srgbClr val="FFC66D"/>
                </a:solidFill>
                <a:effectLst/>
              </a:rPr>
              <a:t>push</a:t>
            </a:r>
            <a:r>
              <a:rPr lang="en-US" dirty="0" smtClean="0"/>
              <a:t>(n)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nums</a:t>
            </a:r>
            <a:r>
              <a:rPr lang="pl-PL" dirty="0" smtClean="0"/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10, 15, 16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Obliczane nazwy właściwości</a:t>
            </a:r>
            <a:br>
              <a:rPr lang="pl-PL" dirty="0" smtClean="0">
                <a:latin typeface="Kozuka Gothic Pr6N B" pitchFamily="34" charset="-128"/>
                <a:ea typeface="Kozuka Gothic Pr6N B" pitchFamily="34" charset="-128"/>
              </a:rPr>
            </a:b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obiektów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988840"/>
            <a:ext cx="7920880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propKey</a:t>
            </a:r>
            <a:r>
              <a:rPr lang="pl-PL" dirty="0" smtClean="0"/>
              <a:t> 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foo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obj</a:t>
            </a:r>
            <a:r>
              <a:rPr lang="pl-PL" dirty="0" smtClean="0"/>
              <a:t> = {</a:t>
            </a:r>
            <a:br>
              <a:rPr lang="pl-PL" dirty="0" smtClean="0"/>
            </a:br>
            <a:r>
              <a:rPr lang="pl-PL" dirty="0" smtClean="0"/>
              <a:t>    [</a:t>
            </a:r>
            <a:r>
              <a:rPr lang="pl-PL" dirty="0" err="1" smtClean="0"/>
              <a:t>propKey</a:t>
            </a:r>
            <a:r>
              <a:rPr lang="pl-PL" dirty="0" smtClean="0"/>
              <a:t>]: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true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ES5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    </a:t>
            </a:r>
            <a:r>
              <a:rPr lang="pl-PL" dirty="0" smtClean="0"/>
              <a:t>[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b'</a:t>
            </a:r>
            <a:r>
              <a:rPr lang="pl-PL" dirty="0" err="1" smtClean="0"/>
              <a:t>+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'ar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smtClean="0"/>
              <a:t>]: </a:t>
            </a:r>
            <a:r>
              <a:rPr lang="pl-PL" dirty="0" smtClean="0">
                <a:solidFill>
                  <a:srgbClr val="6897BB"/>
                </a:solidFill>
                <a:effectLst/>
              </a:rPr>
              <a:t>123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ES6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/>
              <a:t>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err="1" smtClean="0"/>
              <a:t>obj.foo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true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err="1" smtClean="0"/>
              <a:t>obj.bar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123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Obliczane nazwy właściwości</a:t>
            </a:r>
            <a:br>
              <a:rPr lang="pl-PL" dirty="0" smtClean="0">
                <a:latin typeface="Kozuka Gothic Pr6N B" pitchFamily="34" charset="-128"/>
                <a:ea typeface="Kozuka Gothic Pr6N B" pitchFamily="34" charset="-128"/>
              </a:rPr>
            </a:b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obiektów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988840"/>
            <a:ext cx="7920880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Dodatkowo ES6 dostarcza możliwość obliczania nazw metod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obj</a:t>
            </a:r>
            <a:r>
              <a:rPr lang="pl-PL" dirty="0" smtClean="0"/>
              <a:t> =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    // Deklarowanie metody w obiekcie bez użycia klucza? </a:t>
            </a:r>
          </a:p>
          <a:p>
            <a:pPr marL="0" indent="0">
              <a:buNone/>
            </a:pPr>
            <a:r>
              <a:rPr lang="pl-PL" dirty="0">
                <a:solidFill>
                  <a:srgbClr val="808080"/>
                </a:solidFill>
              </a:rPr>
              <a:t> </a:t>
            </a:r>
            <a:r>
              <a:rPr lang="pl-PL" dirty="0" smtClean="0">
                <a:solidFill>
                  <a:srgbClr val="808080"/>
                </a:solidFill>
              </a:rPr>
              <a:t>   //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Sounds nice!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    [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'h'</a:t>
            </a:r>
            <a:r>
              <a:rPr lang="pl-PL" dirty="0" smtClean="0"/>
              <a:t>+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ello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smtClean="0"/>
              <a:t>]() {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return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'hi'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>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err="1" smtClean="0"/>
              <a:t>obj.hello</a:t>
            </a:r>
            <a:r>
              <a:rPr lang="pl-PL" dirty="0" smtClean="0"/>
              <a:t>())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hi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3139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b="1" dirty="0" err="1" smtClean="0">
                <a:latin typeface="Kozuka Gothic Pr6N B" pitchFamily="34" charset="-128"/>
                <a:ea typeface="Kozuka Gothic Pr6N B" pitchFamily="34" charset="-128"/>
              </a:rPr>
              <a:t>Compilers</a:t>
            </a:r>
            <a:r>
              <a:rPr lang="pl-PL" b="1" dirty="0" smtClean="0">
                <a:latin typeface="Kozuka Gothic Pr6N B" pitchFamily="34" charset="-128"/>
                <a:ea typeface="Kozuka Gothic Pr6N B" pitchFamily="34" charset="-128"/>
              </a:rPr>
              <a:t>/</a:t>
            </a:r>
            <a:r>
              <a:rPr lang="pl-PL" b="1" dirty="0" err="1" smtClean="0">
                <a:latin typeface="Kozuka Gothic Pr6N B" pitchFamily="34" charset="-128"/>
                <a:ea typeface="Kozuka Gothic Pr6N B" pitchFamily="34" charset="-128"/>
              </a:rPr>
              <a:t>P</a:t>
            </a:r>
            <a:r>
              <a:rPr lang="pl-PL" b="1" dirty="0" err="1" smtClean="0">
                <a:latin typeface="Kozuka Gothic Pr6N B" pitchFamily="34" charset="-128"/>
                <a:ea typeface="Kozuka Gothic Pr6N B" pitchFamily="34" charset="-128"/>
              </a:rPr>
              <a:t>olyfills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8845" y="1124744"/>
            <a:ext cx="7869560" cy="72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76%  -  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Babel.js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+ </a:t>
            </a:r>
            <a:r>
              <a:rPr lang="pl-PL" dirty="0" err="1" smtClean="0">
                <a:latin typeface="Kozuka Gothic Pro B" pitchFamily="34" charset="-128"/>
                <a:ea typeface="Kozuka Gothic Pro B" pitchFamily="34" charset="-128"/>
              </a:rPr>
              <a:t>core-js</a:t>
            </a: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41732" y="17833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b="1" dirty="0">
                <a:latin typeface="Kozuka Gothic Pr6N B" pitchFamily="34" charset="-128"/>
                <a:ea typeface="Kozuka Gothic Pr6N B" pitchFamily="34" charset="-128"/>
              </a:rPr>
              <a:t>Desktop </a:t>
            </a:r>
            <a:r>
              <a:rPr lang="pl-PL" b="1" dirty="0" err="1">
                <a:latin typeface="Kozuka Gothic Pr6N B" pitchFamily="34" charset="-128"/>
                <a:ea typeface="Kozuka Gothic Pr6N B" pitchFamily="34" charset="-128"/>
              </a:rPr>
              <a:t>browsers</a:t>
            </a:r>
            <a:endParaRPr lang="pl-PL" dirty="0" smtClean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729764" y="2636912"/>
            <a:ext cx="7869560" cy="195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69%  </a:t>
            </a: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-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  </a:t>
            </a:r>
            <a:r>
              <a:rPr lang="pl-PL" dirty="0" err="1" smtClean="0">
                <a:latin typeface="Kozuka Gothic Pro B" pitchFamily="34" charset="-128"/>
                <a:ea typeface="Kozuka Gothic Pro B" pitchFamily="34" charset="-128"/>
              </a:rPr>
              <a:t>Edge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 (Project Spartan)</a:t>
            </a: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  <a:p>
            <a:pPr marL="0" indent="0">
              <a:buNone/>
            </a:pP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68%</a:t>
            </a: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 -   </a:t>
            </a:r>
            <a:r>
              <a:rPr lang="pl-PL" dirty="0" err="1" smtClean="0">
                <a:latin typeface="Kozuka Gothic Pro B" pitchFamily="34" charset="-128"/>
                <a:ea typeface="Kozuka Gothic Pro B" pitchFamily="34" charset="-128"/>
              </a:rPr>
              <a:t>Firefox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 37</a:t>
            </a: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  <a:p>
            <a:pPr marL="0" indent="0">
              <a:buNone/>
            </a:pP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46%</a:t>
            </a: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 -  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Chrome 42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+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Opera 29</a:t>
            </a: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77275" y="4386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b="1" dirty="0" err="1" smtClean="0">
                <a:latin typeface="Kozuka Gothic Pr6N B" pitchFamily="34" charset="-128"/>
                <a:ea typeface="Kozuka Gothic Pr6N B" pitchFamily="34" charset="-128"/>
              </a:rPr>
              <a:t>Servers</a:t>
            </a:r>
            <a:r>
              <a:rPr lang="pl-PL" b="1" dirty="0" smtClean="0">
                <a:latin typeface="Kozuka Gothic Pr6N B" pitchFamily="34" charset="-128"/>
                <a:ea typeface="Kozuka Gothic Pr6N B" pitchFamily="34" charset="-128"/>
              </a:rPr>
              <a:t>/Run Times</a:t>
            </a:r>
            <a:endParaRPr lang="pl-PL" dirty="0" smtClean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765307" y="5301208"/>
            <a:ext cx="7869560" cy="195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43%  -  io.js</a:t>
            </a:r>
          </a:p>
          <a:p>
            <a:pPr marL="0" indent="0">
              <a:buNone/>
            </a:pP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23%</a:t>
            </a:r>
            <a:r>
              <a:rPr lang="pl-PL" dirty="0">
                <a:latin typeface="Kozuka Gothic Pro B" pitchFamily="34" charset="-128"/>
                <a:ea typeface="Kozuka Gothic Pro B" pitchFamily="34" charset="-128"/>
              </a:rPr>
              <a:t> </a:t>
            </a:r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 -  Node.js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  <a:p>
            <a:pPr marL="0" indent="0">
              <a:buNone/>
            </a:pP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dirty="0" smtClean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2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Obliczane nazwy właściwości</a:t>
            </a:r>
            <a:br>
              <a:rPr lang="pl-PL" dirty="0" smtClean="0">
                <a:latin typeface="Kozuka Gothic Pr6N B" pitchFamily="34" charset="-128"/>
                <a:ea typeface="Kozuka Gothic Pr6N B" pitchFamily="34" charset="-128"/>
              </a:rPr>
            </a:b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obiektów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988840"/>
            <a:ext cx="7920880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Wykorzystanie generatora i właściwości typu Symbol</a:t>
            </a:r>
            <a:endParaRPr lang="pl-PL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obj</a:t>
            </a:r>
            <a:r>
              <a:rPr lang="pl-PL" dirty="0" smtClean="0"/>
              <a:t> = {</a:t>
            </a:r>
            <a:br>
              <a:rPr lang="pl-PL" dirty="0" smtClean="0"/>
            </a:br>
            <a:r>
              <a:rPr lang="pl-PL" dirty="0" smtClean="0"/>
              <a:t>    * [</a:t>
            </a:r>
            <a:r>
              <a:rPr lang="pl-PL" dirty="0" err="1" smtClean="0"/>
              <a:t>Symbol.iterator</a:t>
            </a:r>
            <a:r>
              <a:rPr lang="pl-PL" dirty="0" smtClean="0"/>
              <a:t>]() {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   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'hello'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   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world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>}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b="1" dirty="0" smtClean="0">
                <a:solidFill>
                  <a:srgbClr val="CC7832"/>
                </a:solidFill>
                <a:effectLst/>
              </a:rPr>
              <a:t>for </a:t>
            </a:r>
            <a:r>
              <a:rPr lang="pl-PL" dirty="0" smtClean="0"/>
              <a:t>(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x of </a:t>
            </a:r>
            <a:r>
              <a:rPr lang="pl-PL" dirty="0" err="1" smtClean="0"/>
              <a:t>obj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(x)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/>
              <a:t>}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// hello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world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Obliczane nazwy właściwości</a:t>
            </a:r>
            <a:br>
              <a:rPr lang="pl-PL" dirty="0" smtClean="0">
                <a:latin typeface="Kozuka Gothic Pr6N B" pitchFamily="34" charset="-128"/>
                <a:ea typeface="Kozuka Gothic Pr6N B" pitchFamily="34" charset="-128"/>
              </a:rPr>
            </a:b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obiektów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988840"/>
            <a:ext cx="3888432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FooBar</a:t>
            </a:r>
            <a:r>
              <a:rPr lang="pl-PL" dirty="0" smtClean="0"/>
              <a:t>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dirty="0" smtClean="0"/>
              <a:t>(...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args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dirty="0" err="1" smtClean="0"/>
              <a:t>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args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dirty="0" smtClean="0"/>
              <a:t>= 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args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>    * [</a:t>
            </a:r>
            <a:r>
              <a:rPr lang="pl-PL" dirty="0" err="1" smtClean="0"/>
              <a:t>Symbol.iterator</a:t>
            </a:r>
            <a:r>
              <a:rPr lang="pl-PL" dirty="0" smtClean="0"/>
              <a:t>]() {</a:t>
            </a:r>
            <a:br>
              <a:rPr lang="pl-PL" dirty="0" smtClean="0"/>
            </a:br>
            <a:r>
              <a:rPr lang="pl-PL" dirty="0" smtClean="0"/>
              <a:t>        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for </a:t>
            </a:r>
            <a:r>
              <a:rPr lang="pl-PL" dirty="0" smtClean="0"/>
              <a:t>(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let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arg</a:t>
            </a:r>
            <a:r>
              <a:rPr lang="pl-PL" dirty="0" smtClean="0"/>
              <a:t> of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dirty="0" err="1" smtClean="0"/>
              <a:t>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args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    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yield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arg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>    }</a:t>
            </a:r>
            <a:br>
              <a:rPr lang="pl-PL" dirty="0" smtClean="0"/>
            </a:br>
            <a:r>
              <a:rPr lang="pl-PL" dirty="0" smtClean="0"/>
              <a:t>}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0" y="1988840"/>
            <a:ext cx="4032448" cy="44644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 err="1" smtClean="0">
                <a:solidFill>
                  <a:srgbClr val="CC7832"/>
                </a:solidFill>
              </a:rPr>
              <a:t>var</a:t>
            </a:r>
            <a:r>
              <a:rPr lang="pl-PL" b="1" dirty="0" smtClean="0">
                <a:solidFill>
                  <a:srgbClr val="CC7832"/>
                </a:solidFill>
              </a:rPr>
              <a:t> </a:t>
            </a:r>
            <a:r>
              <a:rPr lang="pl-PL" dirty="0" err="1" smtClean="0"/>
              <a:t>fooBar</a:t>
            </a:r>
            <a:r>
              <a:rPr lang="pl-PL" dirty="0" smtClean="0"/>
              <a:t> = </a:t>
            </a:r>
            <a:r>
              <a:rPr lang="en-US" b="1" dirty="0" smtClean="0">
                <a:solidFill>
                  <a:srgbClr val="CC7832"/>
                </a:solidFill>
              </a:rPr>
              <a:t>new</a:t>
            </a:r>
            <a:r>
              <a:rPr lang="pl-PL" b="1" dirty="0" smtClean="0">
                <a:solidFill>
                  <a:srgbClr val="CC7832"/>
                </a:solidFill>
              </a:rPr>
              <a:t> </a:t>
            </a:r>
            <a:r>
              <a:rPr lang="pl-PL" dirty="0" err="1" smtClean="0">
                <a:solidFill>
                  <a:prstClr val="white"/>
                </a:solidFill>
              </a:rPr>
              <a:t>FooBar</a:t>
            </a:r>
            <a:r>
              <a:rPr lang="en-US" dirty="0" smtClean="0">
                <a:solidFill>
                  <a:prstClr val="white"/>
                </a:solidFill>
              </a:rPr>
              <a:t>(</a:t>
            </a:r>
            <a:endParaRPr lang="pl-PL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6A8759"/>
                </a:solidFill>
              </a:rPr>
              <a:t>    </a:t>
            </a:r>
            <a:r>
              <a:rPr lang="en-US" dirty="0" smtClean="0">
                <a:solidFill>
                  <a:srgbClr val="6A8759"/>
                </a:solidFill>
              </a:rPr>
              <a:t>'hello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smtClean="0">
                <a:solidFill>
                  <a:srgbClr val="6A8759"/>
                </a:solidFill>
              </a:rPr>
              <a:t>'world‚</a:t>
            </a:r>
            <a:endParaRPr lang="pl-PL" dirty="0" smtClean="0">
              <a:solidFill>
                <a:srgbClr val="6A875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white"/>
                </a:solidFill>
              </a:rPr>
              <a:t>)</a:t>
            </a:r>
            <a:r>
              <a:rPr lang="pl-PL" b="1" dirty="0">
                <a:solidFill>
                  <a:srgbClr val="CC7832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let </a:t>
            </a:r>
            <a:r>
              <a:rPr lang="en-US" dirty="0" smtClean="0"/>
              <a:t>x of</a:t>
            </a:r>
            <a:r>
              <a:rPr lang="pl-PL" dirty="0" smtClean="0"/>
              <a:t> </a:t>
            </a:r>
            <a:r>
              <a:rPr lang="pl-PL" dirty="0" err="1" smtClean="0"/>
              <a:t>fooBar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log</a:t>
            </a:r>
            <a:r>
              <a:rPr lang="en-US" dirty="0" smtClean="0"/>
              <a:t>(x)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/>
              <a:t>}</a:t>
            </a:r>
            <a:r>
              <a:rPr lang="en-US" dirty="0" smtClean="0">
                <a:solidFill>
                  <a:srgbClr val="808080"/>
                </a:solidFill>
                <a:effectLst/>
              </a:rPr>
              <a:t/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 hello</a:t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 world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Arrow 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functions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 / Lambda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8352928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funkcja </a:t>
            </a:r>
            <a:r>
              <a:rPr lang="en-US" dirty="0" err="1" smtClean="0">
                <a:solidFill>
                  <a:srgbClr val="808080"/>
                </a:solidFill>
                <a:effectLst/>
              </a:rPr>
              <a:t>arro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w bez parametrów</a:t>
            </a:r>
            <a:r>
              <a:rPr lang="en-US" dirty="0" smtClean="0">
                <a:solidFill>
                  <a:srgbClr val="808080"/>
                </a:solidFill>
                <a:effectLst/>
              </a:rPr>
              <a:t/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a1 = () =&gt;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7832"/>
                </a:solidFill>
                <a:effectLst/>
              </a:rPr>
              <a:t/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funkcja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arrow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z jednym parametrem</a:t>
            </a:r>
            <a:r>
              <a:rPr lang="en-US" dirty="0" smtClean="0">
                <a:solidFill>
                  <a:srgbClr val="808080"/>
                </a:solidFill>
                <a:effectLst/>
              </a:rPr>
              <a:t/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a2 = </a:t>
            </a:r>
            <a:r>
              <a:rPr lang="en-US" dirty="0" smtClean="0">
                <a:solidFill>
                  <a:srgbClr val="9876AA"/>
                </a:solidFill>
                <a:effectLst/>
              </a:rPr>
              <a:t>x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a3 = (</a:t>
            </a:r>
            <a:r>
              <a:rPr lang="en-US" dirty="0" smtClean="0">
                <a:solidFill>
                  <a:srgbClr val="9876AA"/>
                </a:solidFill>
                <a:effectLst/>
              </a:rPr>
              <a:t>x</a:t>
            </a:r>
            <a:r>
              <a:rPr lang="en-US" dirty="0" smtClean="0"/>
              <a:t>) =&gt;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7832"/>
                </a:solidFill>
                <a:effectLst/>
              </a:rPr>
              <a:t/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funkcja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arrow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z wieloma parametrami</a:t>
            </a:r>
            <a:r>
              <a:rPr lang="en-US" dirty="0" smtClean="0">
                <a:solidFill>
                  <a:srgbClr val="808080"/>
                </a:solidFill>
                <a:effectLst/>
              </a:rPr>
              <a:t/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a4 = (</a:t>
            </a:r>
            <a:r>
              <a:rPr lang="en-US" dirty="0" smtClean="0">
                <a:solidFill>
                  <a:srgbClr val="9876AA"/>
                </a:solidFill>
                <a:effectLst/>
              </a:rPr>
              <a:t>x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y) =&gt;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7832"/>
                </a:solidFill>
                <a:effectLst/>
              </a:rPr>
              <a:t/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funkcja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arrow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z własnym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scopem</a:t>
            </a:r>
            <a:r>
              <a:rPr lang="en-US" dirty="0" smtClean="0">
                <a:solidFill>
                  <a:srgbClr val="808080"/>
                </a:solidFill>
                <a:effectLst/>
              </a:rPr>
              <a:t/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a5 = </a:t>
            </a:r>
            <a:r>
              <a:rPr lang="en-US" dirty="0" smtClean="0">
                <a:solidFill>
                  <a:srgbClr val="9876AA"/>
                </a:solidFill>
                <a:effectLst/>
              </a:rPr>
              <a:t>x </a:t>
            </a:r>
            <a:r>
              <a:rPr lang="en-US" dirty="0" smtClean="0"/>
              <a:t>=&gt; {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return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Arrow 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functions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 / Lambda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8352928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function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binding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el.</a:t>
            </a:r>
            <a:r>
              <a:rPr lang="pl-PL" dirty="0" err="1" smtClean="0">
                <a:effectLst/>
              </a:rPr>
              <a:t>onclick</a:t>
            </a:r>
            <a:r>
              <a:rPr lang="pl-PL" dirty="0" smtClean="0"/>
              <a:t> = () =&gt;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dirty="0" err="1" smtClean="0"/>
              <a:t>.doSomething</a:t>
            </a:r>
            <a:r>
              <a:rPr lang="pl-PL" dirty="0" smtClean="0"/>
              <a:t>()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other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stuff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dirty="0" smtClean="0"/>
              <a:t>}</a:t>
            </a:r>
            <a:br>
              <a:rPr lang="pl-PL" dirty="0" smtClean="0"/>
            </a:b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function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binding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in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scope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FooCtrl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FooService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dirty="0" err="1" smtClean="0"/>
              <a:t>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foo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dirty="0" smtClean="0"/>
              <a:t>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'Hello'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err="1" smtClean="0"/>
              <a:t>FooService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        .</a:t>
            </a:r>
            <a:r>
              <a:rPr lang="pl-PL" dirty="0" err="1" smtClean="0"/>
              <a:t>doSomething</a:t>
            </a:r>
            <a:r>
              <a:rPr lang="pl-PL" dirty="0" smtClean="0"/>
              <a:t>((</a:t>
            </a:r>
            <a:r>
              <a:rPr lang="pl-PL" dirty="0" err="1" smtClean="0"/>
              <a:t>response</a:t>
            </a:r>
            <a:r>
              <a:rPr lang="pl-PL" dirty="0" smtClean="0"/>
              <a:t>) =&gt; </a:t>
            </a:r>
            <a:r>
              <a:rPr lang="pl-PL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dirty="0" err="1" smtClean="0"/>
              <a:t>.</a:t>
            </a:r>
            <a:r>
              <a:rPr lang="pl-PL" dirty="0" err="1" smtClean="0">
                <a:solidFill>
                  <a:srgbClr val="9876AA"/>
                </a:solidFill>
                <a:effectLst/>
              </a:rPr>
              <a:t>foo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dirty="0" smtClean="0"/>
              <a:t>= </a:t>
            </a:r>
            <a:r>
              <a:rPr lang="pl-PL" dirty="0" err="1" smtClean="0"/>
              <a:t>response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/>
              <a:t>}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Wartości domyślne parametrów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8352928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ES5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dirty="0" smtClean="0"/>
              <a:t>(</a:t>
            </a:r>
            <a:r>
              <a:rPr lang="pl-PL" dirty="0" err="1" smtClean="0"/>
              <a:t>name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dirty="0" err="1" smtClean="0"/>
              <a:t>name</a:t>
            </a:r>
            <a:r>
              <a:rPr lang="pl-PL" dirty="0" smtClean="0"/>
              <a:t> = </a:t>
            </a:r>
            <a:r>
              <a:rPr lang="pl-PL" dirty="0" err="1" smtClean="0"/>
              <a:t>name</a:t>
            </a:r>
            <a:r>
              <a:rPr lang="pl-PL" dirty="0" smtClean="0"/>
              <a:t> ||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Anonymous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'Hi ' </a:t>
            </a:r>
            <a:r>
              <a:rPr lang="pl-PL" dirty="0" smtClean="0"/>
              <a:t>+ </a:t>
            </a:r>
            <a:r>
              <a:rPr lang="pl-PL" dirty="0" err="1" smtClean="0"/>
              <a:t>name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/>
              <a:t>}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solidFill>
                  <a:srgbClr val="808080"/>
                </a:solidFill>
                <a:effectLst/>
              </a:rPr>
              <a:t>// ES6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dirty="0" smtClean="0"/>
              <a:t>(</a:t>
            </a:r>
            <a:r>
              <a:rPr lang="pl-PL" dirty="0" err="1" smtClean="0"/>
              <a:t>name</a:t>
            </a:r>
            <a:r>
              <a:rPr lang="pl-PL" dirty="0" smtClean="0"/>
              <a:t> = 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err="1" smtClean="0">
                <a:solidFill>
                  <a:srgbClr val="6A8759"/>
                </a:solidFill>
                <a:effectLst/>
              </a:rPr>
              <a:t>Anonymous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</a:t>
            </a:r>
            <a:r>
              <a:rPr lang="pl-PL" dirty="0" smtClean="0"/>
              <a:t>) {</a:t>
            </a:r>
            <a:br>
              <a:rPr lang="pl-PL" dirty="0" smtClean="0"/>
            </a:br>
            <a:r>
              <a:rPr lang="pl-PL" dirty="0" smtClean="0"/>
              <a:t>    </a:t>
            </a:r>
            <a:r>
              <a:rPr lang="pl-PL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dirty="0" smtClean="0"/>
              <a:t>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dirty="0" smtClean="0"/>
              <a:t>(</a:t>
            </a:r>
            <a:r>
              <a:rPr lang="pl-PL" dirty="0" smtClean="0">
                <a:solidFill>
                  <a:srgbClr val="6A8759"/>
                </a:solidFill>
                <a:effectLst/>
              </a:rPr>
              <a:t>'Hi ' </a:t>
            </a:r>
            <a:r>
              <a:rPr lang="pl-PL" dirty="0" smtClean="0"/>
              <a:t>+ </a:t>
            </a:r>
            <a:r>
              <a:rPr lang="pl-PL" dirty="0" err="1" smtClean="0"/>
              <a:t>name</a:t>
            </a:r>
            <a:r>
              <a:rPr lang="pl-PL" dirty="0" smtClean="0"/>
              <a:t>)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/>
              <a:t>}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Destructing</a:t>
            </a:r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Assignement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8352928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808080"/>
                </a:solidFill>
                <a:effectLst/>
              </a:rPr>
              <a:t>// ES5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err="1" smtClean="0"/>
              <a:t>name</a:t>
            </a:r>
            <a:r>
              <a:rPr lang="pl-PL" dirty="0" smtClean="0"/>
              <a:t> = user.</a:t>
            </a:r>
            <a:r>
              <a:rPr lang="pl-PL" dirty="0" smtClean="0">
                <a:solidFill>
                  <a:srgbClr val="FFC66D"/>
                </a:solidFill>
                <a:effectLst/>
              </a:rPr>
              <a:t>name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email = </a:t>
            </a:r>
            <a:r>
              <a:rPr lang="pl-PL" dirty="0" err="1" smtClean="0"/>
              <a:t>user.</a:t>
            </a:r>
            <a:r>
              <a:rPr lang="pl-PL" dirty="0" err="1" smtClean="0">
                <a:solidFill>
                  <a:srgbClr val="FFC66D"/>
                </a:solidFill>
                <a:effectLst/>
              </a:rPr>
              <a:t>email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CC7832"/>
                </a:solidFill>
                <a:effectLst/>
              </a:rPr>
              <a:t/>
            </a:r>
            <a:br>
              <a:rPr lang="pl-PL" dirty="0" smtClean="0">
                <a:solidFill>
                  <a:srgbClr val="CC7832"/>
                </a:solidFill>
                <a:effectLst/>
              </a:rPr>
            </a:br>
            <a:r>
              <a:rPr lang="pl-PL" dirty="0" smtClean="0">
                <a:solidFill>
                  <a:srgbClr val="808080"/>
                </a:solidFill>
                <a:effectLst/>
              </a:rPr>
              <a:t>// ES6</a:t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{ </a:t>
            </a:r>
            <a:r>
              <a:rPr lang="pl-PL" dirty="0" err="1" smtClean="0"/>
              <a:t>name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dirty="0" smtClean="0"/>
              <a:t>email } = </a:t>
            </a:r>
            <a:r>
              <a:rPr lang="pl-PL" dirty="0" err="1" smtClean="0"/>
              <a:t>user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r>
              <a:rPr lang="pl-PL" dirty="0" smtClean="0">
                <a:solidFill>
                  <a:srgbClr val="808080"/>
                </a:solidFill>
                <a:effectLst/>
              </a:rPr>
              <a:t/>
            </a:r>
            <a:br>
              <a:rPr lang="pl-PL" dirty="0" smtClean="0">
                <a:solidFill>
                  <a:srgbClr val="808080"/>
                </a:solidFill>
                <a:effectLst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dirty="0" smtClean="0"/>
              <a:t>{ </a:t>
            </a:r>
            <a:r>
              <a:rPr lang="pl-PL" dirty="0" err="1" smtClean="0"/>
              <a:t>name</a:t>
            </a:r>
            <a:r>
              <a:rPr lang="pl-PL" dirty="0" smtClean="0"/>
              <a:t>: </a:t>
            </a:r>
            <a:r>
              <a:rPr lang="pl-PL" dirty="0" err="1" smtClean="0"/>
              <a:t>userName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dirty="0" smtClean="0"/>
              <a:t>email: </a:t>
            </a:r>
            <a:r>
              <a:rPr lang="pl-PL" dirty="0" err="1" smtClean="0"/>
              <a:t>userEmail</a:t>
            </a:r>
            <a:r>
              <a:rPr lang="pl-PL" dirty="0" smtClean="0"/>
              <a:t> } = </a:t>
            </a:r>
            <a:r>
              <a:rPr lang="pl-PL" dirty="0" err="1" smtClean="0"/>
              <a:t>user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;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[a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,</a:t>
            </a:r>
            <a:r>
              <a:rPr lang="pl-PL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[b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c]] = [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3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4</a:t>
            </a:r>
            <a:r>
              <a:rPr lang="en-US" dirty="0" smtClean="0"/>
              <a:t>]]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endParaRPr lang="pl-PL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l-PL" dirty="0" err="1" smtClean="0"/>
              <a:t>userName</a:t>
            </a:r>
            <a:r>
              <a:rPr lang="pl-PL" dirty="0" smtClean="0"/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user.name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pl-PL" dirty="0" err="1" smtClean="0"/>
              <a:t>userName</a:t>
            </a:r>
            <a:r>
              <a:rPr lang="pl-PL" dirty="0" smtClean="0"/>
              <a:t>;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user.email</a:t>
            </a:r>
            <a:endParaRPr lang="pl-PL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pl-PL" dirty="0" smtClean="0"/>
              <a:t>a; b; c;        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// 1, 3, 4</a:t>
            </a:r>
            <a:endParaRPr lang="pl-PL" dirty="0">
              <a:solidFill>
                <a:srgbClr val="CC7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Rest </a:t>
            </a:r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Parameters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8352928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effectLst/>
              </a:rPr>
              <a:t>//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zwraca przekazane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paramety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 jako elementy tablicy</a:t>
            </a:r>
            <a:r>
              <a:rPr lang="en-US" dirty="0" smtClean="0">
                <a:solidFill>
                  <a:srgbClr val="808080"/>
                </a:solidFill>
                <a:effectLst/>
              </a:rPr>
              <a:t> </a:t>
            </a:r>
            <a:endParaRPr lang="pl-PL" dirty="0" smtClean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function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buy</a:t>
            </a:r>
            <a:r>
              <a:rPr lang="en-US" dirty="0" smtClean="0"/>
              <a:t>(where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...items)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return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"I'm going to " </a:t>
            </a:r>
            <a:r>
              <a:rPr lang="en-US" dirty="0" smtClean="0"/>
              <a:t>+ where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 to buy 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    </a:t>
            </a:r>
            <a:r>
              <a:rPr lang="en-US" dirty="0" smtClean="0"/>
              <a:t>+ </a:t>
            </a:r>
            <a:r>
              <a:rPr lang="en-US" dirty="0" err="1" smtClean="0"/>
              <a:t>items.length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 items: 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    </a:t>
            </a:r>
            <a:r>
              <a:rPr lang="en-US" dirty="0" smtClean="0"/>
              <a:t>+ </a:t>
            </a:r>
            <a:r>
              <a:rPr lang="en-US" dirty="0" err="1" smtClean="0"/>
              <a:t>items.slice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0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/>
              <a:t>).join(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", 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 and " </a:t>
            </a:r>
            <a:r>
              <a:rPr lang="en-US" dirty="0" smtClean="0"/>
              <a:t>+ </a:t>
            </a:r>
            <a:r>
              <a:rPr lang="en-US" dirty="0" err="1" smtClean="0"/>
              <a:t>items.slice</a:t>
            </a:r>
            <a:r>
              <a:rPr lang="en-US" dirty="0" smtClean="0"/>
              <a:t>(-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/>
              <a:t>)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"."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66D"/>
                </a:solidFill>
                <a:effectLst/>
              </a:rPr>
              <a:t>buy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"the mall"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"jacket"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"bag"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"sweets"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"headphones"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 "I'm going to the mall to buy 4 items: jacket, bag, sweets and headphones."</a:t>
            </a:r>
            <a:endParaRPr lang="pl-PL" dirty="0">
              <a:solidFill>
                <a:srgbClr val="CC7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>
                <a:latin typeface="Kozuka Gothic Pr6N B" pitchFamily="34" charset="-128"/>
                <a:ea typeface="Kozuka Gothic Pr6N B" pitchFamily="34" charset="-128"/>
              </a:rPr>
              <a:t>Spread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5" name="Symbol zastępczy zawartości 3"/>
          <p:cNvSpPr>
            <a:spLocks noGrp="1"/>
          </p:cNvSpPr>
          <p:nvPr>
            <p:ph sz="half" idx="2"/>
          </p:nvPr>
        </p:nvSpPr>
        <p:spPr>
          <a:xfrm>
            <a:off x="539552" y="1628800"/>
            <a:ext cx="8352928" cy="482453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dirty="0" smtClean="0">
                <a:solidFill>
                  <a:srgbClr val="808080"/>
                </a:solidFill>
                <a:effectLst/>
              </a:rPr>
              <a:t>Przeciwieństwo </a:t>
            </a:r>
            <a:r>
              <a:rPr lang="pl-PL" dirty="0" err="1" smtClean="0">
                <a:solidFill>
                  <a:srgbClr val="808080"/>
                </a:solidFill>
                <a:effectLst/>
              </a:rPr>
              <a:t>rest</a:t>
            </a:r>
            <a:endParaRPr lang="pl-PL" b="1" dirty="0" smtClean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function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send</a:t>
            </a:r>
            <a:r>
              <a:rPr lang="en-US" dirty="0" smtClean="0"/>
              <a:t>(what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/>
              <a:t>where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 smtClean="0"/>
              <a:t>toWhom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return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"I'm sending " </a:t>
            </a:r>
            <a:r>
              <a:rPr lang="en-US" dirty="0" smtClean="0"/>
              <a:t>+ what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 to " </a:t>
            </a:r>
            <a:r>
              <a:rPr lang="en-US" dirty="0" smtClean="0"/>
              <a:t>+ </a:t>
            </a:r>
            <a:r>
              <a:rPr lang="en-US" dirty="0" err="1" smtClean="0"/>
              <a:t>toWhom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 who is in " </a:t>
            </a:r>
            <a:r>
              <a:rPr lang="en-US" dirty="0" smtClean="0"/>
              <a:t>+ where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"."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66D"/>
                </a:solidFill>
                <a:effectLst/>
              </a:rPr>
              <a:t>send</a:t>
            </a:r>
            <a:r>
              <a:rPr lang="en-US" dirty="0" smtClean="0"/>
              <a:t>(...[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"the letter"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"Poland"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"Mike"</a:t>
            </a:r>
            <a:r>
              <a:rPr lang="en-US" dirty="0" smtClean="0"/>
              <a:t>])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dirty="0" smtClean="0">
                <a:solidFill>
                  <a:srgbClr val="CC7832"/>
                </a:solidFill>
                <a:effectLst/>
              </a:rPr>
            </a:br>
            <a:r>
              <a:rPr lang="en-US" dirty="0" smtClean="0">
                <a:solidFill>
                  <a:srgbClr val="808080"/>
                </a:solidFill>
                <a:effectLst/>
              </a:rPr>
              <a:t>// "I'm sending the letter to Mike who is in Poland."</a:t>
            </a:r>
            <a:endParaRPr lang="pl-PL" dirty="0">
              <a:solidFill>
                <a:srgbClr val="CC7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dirty="0" smtClean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6" name="Prostokąt 5"/>
          <p:cNvSpPr/>
          <p:nvPr/>
        </p:nvSpPr>
        <p:spPr>
          <a:xfrm rot="19780582">
            <a:off x="3997964" y="324433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 rot="2546806">
            <a:off x="1763688" y="4293096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5522803" y="4169092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 rot="4366224">
            <a:off x="3288527" y="521785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 rot="17458343">
            <a:off x="4546180" y="219696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 rot="224567">
            <a:off x="2311904" y="3245725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 rot="2059281">
            <a:off x="5327834" y="339673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 rot="6425505">
            <a:off x="3093558" y="4445495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 rot="3878699">
            <a:off x="6852673" y="4321491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 rot="8244923">
            <a:off x="4618397" y="537025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 rot="21337042">
            <a:off x="5876050" y="2349362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 rot="4103266">
            <a:off x="3641774" y="3398124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2296130" y="3547741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 rot="4366224">
            <a:off x="61854" y="459650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 rot="1819418">
            <a:off x="3820969" y="447249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 rot="6185642">
            <a:off x="1586693" y="5521261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2" name="Prostokąt 21"/>
          <p:cNvSpPr/>
          <p:nvPr/>
        </p:nvSpPr>
        <p:spPr>
          <a:xfrm rot="19277761">
            <a:off x="2844346" y="2500370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 rot="2043985">
            <a:off x="610070" y="3549132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4" name="Prostokąt 23"/>
          <p:cNvSpPr/>
          <p:nvPr/>
        </p:nvSpPr>
        <p:spPr>
          <a:xfrm rot="19350697">
            <a:off x="3966964" y="234573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5" name="Prostokąt 24"/>
          <p:cNvSpPr/>
          <p:nvPr/>
        </p:nvSpPr>
        <p:spPr>
          <a:xfrm rot="2116921">
            <a:off x="1732688" y="3394501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 rot="21170115">
            <a:off x="5491803" y="3270497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7" name="Prostokąt 26"/>
          <p:cNvSpPr/>
          <p:nvPr/>
        </p:nvSpPr>
        <p:spPr>
          <a:xfrm rot="3936339">
            <a:off x="3257527" y="431925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 rot="17028458">
            <a:off x="4515180" y="1298368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  <p:sp>
        <p:nvSpPr>
          <p:cNvPr id="29" name="Prostokąt 28"/>
          <p:cNvSpPr/>
          <p:nvPr/>
        </p:nvSpPr>
        <p:spPr>
          <a:xfrm rot="21394682">
            <a:off x="2280904" y="2347130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Kozuka Gothic Pr6N B" pitchFamily="34" charset="-128"/>
                <a:ea typeface="Kozuka Gothic Pr6N B" pitchFamily="34" charset="-128"/>
              </a:rPr>
              <a:t>Pytania 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55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1249" y="1844824"/>
            <a:ext cx="8229600" cy="1143000"/>
          </a:xfrm>
        </p:spPr>
        <p:txBody>
          <a:bodyPr>
            <a:noAutofit/>
          </a:bodyPr>
          <a:lstStyle/>
          <a:p>
            <a:r>
              <a:rPr lang="pl-PL" sz="7200" dirty="0" smtClean="0">
                <a:latin typeface="Kozuka Gothic Pr6N B" pitchFamily="34" charset="-128"/>
                <a:ea typeface="Kozuka Gothic Pr6N B" pitchFamily="34" charset="-128"/>
              </a:rPr>
              <a:t>Dziękuję!</a:t>
            </a:r>
            <a:endParaRPr lang="pl-PL" sz="7200" dirty="0">
              <a:latin typeface="Kozuka Gothic Pr6N B" pitchFamily="34" charset="-128"/>
              <a:ea typeface="Kozuka Gothic Pr6N B" pitchFamily="34" charset="-128"/>
            </a:endParaRPr>
          </a:p>
        </p:txBody>
      </p:sp>
      <p:pic>
        <p:nvPicPr>
          <p:cNvPr id="2050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44968"/>
            <a:ext cx="79714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uba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20140"/>
            <a:ext cx="912714" cy="8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2079785" y="5117869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 smtClean="0">
                <a:latin typeface="Kozuka Gothic Pr6N B" pitchFamily="34" charset="-128"/>
                <a:ea typeface="Kozuka Gothic Pr6N B" pitchFamily="34" charset="-128"/>
              </a:rPr>
              <a:t>@</a:t>
            </a:r>
            <a:r>
              <a:rPr lang="pl-PL" sz="4800" dirty="0" err="1" smtClean="0">
                <a:latin typeface="Kozuka Gothic Pr6N B" pitchFamily="34" charset="-128"/>
                <a:ea typeface="Kozuka Gothic Pr6N B" pitchFamily="34" charset="-128"/>
              </a:rPr>
              <a:t>kubavanzen</a:t>
            </a:r>
            <a:endParaRPr lang="pl-PL" sz="4800" dirty="0">
              <a:latin typeface="Kozuka Gothic Pr6N B" pitchFamily="34" charset="-128"/>
              <a:ea typeface="Kozuka Gothic Pr6N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7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pl-PL" sz="7200" dirty="0" smtClean="0">
                <a:latin typeface="Kozuka Gothic Pro B" pitchFamily="34" charset="-128"/>
                <a:ea typeface="Kozuka Gothic Pro B" pitchFamily="34" charset="-128"/>
              </a:rPr>
              <a:t>Class</a:t>
            </a:r>
            <a:endParaRPr lang="pl-PL" sz="72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3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Konstruowanie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7504" y="1340768"/>
            <a:ext cx="4389884" cy="47853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808080"/>
                </a:solidFill>
                <a:effectLst/>
              </a:rPr>
              <a:t>// How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looks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in ES5</a:t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 = 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()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/>
              <a:t>(</a:t>
            </a:r>
            <a:r>
              <a:rPr lang="pl-PL" sz="2000" dirty="0" err="1" smtClean="0"/>
              <a:t>priv</a:t>
            </a:r>
            <a:r>
              <a:rPr lang="pl-PL" sz="2000" dirty="0" smtClean="0"/>
              <a:t>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priv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priv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/>
              <a:t>FooBar.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sz="2000" dirty="0" smtClean="0"/>
              <a:t>.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.priv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return </a:t>
            </a:r>
            <a:r>
              <a:rPr lang="pl-PL" sz="2000" dirty="0" err="1" smtClean="0"/>
              <a:t>FooBar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/>
              <a:t>})()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 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new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(</a:t>
            </a:r>
            <a:r>
              <a:rPr lang="pl-PL" sz="2000" dirty="0" smtClean="0">
                <a:solidFill>
                  <a:srgbClr val="6A8759"/>
                </a:solidFill>
                <a:effectLst/>
              </a:rPr>
              <a:t>"test"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/>
              <a:t>fooBar.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/>
              <a:t>()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// Test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Konstruowanie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7504" y="1340768"/>
            <a:ext cx="4389884" cy="47853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808080"/>
                </a:solidFill>
                <a:effectLst/>
              </a:rPr>
              <a:t>// How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looks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in ES5</a:t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 = 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()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/>
              <a:t>(</a:t>
            </a:r>
            <a:r>
              <a:rPr lang="pl-PL" sz="2000" dirty="0" err="1" smtClean="0"/>
              <a:t>priv</a:t>
            </a:r>
            <a:r>
              <a:rPr lang="pl-PL" sz="2000" dirty="0" smtClean="0"/>
              <a:t>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priv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priv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/>
              <a:t>FooBar.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sz="2000" dirty="0" smtClean="0"/>
              <a:t>.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.priv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return </a:t>
            </a:r>
            <a:r>
              <a:rPr lang="pl-PL" sz="2000" dirty="0" err="1" smtClean="0"/>
              <a:t>FooBar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/>
              <a:t>})()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 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new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(</a:t>
            </a:r>
            <a:r>
              <a:rPr lang="pl-PL" sz="2000" dirty="0" smtClean="0">
                <a:solidFill>
                  <a:srgbClr val="6A8759"/>
                </a:solidFill>
                <a:effectLst/>
              </a:rPr>
              <a:t>"test"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/>
              <a:t>fooBar.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/>
              <a:t>()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// Test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319463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808080"/>
                </a:solidFill>
                <a:effectLst/>
              </a:rPr>
              <a:t>// How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looks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in ES6</a:t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sz="2000" dirty="0" smtClean="0"/>
              <a:t>(</a:t>
            </a:r>
            <a:r>
              <a:rPr lang="pl-PL" sz="2000" dirty="0" err="1" smtClean="0"/>
              <a:t>priv</a:t>
            </a:r>
            <a:r>
              <a:rPr lang="pl-PL" sz="2000" dirty="0" smtClean="0"/>
              <a:t>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priv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priv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/>
              <a:t>()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console</a:t>
            </a:r>
            <a:r>
              <a:rPr lang="pl-PL" sz="2000" dirty="0" smtClean="0"/>
              <a:t>.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log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priv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 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new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FooBar</a:t>
            </a:r>
            <a:r>
              <a:rPr lang="pl-PL" sz="2000" dirty="0" smtClean="0"/>
              <a:t>(</a:t>
            </a:r>
            <a:r>
              <a:rPr lang="pl-PL" sz="2000" dirty="0" smtClean="0">
                <a:solidFill>
                  <a:srgbClr val="6A8759"/>
                </a:solidFill>
                <a:effectLst/>
              </a:rPr>
              <a:t>"test"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/>
              <a:t>fooBar.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/>
              <a:t>()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 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// Test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217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Dziedziczenie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7504" y="1340768"/>
            <a:ext cx="4389884" cy="47853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808080"/>
                </a:solidFill>
                <a:effectLst/>
              </a:rPr>
              <a:t>// How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looks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in ES5</a:t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z)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call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z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 </a:t>
            </a:r>
            <a:r>
              <a:rPr lang="pl-PL" sz="2000" dirty="0" smtClean="0"/>
              <a:t>= z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/>
              <a:t>}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Object.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create</a:t>
            </a:r>
            <a:r>
              <a:rPr lang="pl-PL" sz="2000" dirty="0" smtClean="0"/>
              <a:t>(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constructor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Bar </a:t>
            </a:r>
            <a:r>
              <a:rPr lang="pl-PL" sz="2000" dirty="0" smtClean="0"/>
              <a:t>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(id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radius)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call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id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radius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radius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/>
              <a:t>}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Object.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create</a:t>
            </a:r>
            <a:r>
              <a:rPr lang="pl-PL" sz="2000" dirty="0" smtClean="0"/>
              <a:t>(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constructor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Dziedziczenie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7504" y="1340768"/>
            <a:ext cx="4389884" cy="478539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808080"/>
                </a:solidFill>
                <a:effectLst/>
              </a:rPr>
              <a:t>// How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looks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in ES5</a:t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z)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call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z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 </a:t>
            </a:r>
            <a:r>
              <a:rPr lang="pl-PL" sz="2000" dirty="0" smtClean="0"/>
              <a:t>= z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/>
              <a:t>}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Object.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create</a:t>
            </a:r>
            <a:r>
              <a:rPr lang="pl-PL" sz="2000" dirty="0" smtClean="0"/>
              <a:t>(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constructor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Foo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var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Bar </a:t>
            </a:r>
            <a:r>
              <a:rPr lang="pl-PL" sz="2000" dirty="0" smtClean="0"/>
              <a:t>=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function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(id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radius)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call</a:t>
            </a:r>
            <a:r>
              <a:rPr lang="pl-PL" sz="2000" dirty="0" smtClean="0"/>
              <a:t>(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id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radius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radius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/>
              <a:t>}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err="1" smtClean="0"/>
              <a:t>Object.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create</a:t>
            </a:r>
            <a:r>
              <a:rPr lang="pl-PL" sz="2000" dirty="0" smtClean="0"/>
              <a:t>(</a:t>
            </a:r>
            <a:r>
              <a:rPr lang="pl-PL" sz="2000" dirty="0" err="1" smtClean="0"/>
              <a:t>Test.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err="1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prototype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constructor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</a:t>
            </a:r>
            <a:r>
              <a:rPr lang="pl-PL" sz="2000" dirty="0" smtClean="0">
                <a:solidFill>
                  <a:srgbClr val="FFC66D"/>
                </a:solidFill>
                <a:effectLst/>
              </a:rPr>
              <a:t>Bar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319463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808080"/>
                </a:solidFill>
                <a:effectLst/>
              </a:rPr>
              <a:t>// How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looks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in ES6</a:t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</a:t>
            </a:r>
            <a:r>
              <a:rPr lang="pl-PL" sz="2000" dirty="0" smtClean="0"/>
              <a:t>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sz="2000" dirty="0" smtClean="0"/>
              <a:t>(x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x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y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y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smtClean="0"/>
              <a:t>Bar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extends</a:t>
            </a:r>
            <a:r>
              <a:rPr lang="pl-PL" sz="20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2000" dirty="0" err="1" smtClean="0"/>
              <a:t>Foo</a:t>
            </a:r>
            <a:r>
              <a:rPr lang="pl-PL" sz="2000" dirty="0" smtClean="0"/>
              <a:t> {</a:t>
            </a:r>
            <a:br>
              <a:rPr lang="pl-PL" sz="2000" dirty="0" smtClean="0"/>
            </a:br>
            <a:r>
              <a:rPr lang="pl-PL" sz="2000" dirty="0" smtClean="0"/>
              <a:t>    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sz="2000" dirty="0" smtClean="0"/>
              <a:t>(x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y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, </a:t>
            </a:r>
            <a:r>
              <a:rPr lang="pl-PL" sz="2000" dirty="0" smtClean="0"/>
              <a:t>z) {</a:t>
            </a:r>
            <a:br>
              <a:rPr lang="pl-PL" sz="2000" dirty="0" smtClean="0"/>
            </a:br>
            <a:r>
              <a:rPr lang="pl-PL" sz="2000" dirty="0" smtClean="0"/>
              <a:t>        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//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Script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-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i'm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your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> </a:t>
            </a:r>
            <a:r>
              <a:rPr lang="pl-PL" sz="2000" dirty="0" err="1" smtClean="0">
                <a:solidFill>
                  <a:srgbClr val="808080"/>
                </a:solidFill>
                <a:effectLst/>
              </a:rPr>
              <a:t>father</a:t>
            </a:r>
            <a:r>
              <a:rPr lang="pl-PL" sz="2000" dirty="0" smtClean="0">
                <a:solidFill>
                  <a:srgbClr val="808080"/>
                </a:solidFill>
                <a:effectLst/>
              </a:rPr>
              <a:t/>
            </a:r>
            <a:br>
              <a:rPr lang="pl-PL" sz="2000" dirty="0" smtClean="0">
                <a:solidFill>
                  <a:srgbClr val="808080"/>
                </a:solidFill>
                <a:effectLst/>
              </a:rPr>
            </a:br>
            <a:r>
              <a:rPr lang="pl-PL" sz="2000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super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FFC66D"/>
                </a:solidFill>
                <a:effectLst/>
              </a:rPr>
              <a:t>constructor</a:t>
            </a:r>
            <a:r>
              <a:rPr lang="pl-PL" sz="2000" dirty="0" smtClean="0"/>
              <a:t>(</a:t>
            </a:r>
            <a:r>
              <a:rPr lang="pl-PL" sz="2000" dirty="0" err="1" smtClean="0"/>
              <a:t>x</a:t>
            </a:r>
            <a:r>
              <a:rPr lang="pl-PL" sz="2000" dirty="0" err="1" smtClean="0">
                <a:solidFill>
                  <a:srgbClr val="CC7832"/>
                </a:solidFill>
                <a:effectLst/>
              </a:rPr>
              <a:t>,</a:t>
            </a:r>
            <a:r>
              <a:rPr lang="pl-PL" sz="2000" dirty="0" err="1" smtClean="0"/>
              <a:t>y</a:t>
            </a:r>
            <a:r>
              <a:rPr lang="pl-PL" sz="2000" dirty="0" smtClean="0"/>
              <a:t>)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pl-PL" sz="2000" b="1" dirty="0" err="1" smtClean="0">
                <a:solidFill>
                  <a:srgbClr val="CC7832"/>
                </a:solidFill>
                <a:effectLst/>
              </a:rPr>
              <a:t>this</a:t>
            </a:r>
            <a:r>
              <a:rPr lang="pl-PL" sz="2000" dirty="0" err="1" smtClean="0"/>
              <a:t>.</a:t>
            </a:r>
            <a:r>
              <a:rPr lang="pl-PL" sz="2000" dirty="0" err="1" smtClean="0">
                <a:solidFill>
                  <a:srgbClr val="9876AA"/>
                </a:solidFill>
                <a:effectLst/>
              </a:rPr>
              <a:t>z</a:t>
            </a:r>
            <a:r>
              <a:rPr lang="pl-PL" sz="2000" dirty="0" smtClean="0">
                <a:solidFill>
                  <a:srgbClr val="9876AA"/>
                </a:solidFill>
                <a:effectLst/>
              </a:rPr>
              <a:t> </a:t>
            </a:r>
            <a:r>
              <a:rPr lang="pl-PL" sz="2000" dirty="0" smtClean="0"/>
              <a:t>= z</a:t>
            </a:r>
            <a:r>
              <a:rPr lang="pl-PL" sz="2000" dirty="0" smtClean="0">
                <a:solidFill>
                  <a:srgbClr val="CC7832"/>
                </a:solidFill>
                <a:effectLst/>
              </a:rPr>
              <a:t>;</a:t>
            </a:r>
            <a:br>
              <a:rPr lang="pl-PL" sz="2000" dirty="0" smtClean="0">
                <a:solidFill>
                  <a:srgbClr val="CC7832"/>
                </a:solidFill>
                <a:effectLst/>
              </a:rPr>
            </a:br>
            <a:r>
              <a:rPr lang="pl-PL" sz="20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2000" dirty="0" smtClean="0"/>
              <a:t>}</a:t>
            </a:r>
            <a:br>
              <a:rPr lang="pl-PL" sz="2000" dirty="0" smtClean="0"/>
            </a:br>
            <a:r>
              <a:rPr lang="pl-PL" sz="2000" dirty="0" smtClean="0"/>
              <a:t>}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035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>
                <a:latin typeface="Kozuka Gothic Pro B" pitchFamily="34" charset="-128"/>
                <a:ea typeface="Kozuka Gothic Pro B" pitchFamily="34" charset="-128"/>
              </a:rPr>
              <a:t>Brak </a:t>
            </a:r>
            <a:r>
              <a:rPr lang="pl-PL" dirty="0" err="1" smtClean="0">
                <a:latin typeface="Kozuka Gothic Pro B" pitchFamily="34" charset="-128"/>
                <a:ea typeface="Kozuka Gothic Pro B" pitchFamily="34" charset="-128"/>
              </a:rPr>
              <a:t>kontruktora</a:t>
            </a:r>
            <a:endParaRPr lang="pl-PL" dirty="0"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331640" y="1484784"/>
            <a:ext cx="6367778" cy="4825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smtClean="0">
                <a:solidFill>
                  <a:srgbClr val="808080"/>
                </a:solidFill>
                <a:effectLst/>
              </a:rPr>
              <a:t>// . . .</a:t>
            </a:r>
          </a:p>
          <a:p>
            <a:pPr marL="0" indent="0">
              <a:buNone/>
            </a:pPr>
            <a:r>
              <a:rPr lang="pl-PL" sz="3200" b="1" dirty="0" err="1" smtClean="0">
                <a:solidFill>
                  <a:srgbClr val="CC7832"/>
                </a:solidFill>
                <a:effectLst/>
              </a:rPr>
              <a:t>class</a:t>
            </a:r>
            <a:r>
              <a:rPr lang="pl-PL" sz="32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pl-PL" sz="3200" dirty="0" err="1" smtClean="0"/>
              <a:t>Foo</a:t>
            </a:r>
            <a:r>
              <a:rPr lang="pl-PL" sz="3200" dirty="0" smtClean="0"/>
              <a:t> {</a:t>
            </a:r>
            <a:br>
              <a:rPr lang="pl-PL" sz="3200" dirty="0" smtClean="0"/>
            </a:br>
            <a:r>
              <a:rPr lang="pl-PL" sz="3200" dirty="0" smtClean="0"/>
              <a:t>    </a:t>
            </a:r>
            <a:r>
              <a:rPr lang="pl-PL" sz="3200" dirty="0" smtClean="0">
                <a:solidFill>
                  <a:srgbClr val="FFC66D"/>
                </a:solidFill>
                <a:effectLst/>
              </a:rPr>
              <a:t>test</a:t>
            </a:r>
            <a:r>
              <a:rPr lang="pl-PL" sz="3200" dirty="0" smtClean="0"/>
              <a:t>(x, y) {</a:t>
            </a:r>
            <a:br>
              <a:rPr lang="pl-PL" sz="3200" dirty="0" smtClean="0"/>
            </a:br>
            <a:r>
              <a:rPr lang="pl-PL" sz="3200" dirty="0" smtClean="0"/>
              <a:t>         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>// . . .</a:t>
            </a:r>
            <a:r>
              <a:rPr lang="pl-PL" sz="3200" dirty="0" smtClean="0">
                <a:solidFill>
                  <a:srgbClr val="CC7832"/>
                </a:solidFill>
                <a:effectLst/>
              </a:rPr>
              <a:t/>
            </a:r>
            <a:br>
              <a:rPr lang="pl-PL" sz="3200" dirty="0" smtClean="0">
                <a:solidFill>
                  <a:srgbClr val="CC7832"/>
                </a:solidFill>
                <a:effectLst/>
              </a:rPr>
            </a:br>
            <a:r>
              <a:rPr lang="pl-PL" sz="32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pl-PL" sz="3200" dirty="0" smtClean="0"/>
              <a:t>}</a:t>
            </a:r>
            <a:br>
              <a:rPr lang="pl-PL" sz="3200" dirty="0" smtClean="0"/>
            </a:br>
            <a:r>
              <a:rPr lang="pl-PL" sz="3200" dirty="0" smtClean="0"/>
              <a:t>}</a:t>
            </a:r>
            <a:r>
              <a:rPr lang="pl-PL" sz="3200" dirty="0" smtClean="0">
                <a:solidFill>
                  <a:srgbClr val="808080"/>
                </a:solidFill>
                <a:effectLst/>
              </a:rPr>
              <a:t/>
            </a:r>
            <a:br>
              <a:rPr lang="pl-PL" sz="3200" dirty="0" smtClean="0">
                <a:solidFill>
                  <a:srgbClr val="808080"/>
                </a:solidFill>
                <a:effectLst/>
              </a:rPr>
            </a:br>
            <a:r>
              <a:rPr lang="pl-PL" sz="3200" dirty="0" smtClean="0">
                <a:solidFill>
                  <a:srgbClr val="808080"/>
                </a:solidFill>
                <a:effectLst/>
              </a:rPr>
              <a:t>// . . .</a:t>
            </a:r>
          </a:p>
          <a:p>
            <a:pPr marL="0" indent="0">
              <a:buNone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6989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529</Words>
  <Application>Microsoft Office PowerPoint</Application>
  <PresentationFormat>Pokaz na ekranie (4:3)</PresentationFormat>
  <Paragraphs>184</Paragraphs>
  <Slides>39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Motyw pakietu Office</vt:lpstr>
      <vt:lpstr>ES6:   class  let  new types  new syntax</vt:lpstr>
      <vt:lpstr>Agenda</vt:lpstr>
      <vt:lpstr>Compilers/Polyfills</vt:lpstr>
      <vt:lpstr>Class</vt:lpstr>
      <vt:lpstr>Konstruowanie</vt:lpstr>
      <vt:lpstr>Konstruowanie</vt:lpstr>
      <vt:lpstr>Dziedziczenie</vt:lpstr>
      <vt:lpstr>Dziedziczenie</vt:lpstr>
      <vt:lpstr>Brak kontruktora</vt:lpstr>
      <vt:lpstr>Brak kontruktora</vt:lpstr>
      <vt:lpstr>Ciekawostka</vt:lpstr>
      <vt:lpstr>let vs. var</vt:lpstr>
      <vt:lpstr>Przypadki użycia</vt:lpstr>
      <vt:lpstr>Przypadki użycia</vt:lpstr>
      <vt:lpstr>Przypadki użycia</vt:lpstr>
      <vt:lpstr>Ciekawostka</vt:lpstr>
      <vt:lpstr>Typy danych</vt:lpstr>
      <vt:lpstr>Symbole</vt:lpstr>
      <vt:lpstr>Symbole</vt:lpstr>
      <vt:lpstr>Właściwości i Metody</vt:lpstr>
      <vt:lpstr>Map() &amp; Set()</vt:lpstr>
      <vt:lpstr>Map() &amp; Set()</vt:lpstr>
      <vt:lpstr>Map() &amp; Set()</vt:lpstr>
      <vt:lpstr>WeakMap() &amp; WeakSet()</vt:lpstr>
      <vt:lpstr>Składnia</vt:lpstr>
      <vt:lpstr>Generatory</vt:lpstr>
      <vt:lpstr>Generatory</vt:lpstr>
      <vt:lpstr>Obliczane nazwy właściwości obiektów</vt:lpstr>
      <vt:lpstr>Obliczane nazwy właściwości obiektów</vt:lpstr>
      <vt:lpstr>Obliczane nazwy właściwości obiektów</vt:lpstr>
      <vt:lpstr>Obliczane nazwy właściwości obiektów</vt:lpstr>
      <vt:lpstr>Arrow functions / Lambda</vt:lpstr>
      <vt:lpstr>Arrow functions / Lambda</vt:lpstr>
      <vt:lpstr>Wartości domyślne parametrów</vt:lpstr>
      <vt:lpstr>Destructing Assignement</vt:lpstr>
      <vt:lpstr>Rest Parameters</vt:lpstr>
      <vt:lpstr>Spread</vt:lpstr>
      <vt:lpstr>Pytania ?</vt:lpstr>
      <vt:lpstr>Dziękuję!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   class  let  new types  new syntax</dc:title>
  <dc:creator>kuba</dc:creator>
  <cp:lastModifiedBy>kuba</cp:lastModifiedBy>
  <cp:revision>40</cp:revision>
  <dcterms:created xsi:type="dcterms:W3CDTF">2015-05-23T01:09:21Z</dcterms:created>
  <dcterms:modified xsi:type="dcterms:W3CDTF">2015-05-23T12:32:11Z</dcterms:modified>
</cp:coreProperties>
</file>