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</a:t>
            </a:r>
            <a:r>
              <a:rPr b="0" lang="en-IN" sz="4400" spc="-1" strike="noStrike">
                <a:latin typeface="Arial"/>
              </a:rPr>
              <a:t>k 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248000" y="1008000"/>
            <a:ext cx="5543280" cy="417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VM/Bare Metal server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 Core system/256 GB RAM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392000" y="2304000"/>
            <a:ext cx="1151280" cy="129528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JRE/JVM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Line 3"/>
          <p:cNvSpPr/>
          <p:nvPr/>
        </p:nvSpPr>
        <p:spPr>
          <a:xfrm flipV="1">
            <a:off x="5184000" y="720000"/>
            <a:ext cx="0" cy="158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4248000" y="117720"/>
            <a:ext cx="59850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worker does? Monitor resource[RAM, CPU] usage,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Keep Alive/Healthy, manages Executor [create,delete etc]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Line 5"/>
          <p:cNvSpPr/>
          <p:nvPr/>
        </p:nvSpPr>
        <p:spPr>
          <a:xfrm flipH="1">
            <a:off x="4032000" y="72000"/>
            <a:ext cx="72000" cy="559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 rot="48600">
            <a:off x="115920" y="658440"/>
            <a:ext cx="1511640" cy="395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 Driver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Spark-Submit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Pyspark shell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Spark-shell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cpu/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GB 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2736000" y="1224000"/>
            <a:ext cx="1151280" cy="309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Line 8"/>
          <p:cNvSpPr/>
          <p:nvPr/>
        </p:nvSpPr>
        <p:spPr>
          <a:xfrm>
            <a:off x="1656360" y="2664000"/>
            <a:ext cx="107964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9"/>
          <p:cNvSpPr/>
          <p:nvPr/>
        </p:nvSpPr>
        <p:spPr>
          <a:xfrm>
            <a:off x="3672000" y="2592000"/>
            <a:ext cx="72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1584000" y="2925720"/>
            <a:ext cx="1207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cores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64 gb 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6552000" y="2736000"/>
            <a:ext cx="1871280" cy="1583280"/>
          </a:xfrm>
          <a:prstGeom prst="rect">
            <a:avLst/>
          </a:prstGeom>
          <a:solidFill>
            <a:srgbClr val="ffb66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Executor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JVM/JRE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cores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64 GB 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Line 12"/>
          <p:cNvSpPr/>
          <p:nvPr/>
        </p:nvSpPr>
        <p:spPr>
          <a:xfrm>
            <a:off x="5544000" y="2952000"/>
            <a:ext cx="1008000" cy="2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3"/>
          <p:cNvSpPr/>
          <p:nvPr/>
        </p:nvSpPr>
        <p:spPr>
          <a:xfrm flipH="1">
            <a:off x="1584000" y="3492000"/>
            <a:ext cx="4968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4"/>
          <p:cNvSpPr/>
          <p:nvPr/>
        </p:nvSpPr>
        <p:spPr>
          <a:xfrm flipV="1">
            <a:off x="1656360" y="4176000"/>
            <a:ext cx="489564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264000" y="504000"/>
            <a:ext cx="1656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952000" y="2952000"/>
            <a:ext cx="1440000" cy="11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Glue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Serverless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512000" y="576000"/>
            <a:ext cx="151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Athena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serverless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2" name="Line 4"/>
          <p:cNvSpPr/>
          <p:nvPr/>
        </p:nvSpPr>
        <p:spPr>
          <a:xfrm flipV="1">
            <a:off x="4392000" y="1656000"/>
            <a:ext cx="1872000" cy="136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gk_movies content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3" name="Line 5"/>
          <p:cNvSpPr/>
          <p:nvPr/>
        </p:nvSpPr>
        <p:spPr>
          <a:xfrm>
            <a:off x="2520000" y="1656000"/>
            <a:ext cx="720000" cy="129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6"/>
          <p:cNvSpPr txBox="1"/>
          <p:nvPr/>
        </p:nvSpPr>
        <p:spPr>
          <a:xfrm>
            <a:off x="1224000" y="2173680"/>
            <a:ext cx="153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schema/table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Line 7"/>
          <p:cNvSpPr/>
          <p:nvPr/>
        </p:nvSpPr>
        <p:spPr>
          <a:xfrm flipV="1">
            <a:off x="3024000" y="1008000"/>
            <a:ext cx="32400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Shape 8"/>
          <p:cNvSpPr txBox="1"/>
          <p:nvPr/>
        </p:nvSpPr>
        <p:spPr>
          <a:xfrm>
            <a:off x="3168000" y="213840"/>
            <a:ext cx="33429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1. pull data from s3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run the select query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3. store the result back to s3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4. get the stored result from s3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and display on UI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TextShape 9"/>
          <p:cNvSpPr txBox="1"/>
          <p:nvPr/>
        </p:nvSpPr>
        <p:spPr>
          <a:xfrm>
            <a:off x="6408000" y="3024000"/>
            <a:ext cx="38811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Location : </a:t>
            </a:r>
            <a:r>
              <a:rPr b="0" i="1" lang="en-IN" sz="1800" spc="-1" strike="noStrike">
                <a:latin typeface="Arial"/>
              </a:rPr>
              <a:t>s3</a:t>
            </a:r>
            <a:r>
              <a:rPr b="0" lang="en-IN" sz="1800" spc="-1" strike="noStrike">
                <a:latin typeface="Arial"/>
              </a:rPr>
              <a:t>/bucket/movies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                             </a:t>
            </a:r>
            <a:r>
              <a:rPr b="0" lang="en-IN" sz="1800" spc="-1" strike="noStrike">
                <a:latin typeface="Arial"/>
              </a:rPr>
              <a:t>Movies.csv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                             </a:t>
            </a:r>
            <a:r>
              <a:rPr b="0" lang="en-IN" sz="1800" spc="-1" strike="noStrike">
                <a:latin typeface="Arial"/>
              </a:rPr>
              <a:t>Movies-2.csv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312000" y="864000"/>
            <a:ext cx="2592000" cy="25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AWS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Kinesis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Stream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32000" y="1440000"/>
            <a:ext cx="1368000" cy="24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Remote 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Desktop</a:t>
            </a:r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Publisher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Publish 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Invoice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jupyther</a:t>
            </a:r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boto3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Line 3"/>
          <p:cNvSpPr/>
          <p:nvPr/>
        </p:nvSpPr>
        <p:spPr>
          <a:xfrm flipV="1">
            <a:off x="1872000" y="2232000"/>
            <a:ext cx="1440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7344000" y="720000"/>
            <a:ext cx="2088000" cy="1584000"/>
          </a:xfrm>
          <a:prstGeom prst="rect">
            <a:avLst/>
          </a:pr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Remote </a:t>
            </a:r>
            <a:r>
              <a:rPr b="0" lang="en-IN" sz="1800" spc="-1" strike="noStrike">
                <a:latin typeface="Arial"/>
              </a:rPr>
              <a:t>Deaktop</a:t>
            </a:r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Subscriber</a:t>
            </a:r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Subcribe </a:t>
            </a:r>
            <a:r>
              <a:rPr b="0" lang="en-IN" sz="1800" spc="-1" strike="noStrike">
                <a:latin typeface="Arial"/>
              </a:rPr>
              <a:t>invoices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And print on </a:t>
            </a:r>
            <a:r>
              <a:rPr b="0" lang="en-IN" sz="1800" spc="-1" strike="noStrike">
                <a:latin typeface="Arial"/>
              </a:rPr>
              <a:t>console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jupyter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Line 5"/>
          <p:cNvSpPr/>
          <p:nvPr/>
        </p:nvSpPr>
        <p:spPr>
          <a:xfrm flipV="1">
            <a:off x="5904000" y="2016000"/>
            <a:ext cx="1440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6"/>
          <p:cNvSpPr/>
          <p:nvPr/>
        </p:nvSpPr>
        <p:spPr>
          <a:xfrm>
            <a:off x="6480000" y="3312000"/>
            <a:ext cx="1584000" cy="129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Kinesis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Firehouse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Line 7"/>
          <p:cNvSpPr/>
          <p:nvPr/>
        </p:nvSpPr>
        <p:spPr>
          <a:xfrm>
            <a:off x="5544000" y="3456000"/>
            <a:ext cx="936000" cy="57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8"/>
          <p:cNvSpPr txBox="1"/>
          <p:nvPr/>
        </p:nvSpPr>
        <p:spPr>
          <a:xfrm>
            <a:off x="5400000" y="4752000"/>
            <a:ext cx="2475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Susbcribe from kinesis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stream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9000000" y="3240000"/>
            <a:ext cx="86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8964000" y="4068000"/>
            <a:ext cx="86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Redshift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8928000" y="4824000"/>
            <a:ext cx="86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REST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API POST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Line 12"/>
          <p:cNvSpPr/>
          <p:nvPr/>
        </p:nvSpPr>
        <p:spPr>
          <a:xfrm flipV="1">
            <a:off x="8064000" y="3456000"/>
            <a:ext cx="1008000" cy="57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3"/>
          <p:cNvSpPr/>
          <p:nvPr/>
        </p:nvSpPr>
        <p:spPr>
          <a:xfrm>
            <a:off x="8064000" y="4032000"/>
            <a:ext cx="864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4"/>
          <p:cNvSpPr/>
          <p:nvPr/>
        </p:nvSpPr>
        <p:spPr>
          <a:xfrm>
            <a:off x="8064000" y="4032000"/>
            <a:ext cx="864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32000" y="1008000"/>
            <a:ext cx="1152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Kinesis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Stream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952000" y="432000"/>
            <a:ext cx="4176000" cy="41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Kinesis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Firehouse</a:t>
            </a:r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batch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Line 3"/>
          <p:cNvSpPr/>
          <p:nvPr/>
        </p:nvSpPr>
        <p:spPr>
          <a:xfrm>
            <a:off x="1584000" y="1440000"/>
            <a:ext cx="1440000" cy="10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Shape 4"/>
          <p:cNvSpPr txBox="1"/>
          <p:nvPr/>
        </p:nvSpPr>
        <p:spPr>
          <a:xfrm>
            <a:off x="1800000" y="2520000"/>
            <a:ext cx="1155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subscribe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3168000" y="1800000"/>
            <a:ext cx="2880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Local Bufffer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Size in MB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Or Time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5256000" y="3168000"/>
            <a:ext cx="1512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7"/>
          <p:cNvSpPr/>
          <p:nvPr/>
        </p:nvSpPr>
        <p:spPr>
          <a:xfrm>
            <a:off x="5328000" y="3168000"/>
            <a:ext cx="432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6264000" y="3168000"/>
            <a:ext cx="432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5760000" y="3168000"/>
            <a:ext cx="432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7704000" y="1440000"/>
            <a:ext cx="2088000" cy="21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S3</a:t>
            </a:r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r>
              <a:rPr b="0" i="1" lang="en-IN" sz="1800" spc="-1" strike="noStrike">
                <a:latin typeface="Arial"/>
              </a:rPr>
              <a:t>2021</a:t>
            </a:r>
            <a:r>
              <a:rPr b="0" lang="en-IN" sz="1800" spc="-1" strike="noStrike">
                <a:latin typeface="Arial"/>
              </a:rPr>
              <a:t>08/20/12/file1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5616000" y="3888000"/>
            <a:ext cx="122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Transformation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lambda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3" name="Line 12"/>
          <p:cNvSpPr/>
          <p:nvPr/>
        </p:nvSpPr>
        <p:spPr>
          <a:xfrm flipH="1">
            <a:off x="6264000" y="3600000"/>
            <a:ext cx="72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13"/>
          <p:cNvSpPr/>
          <p:nvPr/>
        </p:nvSpPr>
        <p:spPr>
          <a:xfrm flipV="1">
            <a:off x="6840000" y="3168000"/>
            <a:ext cx="864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008000" y="1008000"/>
            <a:ext cx="1440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Key: US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Payload: order1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960000" y="864000"/>
            <a:ext cx="39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US: order1, order3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008000" y="2304000"/>
            <a:ext cx="1440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Key: IN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Payload: order2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960000" y="1728000"/>
            <a:ext cx="39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IN: order2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936000" y="3672000"/>
            <a:ext cx="1440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Key: US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Payload: order3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 flipH="1">
            <a:off x="4032000" y="72000"/>
            <a:ext cx="72000" cy="559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 rot="48600">
            <a:off x="115920" y="658440"/>
            <a:ext cx="1511640" cy="395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 Driver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Spark-Submit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Pyspark shell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Spark-shell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cpu/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GB 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Line 3"/>
          <p:cNvSpPr/>
          <p:nvPr/>
        </p:nvSpPr>
        <p:spPr>
          <a:xfrm>
            <a:off x="1656360" y="2664000"/>
            <a:ext cx="107964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1584000" y="2925720"/>
            <a:ext cx="1207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cores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64 gb 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392000" y="504000"/>
            <a:ext cx="5615280" cy="4823280"/>
          </a:xfrm>
          <a:prstGeom prst="rect">
            <a:avLst/>
          </a:prstGeom>
          <a:solidFill>
            <a:srgbClr val="ffb66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Executor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JVM/JRE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cores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64 GB 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19880" y="4778280"/>
            <a:ext cx="26154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.filter (lambda n: odd(n))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.map (lambda n: n * 10)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7488000" y="4536000"/>
            <a:ext cx="1079280" cy="43128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P2:5,6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8856000" y="4536000"/>
            <a:ext cx="1079280" cy="43128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P3:7,8,9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872000" y="360000"/>
            <a:ext cx="23990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Each partition,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will be one task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4608000" y="2232000"/>
            <a:ext cx="2303280" cy="165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4608000" y="576000"/>
            <a:ext cx="187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Task 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.filter (lambda n: odd(n))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.map (lambda n: n * 10)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4608000" y="4248000"/>
            <a:ext cx="1079280" cy="43128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P0:0, 1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6984000" y="3672000"/>
            <a:ext cx="1079280" cy="43128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Pa: 10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Line 14"/>
          <p:cNvSpPr/>
          <p:nvPr/>
        </p:nvSpPr>
        <p:spPr>
          <a:xfrm>
            <a:off x="6336000" y="3168000"/>
            <a:ext cx="64800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5"/>
          <p:cNvSpPr/>
          <p:nvPr/>
        </p:nvSpPr>
        <p:spPr>
          <a:xfrm>
            <a:off x="6840000" y="693720"/>
            <a:ext cx="187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Task 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.filter (lambda n: odd(n))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.map (lambda n: n * 10)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5" name="CustomShape 16"/>
          <p:cNvSpPr/>
          <p:nvPr/>
        </p:nvSpPr>
        <p:spPr>
          <a:xfrm>
            <a:off x="5639760" y="3727440"/>
            <a:ext cx="1079280" cy="43128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P1:2,3,4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17"/>
          <p:cNvSpPr/>
          <p:nvPr/>
        </p:nvSpPr>
        <p:spPr>
          <a:xfrm>
            <a:off x="8208000" y="3564000"/>
            <a:ext cx="1079280" cy="43128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Pb: 30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18"/>
          <p:cNvSpPr/>
          <p:nvPr/>
        </p:nvSpPr>
        <p:spPr>
          <a:xfrm>
            <a:off x="7668000" y="4104000"/>
            <a:ext cx="1079280" cy="43128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Pc: 50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19"/>
          <p:cNvSpPr/>
          <p:nvPr/>
        </p:nvSpPr>
        <p:spPr>
          <a:xfrm>
            <a:off x="8748000" y="4032000"/>
            <a:ext cx="1079280" cy="43128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Pd: 70,90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Line 20"/>
          <p:cNvSpPr/>
          <p:nvPr/>
        </p:nvSpPr>
        <p:spPr>
          <a:xfrm flipH="1" flipV="1">
            <a:off x="1584000" y="3744000"/>
            <a:ext cx="5400000" cy="2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1"/>
          <p:cNvSpPr/>
          <p:nvPr/>
        </p:nvSpPr>
        <p:spPr>
          <a:xfrm flipH="1" flipV="1">
            <a:off x="1656360" y="3960000"/>
            <a:ext cx="601164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2"/>
          <p:cNvSpPr/>
          <p:nvPr/>
        </p:nvSpPr>
        <p:spPr>
          <a:xfrm flipH="1">
            <a:off x="1584000" y="3744000"/>
            <a:ext cx="6624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3"/>
          <p:cNvSpPr/>
          <p:nvPr/>
        </p:nvSpPr>
        <p:spPr>
          <a:xfrm flipH="1">
            <a:off x="1656360" y="4104000"/>
            <a:ext cx="719964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4"/>
          <p:cNvSpPr/>
          <p:nvPr/>
        </p:nvSpPr>
        <p:spPr>
          <a:xfrm>
            <a:off x="180000" y="3888000"/>
            <a:ext cx="1439280" cy="57528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10, 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30,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50, 70, 90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4" name="CustomShape 25"/>
          <p:cNvSpPr/>
          <p:nvPr/>
        </p:nvSpPr>
        <p:spPr>
          <a:xfrm>
            <a:off x="4392000" y="5400000"/>
            <a:ext cx="2946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Size: 1 TB, Output: 100 GB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CustomShape 26"/>
          <p:cNvSpPr/>
          <p:nvPr/>
        </p:nvSpPr>
        <p:spPr>
          <a:xfrm>
            <a:off x="4555080" y="1274400"/>
            <a:ext cx="187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Task 3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.filter (lambda n: odd(n))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.map (lambda n: n * 10)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5040000" y="2638080"/>
            <a:ext cx="187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Task 4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.filter (lambda n: odd(n))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.map (lambda n: n * 10)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7" name="Line 28"/>
          <p:cNvSpPr/>
          <p:nvPr/>
        </p:nvSpPr>
        <p:spPr>
          <a:xfrm>
            <a:off x="4271400" y="504000"/>
            <a:ext cx="5809320" cy="49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328000" y="432000"/>
            <a:ext cx="2231280" cy="179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VM 1 [16 core, 32 gb]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400000" y="864000"/>
            <a:ext cx="935280" cy="57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04000" y="216000"/>
            <a:ext cx="1655280" cy="179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 Driver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Always runs 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cluster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1" name="Line 4"/>
          <p:cNvSpPr/>
          <p:nvPr/>
        </p:nvSpPr>
        <p:spPr>
          <a:xfrm flipV="1">
            <a:off x="2160000" y="864000"/>
            <a:ext cx="936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3240000" y="288000"/>
            <a:ext cx="1007280" cy="115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2304000" y="1224000"/>
            <a:ext cx="14860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core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gb ram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executors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5256000" y="2448000"/>
            <a:ext cx="2231280" cy="179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VM 2 [32 core, 128 gb]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328000" y="2880000"/>
            <a:ext cx="935280" cy="57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232000" y="3672000"/>
            <a:ext cx="2231280" cy="179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VM 100 [4 core, 8 gb]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2304000" y="4104000"/>
            <a:ext cx="935280" cy="57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Line 11"/>
          <p:cNvSpPr/>
          <p:nvPr/>
        </p:nvSpPr>
        <p:spPr>
          <a:xfrm>
            <a:off x="4248000" y="864000"/>
            <a:ext cx="1152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2"/>
          <p:cNvSpPr/>
          <p:nvPr/>
        </p:nvSpPr>
        <p:spPr>
          <a:xfrm>
            <a:off x="4248000" y="1224000"/>
            <a:ext cx="1080000" cy="19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"/>
          <p:cNvSpPr/>
          <p:nvPr/>
        </p:nvSpPr>
        <p:spPr>
          <a:xfrm>
            <a:off x="5436000" y="1512000"/>
            <a:ext cx="935280" cy="64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Excutor1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328000" y="3528000"/>
            <a:ext cx="935280" cy="64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Excutor2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2" name="Line 15"/>
          <p:cNvSpPr/>
          <p:nvPr/>
        </p:nvSpPr>
        <p:spPr>
          <a:xfrm>
            <a:off x="2160000" y="1440000"/>
            <a:ext cx="3384000" cy="4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6"/>
          <p:cNvSpPr/>
          <p:nvPr/>
        </p:nvSpPr>
        <p:spPr>
          <a:xfrm>
            <a:off x="2160000" y="1656000"/>
            <a:ext cx="3168000" cy="22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>
            <a:off x="432000" y="2376000"/>
            <a:ext cx="1079280" cy="266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HDFS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GB File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Split into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128 MB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Block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B..16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Line 18"/>
          <p:cNvSpPr/>
          <p:nvPr/>
        </p:nvSpPr>
        <p:spPr>
          <a:xfrm flipV="1">
            <a:off x="1080000" y="1944000"/>
            <a:ext cx="4356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19"/>
          <p:cNvSpPr/>
          <p:nvPr/>
        </p:nvSpPr>
        <p:spPr>
          <a:xfrm flipV="1">
            <a:off x="1008000" y="3600000"/>
            <a:ext cx="4320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20"/>
          <p:cNvSpPr/>
          <p:nvPr/>
        </p:nvSpPr>
        <p:spPr>
          <a:xfrm flipV="1">
            <a:off x="1080000" y="1656000"/>
            <a:ext cx="4464000" cy="295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1"/>
          <p:cNvSpPr/>
          <p:nvPr/>
        </p:nvSpPr>
        <p:spPr>
          <a:xfrm flipV="1">
            <a:off x="1368000" y="3528000"/>
            <a:ext cx="3960000" cy="136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2"/>
          <p:cNvSpPr/>
          <p:nvPr/>
        </p:nvSpPr>
        <p:spPr>
          <a:xfrm>
            <a:off x="8208000" y="504000"/>
            <a:ext cx="1727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S3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 each parttition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There will be one file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0" name="Line 23"/>
          <p:cNvSpPr/>
          <p:nvPr/>
        </p:nvSpPr>
        <p:spPr>
          <a:xfrm flipV="1">
            <a:off x="6372000" y="1296000"/>
            <a:ext cx="183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24"/>
          <p:cNvSpPr/>
          <p:nvPr/>
        </p:nvSpPr>
        <p:spPr>
          <a:xfrm flipV="1">
            <a:off x="6264000" y="1728000"/>
            <a:ext cx="2304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5"/>
          <p:cNvSpPr/>
          <p:nvPr/>
        </p:nvSpPr>
        <p:spPr>
          <a:xfrm>
            <a:off x="8280000" y="2016000"/>
            <a:ext cx="1223280" cy="143928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6"/>
          <p:cNvSpPr/>
          <p:nvPr/>
        </p:nvSpPr>
        <p:spPr>
          <a:xfrm>
            <a:off x="6372000" y="1800000"/>
            <a:ext cx="1908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7"/>
          <p:cNvSpPr/>
          <p:nvPr/>
        </p:nvSpPr>
        <p:spPr>
          <a:xfrm flipH="1" flipV="1">
            <a:off x="6264000" y="1872000"/>
            <a:ext cx="2088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8"/>
          <p:cNvSpPr/>
          <p:nvPr/>
        </p:nvSpPr>
        <p:spPr>
          <a:xfrm flipV="1">
            <a:off x="6336000" y="3096000"/>
            <a:ext cx="1944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29"/>
          <p:cNvSpPr/>
          <p:nvPr/>
        </p:nvSpPr>
        <p:spPr>
          <a:xfrm flipH="1">
            <a:off x="6264000" y="3312000"/>
            <a:ext cx="208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656000" y="864000"/>
            <a:ext cx="3959640" cy="374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CPU – Dual/hexa/octa cores etc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Hyper Threading/Virtualization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1 – 3.0 Ghz / 2 Vcore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1.5 Ghz 1 vcore – DB Core – 4 tasks at a time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1.5 Ghz 1 vcore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2 – 3.0 Ghz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3 – 3.0 Ghz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4 – 3.0 Ghz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 sockets –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system mother board supports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than 1 cpu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264000" y="1080000"/>
            <a:ext cx="35406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CPU Bound Tasks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Data is readily avaiable in RAM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IO Bound Tasks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Disk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Network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</a:t>
            </a:r>
            <a:r>
              <a:rPr b="0" lang="en-IN" sz="1800" spc="-1" strike="noStrike">
                <a:latin typeface="Arial"/>
              </a:rPr>
              <a:t>DB Server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AWS S3, HDFS etc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936000"/>
            <a:ext cx="1223640" cy="136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GB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088000" y="864000"/>
            <a:ext cx="1943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P0: 50 MB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992240" y="1560240"/>
            <a:ext cx="1943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P1: 50 MB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6336000" y="360000"/>
            <a:ext cx="100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336000" y="1512000"/>
            <a:ext cx="100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6336000" y="360000"/>
            <a:ext cx="100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6336000" y="1512000"/>
            <a:ext cx="100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6264000" y="3960000"/>
            <a:ext cx="100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Worker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6264000" y="2736000"/>
            <a:ext cx="100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Line 10"/>
          <p:cNvSpPr/>
          <p:nvPr/>
        </p:nvSpPr>
        <p:spPr>
          <a:xfrm flipV="1">
            <a:off x="4032000" y="864000"/>
            <a:ext cx="2376000" cy="2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11"/>
          <p:cNvSpPr/>
          <p:nvPr/>
        </p:nvSpPr>
        <p:spPr>
          <a:xfrm>
            <a:off x="3936240" y="1728000"/>
            <a:ext cx="247176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>
            <a:off x="4752000" y="432000"/>
            <a:ext cx="1410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0.5 seconds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360000" y="3024000"/>
            <a:ext cx="51775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To increase number of partitions, you need to use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Reparition function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It </a:t>
            </a:r>
            <a:r>
              <a:rPr b="1" lang="en-IN" sz="1800" spc="-1" strike="noStrike">
                <a:latin typeface="Arial"/>
              </a:rPr>
              <a:t>shuffle</a:t>
            </a:r>
            <a:r>
              <a:rPr b="0" lang="en-IN" sz="1800" spc="-1" strike="noStrike">
                <a:latin typeface="Arial"/>
              </a:rPr>
              <a:t> data and create new partitions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And distribute the data to new partitions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2016000" y="2232000"/>
            <a:ext cx="1943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P...19: 50 MB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Line 15"/>
          <p:cNvSpPr/>
          <p:nvPr/>
        </p:nvSpPr>
        <p:spPr>
          <a:xfrm>
            <a:off x="3960000" y="2376000"/>
            <a:ext cx="2376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6"/>
          <p:cNvSpPr/>
          <p:nvPr/>
        </p:nvSpPr>
        <p:spPr>
          <a:xfrm>
            <a:off x="3960000" y="2592000"/>
            <a:ext cx="2304000" cy="19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576000"/>
            <a:ext cx="12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440000"/>
            <a:ext cx="12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504000" y="2376000"/>
            <a:ext cx="12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P2: []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468000" y="3384000"/>
            <a:ext cx="12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2448000" y="936000"/>
            <a:ext cx="1715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Save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saveAsTextFile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Line 6"/>
          <p:cNvSpPr/>
          <p:nvPr/>
        </p:nvSpPr>
        <p:spPr>
          <a:xfrm>
            <a:off x="1728000" y="864000"/>
            <a:ext cx="41760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6264000" y="936000"/>
            <a:ext cx="1169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Part0000.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Line 8"/>
          <p:cNvSpPr/>
          <p:nvPr/>
        </p:nvSpPr>
        <p:spPr>
          <a:xfrm>
            <a:off x="1728000" y="1728000"/>
            <a:ext cx="4176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9"/>
          <p:cNvSpPr/>
          <p:nvPr/>
        </p:nvSpPr>
        <p:spPr>
          <a:xfrm>
            <a:off x="6120000" y="1584000"/>
            <a:ext cx="1169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Part0001.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Line 10"/>
          <p:cNvSpPr/>
          <p:nvPr/>
        </p:nvSpPr>
        <p:spPr>
          <a:xfrm>
            <a:off x="1728000" y="2592000"/>
            <a:ext cx="396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1"/>
          <p:cNvSpPr/>
          <p:nvPr/>
        </p:nvSpPr>
        <p:spPr>
          <a:xfrm>
            <a:off x="5958360" y="2389680"/>
            <a:ext cx="1728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Part0002. 0 KB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576000"/>
            <a:ext cx="12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440000"/>
            <a:ext cx="12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04000" y="2376000"/>
            <a:ext cx="12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P2: []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68000" y="3384000"/>
            <a:ext cx="12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5328000" y="1296000"/>
            <a:ext cx="1715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Save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saveAsTextFile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8081640" y="936000"/>
            <a:ext cx="1169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Part0000.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1656000" y="4320000"/>
            <a:ext cx="67914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Coalsece – used to reduce the number of partitions,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It tries its best to minimize shuffle, try to optimize data movement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.rdd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.coalsece(1)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2808000" y="1584000"/>
            <a:ext cx="2159640" cy="151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Pa: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 p0,p1,p2,p3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..p20 moved here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Line 9"/>
          <p:cNvSpPr/>
          <p:nvPr/>
        </p:nvSpPr>
        <p:spPr>
          <a:xfrm>
            <a:off x="1728000" y="864000"/>
            <a:ext cx="1080000" cy="10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0"/>
          <p:cNvSpPr/>
          <p:nvPr/>
        </p:nvSpPr>
        <p:spPr>
          <a:xfrm>
            <a:off x="1728000" y="1728000"/>
            <a:ext cx="1080000" cy="4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1"/>
          <p:cNvSpPr/>
          <p:nvPr/>
        </p:nvSpPr>
        <p:spPr>
          <a:xfrm flipV="1">
            <a:off x="1728000" y="2376000"/>
            <a:ext cx="1152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2"/>
          <p:cNvSpPr/>
          <p:nvPr/>
        </p:nvSpPr>
        <p:spPr>
          <a:xfrm flipV="1">
            <a:off x="1692000" y="2880000"/>
            <a:ext cx="1116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3"/>
          <p:cNvSpPr/>
          <p:nvPr/>
        </p:nvSpPr>
        <p:spPr>
          <a:xfrm flipV="1">
            <a:off x="4968000" y="1282320"/>
            <a:ext cx="3240000" cy="11656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32000" y="360000"/>
            <a:ext cx="3743640" cy="23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360000" y="3024000"/>
            <a:ext cx="3743640" cy="23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792000" y="720000"/>
            <a:ext cx="2303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P0: 1,2,3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648000" y="3168000"/>
            <a:ext cx="2303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P1: 4,5,6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760000" y="1152000"/>
            <a:ext cx="2951640" cy="20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"/>
          <p:cNvSpPr/>
          <p:nvPr/>
        </p:nvSpPr>
        <p:spPr>
          <a:xfrm>
            <a:off x="5472000" y="360000"/>
            <a:ext cx="1129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Coalsece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648000" y="1728000"/>
            <a:ext cx="3023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Pa: 1,2,3,4,5,6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Line 8"/>
          <p:cNvSpPr/>
          <p:nvPr/>
        </p:nvSpPr>
        <p:spPr>
          <a:xfrm flipH="1">
            <a:off x="2520000" y="1008000"/>
            <a:ext cx="72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9"/>
          <p:cNvSpPr/>
          <p:nvPr/>
        </p:nvSpPr>
        <p:spPr>
          <a:xfrm flipV="1">
            <a:off x="2448000" y="2160000"/>
            <a:ext cx="432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76000" y="576000"/>
            <a:ext cx="5687640" cy="22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Executor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96000" y="2952000"/>
            <a:ext cx="5867640" cy="20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Executor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008360" y="1440360"/>
            <a:ext cx="1079280" cy="43128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P0:0, 1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2592000" y="1486080"/>
            <a:ext cx="187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Task 4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.filter (lambda n: odd(n))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9211e"/>
                </a:solidFill>
                <a:latin typeface="Arial"/>
                <a:ea typeface="DejaVu Sans"/>
              </a:rPr>
              <a:t>.map (lambda n: n * 10)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92000" y="3240360"/>
            <a:ext cx="1079280" cy="43128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P1:2,3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6408000" y="2880000"/>
            <a:ext cx="1029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groupBy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7560000" y="792000"/>
            <a:ext cx="1799640" cy="158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"/>
          <p:cNvSpPr/>
          <p:nvPr/>
        </p:nvSpPr>
        <p:spPr>
          <a:xfrm>
            <a:off x="7848000" y="1800360"/>
            <a:ext cx="1079280" cy="43128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P1:2,3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7848360" y="1080360"/>
            <a:ext cx="1079280" cy="43128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P0:0, 1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7" name="Line 10"/>
          <p:cNvSpPr/>
          <p:nvPr/>
        </p:nvSpPr>
        <p:spPr>
          <a:xfrm flipV="1">
            <a:off x="6264000" y="1512000"/>
            <a:ext cx="1296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1"/>
          <p:cNvSpPr/>
          <p:nvPr/>
        </p:nvSpPr>
        <p:spPr>
          <a:xfrm flipV="1">
            <a:off x="6264000" y="1872000"/>
            <a:ext cx="1296000" cy="136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Shuffle – Spark move data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between executors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may involve network I/O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2021-08-16T16:40:55Z</dcterms:created>
  <dc:creator/>
  <dc:description/>
  <dc:language>en-IN</dc:language>
  <cp:lastModifiedBy/>
  <dcterms:modified xsi:type="dcterms:W3CDTF">2021-08-20T17:47:02Z</dcterms:modified>
  <cp:revision>5</cp:revision>
  <dc:subject/>
  <dc:title/>
</cp:coreProperties>
</file>