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FC69-DA5E-44FA-9B94-F41A43CB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1C58-BA10-4439-8882-6F283C03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05CD-906E-43DD-BDA4-7B97E0CF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EBC3-9C36-4928-B7AB-D8E52DDE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F833-D1CF-485D-AFD0-0CF33AA5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1CFC-B5E3-482F-9465-7BAE5D4A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8E02-DDC0-43B9-A2D2-3F2D141D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15A1-52D7-468D-907D-B3302B8B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BCB0-EC53-43FB-89FB-568A59CC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CC15-190E-458B-B181-6AFFE19E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2563-FE63-44BD-8CEF-CB3E1C2F4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CB904-3DA0-48B9-81A4-ADED9CD74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CA8B-0AA4-491B-A5C1-9290C031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B865-6DC8-4388-A031-4D916536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2516-E750-4BA3-A9CA-6C7CA75E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AA99-DC76-4BF4-8C2B-0E41383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2D02-CB1D-479C-8CB4-FB2E9065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94FE-089A-493D-8460-6E5AF634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04B6-FDF5-443C-8F0A-B93EDC9E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EF32-BFF6-479B-B6A1-65A6F0C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9F9A-F5D0-46F3-9A43-CB280063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3327-2FE6-4B99-BA2C-8617A703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C942-5058-478E-BE06-E5C5E953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C0BB-0184-474F-A811-8378A277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3FE6-5A72-4A93-8E3B-0F67D4C4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96CB-F5C5-4FB4-A0F8-3B349A6C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8F6E-9FE3-4A6A-9DA0-CD7492960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DC85-DC08-48F1-AC23-C720C984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AA29-DD27-4297-8D33-851A8D0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C339-8023-46F0-8436-16E8E594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9FE5-34E7-4304-BDC2-94F6FF7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E8C3-57C8-41B9-AF66-394799DB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07D54-A9CE-4771-BA52-00779384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FE47-4491-40FA-9E9E-A9946132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76C97-C7E2-4D23-BA4D-BC89B86E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BB8B0-B232-43FF-9172-B50641FF9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4154D-796E-43A7-8C3D-65239790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867EE-2683-4BE8-8326-8DC3D045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90E23-59BB-44F5-9541-F4323C3F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8137-3B63-41E9-818D-913753C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A7533-6AA7-48C9-BE68-686FC184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FAFF1-4A29-4059-BB0C-6A2B040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36FBE-D4AA-490B-9117-E08B849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A57E4-6BB8-4C39-995D-DB3C6BC2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01F03-F959-4A9B-A948-4ED18846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685FA-D5FD-4C3D-ADCB-AD0D3A7A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F3E-43AA-475B-901A-79DA8014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806A-D889-43DB-90C1-7714C9B1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CE889-31C9-44D4-8C64-1CCA0DB4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F0E2-43EE-4264-BB3E-D65B7651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E288-1EC1-4673-8C0D-75AA844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3625-F3D9-4AAB-BAC9-B6AAD309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38E0-DCCA-4EED-ACE3-703FB209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8DC20-53FF-40F2-B21A-B03098CA1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0F04-CC97-4FDE-BEDB-36028B37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66F3-B47A-41B8-834D-425E8357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5C28-5FB3-430F-9D83-3FCF6B0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AF95-2371-4873-B2F9-2976A647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29C7F-F922-46AA-9D21-B8BAD8F7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E443-760D-44E7-9236-68FCF254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3831-7D70-483A-87D5-525529BE6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62DA-D3A7-4283-A3B5-B9C6CC75E22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6966-AEC9-4402-8408-399FCF456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4A67-EC5F-4E64-9F28-AF9902D8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4DCA-38DD-4735-A636-299F9209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3C734-9E92-4D69-B29C-BA0EB1D2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3" y="0"/>
            <a:ext cx="6633944" cy="5383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2641D-39C1-4231-881A-81721F36269A}"/>
              </a:ext>
            </a:extLst>
          </p:cNvPr>
          <p:cNvSpPr txBox="1"/>
          <p:nvPr/>
        </p:nvSpPr>
        <p:spPr>
          <a:xfrm>
            <a:off x="5639149" y="0"/>
            <a:ext cx="4021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  <a:p>
            <a:r>
              <a:rPr lang="en-US" sz="4800" dirty="0">
                <a:solidFill>
                  <a:srgbClr val="FF0000"/>
                </a:solidFill>
              </a:rPr>
              <a:t>ROUND_ROBIN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DA9BC-1417-45CB-97E6-9BDCA118E028}"/>
              </a:ext>
            </a:extLst>
          </p:cNvPr>
          <p:cNvSpPr txBox="1"/>
          <p:nvPr/>
        </p:nvSpPr>
        <p:spPr>
          <a:xfrm>
            <a:off x="5756596" y="1004473"/>
            <a:ext cx="196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1,   100       , IN</a:t>
            </a:r>
          </a:p>
          <a:p>
            <a:r>
              <a:rPr lang="en-US" dirty="0"/>
              <a:t>2,   200       , IN</a:t>
            </a:r>
          </a:p>
          <a:p>
            <a:r>
              <a:rPr lang="en-US" dirty="0"/>
              <a:t>3,   300       , USA</a:t>
            </a:r>
          </a:p>
          <a:p>
            <a:r>
              <a:rPr lang="en-US" dirty="0"/>
              <a:t>4,   400       , CA</a:t>
            </a:r>
          </a:p>
          <a:p>
            <a:r>
              <a:rPr lang="en-US" dirty="0"/>
              <a:t>5,   500       , USA</a:t>
            </a:r>
          </a:p>
          <a:p>
            <a:r>
              <a:rPr lang="en-US" dirty="0"/>
              <a:t>6,   600       , CA</a:t>
            </a:r>
          </a:p>
          <a:p>
            <a:r>
              <a:rPr lang="en-US" dirty="0"/>
              <a:t>7,   700       , USA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6C918-BFAC-4768-849C-5429FCC4709C}"/>
              </a:ext>
            </a:extLst>
          </p:cNvPr>
          <p:cNvSpPr/>
          <p:nvPr/>
        </p:nvSpPr>
        <p:spPr>
          <a:xfrm>
            <a:off x="0" y="5383498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   100  ,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74A679-6B5A-4C3D-BE47-321872BBC2CA}"/>
              </a:ext>
            </a:extLst>
          </p:cNvPr>
          <p:cNvSpPr/>
          <p:nvPr/>
        </p:nvSpPr>
        <p:spPr>
          <a:xfrm>
            <a:off x="1762397" y="5383498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   200  ,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88D5D-8531-4B0A-8C04-FACB731DE0C7}"/>
              </a:ext>
            </a:extLst>
          </p:cNvPr>
          <p:cNvSpPr/>
          <p:nvPr/>
        </p:nvSpPr>
        <p:spPr>
          <a:xfrm>
            <a:off x="3524794" y="5484195"/>
            <a:ext cx="141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3,   300, 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A52CE3-E4E9-4EED-BDBC-8800BDFC2C58}"/>
              </a:ext>
            </a:extLst>
          </p:cNvPr>
          <p:cNvSpPr/>
          <p:nvPr/>
        </p:nvSpPr>
        <p:spPr>
          <a:xfrm>
            <a:off x="5151869" y="548419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4,   400  , 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AC001-11B3-416E-A568-A58E557D560A}"/>
              </a:ext>
            </a:extLst>
          </p:cNvPr>
          <p:cNvSpPr/>
          <p:nvPr/>
        </p:nvSpPr>
        <p:spPr>
          <a:xfrm>
            <a:off x="0" y="5853527"/>
            <a:ext cx="141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5,   500 , USA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BB20D-AB0E-48B8-92A5-BB667AB2E3D4}"/>
              </a:ext>
            </a:extLst>
          </p:cNvPr>
          <p:cNvSpPr/>
          <p:nvPr/>
        </p:nvSpPr>
        <p:spPr>
          <a:xfrm>
            <a:off x="1651421" y="5853527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6,   600  , 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120A4-C8BB-4F0D-9064-0CF1CF150B14}"/>
              </a:ext>
            </a:extLst>
          </p:cNvPr>
          <p:cNvSpPr/>
          <p:nvPr/>
        </p:nvSpPr>
        <p:spPr>
          <a:xfrm>
            <a:off x="3524794" y="5904618"/>
            <a:ext cx="141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7,   700 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94FE-A3D1-45C0-B788-28D6CC8DB1C7}"/>
              </a:ext>
            </a:extLst>
          </p:cNvPr>
          <p:cNvSpPr txBox="1"/>
          <p:nvPr/>
        </p:nvSpPr>
        <p:spPr>
          <a:xfrm>
            <a:off x="8439325" y="1105170"/>
            <a:ext cx="3735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sales</a:t>
            </a:r>
          </a:p>
          <a:p>
            <a:endParaRPr lang="en-US" dirty="0"/>
          </a:p>
          <a:p>
            <a:r>
              <a:rPr lang="en-US" dirty="0"/>
              <a:t>-- Control node shall send queries to </a:t>
            </a:r>
          </a:p>
          <a:p>
            <a:r>
              <a:rPr lang="en-US" dirty="0"/>
              <a:t> all compute nodes, parallel execution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Collect result from all nodes</a:t>
            </a:r>
          </a:p>
          <a:p>
            <a:r>
              <a:rPr lang="en-US" dirty="0"/>
              <a:t>Merge the results</a:t>
            </a:r>
            <a:br>
              <a:rPr lang="en-US" dirty="0"/>
            </a:br>
            <a:r>
              <a:rPr lang="en-US" dirty="0"/>
              <a:t>return results to query engine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1699A-F803-4672-A050-F4C3C6CC2445}"/>
              </a:ext>
            </a:extLst>
          </p:cNvPr>
          <p:cNvSpPr txBox="1"/>
          <p:nvPr/>
        </p:nvSpPr>
        <p:spPr>
          <a:xfrm>
            <a:off x="8515389" y="4325122"/>
            <a:ext cx="3161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Will have impact due to performance</a:t>
            </a:r>
          </a:p>
          <a:p>
            <a:endParaRPr lang="en-US" sz="1400" dirty="0"/>
          </a:p>
          <a:p>
            <a:r>
              <a:rPr lang="en-US" sz="1400" dirty="0"/>
              <a:t>Select * from sales country=‘IN’</a:t>
            </a:r>
          </a:p>
          <a:p>
            <a:endParaRPr lang="en-US" sz="1400" dirty="0"/>
          </a:p>
          <a:p>
            <a:r>
              <a:rPr lang="en-US" sz="1400" dirty="0"/>
              <a:t>Select </a:t>
            </a:r>
            <a:r>
              <a:rPr lang="en-US" sz="1400" dirty="0" err="1"/>
              <a:t>country,sum</a:t>
            </a:r>
            <a:r>
              <a:rPr lang="en-US" sz="1400" dirty="0"/>
              <a:t>(amount) from sales </a:t>
            </a:r>
          </a:p>
          <a:p>
            <a:r>
              <a:rPr lang="en-US" sz="1400" dirty="0"/>
              <a:t>Group by (country)</a:t>
            </a:r>
          </a:p>
          <a:p>
            <a:r>
              <a:rPr lang="en-US" sz="1400" dirty="0"/>
              <a:t>-- Control node shall send queries to </a:t>
            </a:r>
          </a:p>
          <a:p>
            <a:r>
              <a:rPr lang="en-US" sz="1400" dirty="0"/>
              <a:t> all compute node, parallel execution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3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3C734-9E92-4D69-B29C-BA0EB1D2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3" y="0"/>
            <a:ext cx="7048453" cy="4388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2641D-39C1-4231-881A-81721F36269A}"/>
              </a:ext>
            </a:extLst>
          </p:cNvPr>
          <p:cNvSpPr txBox="1"/>
          <p:nvPr/>
        </p:nvSpPr>
        <p:spPr>
          <a:xfrm>
            <a:off x="5835702" y="89683"/>
            <a:ext cx="27895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  <a:p>
            <a:r>
              <a:rPr lang="en-US" sz="4800" dirty="0">
                <a:solidFill>
                  <a:srgbClr val="FF0000"/>
                </a:solidFill>
              </a:rPr>
              <a:t>REPLICATE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DA9BC-1417-45CB-97E6-9BDCA118E028}"/>
              </a:ext>
            </a:extLst>
          </p:cNvPr>
          <p:cNvSpPr txBox="1"/>
          <p:nvPr/>
        </p:nvSpPr>
        <p:spPr>
          <a:xfrm>
            <a:off x="9326021" y="651040"/>
            <a:ext cx="196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1,   100, IN</a:t>
            </a:r>
          </a:p>
          <a:p>
            <a:r>
              <a:rPr lang="en-US" dirty="0"/>
              <a:t>2,   200, IN</a:t>
            </a:r>
          </a:p>
          <a:p>
            <a:r>
              <a:rPr lang="en-US" dirty="0"/>
              <a:t>3,   300 , USA</a:t>
            </a:r>
          </a:p>
          <a:p>
            <a:r>
              <a:rPr lang="en-US" dirty="0"/>
              <a:t>4,   400 , CA</a:t>
            </a:r>
          </a:p>
          <a:p>
            <a:r>
              <a:rPr lang="en-US" dirty="0"/>
              <a:t>5,   500, USA</a:t>
            </a:r>
          </a:p>
          <a:p>
            <a:r>
              <a:rPr lang="en-US" dirty="0"/>
              <a:t>6,   600, CA</a:t>
            </a:r>
          </a:p>
          <a:p>
            <a:r>
              <a:rPr lang="en-US" dirty="0"/>
              <a:t>7,   700 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94FE-A3D1-45C0-B788-28D6CC8DB1C7}"/>
              </a:ext>
            </a:extLst>
          </p:cNvPr>
          <p:cNvSpPr txBox="1"/>
          <p:nvPr/>
        </p:nvSpPr>
        <p:spPr>
          <a:xfrm>
            <a:off x="8789701" y="3525923"/>
            <a:ext cx="3123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sales</a:t>
            </a:r>
          </a:p>
          <a:p>
            <a:endParaRPr lang="en-US" dirty="0"/>
          </a:p>
          <a:p>
            <a:r>
              <a:rPr lang="en-US" dirty="0"/>
              <a:t>Easy for control node.</a:t>
            </a:r>
          </a:p>
          <a:p>
            <a:r>
              <a:rPr lang="en-US" dirty="0"/>
              <a:t>Send query one compute node</a:t>
            </a:r>
          </a:p>
          <a:p>
            <a:r>
              <a:rPr lang="en-US" dirty="0"/>
              <a:t>whose is free</a:t>
            </a:r>
          </a:p>
          <a:p>
            <a:endParaRPr lang="en-US" dirty="0"/>
          </a:p>
          <a:p>
            <a:r>
              <a:rPr lang="en-US" dirty="0"/>
              <a:t>Get result from one compute node, return result to query engine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C0253-7E0C-4478-9A37-714AE359EB83}"/>
              </a:ext>
            </a:extLst>
          </p:cNvPr>
          <p:cNvSpPr txBox="1"/>
          <p:nvPr/>
        </p:nvSpPr>
        <p:spPr>
          <a:xfrm>
            <a:off x="-73059" y="4388361"/>
            <a:ext cx="15514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Id, amount, county</a:t>
            </a:r>
          </a:p>
          <a:p>
            <a:r>
              <a:rPr lang="en-US" sz="1400" dirty="0"/>
              <a:t>1,   100, IN</a:t>
            </a:r>
          </a:p>
          <a:p>
            <a:r>
              <a:rPr lang="en-US" sz="1400" dirty="0"/>
              <a:t>2,   200, IN</a:t>
            </a:r>
          </a:p>
          <a:p>
            <a:r>
              <a:rPr lang="en-US" sz="1400" dirty="0"/>
              <a:t>3,   300 , USA</a:t>
            </a:r>
          </a:p>
          <a:p>
            <a:r>
              <a:rPr lang="en-US" sz="1400" dirty="0"/>
              <a:t>4,   400 , CA</a:t>
            </a:r>
          </a:p>
          <a:p>
            <a:r>
              <a:rPr lang="en-US" sz="1400" dirty="0"/>
              <a:t>5,   500, USA</a:t>
            </a:r>
          </a:p>
          <a:p>
            <a:r>
              <a:rPr lang="en-US" sz="1400" dirty="0"/>
              <a:t>6,   600, CA</a:t>
            </a:r>
          </a:p>
          <a:p>
            <a:r>
              <a:rPr lang="en-US" sz="1400" dirty="0"/>
              <a:t>7,   700 , 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517E0-D59D-4843-BD9B-354EFB3BC801}"/>
              </a:ext>
            </a:extLst>
          </p:cNvPr>
          <p:cNvSpPr txBox="1"/>
          <p:nvPr/>
        </p:nvSpPr>
        <p:spPr>
          <a:xfrm>
            <a:off x="1559187" y="4374032"/>
            <a:ext cx="196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1,   100, IN</a:t>
            </a:r>
          </a:p>
          <a:p>
            <a:r>
              <a:rPr lang="en-US" dirty="0"/>
              <a:t>2,   200, IN</a:t>
            </a:r>
          </a:p>
          <a:p>
            <a:r>
              <a:rPr lang="en-US" dirty="0"/>
              <a:t>3,   300 , USA</a:t>
            </a:r>
          </a:p>
          <a:p>
            <a:r>
              <a:rPr lang="en-US" dirty="0"/>
              <a:t>4,   400 , CA</a:t>
            </a:r>
          </a:p>
          <a:p>
            <a:r>
              <a:rPr lang="en-US" dirty="0"/>
              <a:t>5,   500, USA</a:t>
            </a:r>
          </a:p>
          <a:p>
            <a:r>
              <a:rPr lang="en-US" dirty="0"/>
              <a:t>6,   600, CA</a:t>
            </a:r>
          </a:p>
          <a:p>
            <a:r>
              <a:rPr lang="en-US" dirty="0"/>
              <a:t>7,   700 , USA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C515C-45E1-4E81-B20D-14BD94C86BA9}"/>
              </a:ext>
            </a:extLst>
          </p:cNvPr>
          <p:cNvSpPr txBox="1"/>
          <p:nvPr/>
        </p:nvSpPr>
        <p:spPr>
          <a:xfrm>
            <a:off x="3669484" y="4405804"/>
            <a:ext cx="196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1,   100, IN</a:t>
            </a:r>
          </a:p>
          <a:p>
            <a:r>
              <a:rPr lang="en-US" dirty="0"/>
              <a:t>2,   200, IN</a:t>
            </a:r>
          </a:p>
          <a:p>
            <a:r>
              <a:rPr lang="en-US" dirty="0"/>
              <a:t>3,   300 , USA</a:t>
            </a:r>
          </a:p>
          <a:p>
            <a:r>
              <a:rPr lang="en-US" dirty="0"/>
              <a:t>4,   400 , CA</a:t>
            </a:r>
          </a:p>
          <a:p>
            <a:r>
              <a:rPr lang="en-US" dirty="0"/>
              <a:t>5,   500, USA</a:t>
            </a:r>
          </a:p>
          <a:p>
            <a:r>
              <a:rPr lang="en-US" dirty="0"/>
              <a:t>6,   600, CA</a:t>
            </a:r>
          </a:p>
          <a:p>
            <a:r>
              <a:rPr lang="en-US" dirty="0"/>
              <a:t>7,   700 , USA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6230A-81AD-4126-BE2B-0639D37E9687}"/>
              </a:ext>
            </a:extLst>
          </p:cNvPr>
          <p:cNvSpPr txBox="1"/>
          <p:nvPr/>
        </p:nvSpPr>
        <p:spPr>
          <a:xfrm>
            <a:off x="5639149" y="4374032"/>
            <a:ext cx="1969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1,   100, IN</a:t>
            </a:r>
          </a:p>
          <a:p>
            <a:r>
              <a:rPr lang="en-US" dirty="0"/>
              <a:t>2,   200, IN</a:t>
            </a:r>
          </a:p>
          <a:p>
            <a:r>
              <a:rPr lang="en-US" dirty="0"/>
              <a:t>3,   300 , USA</a:t>
            </a:r>
          </a:p>
          <a:p>
            <a:r>
              <a:rPr lang="en-US" dirty="0"/>
              <a:t>4,   400 , CA</a:t>
            </a:r>
          </a:p>
          <a:p>
            <a:r>
              <a:rPr lang="en-US" dirty="0"/>
              <a:t>5,   500, USA</a:t>
            </a:r>
          </a:p>
          <a:p>
            <a:r>
              <a:rPr lang="en-US" dirty="0"/>
              <a:t>6,   600, CA</a:t>
            </a:r>
          </a:p>
          <a:p>
            <a:r>
              <a:rPr lang="en-US" dirty="0"/>
              <a:t>7,   700 , USA</a:t>
            </a:r>
          </a:p>
        </p:txBody>
      </p:sp>
    </p:spTree>
    <p:extLst>
      <p:ext uri="{BB962C8B-B14F-4D97-AF65-F5344CB8AC3E}">
        <p14:creationId xmlns:p14="http://schemas.microsoft.com/office/powerpoint/2010/main" val="37777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3C734-9E92-4D69-B29C-BA0EB1D2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3" y="0"/>
            <a:ext cx="7048453" cy="4388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2641D-39C1-4231-881A-81721F36269A}"/>
              </a:ext>
            </a:extLst>
          </p:cNvPr>
          <p:cNvSpPr txBox="1"/>
          <p:nvPr/>
        </p:nvSpPr>
        <p:spPr>
          <a:xfrm>
            <a:off x="5835702" y="89683"/>
            <a:ext cx="4025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  <a:p>
            <a:r>
              <a:rPr lang="en-US" sz="4800" dirty="0">
                <a:solidFill>
                  <a:srgbClr val="FF0000"/>
                </a:solidFill>
              </a:rPr>
              <a:t>HASH (country)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DA9BC-1417-45CB-97E6-9BDCA118E028}"/>
              </a:ext>
            </a:extLst>
          </p:cNvPr>
          <p:cNvSpPr txBox="1"/>
          <p:nvPr/>
        </p:nvSpPr>
        <p:spPr>
          <a:xfrm>
            <a:off x="9861357" y="643681"/>
            <a:ext cx="2051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country</a:t>
            </a:r>
          </a:p>
          <a:p>
            <a:r>
              <a:rPr lang="en-US" dirty="0"/>
              <a:t>1,   100, IN</a:t>
            </a:r>
          </a:p>
          <a:p>
            <a:r>
              <a:rPr lang="en-US" dirty="0"/>
              <a:t>2,   200, IN</a:t>
            </a:r>
          </a:p>
          <a:p>
            <a:r>
              <a:rPr lang="en-US" dirty="0"/>
              <a:t>3,   300 , USA</a:t>
            </a:r>
          </a:p>
          <a:p>
            <a:r>
              <a:rPr lang="en-US" dirty="0"/>
              <a:t>4,   400 , CA</a:t>
            </a:r>
          </a:p>
          <a:p>
            <a:r>
              <a:rPr lang="en-US" dirty="0"/>
              <a:t>5,   500, USA</a:t>
            </a:r>
          </a:p>
          <a:p>
            <a:r>
              <a:rPr lang="en-US" dirty="0"/>
              <a:t>6,   600, CA</a:t>
            </a:r>
          </a:p>
          <a:p>
            <a:r>
              <a:rPr lang="en-US" dirty="0"/>
              <a:t>7,   700 , USA</a:t>
            </a:r>
          </a:p>
          <a:p>
            <a:r>
              <a:rPr lang="en-US" dirty="0"/>
              <a:t>8,   800, UK</a:t>
            </a:r>
          </a:p>
          <a:p>
            <a:r>
              <a:rPr lang="en-US" dirty="0"/>
              <a:t>9,  900, DE</a:t>
            </a:r>
          </a:p>
          <a:p>
            <a:r>
              <a:rPr lang="en-US" dirty="0"/>
              <a:t>10, 1000, 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94FE-A3D1-45C0-B788-28D6CC8DB1C7}"/>
              </a:ext>
            </a:extLst>
          </p:cNvPr>
          <p:cNvSpPr txBox="1"/>
          <p:nvPr/>
        </p:nvSpPr>
        <p:spPr>
          <a:xfrm>
            <a:off x="8668120" y="3783002"/>
            <a:ext cx="3123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sales</a:t>
            </a:r>
          </a:p>
          <a:p>
            <a:endParaRPr lang="en-US" dirty="0"/>
          </a:p>
          <a:p>
            <a:r>
              <a:rPr lang="en-US" dirty="0"/>
              <a:t>Send queries to nodes that has the data, not ALL node</a:t>
            </a:r>
          </a:p>
          <a:p>
            <a:endParaRPr lang="en-US" dirty="0"/>
          </a:p>
          <a:p>
            <a:r>
              <a:rPr lang="en-US" dirty="0"/>
              <a:t>Select * from sales where country=‘IN’ –</a:t>
            </a:r>
          </a:p>
          <a:p>
            <a:endParaRPr lang="en-US" dirty="0"/>
          </a:p>
          <a:p>
            <a:r>
              <a:rPr lang="en-US" dirty="0"/>
              <a:t>Query send to  compute node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C0253-7E0C-4478-9A37-714AE359EB83}"/>
              </a:ext>
            </a:extLst>
          </p:cNvPr>
          <p:cNvSpPr txBox="1"/>
          <p:nvPr/>
        </p:nvSpPr>
        <p:spPr>
          <a:xfrm>
            <a:off x="-73059" y="4388361"/>
            <a:ext cx="1551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Id, amount, county</a:t>
            </a:r>
          </a:p>
          <a:p>
            <a:r>
              <a:rPr lang="en-US" sz="1400" dirty="0"/>
              <a:t>1,   100, IN</a:t>
            </a:r>
          </a:p>
          <a:p>
            <a:r>
              <a:rPr lang="en-US" sz="1400" dirty="0"/>
              <a:t>2,   200, 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517E0-D59D-4843-BD9B-354EFB3BC801}"/>
              </a:ext>
            </a:extLst>
          </p:cNvPr>
          <p:cNvSpPr txBox="1"/>
          <p:nvPr/>
        </p:nvSpPr>
        <p:spPr>
          <a:xfrm>
            <a:off x="1559187" y="4374032"/>
            <a:ext cx="196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3,   300 , USA</a:t>
            </a:r>
          </a:p>
          <a:p>
            <a:r>
              <a:rPr lang="en-US" dirty="0"/>
              <a:t>5,   500, USA</a:t>
            </a:r>
          </a:p>
          <a:p>
            <a:r>
              <a:rPr lang="en-US" dirty="0"/>
              <a:t>7,   700 , USA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C515C-45E1-4E81-B20D-14BD94C86BA9}"/>
              </a:ext>
            </a:extLst>
          </p:cNvPr>
          <p:cNvSpPr txBox="1"/>
          <p:nvPr/>
        </p:nvSpPr>
        <p:spPr>
          <a:xfrm>
            <a:off x="3669484" y="4405804"/>
            <a:ext cx="1969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4,   400 , CA</a:t>
            </a:r>
          </a:p>
          <a:p>
            <a:r>
              <a:rPr lang="en-US" dirty="0"/>
              <a:t>6,   600, CA</a:t>
            </a:r>
          </a:p>
          <a:p>
            <a:r>
              <a:rPr lang="en-US" dirty="0"/>
              <a:t>9,  900, DE</a:t>
            </a:r>
          </a:p>
          <a:p>
            <a:r>
              <a:rPr lang="en-US" dirty="0"/>
              <a:t>10,1000,DE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1AE50-C713-4705-9A25-3DC1DC88F574}"/>
              </a:ext>
            </a:extLst>
          </p:cNvPr>
          <p:cNvSpPr txBox="1"/>
          <p:nvPr/>
        </p:nvSpPr>
        <p:spPr>
          <a:xfrm>
            <a:off x="5728531" y="1291415"/>
            <a:ext cx="389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same country, the same</a:t>
            </a:r>
          </a:p>
          <a:p>
            <a:r>
              <a:rPr lang="en-US" dirty="0"/>
              <a:t>Compute node is used to store the data</a:t>
            </a:r>
          </a:p>
          <a:p>
            <a:endParaRPr lang="en-US" dirty="0"/>
          </a:p>
          <a:p>
            <a:r>
              <a:rPr lang="en-US" dirty="0"/>
              <a:t>Deterministic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7639B-2FEE-46C9-BB28-937B75788439}"/>
              </a:ext>
            </a:extLst>
          </p:cNvPr>
          <p:cNvSpPr/>
          <p:nvPr/>
        </p:nvSpPr>
        <p:spPr>
          <a:xfrm>
            <a:off x="5639149" y="4459646"/>
            <a:ext cx="1961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Id, amount, county</a:t>
            </a:r>
          </a:p>
          <a:p>
            <a:r>
              <a:rPr lang="en-US" dirty="0"/>
              <a:t>8,   800, 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44D31-9326-44F3-B494-0969F4A9C898}"/>
              </a:ext>
            </a:extLst>
          </p:cNvPr>
          <p:cNvSpPr txBox="1"/>
          <p:nvPr/>
        </p:nvSpPr>
        <p:spPr>
          <a:xfrm>
            <a:off x="1066276" y="4054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D079E-4FB7-4EFF-9E2F-D892036CAA23}"/>
              </a:ext>
            </a:extLst>
          </p:cNvPr>
          <p:cNvSpPr txBox="1"/>
          <p:nvPr/>
        </p:nvSpPr>
        <p:spPr>
          <a:xfrm>
            <a:off x="2802498" y="4046126"/>
            <a:ext cx="251201" cy="37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36028-5714-4FD1-BFB0-09F0475489A5}"/>
              </a:ext>
            </a:extLst>
          </p:cNvPr>
          <p:cNvSpPr txBox="1"/>
          <p:nvPr/>
        </p:nvSpPr>
        <p:spPr>
          <a:xfrm>
            <a:off x="4621320" y="4054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F9F15-4C35-4B72-ABC3-2032F52DF148}"/>
              </a:ext>
            </a:extLst>
          </p:cNvPr>
          <p:cNvSpPr txBox="1"/>
          <p:nvPr/>
        </p:nvSpPr>
        <p:spPr>
          <a:xfrm>
            <a:off x="6361636" y="4108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423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8A7C4-BB2E-421A-B121-05E09D382992}"/>
              </a:ext>
            </a:extLst>
          </p:cNvPr>
          <p:cNvSpPr/>
          <p:nvPr/>
        </p:nvSpPr>
        <p:spPr>
          <a:xfrm>
            <a:off x="3238143" y="1523285"/>
            <a:ext cx="2546647" cy="190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 table</a:t>
            </a:r>
          </a:p>
          <a:p>
            <a:pPr algn="ctr"/>
            <a:r>
              <a:rPr lang="en-US" dirty="0"/>
              <a:t>Fact Table - OLAP</a:t>
            </a:r>
          </a:p>
          <a:p>
            <a:pPr algn="ctr"/>
            <a:r>
              <a:rPr lang="en-US" dirty="0"/>
              <a:t>Transaction – OLTP</a:t>
            </a:r>
          </a:p>
          <a:p>
            <a:pPr algn="ctr"/>
            <a:r>
              <a:rPr lang="en-US" dirty="0"/>
              <a:t>State/Depart/product category/product code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Grows every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A7E4A-CEED-4638-9ED7-ED61B5069691}"/>
              </a:ext>
            </a:extLst>
          </p:cNvPr>
          <p:cNvSpPr/>
          <p:nvPr/>
        </p:nvSpPr>
        <p:spPr>
          <a:xfrm>
            <a:off x="6296825" y="1523286"/>
            <a:ext cx="2546647" cy="190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stream  table</a:t>
            </a:r>
          </a:p>
          <a:p>
            <a:pPr algn="ctr"/>
            <a:r>
              <a:rPr lang="en-US" dirty="0"/>
              <a:t>Fact Table - OLAP</a:t>
            </a:r>
          </a:p>
          <a:p>
            <a:pPr algn="ctr"/>
            <a:r>
              <a:rPr lang="en-US" dirty="0"/>
              <a:t>Region/country</a:t>
            </a:r>
          </a:p>
          <a:p>
            <a:pPr algn="ctr"/>
            <a:r>
              <a:rPr lang="en-US" dirty="0"/>
              <a:t>Grows every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A4B4A-7302-4052-95FE-D5E07E3D893C}"/>
              </a:ext>
            </a:extLst>
          </p:cNvPr>
          <p:cNvSpPr txBox="1"/>
          <p:nvPr/>
        </p:nvSpPr>
        <p:spPr>
          <a:xfrm>
            <a:off x="2794475" y="3948157"/>
            <a:ext cx="8007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see a deterministic column, which may be used most of time in the query</a:t>
            </a:r>
          </a:p>
          <a:p>
            <a:r>
              <a:rPr lang="en-US" dirty="0"/>
              <a:t>Either in where, group by.. </a:t>
            </a:r>
          </a:p>
          <a:p>
            <a:endParaRPr lang="en-US" dirty="0"/>
          </a:p>
          <a:p>
            <a:r>
              <a:rPr lang="en-US" dirty="0"/>
              <a:t>Hash distribution for the fact</a:t>
            </a:r>
          </a:p>
          <a:p>
            <a:endParaRPr lang="en-US" dirty="0"/>
          </a:p>
          <a:p>
            <a:r>
              <a:rPr lang="en-US" dirty="0"/>
              <a:t>If no deterministic column, then go by default round robin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7C2C9-A42B-4B2B-877A-2975F0A06739}"/>
              </a:ext>
            </a:extLst>
          </p:cNvPr>
          <p:cNvSpPr/>
          <p:nvPr/>
        </p:nvSpPr>
        <p:spPr>
          <a:xfrm>
            <a:off x="264919" y="170914"/>
            <a:ext cx="2461189" cy="223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tables</a:t>
            </a:r>
          </a:p>
          <a:p>
            <a:pPr algn="ctr"/>
            <a:r>
              <a:rPr lang="en-US" dirty="0"/>
              <a:t>Master Tables</a:t>
            </a:r>
          </a:p>
          <a:p>
            <a:pPr algn="ctr"/>
            <a:r>
              <a:rPr lang="en-US" dirty="0"/>
              <a:t>REPLICATION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Countries</a:t>
            </a:r>
          </a:p>
          <a:p>
            <a:pPr algn="ctr"/>
            <a:r>
              <a:rPr lang="en-US" dirty="0"/>
              <a:t>Products, categories few 100 to 10000</a:t>
            </a:r>
          </a:p>
        </p:txBody>
      </p:sp>
    </p:spTree>
    <p:extLst>
      <p:ext uri="{BB962C8B-B14F-4D97-AF65-F5344CB8AC3E}">
        <p14:creationId xmlns:p14="http://schemas.microsoft.com/office/powerpoint/2010/main" val="66625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650</Words>
  <Application>Microsoft Office PowerPoint</Application>
  <PresentationFormat>Widescreen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</dc:creator>
  <cp:lastModifiedBy>Gopalakrishnan</cp:lastModifiedBy>
  <cp:revision>6</cp:revision>
  <dcterms:created xsi:type="dcterms:W3CDTF">2021-05-27T06:43:50Z</dcterms:created>
  <dcterms:modified xsi:type="dcterms:W3CDTF">2021-05-27T07:07:09Z</dcterms:modified>
</cp:coreProperties>
</file>