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30A0-891E-4810-B2A5-2AA5FE411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8CFB7-18E1-4360-88AC-4C5A2E767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3C159-564E-4DC4-84F1-177FC201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72EB-3EB1-4C84-8591-DF8DF3F61420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BA0E-E253-4817-B6AA-6AF79ED55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85395-D6E3-4246-9CED-4B4C88F53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A896-FD63-4D6A-B800-141971F08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B8537-57B9-4EA2-AD9F-00533474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AA244-215D-4BCD-84C0-B6B945ABC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7D2F5-9C0E-48AC-805A-F14ED5B2D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72EB-3EB1-4C84-8591-DF8DF3F61420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AF39F-7482-48B7-8020-E47FDA5F7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920E1-73D5-4B9E-A597-8D42BC62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A896-FD63-4D6A-B800-141971F08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9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E58759-A5A9-44F9-A97B-594CDF736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CFE9B-186C-4A9B-9F44-D667ADDA8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E2AA1-A156-4005-9FB6-0097DD14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72EB-3EB1-4C84-8591-DF8DF3F61420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C8D5C-E33E-4B8D-95EA-E2E2D8B5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0F0AA-3B6E-4A14-B33B-FDA0B956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A896-FD63-4D6A-B800-141971F08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4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91EB-50C4-4FF0-A844-119D7009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49D7C-CB75-4BDE-A17D-22869E0C3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E0184-05DE-4F91-B175-87924C5A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72EB-3EB1-4C84-8591-DF8DF3F61420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5824A-03CD-411F-91A0-F481F006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8CED8-6BCF-489C-BED1-9CF5E1E3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A896-FD63-4D6A-B800-141971F08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7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9925-487D-4CC1-801D-D23896D6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791CE-7EF4-454A-AA16-C6A74B4DE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64A11-DF67-4854-91AB-FA106343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72EB-3EB1-4C84-8591-DF8DF3F61420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681D6-BB62-4E51-BB1F-C9AD65521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C9589-A03A-4735-8887-DDAE5783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A896-FD63-4D6A-B800-141971F08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0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F3A7-3628-4031-AC38-FBCA9EFE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63C45-C161-4216-8205-BA30C7ED1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B80EF-D0D7-45EA-BD11-DDFFC15B0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BB8A7-06BB-4735-8D2E-234891EC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72EB-3EB1-4C84-8591-DF8DF3F61420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C4F8B-F56B-4D1D-AE45-67161B4E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DE8B3-2CD4-456F-BDBF-897C449B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A896-FD63-4D6A-B800-141971F08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5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D5D1-86D9-438B-99BD-623B1893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C9606-87D4-41CA-9133-5C0F4B881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15673-D68C-4E35-B8C6-5DA8756F2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12F2EE-DB39-4017-BE4B-74236751A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FD3C9-A795-48EB-9FD6-66844454D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76526-4670-43B3-93CF-6A944E06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72EB-3EB1-4C84-8591-DF8DF3F61420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59C7E-28B4-4E34-B66D-34D76803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F8B23B-5F3F-45F5-9E76-88563A6F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A896-FD63-4D6A-B800-141971F08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AFAC-7337-45D5-86B5-12BBBC1F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F714A-6E03-4C65-A34C-1C900BDF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72EB-3EB1-4C84-8591-DF8DF3F61420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6C988-F395-4801-B908-1D5719C8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46E27-AC9C-4DE3-B5C2-610D02EE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A896-FD63-4D6A-B800-141971F08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1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D2E903-9C7E-4A20-A0D6-A5A2CC63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72EB-3EB1-4C84-8591-DF8DF3F61420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8166B-97D5-4593-AEF3-A955AA2C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A5F0B-C95A-4EA5-9CDE-A40BD373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A896-FD63-4D6A-B800-141971F08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2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2FFF-7A30-455D-90AA-A204BABA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7000B-DB84-4948-B51B-FE11D7398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19CBD-E0E2-423F-8458-D46C97274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D81EC-B0BB-4125-BEFF-A635B571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72EB-3EB1-4C84-8591-DF8DF3F61420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0C371-4E8B-497E-B1B0-73D1D39D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0C0BA-56F6-4587-B9E2-EB04E027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A896-FD63-4D6A-B800-141971F08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3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38F0-A841-4115-9720-918F0995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B6B236-0451-40A6-A1D4-E2A54081C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851D5-C690-4017-95D1-3ECFE10AF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28EA7-8B6E-4432-B725-D4EEA7E5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72EB-3EB1-4C84-8591-DF8DF3F61420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90711-CF70-4135-A5F7-C6A070D0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7091F-EBBE-46E3-9286-95A8BBDC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A896-FD63-4D6A-B800-141971F08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7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C3869-1851-4F77-9204-B26170F5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ADC9B-81BB-49E0-9389-C1ABFD6C3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79390-221A-4D9D-BD24-EC1915305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C72EB-3EB1-4C84-8591-DF8DF3F61420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6B364-DCF6-4DFB-AFA4-0EEF0A8EE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05259-8759-4654-A387-60B206267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0A896-FD63-4D6A-B800-141971F08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9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4DE4BA-C785-4094-A051-9223595CC26E}"/>
              </a:ext>
            </a:extLst>
          </p:cNvPr>
          <p:cNvSpPr/>
          <p:nvPr/>
        </p:nvSpPr>
        <p:spPr>
          <a:xfrm>
            <a:off x="776177" y="457200"/>
            <a:ext cx="6326372" cy="566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Data Bricks Community</a:t>
            </a:r>
          </a:p>
          <a:p>
            <a:pPr algn="ctr"/>
            <a:r>
              <a:rPr lang="en-US" dirty="0"/>
              <a:t>15.X GB RAM</a:t>
            </a:r>
          </a:p>
          <a:p>
            <a:pPr algn="ctr"/>
            <a:r>
              <a:rPr lang="en-US" dirty="0"/>
              <a:t>2 </a:t>
            </a:r>
            <a:r>
              <a:rPr lang="en-US" dirty="0" err="1"/>
              <a:t>vCore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B06526-46C5-4127-BA2B-B6C762937B8E}"/>
              </a:ext>
            </a:extLst>
          </p:cNvPr>
          <p:cNvSpPr/>
          <p:nvPr/>
        </p:nvSpPr>
        <p:spPr>
          <a:xfrm>
            <a:off x="1467293" y="1818167"/>
            <a:ext cx="1892595" cy="1158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NoteBook</a:t>
            </a:r>
            <a:r>
              <a:rPr lang="en-US" dirty="0"/>
              <a:t> 1</a:t>
            </a:r>
          </a:p>
          <a:p>
            <a:pPr algn="ctr"/>
            <a:r>
              <a:rPr lang="en-US" dirty="0" err="1"/>
              <a:t>WordCount</a:t>
            </a:r>
            <a:endParaRPr lang="en-US" dirty="0"/>
          </a:p>
          <a:p>
            <a:pPr algn="ctr"/>
            <a:r>
              <a:rPr lang="en-US" dirty="0"/>
              <a:t>Spark Driver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8DAB96-BFD4-4CA2-AA86-7FF01B81FFA5}"/>
              </a:ext>
            </a:extLst>
          </p:cNvPr>
          <p:cNvSpPr/>
          <p:nvPr/>
        </p:nvSpPr>
        <p:spPr>
          <a:xfrm>
            <a:off x="4694274" y="1648046"/>
            <a:ext cx="1892595" cy="1158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Partitions 1</a:t>
            </a:r>
          </a:p>
          <a:p>
            <a:pPr algn="ctr"/>
            <a:r>
              <a:rPr lang="en-US" dirty="0" err="1"/>
              <a:t>WordCount</a:t>
            </a:r>
            <a:endParaRPr lang="en-US" dirty="0"/>
          </a:p>
          <a:p>
            <a:pPr algn="ctr"/>
            <a:r>
              <a:rPr lang="en-US" dirty="0"/>
              <a:t>Spark Driver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36DA1-FF5D-45BF-AC87-E400A7E214D6}"/>
              </a:ext>
            </a:extLst>
          </p:cNvPr>
          <p:cNvSpPr/>
          <p:nvPr/>
        </p:nvSpPr>
        <p:spPr>
          <a:xfrm>
            <a:off x="988828" y="3997841"/>
            <a:ext cx="5964865" cy="19563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Executor 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A96308-0F2B-4CD0-8E2C-B094407B826A}"/>
              </a:ext>
            </a:extLst>
          </p:cNvPr>
          <p:cNvSpPr txBox="1"/>
          <p:nvPr/>
        </p:nvSpPr>
        <p:spPr>
          <a:xfrm>
            <a:off x="1733107" y="1669312"/>
            <a:ext cx="92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Local[8]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DA15D4-761E-4251-B69B-E231F87EB20D}"/>
              </a:ext>
            </a:extLst>
          </p:cNvPr>
          <p:cNvSpPr/>
          <p:nvPr/>
        </p:nvSpPr>
        <p:spPr>
          <a:xfrm>
            <a:off x="1158949" y="4497571"/>
            <a:ext cx="2200939" cy="40403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P0: 1,2,3,4,5,6,7,8,9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97C7A04-E970-4857-BBDA-2C3F893A9DDD}"/>
              </a:ext>
            </a:extLst>
          </p:cNvPr>
          <p:cNvSpPr/>
          <p:nvPr/>
        </p:nvSpPr>
        <p:spPr>
          <a:xfrm>
            <a:off x="2020186" y="2977115"/>
            <a:ext cx="457200" cy="903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E3213-B85B-491A-B549-C8AED21F3622}"/>
              </a:ext>
            </a:extLst>
          </p:cNvPr>
          <p:cNvSpPr txBox="1"/>
          <p:nvPr/>
        </p:nvSpPr>
        <p:spPr>
          <a:xfrm>
            <a:off x="2528218" y="3074213"/>
            <a:ext cx="2515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Job</a:t>
            </a:r>
          </a:p>
          <a:p>
            <a:r>
              <a:rPr lang="en-US" dirty="0"/>
              <a:t>Send  task to execute on </a:t>
            </a:r>
          </a:p>
          <a:p>
            <a:r>
              <a:rPr lang="en-US" dirty="0"/>
              <a:t>given partition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AAB3E6-1BF6-4066-B94F-E386ADE83C9B}"/>
              </a:ext>
            </a:extLst>
          </p:cNvPr>
          <p:cNvSpPr/>
          <p:nvPr/>
        </p:nvSpPr>
        <p:spPr>
          <a:xfrm>
            <a:off x="1158949" y="5241851"/>
            <a:ext cx="3168502" cy="68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87EAFE-C425-46C8-B77C-70710F829B73}"/>
              </a:ext>
            </a:extLst>
          </p:cNvPr>
          <p:cNvSpPr/>
          <p:nvPr/>
        </p:nvSpPr>
        <p:spPr>
          <a:xfrm>
            <a:off x="1584251" y="5438553"/>
            <a:ext cx="2473843" cy="4093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sz="1300" dirty="0" err="1">
                <a:solidFill>
                  <a:schemeClr val="tx1"/>
                </a:solidFill>
              </a:rPr>
              <a:t>Rdd.filter</a:t>
            </a:r>
            <a:r>
              <a:rPr lang="en-US" sz="1300" dirty="0">
                <a:solidFill>
                  <a:schemeClr val="tx1"/>
                </a:solidFill>
              </a:rPr>
              <a:t>(lambda n: n % 2 == 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FA9243-91AD-4D01-B3AA-A9BDC46B695B}"/>
              </a:ext>
            </a:extLst>
          </p:cNvPr>
          <p:cNvSpPr/>
          <p:nvPr/>
        </p:nvSpPr>
        <p:spPr>
          <a:xfrm>
            <a:off x="5061098" y="5380073"/>
            <a:ext cx="1697903" cy="40403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P0: 1,3,5,7,9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6BDD669-1368-42D3-A21E-46DA02ED78A6}"/>
              </a:ext>
            </a:extLst>
          </p:cNvPr>
          <p:cNvSpPr/>
          <p:nvPr/>
        </p:nvSpPr>
        <p:spPr>
          <a:xfrm>
            <a:off x="2147777" y="4901610"/>
            <a:ext cx="255181" cy="3402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D897F65-2469-486D-AD96-5579767D6638}"/>
              </a:ext>
            </a:extLst>
          </p:cNvPr>
          <p:cNvSpPr/>
          <p:nvPr/>
        </p:nvSpPr>
        <p:spPr>
          <a:xfrm>
            <a:off x="4327451" y="5438553"/>
            <a:ext cx="733647" cy="345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5BB3BA6A-5C8B-41A1-89E2-ED425FDEDFC0}"/>
              </a:ext>
            </a:extLst>
          </p:cNvPr>
          <p:cNvSpPr/>
          <p:nvPr/>
        </p:nvSpPr>
        <p:spPr>
          <a:xfrm>
            <a:off x="5840819" y="2860159"/>
            <a:ext cx="255181" cy="25199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</a:t>
            </a:r>
          </a:p>
        </p:txBody>
      </p:sp>
    </p:spTree>
    <p:extLst>
      <p:ext uri="{BB962C8B-B14F-4D97-AF65-F5344CB8AC3E}">
        <p14:creationId xmlns:p14="http://schemas.microsoft.com/office/powerpoint/2010/main" val="2627113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D7959-1F5F-408B-BD25-0E6FB6FB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335"/>
          </a:xfrm>
        </p:spPr>
        <p:txBody>
          <a:bodyPr>
            <a:normAutofit fontScale="90000"/>
          </a:bodyPr>
          <a:lstStyle/>
          <a:p>
            <a:r>
              <a:rPr lang="en-US" dirty="0"/>
              <a:t>Cache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0D6078-3AC6-4ABE-99C2-C571DFC9DF7C}"/>
              </a:ext>
            </a:extLst>
          </p:cNvPr>
          <p:cNvSpPr/>
          <p:nvPr/>
        </p:nvSpPr>
        <p:spPr>
          <a:xfrm>
            <a:off x="838200" y="1594884"/>
            <a:ext cx="3221666" cy="461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86F8B8-3BA8-46EB-AA04-F3A835904D8D}"/>
              </a:ext>
            </a:extLst>
          </p:cNvPr>
          <p:cNvSpPr/>
          <p:nvPr/>
        </p:nvSpPr>
        <p:spPr>
          <a:xfrm>
            <a:off x="1454888" y="2583713"/>
            <a:ext cx="2011326" cy="1994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4 GB 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D2508C-935C-4884-B46A-8A760D922EC2}"/>
              </a:ext>
            </a:extLst>
          </p:cNvPr>
          <p:cNvSpPr/>
          <p:nvPr/>
        </p:nvSpPr>
        <p:spPr>
          <a:xfrm>
            <a:off x="1454887" y="4566510"/>
            <a:ext cx="2011327" cy="1642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9A8FB4-5EB8-47AD-9F64-E88E77420475}"/>
              </a:ext>
            </a:extLst>
          </p:cNvPr>
          <p:cNvSpPr/>
          <p:nvPr/>
        </p:nvSpPr>
        <p:spPr>
          <a:xfrm>
            <a:off x="2094068" y="3513993"/>
            <a:ext cx="797181" cy="1052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GB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607925-8267-4BE5-BB6F-8A00489A4830}"/>
              </a:ext>
            </a:extLst>
          </p:cNvPr>
          <p:cNvSpPr txBox="1"/>
          <p:nvPr/>
        </p:nvSpPr>
        <p:spPr>
          <a:xfrm>
            <a:off x="7723748" y="122297"/>
            <a:ext cx="450168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ONLY – Data kept in MEMORY</a:t>
            </a:r>
          </a:p>
          <a:p>
            <a:endParaRPr lang="en-US" dirty="0"/>
          </a:p>
          <a:p>
            <a:r>
              <a:rPr lang="en-US" dirty="0"/>
              <a:t>DISK ONLY – data kept in disk</a:t>
            </a:r>
          </a:p>
          <a:p>
            <a:endParaRPr lang="en-US" dirty="0"/>
          </a:p>
          <a:p>
            <a:r>
              <a:rPr lang="en-US" dirty="0"/>
              <a:t>MEMORY_DISK – Some data is put memory, </a:t>
            </a:r>
          </a:p>
          <a:p>
            <a:r>
              <a:rPr lang="en-US" dirty="0"/>
              <a:t>   when memory not enough, move to disk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MEMORY2 – Keep the data in Replica,</a:t>
            </a:r>
          </a:p>
          <a:p>
            <a:r>
              <a:rPr lang="en-US" dirty="0"/>
              <a:t>    keep the same data in another executor </a:t>
            </a:r>
          </a:p>
          <a:p>
            <a:r>
              <a:rPr lang="en-US" dirty="0"/>
              <a:t>as backup, only when you see recompute is </a:t>
            </a:r>
          </a:p>
          <a:p>
            <a:r>
              <a:rPr lang="en-US" dirty="0"/>
              <a:t>Very expensive than replication</a:t>
            </a:r>
          </a:p>
          <a:p>
            <a:endParaRPr lang="en-US" dirty="0"/>
          </a:p>
          <a:p>
            <a:r>
              <a:rPr lang="en-US" dirty="0"/>
              <a:t>DISK_MEMORY_2 – keep replica in 2 systems, </a:t>
            </a:r>
          </a:p>
          <a:p>
            <a:r>
              <a:rPr lang="en-US" dirty="0"/>
              <a:t>Some in memory, some data in disk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466196-B237-4BDB-83A5-3A94405AF0C7}"/>
              </a:ext>
            </a:extLst>
          </p:cNvPr>
          <p:cNvSpPr/>
          <p:nvPr/>
        </p:nvSpPr>
        <p:spPr>
          <a:xfrm>
            <a:off x="4502082" y="1442808"/>
            <a:ext cx="3221666" cy="461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307225-DC4A-4F88-97BF-9601061E8766}"/>
              </a:ext>
            </a:extLst>
          </p:cNvPr>
          <p:cNvSpPr/>
          <p:nvPr/>
        </p:nvSpPr>
        <p:spPr>
          <a:xfrm>
            <a:off x="5118770" y="2431637"/>
            <a:ext cx="2011326" cy="1994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4 GB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656C88-6E84-4192-BA6E-40BBE2658B5F}"/>
              </a:ext>
            </a:extLst>
          </p:cNvPr>
          <p:cNvSpPr/>
          <p:nvPr/>
        </p:nvSpPr>
        <p:spPr>
          <a:xfrm>
            <a:off x="5118769" y="4414434"/>
            <a:ext cx="2011327" cy="1642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834146-37BB-412F-A309-FD73A799CAF0}"/>
              </a:ext>
            </a:extLst>
          </p:cNvPr>
          <p:cNvSpPr/>
          <p:nvPr/>
        </p:nvSpPr>
        <p:spPr>
          <a:xfrm>
            <a:off x="5471416" y="3902149"/>
            <a:ext cx="961281" cy="1052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GB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Cache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replica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027A5A2-42B1-4EF9-A25B-4518ECC86258}"/>
              </a:ext>
            </a:extLst>
          </p:cNvPr>
          <p:cNvSpPr/>
          <p:nvPr/>
        </p:nvSpPr>
        <p:spPr>
          <a:xfrm>
            <a:off x="3466214" y="4869711"/>
            <a:ext cx="2005202" cy="427183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Replica</a:t>
            </a:r>
          </a:p>
        </p:txBody>
      </p:sp>
    </p:spTree>
    <p:extLst>
      <p:ext uri="{BB962C8B-B14F-4D97-AF65-F5344CB8AC3E}">
        <p14:creationId xmlns:p14="http://schemas.microsoft.com/office/powerpoint/2010/main" val="1487090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29767C-F752-4735-8EAE-B1CF9DC19401}"/>
              </a:ext>
            </a:extLst>
          </p:cNvPr>
          <p:cNvSpPr/>
          <p:nvPr/>
        </p:nvSpPr>
        <p:spPr>
          <a:xfrm>
            <a:off x="9696893" y="1456660"/>
            <a:ext cx="2211572" cy="87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File(s)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7B4EF6-B60F-4EB1-84B7-EC763FBC62F6}"/>
              </a:ext>
            </a:extLst>
          </p:cNvPr>
          <p:cNvSpPr/>
          <p:nvPr/>
        </p:nvSpPr>
        <p:spPr>
          <a:xfrm>
            <a:off x="6741042" y="1470838"/>
            <a:ext cx="2775098" cy="26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Executor </a:t>
            </a:r>
          </a:p>
          <a:p>
            <a:pPr algn="ctr"/>
            <a:r>
              <a:rPr lang="en-US" dirty="0"/>
              <a:t>2 threads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4FFA3E-787C-4719-B1D0-099B802F4396}"/>
              </a:ext>
            </a:extLst>
          </p:cNvPr>
          <p:cNvSpPr/>
          <p:nvPr/>
        </p:nvSpPr>
        <p:spPr>
          <a:xfrm>
            <a:off x="6928886" y="2583712"/>
            <a:ext cx="1502733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FEC636-DB89-499F-9E63-B8B7AF06D16F}"/>
              </a:ext>
            </a:extLst>
          </p:cNvPr>
          <p:cNvSpPr/>
          <p:nvPr/>
        </p:nvSpPr>
        <p:spPr>
          <a:xfrm>
            <a:off x="7680252" y="3333307"/>
            <a:ext cx="1502733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004430-2CFF-463E-9A4E-FA8C95D5E0CF}"/>
              </a:ext>
            </a:extLst>
          </p:cNvPr>
          <p:cNvSpPr/>
          <p:nvPr/>
        </p:nvSpPr>
        <p:spPr>
          <a:xfrm>
            <a:off x="786810" y="365052"/>
            <a:ext cx="1637414" cy="372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Part0: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EAD4BC-A779-45EA-AF41-7898ACB4AD2A}"/>
              </a:ext>
            </a:extLst>
          </p:cNvPr>
          <p:cNvSpPr/>
          <p:nvPr/>
        </p:nvSpPr>
        <p:spPr>
          <a:xfrm>
            <a:off x="786810" y="1005663"/>
            <a:ext cx="1637414" cy="372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Part1: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28F2EC-DAF4-46F6-8E08-9FACF1D39AF3}"/>
              </a:ext>
            </a:extLst>
          </p:cNvPr>
          <p:cNvSpPr/>
          <p:nvPr/>
        </p:nvSpPr>
        <p:spPr>
          <a:xfrm>
            <a:off x="680483" y="1623238"/>
            <a:ext cx="1637414" cy="372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Part3: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6E200A-7CF8-4782-907D-2B55B0567490}"/>
              </a:ext>
            </a:extLst>
          </p:cNvPr>
          <p:cNvSpPr/>
          <p:nvPr/>
        </p:nvSpPr>
        <p:spPr>
          <a:xfrm>
            <a:off x="680483" y="2881424"/>
            <a:ext cx="1637414" cy="372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Part10: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E12925-92D0-416A-948C-19A0F25D90C0}"/>
              </a:ext>
            </a:extLst>
          </p:cNvPr>
          <p:cNvSpPr/>
          <p:nvPr/>
        </p:nvSpPr>
        <p:spPr>
          <a:xfrm>
            <a:off x="680483" y="3953540"/>
            <a:ext cx="1637414" cy="372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Partt</a:t>
            </a:r>
            <a:r>
              <a:rPr lang="en-US" dirty="0">
                <a:solidFill>
                  <a:schemeClr val="tx1"/>
                </a:solidFill>
              </a:rPr>
              <a:t>….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23193A-A923-41E2-8D42-B8DCA41410B6}"/>
              </a:ext>
            </a:extLst>
          </p:cNvPr>
          <p:cNvSpPr/>
          <p:nvPr/>
        </p:nvSpPr>
        <p:spPr>
          <a:xfrm>
            <a:off x="680483" y="5234762"/>
            <a:ext cx="1637414" cy="372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Part80:0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6CA614-A13F-4E4E-8FA1-7608FEED022B}"/>
              </a:ext>
            </a:extLst>
          </p:cNvPr>
          <p:cNvSpPr txBox="1"/>
          <p:nvPr/>
        </p:nvSpPr>
        <p:spPr>
          <a:xfrm>
            <a:off x="2538328" y="270067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Coalesce(1)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8B9DE5-9E8F-4EC5-B2D9-8074B7564E1E}"/>
              </a:ext>
            </a:extLst>
          </p:cNvPr>
          <p:cNvSpPr/>
          <p:nvPr/>
        </p:nvSpPr>
        <p:spPr>
          <a:xfrm>
            <a:off x="4013793" y="2436628"/>
            <a:ext cx="2193851" cy="8895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Part0:12 records</a:t>
            </a:r>
          </a:p>
        </p:txBody>
      </p:sp>
    </p:spTree>
    <p:extLst>
      <p:ext uri="{BB962C8B-B14F-4D97-AF65-F5344CB8AC3E}">
        <p14:creationId xmlns:p14="http://schemas.microsoft.com/office/powerpoint/2010/main" val="60630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D0D6-5BAA-4DFE-AF7D-31AEF506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 and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F94DB-E5A0-4E11-84AA-A4C9C94F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partition, there will be a task created</a:t>
            </a:r>
          </a:p>
          <a:p>
            <a:r>
              <a:rPr lang="en-US" dirty="0"/>
              <a:t>1 partition = 1 task</a:t>
            </a:r>
          </a:p>
          <a:p>
            <a:r>
              <a:rPr lang="en-US" dirty="0"/>
              <a:t>10 partition = 10 tasks</a:t>
            </a:r>
          </a:p>
          <a:p>
            <a:r>
              <a:rPr lang="en-US" dirty="0"/>
              <a:t>100 partitions = 100 tasks</a:t>
            </a:r>
          </a:p>
          <a:p>
            <a:r>
              <a:rPr lang="en-US" dirty="0"/>
              <a:t>Task is a unit of execution on a partition</a:t>
            </a:r>
          </a:p>
          <a:p>
            <a:r>
              <a:rPr lang="en-US" dirty="0"/>
              <a:t>A partition assigned to a task, that particular task process data from only that partition</a:t>
            </a:r>
          </a:p>
          <a:p>
            <a:r>
              <a:rPr lang="en-US" dirty="0"/>
              <a:t>same partition data never given to multiple tasks</a:t>
            </a:r>
          </a:p>
        </p:txBody>
      </p:sp>
    </p:spTree>
    <p:extLst>
      <p:ext uri="{BB962C8B-B14F-4D97-AF65-F5344CB8AC3E}">
        <p14:creationId xmlns:p14="http://schemas.microsoft.com/office/powerpoint/2010/main" val="253537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DED4C37-F691-4456-A343-B82D0A68E1E0}"/>
              </a:ext>
            </a:extLst>
          </p:cNvPr>
          <p:cNvSpPr/>
          <p:nvPr/>
        </p:nvSpPr>
        <p:spPr>
          <a:xfrm>
            <a:off x="3742660" y="223284"/>
            <a:ext cx="8346558" cy="60073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Executor</a:t>
            </a:r>
          </a:p>
          <a:p>
            <a:pPr algn="ctr"/>
            <a:r>
              <a:rPr lang="en-US" dirty="0"/>
              <a:t>4 cores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72C9EE-9CAA-4B2A-9E8D-77B6AA539F76}"/>
              </a:ext>
            </a:extLst>
          </p:cNvPr>
          <p:cNvSpPr/>
          <p:nvPr/>
        </p:nvSpPr>
        <p:spPr>
          <a:xfrm>
            <a:off x="3848986" y="1424763"/>
            <a:ext cx="2562446" cy="19723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GV CSV</a:t>
            </a:r>
          </a:p>
          <a:p>
            <a:pPr algn="ctr"/>
            <a:r>
              <a:rPr lang="en-US" dirty="0"/>
              <a:t>Line ending</a:t>
            </a:r>
          </a:p>
          <a:p>
            <a:pPr algn="ctr"/>
            <a:r>
              <a:rPr lang="en-US" dirty="0"/>
              <a:t>Every line is 1 record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A2BD223-689D-49E1-89B0-95C35E430B41}"/>
              </a:ext>
            </a:extLst>
          </p:cNvPr>
          <p:cNvSpPr/>
          <p:nvPr/>
        </p:nvSpPr>
        <p:spPr>
          <a:xfrm>
            <a:off x="6411432" y="2371061"/>
            <a:ext cx="1339702" cy="46783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CCB09F-30AE-4E80-9E6C-EC61CE910CA2}"/>
              </a:ext>
            </a:extLst>
          </p:cNvPr>
          <p:cNvSpPr txBox="1"/>
          <p:nvPr/>
        </p:nvSpPr>
        <p:spPr>
          <a:xfrm>
            <a:off x="6687879" y="1935126"/>
            <a:ext cx="131465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Partitions: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D8F43E-3D27-42E6-B174-02FA2CDEFF90}"/>
              </a:ext>
            </a:extLst>
          </p:cNvPr>
          <p:cNvSpPr/>
          <p:nvPr/>
        </p:nvSpPr>
        <p:spPr>
          <a:xfrm>
            <a:off x="9190074" y="1254643"/>
            <a:ext cx="2562446" cy="44656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Part:0   250 MB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D34989-1170-4264-9F0F-4EDB5AC631A7}"/>
              </a:ext>
            </a:extLst>
          </p:cNvPr>
          <p:cNvSpPr/>
          <p:nvPr/>
        </p:nvSpPr>
        <p:spPr>
          <a:xfrm>
            <a:off x="9452344" y="1853610"/>
            <a:ext cx="2300176" cy="44656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Part:1   250 MB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889C-62CD-4785-9F52-F10E1731DFF1}"/>
              </a:ext>
            </a:extLst>
          </p:cNvPr>
          <p:cNvSpPr/>
          <p:nvPr/>
        </p:nvSpPr>
        <p:spPr>
          <a:xfrm>
            <a:off x="9654432" y="2452577"/>
            <a:ext cx="2098088" cy="44656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Part:2   250 MB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FF20D4-06F5-4FC4-855B-F5AF3361DFEB}"/>
              </a:ext>
            </a:extLst>
          </p:cNvPr>
          <p:cNvSpPr/>
          <p:nvPr/>
        </p:nvSpPr>
        <p:spPr>
          <a:xfrm>
            <a:off x="10013978" y="3083441"/>
            <a:ext cx="1738542" cy="44656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Part:3   250 MB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C112DD-0D0E-408B-BC0E-8A336DB7CBA8}"/>
              </a:ext>
            </a:extLst>
          </p:cNvPr>
          <p:cNvSpPr txBox="1"/>
          <p:nvPr/>
        </p:nvSpPr>
        <p:spPr>
          <a:xfrm>
            <a:off x="6627628" y="1513758"/>
            <a:ext cx="167289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textFile</a:t>
            </a:r>
            <a:r>
              <a:rPr lang="en-US" dirty="0"/>
              <a:t>(path, 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4D6FC9-E87E-4AC8-BE6A-31201660ACEB}"/>
              </a:ext>
            </a:extLst>
          </p:cNvPr>
          <p:cNvSpPr/>
          <p:nvPr/>
        </p:nvSpPr>
        <p:spPr>
          <a:xfrm>
            <a:off x="85060" y="223284"/>
            <a:ext cx="2317898" cy="6549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Driver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Sc.textFile</a:t>
            </a:r>
            <a:r>
              <a:rPr lang="en-US" dirty="0"/>
              <a:t>(path,4)</a:t>
            </a:r>
          </a:p>
          <a:p>
            <a:pPr algn="ctr"/>
            <a:r>
              <a:rPr lang="en-US" dirty="0"/>
              <a:t>.map(line =&gt; </a:t>
            </a:r>
            <a:r>
              <a:rPr lang="en-US" dirty="0" err="1"/>
              <a:t>line.lower</a:t>
            </a:r>
            <a:r>
              <a:rPr lang="en-US" dirty="0"/>
              <a:t>())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A138624-0F42-40BA-93CB-E6E7E4F7EFFE}"/>
              </a:ext>
            </a:extLst>
          </p:cNvPr>
          <p:cNvSpPr/>
          <p:nvPr/>
        </p:nvSpPr>
        <p:spPr>
          <a:xfrm>
            <a:off x="2402958" y="3710763"/>
            <a:ext cx="1339702" cy="340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4D3541-A5C1-43E5-942F-0FA3AA7B09D4}"/>
              </a:ext>
            </a:extLst>
          </p:cNvPr>
          <p:cNvSpPr/>
          <p:nvPr/>
        </p:nvSpPr>
        <p:spPr>
          <a:xfrm>
            <a:off x="3997842" y="3973770"/>
            <a:ext cx="3629244" cy="956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8F8347-367B-41C1-9AF1-A985B6D511CD}"/>
              </a:ext>
            </a:extLst>
          </p:cNvPr>
          <p:cNvSpPr/>
          <p:nvPr/>
        </p:nvSpPr>
        <p:spPr>
          <a:xfrm>
            <a:off x="8123274" y="3952137"/>
            <a:ext cx="3629246" cy="956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1E9017-16F2-4162-8B5E-1912FF150358}"/>
              </a:ext>
            </a:extLst>
          </p:cNvPr>
          <p:cNvSpPr/>
          <p:nvPr/>
        </p:nvSpPr>
        <p:spPr>
          <a:xfrm>
            <a:off x="3997842" y="5092443"/>
            <a:ext cx="3629244" cy="956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6CD8DE-F72C-419D-9F6A-5357CA80D3AE}"/>
              </a:ext>
            </a:extLst>
          </p:cNvPr>
          <p:cNvSpPr/>
          <p:nvPr/>
        </p:nvSpPr>
        <p:spPr>
          <a:xfrm>
            <a:off x="8123274" y="4992108"/>
            <a:ext cx="3629245" cy="956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FC4846-8DB9-47AF-8733-A60F998E2580}"/>
              </a:ext>
            </a:extLst>
          </p:cNvPr>
          <p:cNvSpPr/>
          <p:nvPr/>
        </p:nvSpPr>
        <p:spPr>
          <a:xfrm>
            <a:off x="4242390" y="4107436"/>
            <a:ext cx="2169042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Task 0</a:t>
            </a:r>
          </a:p>
          <a:p>
            <a:pPr algn="ctr"/>
            <a:r>
              <a:rPr lang="en-US" sz="1400" dirty="0"/>
              <a:t>.map(line =&gt; </a:t>
            </a:r>
            <a:r>
              <a:rPr lang="en-US" sz="1400" dirty="0" err="1"/>
              <a:t>line.lower</a:t>
            </a:r>
            <a:r>
              <a:rPr lang="en-US" sz="1400" dirty="0"/>
              <a:t>())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38F55F-5F48-49CC-973B-7ED4838B0937}"/>
              </a:ext>
            </a:extLst>
          </p:cNvPr>
          <p:cNvCxnSpPr/>
          <p:nvPr/>
        </p:nvCxnSpPr>
        <p:spPr>
          <a:xfrm flipH="1">
            <a:off x="7345206" y="1695064"/>
            <a:ext cx="1844868" cy="22265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8744B73-6BA6-4AEB-87F7-85E085766261}"/>
              </a:ext>
            </a:extLst>
          </p:cNvPr>
          <p:cNvSpPr/>
          <p:nvPr/>
        </p:nvSpPr>
        <p:spPr>
          <a:xfrm>
            <a:off x="8966788" y="4051005"/>
            <a:ext cx="2169042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Task 1</a:t>
            </a:r>
          </a:p>
          <a:p>
            <a:pPr algn="ctr"/>
            <a:r>
              <a:rPr lang="en-US" sz="1400" dirty="0"/>
              <a:t>.map(line =&gt; </a:t>
            </a:r>
            <a:r>
              <a:rPr lang="en-US" sz="1400" dirty="0" err="1"/>
              <a:t>line.lower</a:t>
            </a:r>
            <a:r>
              <a:rPr lang="en-US" sz="1400" dirty="0"/>
              <a:t>())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2A81FB-AED5-4911-87AA-F1A09235AC35}"/>
              </a:ext>
            </a:extLst>
          </p:cNvPr>
          <p:cNvCxnSpPr>
            <a:cxnSpLocks/>
          </p:cNvCxnSpPr>
          <p:nvPr/>
        </p:nvCxnSpPr>
        <p:spPr>
          <a:xfrm>
            <a:off x="9526772" y="2330707"/>
            <a:ext cx="51388" cy="16430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67E3AD9-C313-47CF-9202-D08346F7BE69}"/>
              </a:ext>
            </a:extLst>
          </p:cNvPr>
          <p:cNvSpPr/>
          <p:nvPr/>
        </p:nvSpPr>
        <p:spPr>
          <a:xfrm>
            <a:off x="4242390" y="5170530"/>
            <a:ext cx="2169042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Task 3</a:t>
            </a:r>
          </a:p>
          <a:p>
            <a:pPr algn="ctr"/>
            <a:r>
              <a:rPr lang="en-US" sz="1400" dirty="0"/>
              <a:t>.map(line =&gt; </a:t>
            </a:r>
            <a:r>
              <a:rPr lang="en-US" sz="1400" dirty="0" err="1"/>
              <a:t>line.lower</a:t>
            </a:r>
            <a:r>
              <a:rPr lang="en-US" sz="1400" dirty="0"/>
              <a:t>())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48D3DF-E0F9-4B25-8370-CEB4DB5CB8B3}"/>
              </a:ext>
            </a:extLst>
          </p:cNvPr>
          <p:cNvSpPr/>
          <p:nvPr/>
        </p:nvSpPr>
        <p:spPr>
          <a:xfrm>
            <a:off x="8195929" y="5185447"/>
            <a:ext cx="2169042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Task 4</a:t>
            </a:r>
          </a:p>
          <a:p>
            <a:pPr algn="ctr"/>
            <a:r>
              <a:rPr lang="en-US" sz="1400" dirty="0"/>
              <a:t>.map(line =&gt; </a:t>
            </a:r>
            <a:r>
              <a:rPr lang="en-US" sz="1400" dirty="0" err="1"/>
              <a:t>line.lower</a:t>
            </a:r>
            <a:r>
              <a:rPr lang="en-US" sz="1400" dirty="0"/>
              <a:t>())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643F585-A266-4BC6-B886-ACDC1B6080D8}"/>
              </a:ext>
            </a:extLst>
          </p:cNvPr>
          <p:cNvCxnSpPr/>
          <p:nvPr/>
        </p:nvCxnSpPr>
        <p:spPr>
          <a:xfrm flipH="1">
            <a:off x="8300522" y="2899144"/>
            <a:ext cx="1353910" cy="22828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9A45F3-9751-41B4-8D77-B5D795AA08F4}"/>
              </a:ext>
            </a:extLst>
          </p:cNvPr>
          <p:cNvCxnSpPr/>
          <p:nvPr/>
        </p:nvCxnSpPr>
        <p:spPr>
          <a:xfrm flipH="1">
            <a:off x="6339588" y="3429000"/>
            <a:ext cx="3711721" cy="19643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52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DED4C37-F691-4456-A343-B82D0A68E1E0}"/>
              </a:ext>
            </a:extLst>
          </p:cNvPr>
          <p:cNvSpPr/>
          <p:nvPr/>
        </p:nvSpPr>
        <p:spPr>
          <a:xfrm>
            <a:off x="3742660" y="223284"/>
            <a:ext cx="8346558" cy="60073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Executor</a:t>
            </a:r>
          </a:p>
          <a:p>
            <a:pPr algn="ctr"/>
            <a:r>
              <a:rPr lang="en-US" dirty="0"/>
              <a:t>1 cores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72C9EE-9CAA-4B2A-9E8D-77B6AA539F76}"/>
              </a:ext>
            </a:extLst>
          </p:cNvPr>
          <p:cNvSpPr/>
          <p:nvPr/>
        </p:nvSpPr>
        <p:spPr>
          <a:xfrm>
            <a:off x="3848986" y="1424763"/>
            <a:ext cx="2562446" cy="19723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GV CSV</a:t>
            </a:r>
          </a:p>
          <a:p>
            <a:pPr algn="ctr"/>
            <a:r>
              <a:rPr lang="en-US" dirty="0"/>
              <a:t>Line ending</a:t>
            </a:r>
          </a:p>
          <a:p>
            <a:pPr algn="ctr"/>
            <a:r>
              <a:rPr lang="en-US" dirty="0"/>
              <a:t>Every line is 1 record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A2BD223-689D-49E1-89B0-95C35E430B41}"/>
              </a:ext>
            </a:extLst>
          </p:cNvPr>
          <p:cNvSpPr/>
          <p:nvPr/>
        </p:nvSpPr>
        <p:spPr>
          <a:xfrm>
            <a:off x="6411432" y="2371061"/>
            <a:ext cx="1339702" cy="46783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CCB09F-30AE-4E80-9E6C-EC61CE910CA2}"/>
              </a:ext>
            </a:extLst>
          </p:cNvPr>
          <p:cNvSpPr txBox="1"/>
          <p:nvPr/>
        </p:nvSpPr>
        <p:spPr>
          <a:xfrm>
            <a:off x="6687879" y="1935126"/>
            <a:ext cx="131465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Partitions: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D8F43E-3D27-42E6-B174-02FA2CDEFF90}"/>
              </a:ext>
            </a:extLst>
          </p:cNvPr>
          <p:cNvSpPr/>
          <p:nvPr/>
        </p:nvSpPr>
        <p:spPr>
          <a:xfrm>
            <a:off x="9190074" y="1254643"/>
            <a:ext cx="2562446" cy="44656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Part:0   250 MB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D34989-1170-4264-9F0F-4EDB5AC631A7}"/>
              </a:ext>
            </a:extLst>
          </p:cNvPr>
          <p:cNvSpPr/>
          <p:nvPr/>
        </p:nvSpPr>
        <p:spPr>
          <a:xfrm>
            <a:off x="9452344" y="1853610"/>
            <a:ext cx="2300176" cy="44656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Part:1   250 MB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889C-62CD-4785-9F52-F10E1731DFF1}"/>
              </a:ext>
            </a:extLst>
          </p:cNvPr>
          <p:cNvSpPr/>
          <p:nvPr/>
        </p:nvSpPr>
        <p:spPr>
          <a:xfrm>
            <a:off x="9654432" y="2452577"/>
            <a:ext cx="2098088" cy="44656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Part:2   250 MB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FF20D4-06F5-4FC4-855B-F5AF3361DFEB}"/>
              </a:ext>
            </a:extLst>
          </p:cNvPr>
          <p:cNvSpPr/>
          <p:nvPr/>
        </p:nvSpPr>
        <p:spPr>
          <a:xfrm>
            <a:off x="10013978" y="3083441"/>
            <a:ext cx="1738542" cy="44656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Part:3   250 MB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C112DD-0D0E-408B-BC0E-8A336DB7CBA8}"/>
              </a:ext>
            </a:extLst>
          </p:cNvPr>
          <p:cNvSpPr txBox="1"/>
          <p:nvPr/>
        </p:nvSpPr>
        <p:spPr>
          <a:xfrm>
            <a:off x="6627628" y="1513758"/>
            <a:ext cx="167289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textFile</a:t>
            </a:r>
            <a:r>
              <a:rPr lang="en-US" dirty="0"/>
              <a:t>(path, 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4D6FC9-E87E-4AC8-BE6A-31201660ACEB}"/>
              </a:ext>
            </a:extLst>
          </p:cNvPr>
          <p:cNvSpPr/>
          <p:nvPr/>
        </p:nvSpPr>
        <p:spPr>
          <a:xfrm>
            <a:off x="85060" y="223284"/>
            <a:ext cx="2317898" cy="6549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Driver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Sc.textFile</a:t>
            </a:r>
            <a:r>
              <a:rPr lang="en-US" dirty="0"/>
              <a:t>(path,4)</a:t>
            </a:r>
          </a:p>
          <a:p>
            <a:pPr algn="ctr"/>
            <a:r>
              <a:rPr lang="en-US" dirty="0"/>
              <a:t>.map(line =&gt; </a:t>
            </a:r>
            <a:r>
              <a:rPr lang="en-US" dirty="0" err="1"/>
              <a:t>line.lower</a:t>
            </a:r>
            <a:r>
              <a:rPr lang="en-US" dirty="0"/>
              <a:t>())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A138624-0F42-40BA-93CB-E6E7E4F7EFFE}"/>
              </a:ext>
            </a:extLst>
          </p:cNvPr>
          <p:cNvSpPr/>
          <p:nvPr/>
        </p:nvSpPr>
        <p:spPr>
          <a:xfrm>
            <a:off x="2402958" y="3710763"/>
            <a:ext cx="1339702" cy="340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4D3541-A5C1-43E5-942F-0FA3AA7B09D4}"/>
              </a:ext>
            </a:extLst>
          </p:cNvPr>
          <p:cNvSpPr/>
          <p:nvPr/>
        </p:nvSpPr>
        <p:spPr>
          <a:xfrm>
            <a:off x="3997841" y="3973769"/>
            <a:ext cx="6347637" cy="1629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1 thread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FC4846-8DB9-47AF-8733-A60F998E2580}"/>
              </a:ext>
            </a:extLst>
          </p:cNvPr>
          <p:cNvSpPr/>
          <p:nvPr/>
        </p:nvSpPr>
        <p:spPr>
          <a:xfrm>
            <a:off x="4360294" y="4362731"/>
            <a:ext cx="2169042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Task 0</a:t>
            </a:r>
          </a:p>
          <a:p>
            <a:pPr algn="ctr"/>
            <a:r>
              <a:rPr lang="en-US" sz="1400" dirty="0"/>
              <a:t>.map(line =&gt; </a:t>
            </a:r>
            <a:r>
              <a:rPr lang="en-US" sz="1400" dirty="0" err="1"/>
              <a:t>line.lower</a:t>
            </a:r>
            <a:r>
              <a:rPr lang="en-US" sz="1400" dirty="0"/>
              <a:t>())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744B73-6BA6-4AEB-87F7-85E085766261}"/>
              </a:ext>
            </a:extLst>
          </p:cNvPr>
          <p:cNvSpPr/>
          <p:nvPr/>
        </p:nvSpPr>
        <p:spPr>
          <a:xfrm>
            <a:off x="198439" y="3043167"/>
            <a:ext cx="2169042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Task 1</a:t>
            </a:r>
          </a:p>
          <a:p>
            <a:pPr algn="ctr"/>
            <a:r>
              <a:rPr lang="en-US" sz="1400" dirty="0"/>
              <a:t>.map(line =&gt; </a:t>
            </a:r>
            <a:r>
              <a:rPr lang="en-US" sz="1400" dirty="0" err="1"/>
              <a:t>line.lower</a:t>
            </a:r>
            <a:r>
              <a:rPr lang="en-US" sz="1400" dirty="0"/>
              <a:t>())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7E3AD9-C313-47CF-9202-D08346F7BE69}"/>
              </a:ext>
            </a:extLst>
          </p:cNvPr>
          <p:cNvSpPr/>
          <p:nvPr/>
        </p:nvSpPr>
        <p:spPr>
          <a:xfrm>
            <a:off x="223353" y="3945417"/>
            <a:ext cx="2169042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Task 2</a:t>
            </a:r>
          </a:p>
          <a:p>
            <a:pPr algn="ctr"/>
            <a:r>
              <a:rPr lang="en-US" sz="1400" dirty="0"/>
              <a:t>.map(line =&gt; </a:t>
            </a:r>
            <a:r>
              <a:rPr lang="en-US" sz="1400" dirty="0" err="1"/>
              <a:t>line.lower</a:t>
            </a:r>
            <a:r>
              <a:rPr lang="en-US" sz="1400" dirty="0"/>
              <a:t>())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48D3DF-E0F9-4B25-8370-CEB4DB5CB8B3}"/>
              </a:ext>
            </a:extLst>
          </p:cNvPr>
          <p:cNvSpPr/>
          <p:nvPr/>
        </p:nvSpPr>
        <p:spPr>
          <a:xfrm>
            <a:off x="127589" y="4924577"/>
            <a:ext cx="2169042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Task 3</a:t>
            </a:r>
          </a:p>
          <a:p>
            <a:pPr algn="ctr"/>
            <a:r>
              <a:rPr lang="en-US" sz="1400" dirty="0"/>
              <a:t>.map(line =&gt; </a:t>
            </a:r>
            <a:r>
              <a:rPr lang="en-US" sz="1400" dirty="0" err="1"/>
              <a:t>line.lower</a:t>
            </a:r>
            <a:r>
              <a:rPr lang="en-US" sz="1400" dirty="0"/>
              <a:t>())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D383CE-3DAC-4CAE-AF21-3B456CF09BE4}"/>
              </a:ext>
            </a:extLst>
          </p:cNvPr>
          <p:cNvSpPr txBox="1"/>
          <p:nvPr/>
        </p:nvSpPr>
        <p:spPr>
          <a:xfrm>
            <a:off x="627321" y="2076893"/>
            <a:ext cx="126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Queue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24BFDB-DD55-46B7-85B1-19183037FFD7}"/>
              </a:ext>
            </a:extLst>
          </p:cNvPr>
          <p:cNvCxnSpPr/>
          <p:nvPr/>
        </p:nvCxnSpPr>
        <p:spPr>
          <a:xfrm flipH="1">
            <a:off x="5869172" y="1594884"/>
            <a:ext cx="3320902" cy="276784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972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A5B876-7626-436F-8DE2-139D3C63DA88}"/>
              </a:ext>
            </a:extLst>
          </p:cNvPr>
          <p:cNvSpPr/>
          <p:nvPr/>
        </p:nvSpPr>
        <p:spPr>
          <a:xfrm>
            <a:off x="7836195" y="648586"/>
            <a:ext cx="3232298" cy="1626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Executor 1</a:t>
            </a:r>
          </a:p>
          <a:p>
            <a:pPr algn="ctr"/>
            <a:r>
              <a:rPr lang="en-US" dirty="0"/>
              <a:t>4 cores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ED0F1C-C036-4ECD-8CFE-A43717BA9ABD}"/>
              </a:ext>
            </a:extLst>
          </p:cNvPr>
          <p:cNvSpPr/>
          <p:nvPr/>
        </p:nvSpPr>
        <p:spPr>
          <a:xfrm>
            <a:off x="7988595" y="2803453"/>
            <a:ext cx="3079898" cy="1626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Executor 2</a:t>
            </a:r>
          </a:p>
          <a:p>
            <a:pPr algn="ctr"/>
            <a:r>
              <a:rPr lang="en-US" dirty="0"/>
              <a:t>4 cores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E19CA-FE8F-4FD3-820D-C551A9B21D0B}"/>
              </a:ext>
            </a:extLst>
          </p:cNvPr>
          <p:cNvSpPr/>
          <p:nvPr/>
        </p:nvSpPr>
        <p:spPr>
          <a:xfrm>
            <a:off x="8077200" y="4657062"/>
            <a:ext cx="2991293" cy="1626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Executor 3</a:t>
            </a:r>
          </a:p>
          <a:p>
            <a:pPr algn="ctr"/>
            <a:r>
              <a:rPr lang="en-US" dirty="0"/>
              <a:t>4 cores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5D1F67-6BA9-4ADD-AC84-9B661FA23D67}"/>
              </a:ext>
            </a:extLst>
          </p:cNvPr>
          <p:cNvSpPr/>
          <p:nvPr/>
        </p:nvSpPr>
        <p:spPr>
          <a:xfrm>
            <a:off x="1205023" y="536944"/>
            <a:ext cx="1998921" cy="101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Partition </a:t>
            </a:r>
          </a:p>
          <a:p>
            <a:pPr algn="ctr"/>
            <a:r>
              <a:rPr lang="en-US" dirty="0"/>
              <a:t>2 GB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720CF0-9626-446D-8F03-5C9AB8F4255A}"/>
              </a:ext>
            </a:extLst>
          </p:cNvPr>
          <p:cNvSpPr/>
          <p:nvPr/>
        </p:nvSpPr>
        <p:spPr>
          <a:xfrm>
            <a:off x="3542414" y="547577"/>
            <a:ext cx="1318437" cy="101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  <a:p>
            <a:pPr algn="ctr"/>
            <a:r>
              <a:rPr lang="en-US" dirty="0"/>
              <a:t>Map/filter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8B61B-7741-4BFC-BE88-2A326371D1CE}"/>
              </a:ext>
            </a:extLst>
          </p:cNvPr>
          <p:cNvSpPr txBox="1"/>
          <p:nvPr/>
        </p:nvSpPr>
        <p:spPr>
          <a:xfrm>
            <a:off x="5075275" y="1674625"/>
            <a:ext cx="220765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12 cores across </a:t>
            </a:r>
          </a:p>
          <a:p>
            <a:r>
              <a:rPr lang="en-US" dirty="0"/>
              <a:t>3 executors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1 partition, with</a:t>
            </a:r>
          </a:p>
          <a:p>
            <a:r>
              <a:rPr lang="en-US" dirty="0"/>
              <a:t>Parallel operations,</a:t>
            </a:r>
          </a:p>
          <a:p>
            <a:endParaRPr lang="en-US" dirty="0"/>
          </a:p>
          <a:p>
            <a:r>
              <a:rPr lang="en-US" dirty="0"/>
              <a:t>11 core –not utilized</a:t>
            </a:r>
          </a:p>
          <a:p>
            <a:r>
              <a:rPr lang="en-US" dirty="0"/>
              <a:t>1 core is used</a:t>
            </a:r>
          </a:p>
          <a:p>
            <a:endParaRPr lang="en-US" dirty="0"/>
          </a:p>
          <a:p>
            <a:r>
              <a:rPr lang="en-US" dirty="0"/>
              <a:t>Latency: 20 minutes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F7139-8C67-4DBC-A453-41883650CFFC}"/>
              </a:ext>
            </a:extLst>
          </p:cNvPr>
          <p:cNvSpPr txBox="1"/>
          <p:nvPr/>
        </p:nvSpPr>
        <p:spPr>
          <a:xfrm>
            <a:off x="5135526" y="786809"/>
            <a:ext cx="2267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GB – Single Task</a:t>
            </a:r>
          </a:p>
          <a:p>
            <a:r>
              <a:rPr lang="en-US" dirty="0"/>
              <a:t>  20 minutes on 1 core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5CC634-6C3D-4CC9-9B74-7BF0CE879DD4}"/>
              </a:ext>
            </a:extLst>
          </p:cNvPr>
          <p:cNvSpPr/>
          <p:nvPr/>
        </p:nvSpPr>
        <p:spPr>
          <a:xfrm>
            <a:off x="8077200" y="1433140"/>
            <a:ext cx="1481470" cy="576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B51C0-D889-4C6A-AC3E-FE805B21075C}"/>
              </a:ext>
            </a:extLst>
          </p:cNvPr>
          <p:cNvSpPr txBox="1"/>
          <p:nvPr/>
        </p:nvSpPr>
        <p:spPr>
          <a:xfrm>
            <a:off x="180754" y="3429000"/>
            <a:ext cx="4023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VM 4 core, 32 GB RAM – 10 INR</a:t>
            </a:r>
          </a:p>
          <a:p>
            <a:r>
              <a:rPr lang="en-US" dirty="0"/>
              <a:t>X 3 = 30 INR to run 3 VM per hour</a:t>
            </a:r>
          </a:p>
          <a:p>
            <a:endParaRPr lang="en-US" dirty="0"/>
          </a:p>
          <a:p>
            <a:r>
              <a:rPr lang="en-US" dirty="0"/>
              <a:t>Total time: 20 Minutes</a:t>
            </a:r>
          </a:p>
          <a:p>
            <a:r>
              <a:rPr lang="en-US" dirty="0"/>
              <a:t>Total cost: 10 INR</a:t>
            </a:r>
          </a:p>
        </p:txBody>
      </p:sp>
    </p:spTree>
    <p:extLst>
      <p:ext uri="{BB962C8B-B14F-4D97-AF65-F5344CB8AC3E}">
        <p14:creationId xmlns:p14="http://schemas.microsoft.com/office/powerpoint/2010/main" val="418214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A5B876-7626-436F-8DE2-139D3C63DA88}"/>
              </a:ext>
            </a:extLst>
          </p:cNvPr>
          <p:cNvSpPr/>
          <p:nvPr/>
        </p:nvSpPr>
        <p:spPr>
          <a:xfrm>
            <a:off x="7836195" y="648586"/>
            <a:ext cx="3232298" cy="1626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Executor 1</a:t>
            </a:r>
          </a:p>
          <a:p>
            <a:pPr algn="ctr"/>
            <a:r>
              <a:rPr lang="en-US" dirty="0"/>
              <a:t>4 cores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ED0F1C-C036-4ECD-8CFE-A43717BA9ABD}"/>
              </a:ext>
            </a:extLst>
          </p:cNvPr>
          <p:cNvSpPr/>
          <p:nvPr/>
        </p:nvSpPr>
        <p:spPr>
          <a:xfrm>
            <a:off x="7988595" y="2803453"/>
            <a:ext cx="3079898" cy="1626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Executor 2</a:t>
            </a:r>
          </a:p>
          <a:p>
            <a:pPr algn="ctr"/>
            <a:r>
              <a:rPr lang="en-US" dirty="0"/>
              <a:t>4 cores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E19CA-FE8F-4FD3-820D-C551A9B21D0B}"/>
              </a:ext>
            </a:extLst>
          </p:cNvPr>
          <p:cNvSpPr/>
          <p:nvPr/>
        </p:nvSpPr>
        <p:spPr>
          <a:xfrm>
            <a:off x="8077200" y="4657062"/>
            <a:ext cx="2991293" cy="1626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Executor 3</a:t>
            </a:r>
          </a:p>
          <a:p>
            <a:pPr algn="ctr"/>
            <a:r>
              <a:rPr lang="en-US" dirty="0"/>
              <a:t>4 cores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5D1F67-6BA9-4ADD-AC84-9B661FA23D67}"/>
              </a:ext>
            </a:extLst>
          </p:cNvPr>
          <p:cNvSpPr/>
          <p:nvPr/>
        </p:nvSpPr>
        <p:spPr>
          <a:xfrm>
            <a:off x="267401" y="281762"/>
            <a:ext cx="1998921" cy="101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Partition </a:t>
            </a:r>
          </a:p>
          <a:p>
            <a:pPr algn="ctr"/>
            <a:r>
              <a:rPr lang="en-US" dirty="0"/>
              <a:t>2 GB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720CF0-9626-446D-8F03-5C9AB8F4255A}"/>
              </a:ext>
            </a:extLst>
          </p:cNvPr>
          <p:cNvSpPr/>
          <p:nvPr/>
        </p:nvSpPr>
        <p:spPr>
          <a:xfrm>
            <a:off x="3542414" y="547577"/>
            <a:ext cx="1318437" cy="101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  <a:p>
            <a:pPr algn="ctr"/>
            <a:r>
              <a:rPr lang="en-US" dirty="0"/>
              <a:t>Map/filter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8B61B-7741-4BFC-BE88-2A326371D1CE}"/>
              </a:ext>
            </a:extLst>
          </p:cNvPr>
          <p:cNvSpPr txBox="1"/>
          <p:nvPr/>
        </p:nvSpPr>
        <p:spPr>
          <a:xfrm>
            <a:off x="2702824" y="2132522"/>
            <a:ext cx="54626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12 cores across </a:t>
            </a:r>
          </a:p>
          <a:p>
            <a:r>
              <a:rPr lang="en-US" dirty="0"/>
              <a:t>3 executors</a:t>
            </a:r>
          </a:p>
          <a:p>
            <a:endParaRPr lang="en-US" dirty="0"/>
          </a:p>
          <a:p>
            <a:r>
              <a:rPr lang="en-US" dirty="0"/>
              <a:t>How many parallel tasks </a:t>
            </a:r>
          </a:p>
          <a:p>
            <a:r>
              <a:rPr lang="en-US" dirty="0"/>
              <a:t>Can run at a time?</a:t>
            </a:r>
          </a:p>
          <a:p>
            <a:endParaRPr lang="en-US" dirty="0"/>
          </a:p>
          <a:p>
            <a:r>
              <a:rPr lang="en-US" dirty="0"/>
              <a:t>12 tasks at a time – 12 threads</a:t>
            </a:r>
          </a:p>
          <a:p>
            <a:endParaRPr lang="en-US" dirty="0"/>
          </a:p>
          <a:p>
            <a:r>
              <a:rPr lang="en-US" dirty="0"/>
              <a:t>12 tasks to 12 threads (3 executors)                  - 1 min</a:t>
            </a:r>
          </a:p>
          <a:p>
            <a:r>
              <a:rPr lang="en-US" dirty="0"/>
              <a:t>Remaining 8 tasks to 8 threads (3 executors)  - 1 min</a:t>
            </a:r>
          </a:p>
          <a:p>
            <a:endParaRPr lang="en-US" dirty="0"/>
          </a:p>
          <a:p>
            <a:r>
              <a:rPr lang="en-US" dirty="0"/>
              <a:t>Latency: 2 mins to complete the job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F7139-8C67-4DBC-A453-41883650CFFC}"/>
              </a:ext>
            </a:extLst>
          </p:cNvPr>
          <p:cNvSpPr txBox="1"/>
          <p:nvPr/>
        </p:nvSpPr>
        <p:spPr>
          <a:xfrm>
            <a:off x="4997303" y="85912"/>
            <a:ext cx="34183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Mb partitions – 1 min per task</a:t>
            </a:r>
          </a:p>
          <a:p>
            <a:r>
              <a:rPr lang="en-US" dirty="0"/>
              <a:t>20 partitions</a:t>
            </a:r>
          </a:p>
          <a:p>
            <a:r>
              <a:rPr lang="en-US" dirty="0"/>
              <a:t>20 tasks 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DF24D65-67C1-42F7-82B7-4B52F67A8E3E}"/>
              </a:ext>
            </a:extLst>
          </p:cNvPr>
          <p:cNvSpPr/>
          <p:nvPr/>
        </p:nvSpPr>
        <p:spPr>
          <a:xfrm>
            <a:off x="967563" y="1291855"/>
            <a:ext cx="446567" cy="382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3EE5B7-2C34-48C1-AC6F-1DF81FE69A9B}"/>
              </a:ext>
            </a:extLst>
          </p:cNvPr>
          <p:cNvSpPr/>
          <p:nvPr/>
        </p:nvSpPr>
        <p:spPr>
          <a:xfrm>
            <a:off x="267401" y="1956391"/>
            <a:ext cx="1998921" cy="38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Part0: 100 MB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114744-BCF6-4F93-8F3C-3DB2250DE146}"/>
              </a:ext>
            </a:extLst>
          </p:cNvPr>
          <p:cNvSpPr/>
          <p:nvPr/>
        </p:nvSpPr>
        <p:spPr>
          <a:xfrm>
            <a:off x="267401" y="2413595"/>
            <a:ext cx="1998921" cy="38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Part1: 100 MB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B9A93D-DF97-4221-ACCF-F4F3B81244B2}"/>
              </a:ext>
            </a:extLst>
          </p:cNvPr>
          <p:cNvSpPr/>
          <p:nvPr/>
        </p:nvSpPr>
        <p:spPr>
          <a:xfrm>
            <a:off x="246321" y="2977922"/>
            <a:ext cx="1998921" cy="38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Part…: 100 MB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CEF68B-0BFC-42D5-968A-4CBAD2375B4C}"/>
              </a:ext>
            </a:extLst>
          </p:cNvPr>
          <p:cNvSpPr/>
          <p:nvPr/>
        </p:nvSpPr>
        <p:spPr>
          <a:xfrm>
            <a:off x="267400" y="3678866"/>
            <a:ext cx="1998921" cy="38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77BBD1-137F-4793-85B6-E2825F0020FF}"/>
              </a:ext>
            </a:extLst>
          </p:cNvPr>
          <p:cNvSpPr/>
          <p:nvPr/>
        </p:nvSpPr>
        <p:spPr>
          <a:xfrm>
            <a:off x="246321" y="4460366"/>
            <a:ext cx="1998921" cy="38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19: 100 MB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133478-4050-4BE5-8E3D-374643F8D0E1}"/>
              </a:ext>
            </a:extLst>
          </p:cNvPr>
          <p:cNvSpPr txBox="1"/>
          <p:nvPr/>
        </p:nvSpPr>
        <p:spPr>
          <a:xfrm>
            <a:off x="382772" y="5826642"/>
            <a:ext cx="1862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partitions, approx.</a:t>
            </a:r>
          </a:p>
          <a:p>
            <a:r>
              <a:rPr lang="en-US" dirty="0"/>
              <a:t>100 mb each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7B322A-AE07-458F-AC8B-975811029A8C}"/>
              </a:ext>
            </a:extLst>
          </p:cNvPr>
          <p:cNvSpPr/>
          <p:nvPr/>
        </p:nvSpPr>
        <p:spPr>
          <a:xfrm>
            <a:off x="8077200" y="1461976"/>
            <a:ext cx="1056167" cy="34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B45DB0-A04C-4D4A-819D-0F66B56345A8}"/>
              </a:ext>
            </a:extLst>
          </p:cNvPr>
          <p:cNvSpPr/>
          <p:nvPr/>
        </p:nvSpPr>
        <p:spPr>
          <a:xfrm>
            <a:off x="9496646" y="1404379"/>
            <a:ext cx="1056167" cy="34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0BDB3A-F756-4DEF-9A21-636F5661C76C}"/>
              </a:ext>
            </a:extLst>
          </p:cNvPr>
          <p:cNvSpPr/>
          <p:nvPr/>
        </p:nvSpPr>
        <p:spPr>
          <a:xfrm>
            <a:off x="8077199" y="1930656"/>
            <a:ext cx="1056167" cy="34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BC1897-2E2C-481A-A218-B1C0A7711B32}"/>
              </a:ext>
            </a:extLst>
          </p:cNvPr>
          <p:cNvSpPr/>
          <p:nvPr/>
        </p:nvSpPr>
        <p:spPr>
          <a:xfrm>
            <a:off x="9494873" y="1856227"/>
            <a:ext cx="1056167" cy="34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539D1D-6FF4-40D7-9CFD-20127136F31D}"/>
              </a:ext>
            </a:extLst>
          </p:cNvPr>
          <p:cNvSpPr/>
          <p:nvPr/>
        </p:nvSpPr>
        <p:spPr>
          <a:xfrm>
            <a:off x="8165434" y="3563683"/>
            <a:ext cx="1056167" cy="34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7D78D3-C018-4FF0-8768-1113CCC87496}"/>
              </a:ext>
            </a:extLst>
          </p:cNvPr>
          <p:cNvSpPr/>
          <p:nvPr/>
        </p:nvSpPr>
        <p:spPr>
          <a:xfrm>
            <a:off x="9584880" y="3506086"/>
            <a:ext cx="1056167" cy="34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D95548-7B08-446B-9BF6-04524A09CDD6}"/>
              </a:ext>
            </a:extLst>
          </p:cNvPr>
          <p:cNvSpPr/>
          <p:nvPr/>
        </p:nvSpPr>
        <p:spPr>
          <a:xfrm>
            <a:off x="8165433" y="4032363"/>
            <a:ext cx="1056167" cy="34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E4CF8C-EBB8-4CFA-B235-906EAAD6D8C4}"/>
              </a:ext>
            </a:extLst>
          </p:cNvPr>
          <p:cNvSpPr/>
          <p:nvPr/>
        </p:nvSpPr>
        <p:spPr>
          <a:xfrm>
            <a:off x="9583107" y="3957934"/>
            <a:ext cx="1056167" cy="34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26C8D1-C5FF-4768-80F2-B3D977027168}"/>
              </a:ext>
            </a:extLst>
          </p:cNvPr>
          <p:cNvSpPr/>
          <p:nvPr/>
        </p:nvSpPr>
        <p:spPr>
          <a:xfrm>
            <a:off x="8328467" y="5338438"/>
            <a:ext cx="1056167" cy="34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9781E5-5BB1-4D9F-B6DB-21D95070D774}"/>
              </a:ext>
            </a:extLst>
          </p:cNvPr>
          <p:cNvSpPr/>
          <p:nvPr/>
        </p:nvSpPr>
        <p:spPr>
          <a:xfrm>
            <a:off x="9747913" y="5280841"/>
            <a:ext cx="1056167" cy="34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7D3342-FE06-4314-A64A-E9E919293329}"/>
              </a:ext>
            </a:extLst>
          </p:cNvPr>
          <p:cNvSpPr/>
          <p:nvPr/>
        </p:nvSpPr>
        <p:spPr>
          <a:xfrm>
            <a:off x="8328466" y="5807118"/>
            <a:ext cx="1056167" cy="34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88F016-CF14-4F8D-9A14-3B148D615488}"/>
              </a:ext>
            </a:extLst>
          </p:cNvPr>
          <p:cNvSpPr/>
          <p:nvPr/>
        </p:nvSpPr>
        <p:spPr>
          <a:xfrm>
            <a:off x="9746140" y="5732689"/>
            <a:ext cx="1056167" cy="34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CC327F-E3B3-4A18-8A02-5A3AA4C2C76E}"/>
              </a:ext>
            </a:extLst>
          </p:cNvPr>
          <p:cNvSpPr/>
          <p:nvPr/>
        </p:nvSpPr>
        <p:spPr>
          <a:xfrm>
            <a:off x="2373910" y="5570408"/>
            <a:ext cx="52457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 VM 4 core, 32 GB RAM – 10 INR</a:t>
            </a:r>
          </a:p>
          <a:p>
            <a:r>
              <a:rPr lang="en-US" dirty="0"/>
              <a:t>X 3 = 30 INR to run 3 VM per hour</a:t>
            </a:r>
          </a:p>
          <a:p>
            <a:r>
              <a:rPr lang="en-US" dirty="0"/>
              <a:t>Total time: 2 Minutes</a:t>
            </a:r>
          </a:p>
          <a:p>
            <a:r>
              <a:rPr lang="en-US" dirty="0"/>
              <a:t>Total cost:  1 INR</a:t>
            </a:r>
          </a:p>
        </p:txBody>
      </p:sp>
    </p:spTree>
    <p:extLst>
      <p:ext uri="{BB962C8B-B14F-4D97-AF65-F5344CB8AC3E}">
        <p14:creationId xmlns:p14="http://schemas.microsoft.com/office/powerpoint/2010/main" val="84739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198DCE-7F46-4528-86AB-3939E9F29A08}"/>
              </a:ext>
            </a:extLst>
          </p:cNvPr>
          <p:cNvSpPr txBox="1"/>
          <p:nvPr/>
        </p:nvSpPr>
        <p:spPr>
          <a:xfrm>
            <a:off x="489098" y="382772"/>
            <a:ext cx="199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out broadcast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63EC42-7389-4473-810C-562C25285CE0}"/>
              </a:ext>
            </a:extLst>
          </p:cNvPr>
          <p:cNvSpPr/>
          <p:nvPr/>
        </p:nvSpPr>
        <p:spPr>
          <a:xfrm>
            <a:off x="489098" y="1105785"/>
            <a:ext cx="4104168" cy="3423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Driver/</a:t>
            </a:r>
            <a:r>
              <a:rPr lang="en-US" dirty="0" err="1"/>
              <a:t>NoteBook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03AE1A-10A8-4EC3-819B-0AFC72770436}"/>
              </a:ext>
            </a:extLst>
          </p:cNvPr>
          <p:cNvSpPr/>
          <p:nvPr/>
        </p:nvSpPr>
        <p:spPr>
          <a:xfrm>
            <a:off x="8038214" y="567438"/>
            <a:ext cx="3664688" cy="540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Executor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D752AC-A9DE-4953-B291-858B51757839}"/>
              </a:ext>
            </a:extLst>
          </p:cNvPr>
          <p:cNvSpPr/>
          <p:nvPr/>
        </p:nvSpPr>
        <p:spPr>
          <a:xfrm>
            <a:off x="9595884" y="1637417"/>
            <a:ext cx="1594883" cy="7655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P0: [("EMR", 52.0),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    ("TSLA", 300.0),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    ("MSFT", 100.0)]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730A84-C64B-4B98-9D6D-1D54C8FF8C07}"/>
              </a:ext>
            </a:extLst>
          </p:cNvPr>
          <p:cNvSpPr/>
          <p:nvPr/>
        </p:nvSpPr>
        <p:spPr>
          <a:xfrm>
            <a:off x="797442" y="1669313"/>
            <a:ext cx="1499191" cy="1467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 RDD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Dict</a:t>
            </a:r>
            <a:r>
              <a:rPr lang="en-US" sz="1200" dirty="0">
                <a:solidFill>
                  <a:schemeClr val="tx1"/>
                </a:solidFill>
              </a:rPr>
              <a:t>: {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        "MSFT": "TECH",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        "TSLA": "AUTO",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        "EMR": "INDUSTRIAL"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5273741-A5E9-420A-8CF6-F802E5CF6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68" y="3498250"/>
            <a:ext cx="3710763" cy="6370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def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enrichStockWithSector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212121"/>
                </a:solidFill>
                <a:latin typeface="Arial Unicode MS"/>
              </a:rPr>
              <a:t>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dict.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[0]] ,)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241D4BB-2B3A-4A12-837D-4D43C9B68A85}"/>
              </a:ext>
            </a:extLst>
          </p:cNvPr>
          <p:cNvSpPr/>
          <p:nvPr/>
        </p:nvSpPr>
        <p:spPr>
          <a:xfrm>
            <a:off x="4593266" y="3689498"/>
            <a:ext cx="3444948" cy="404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7C9534-E7EB-48E3-8E4D-90682D6EB4F4}"/>
              </a:ext>
            </a:extLst>
          </p:cNvPr>
          <p:cNvSpPr txBox="1"/>
          <p:nvPr/>
        </p:nvSpPr>
        <p:spPr>
          <a:xfrm>
            <a:off x="4944140" y="3285460"/>
            <a:ext cx="150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Every Task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2D6B85-164E-4E22-8697-764561E1BED8}"/>
              </a:ext>
            </a:extLst>
          </p:cNvPr>
          <p:cNvSpPr/>
          <p:nvPr/>
        </p:nvSpPr>
        <p:spPr>
          <a:xfrm>
            <a:off x="5346404" y="4338039"/>
            <a:ext cx="1499191" cy="1467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 RDD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Dict</a:t>
            </a:r>
            <a:r>
              <a:rPr lang="en-US" sz="1200" dirty="0">
                <a:solidFill>
                  <a:schemeClr val="tx1"/>
                </a:solidFill>
              </a:rPr>
              <a:t>: {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        "MSFT": "TECH",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        "TSLA": "AUTO",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        "EMR": "INDUSTRIAL"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76F5F1-197B-45C2-8C55-8E590926A327}"/>
              </a:ext>
            </a:extLst>
          </p:cNvPr>
          <p:cNvSpPr txBox="1"/>
          <p:nvPr/>
        </p:nvSpPr>
        <p:spPr>
          <a:xfrm flipH="1">
            <a:off x="4863277" y="0"/>
            <a:ext cx="33992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1000 partitions,</a:t>
            </a:r>
          </a:p>
          <a:p>
            <a:r>
              <a:rPr lang="en-US" dirty="0"/>
              <a:t>Will have 1000 tasks</a:t>
            </a:r>
          </a:p>
          <a:p>
            <a:r>
              <a:rPr lang="en-US" dirty="0"/>
              <a:t>For each task,</a:t>
            </a:r>
          </a:p>
          <a:p>
            <a:r>
              <a:rPr lang="en-US" dirty="0"/>
              <a:t>  the </a:t>
            </a:r>
            <a:r>
              <a:rPr lang="en-US" dirty="0" err="1"/>
              <a:t>dict</a:t>
            </a:r>
            <a:r>
              <a:rPr lang="en-US" dirty="0"/>
              <a:t> data and task code</a:t>
            </a:r>
          </a:p>
          <a:p>
            <a:r>
              <a:rPr lang="en-US" dirty="0"/>
              <a:t>Shall be shipped /marshalling</a:t>
            </a:r>
          </a:p>
          <a:p>
            <a:r>
              <a:rPr lang="en-US" dirty="0"/>
              <a:t>To executor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6F94D454-1593-4F69-9E9C-16DC72E70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8535" y="3066716"/>
            <a:ext cx="3710763" cy="6370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def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enrichStockWithSector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212121"/>
                </a:solidFill>
                <a:latin typeface="Arial Unicode MS"/>
              </a:rPr>
              <a:t>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dict.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[0]] ,)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120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198DCE-7F46-4528-86AB-3939E9F29A08}"/>
              </a:ext>
            </a:extLst>
          </p:cNvPr>
          <p:cNvSpPr txBox="1"/>
          <p:nvPr/>
        </p:nvSpPr>
        <p:spPr>
          <a:xfrm>
            <a:off x="489098" y="382772"/>
            <a:ext cx="167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 broadcast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63EC42-7389-4473-810C-562C25285CE0}"/>
              </a:ext>
            </a:extLst>
          </p:cNvPr>
          <p:cNvSpPr/>
          <p:nvPr/>
        </p:nvSpPr>
        <p:spPr>
          <a:xfrm>
            <a:off x="489098" y="1105785"/>
            <a:ext cx="4104168" cy="3423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Driver/</a:t>
            </a:r>
            <a:r>
              <a:rPr lang="en-US" dirty="0" err="1"/>
              <a:t>NoteBook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03AE1A-10A8-4EC3-819B-0AFC72770436}"/>
              </a:ext>
            </a:extLst>
          </p:cNvPr>
          <p:cNvSpPr/>
          <p:nvPr/>
        </p:nvSpPr>
        <p:spPr>
          <a:xfrm>
            <a:off x="8038214" y="567438"/>
            <a:ext cx="3664688" cy="540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Executor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D752AC-A9DE-4953-B291-858B51757839}"/>
              </a:ext>
            </a:extLst>
          </p:cNvPr>
          <p:cNvSpPr/>
          <p:nvPr/>
        </p:nvSpPr>
        <p:spPr>
          <a:xfrm>
            <a:off x="9870558" y="1499194"/>
            <a:ext cx="1594883" cy="7655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P0: [("EMR", 52.0),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    ("TSLA", 300.0),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    ("MSFT", 100.0)]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730A84-C64B-4B98-9D6D-1D54C8FF8C07}"/>
              </a:ext>
            </a:extLst>
          </p:cNvPr>
          <p:cNvSpPr/>
          <p:nvPr/>
        </p:nvSpPr>
        <p:spPr>
          <a:xfrm>
            <a:off x="797442" y="1669313"/>
            <a:ext cx="1499191" cy="1467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 RDD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Dict</a:t>
            </a:r>
            <a:r>
              <a:rPr lang="en-US" sz="1200" dirty="0">
                <a:solidFill>
                  <a:schemeClr val="tx1"/>
                </a:solidFill>
              </a:rPr>
              <a:t>: {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        "MSFT": "TECH",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        "TSLA": "AUTO",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        "EMR": "INDUSTRIAL"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5273741-A5E9-420A-8CF6-F802E5CF6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68" y="3498250"/>
            <a:ext cx="3710763" cy="6370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def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enrichStockWithSector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212121"/>
                </a:solidFill>
                <a:latin typeface="Arial Unicode MS"/>
              </a:rPr>
              <a:t>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broadcast.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[0]] ,)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241D4BB-2B3A-4A12-837D-4D43C9B68A85}"/>
              </a:ext>
            </a:extLst>
          </p:cNvPr>
          <p:cNvSpPr/>
          <p:nvPr/>
        </p:nvSpPr>
        <p:spPr>
          <a:xfrm>
            <a:off x="4593266" y="3689498"/>
            <a:ext cx="3444948" cy="404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7C9534-E7EB-48E3-8E4D-90682D6EB4F4}"/>
              </a:ext>
            </a:extLst>
          </p:cNvPr>
          <p:cNvSpPr txBox="1"/>
          <p:nvPr/>
        </p:nvSpPr>
        <p:spPr>
          <a:xfrm>
            <a:off x="4944140" y="3285460"/>
            <a:ext cx="150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Every Task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2D6B85-164E-4E22-8697-764561E1BED8}"/>
              </a:ext>
            </a:extLst>
          </p:cNvPr>
          <p:cNvSpPr/>
          <p:nvPr/>
        </p:nvSpPr>
        <p:spPr>
          <a:xfrm>
            <a:off x="8067454" y="1360927"/>
            <a:ext cx="1499191" cy="1467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broadCastDict</a:t>
            </a:r>
            <a:r>
              <a:rPr lang="en-US" sz="1200" dirty="0">
                <a:solidFill>
                  <a:schemeClr val="tx1"/>
                </a:solidFill>
              </a:rPr>
              <a:t>: {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        "MSFT": "TECH",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        "TSLA": "AUTO",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        "EMR": "INDUSTRIAL"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76F5F1-197B-45C2-8C55-8E590926A327}"/>
              </a:ext>
            </a:extLst>
          </p:cNvPr>
          <p:cNvSpPr txBox="1"/>
          <p:nvPr/>
        </p:nvSpPr>
        <p:spPr>
          <a:xfrm flipH="1">
            <a:off x="4776063" y="312586"/>
            <a:ext cx="30539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1000 partitions,</a:t>
            </a:r>
          </a:p>
          <a:p>
            <a:r>
              <a:rPr lang="en-US" sz="1400" dirty="0"/>
              <a:t>Will have 1000 tasks</a:t>
            </a:r>
          </a:p>
          <a:p>
            <a:r>
              <a:rPr lang="en-US" sz="1400" dirty="0"/>
              <a:t>the broad cast </a:t>
            </a:r>
            <a:r>
              <a:rPr lang="en-US" sz="1400" dirty="0" err="1"/>
              <a:t>dict</a:t>
            </a:r>
            <a:r>
              <a:rPr lang="en-US" sz="1400" dirty="0"/>
              <a:t> data  shall  be</a:t>
            </a:r>
          </a:p>
          <a:p>
            <a:r>
              <a:rPr lang="en-US" sz="1400" dirty="0"/>
              <a:t>   copied into executor only 1 time</a:t>
            </a:r>
          </a:p>
          <a:p>
            <a:r>
              <a:rPr lang="en-US" sz="1400" dirty="0"/>
              <a:t>For each task,</a:t>
            </a:r>
          </a:p>
          <a:p>
            <a:r>
              <a:rPr lang="en-US" sz="1400" dirty="0"/>
              <a:t>    task code</a:t>
            </a:r>
          </a:p>
          <a:p>
            <a:r>
              <a:rPr lang="en-US" sz="1400" dirty="0"/>
              <a:t>Shall be shipped /marshalling</a:t>
            </a:r>
          </a:p>
          <a:p>
            <a:r>
              <a:rPr lang="en-US" sz="1400" dirty="0"/>
              <a:t>To executor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6F94D454-1593-4F69-9E9C-16DC72E70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67" y="5092998"/>
            <a:ext cx="3710763" cy="6370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def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enrichStockWithSector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212121"/>
                </a:solidFill>
                <a:latin typeface="Arial Unicode MS"/>
              </a:rPr>
              <a:t>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dict.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[0]] ,)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9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7DCB91-A851-4048-B9C7-4B9C579FCE72}"/>
              </a:ext>
            </a:extLst>
          </p:cNvPr>
          <p:cNvSpPr txBox="1"/>
          <p:nvPr/>
        </p:nvSpPr>
        <p:spPr>
          <a:xfrm>
            <a:off x="829340" y="34024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70FBC-9BD2-4141-B362-F008B753179B}"/>
              </a:ext>
            </a:extLst>
          </p:cNvPr>
          <p:cNvSpPr txBox="1"/>
          <p:nvPr/>
        </p:nvSpPr>
        <p:spPr>
          <a:xfrm>
            <a:off x="659219" y="1371600"/>
            <a:ext cx="9505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Temporary Data shall be available on memory </a:t>
            </a:r>
          </a:p>
          <a:p>
            <a:pPr marL="342900" indent="-342900">
              <a:buAutoNum type="arabicPeriod"/>
            </a:pPr>
            <a:r>
              <a:rPr lang="en-US" dirty="0"/>
              <a:t>To Save computing time</a:t>
            </a:r>
          </a:p>
          <a:p>
            <a:pPr marL="342900" indent="-342900">
              <a:buAutoNum type="arabicPeriod"/>
            </a:pPr>
            <a:r>
              <a:rPr lang="en-US" dirty="0"/>
              <a:t>To Save IO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7AED5D-B8AF-41A6-A761-E526807C9A8B}"/>
              </a:ext>
            </a:extLst>
          </p:cNvPr>
          <p:cNvSpPr txBox="1"/>
          <p:nvPr/>
        </p:nvSpPr>
        <p:spPr>
          <a:xfrm>
            <a:off x="659219" y="2577912"/>
            <a:ext cx="62094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1 TB</a:t>
            </a:r>
          </a:p>
          <a:p>
            <a:r>
              <a:rPr lang="en-US" dirty="0"/>
              <a:t>  analytics/aggregation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Result: 1 GB</a:t>
            </a:r>
          </a:p>
          <a:p>
            <a:endParaRPr lang="en-US" dirty="0"/>
          </a:p>
          <a:p>
            <a:r>
              <a:rPr lang="en-US" dirty="0"/>
              <a:t>Try to reuse the result in various other RDD/</a:t>
            </a:r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When RDD/</a:t>
            </a:r>
            <a:r>
              <a:rPr lang="en-US" dirty="0" err="1"/>
              <a:t>DataFrame</a:t>
            </a:r>
            <a:r>
              <a:rPr lang="en-US" dirty="0"/>
              <a:t> reused, it won’t take directly from Result,</a:t>
            </a:r>
          </a:p>
          <a:p>
            <a:r>
              <a:rPr lang="en-US" dirty="0"/>
              <a:t>Write is action function, it will read again 1 TB, aggregation and generate 1 GB result for every action without CACHE</a:t>
            </a:r>
          </a:p>
          <a:p>
            <a:endParaRPr lang="en-US" dirty="0"/>
          </a:p>
          <a:p>
            <a:r>
              <a:rPr lang="en-US" dirty="0" err="1"/>
              <a:t>Result.cache</a:t>
            </a:r>
            <a:r>
              <a:rPr lang="en-US" dirty="0"/>
              <a:t>()</a:t>
            </a:r>
          </a:p>
          <a:p>
            <a:r>
              <a:rPr lang="en-US" dirty="0" err="1"/>
              <a:t>Result.write.jdbc</a:t>
            </a:r>
            <a:r>
              <a:rPr lang="en-US" dirty="0"/>
              <a:t> – to </a:t>
            </a:r>
            <a:r>
              <a:rPr lang="en-US" dirty="0" err="1"/>
              <a:t>db</a:t>
            </a:r>
            <a:r>
              <a:rPr lang="en-US" dirty="0"/>
              <a:t> – read from cache</a:t>
            </a:r>
          </a:p>
          <a:p>
            <a:r>
              <a:rPr lang="en-US" dirty="0"/>
              <a:t>Result.write.csv – to csv – read from cache</a:t>
            </a:r>
          </a:p>
          <a:p>
            <a:r>
              <a:rPr lang="en-US" dirty="0" err="1"/>
              <a:t>Result.write.parquet</a:t>
            </a:r>
            <a:r>
              <a:rPr lang="en-US" dirty="0"/>
              <a:t> – read from cache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337734-54B9-4127-BF91-7E529C99D828}"/>
              </a:ext>
            </a:extLst>
          </p:cNvPr>
          <p:cNvSpPr/>
          <p:nvPr/>
        </p:nvSpPr>
        <p:spPr>
          <a:xfrm>
            <a:off x="7985051" y="709574"/>
            <a:ext cx="3547730" cy="370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Executor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BC2CEB-6A52-481D-9949-3B5277C5B8A2}"/>
              </a:ext>
            </a:extLst>
          </p:cNvPr>
          <p:cNvSpPr/>
          <p:nvPr/>
        </p:nvSpPr>
        <p:spPr>
          <a:xfrm>
            <a:off x="8282763" y="2577912"/>
            <a:ext cx="1446028" cy="13561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Cache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1GB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E91C10-44A3-4204-94F1-1A459800F907}"/>
              </a:ext>
            </a:extLst>
          </p:cNvPr>
          <p:cNvCxnSpPr>
            <a:cxnSpLocks/>
          </p:cNvCxnSpPr>
          <p:nvPr/>
        </p:nvCxnSpPr>
        <p:spPr>
          <a:xfrm flipV="1">
            <a:off x="2232837" y="3429001"/>
            <a:ext cx="6262577" cy="23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92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3070</TotalTime>
  <Words>1128</Words>
  <Application>Microsoft Office PowerPoint</Application>
  <PresentationFormat>Widescreen</PresentationFormat>
  <Paragraphs>277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Partitions and Tasks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Cache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GOPALAKRISHNAN SUBRAMANI</dc:creator>
  <cp:lastModifiedBy>GOPALAKRISHNAN SUBRAMANI</cp:lastModifiedBy>
  <cp:revision>14</cp:revision>
  <dcterms:created xsi:type="dcterms:W3CDTF">2022-03-07T10:05:46Z</dcterms:created>
  <dcterms:modified xsi:type="dcterms:W3CDTF">2022-03-10T04:40:07Z</dcterms:modified>
</cp:coreProperties>
</file>