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B111-674B-4004-ACD8-C4004D89C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73D51-0A5C-4A29-91CC-42606C71C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8042C-03EB-4609-88F0-CAF74CD80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461D-C5CB-4559-85DD-859210B56B7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74DD8-DF3A-42C8-8C97-24ECDF57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42E55-5B1D-4DAA-9DA4-2415CAA2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729F-A949-449A-B3C4-E3377D27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6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D3A8D-6087-411B-A43A-65BD544C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66F00-E52E-4286-A5CA-FE842F764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D1D13-7F48-4C70-9417-CF712A21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461D-C5CB-4559-85DD-859210B56B7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00ED5-6FE5-443B-992E-0695A8ED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75110-86F5-4081-8273-5B0DBA818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729F-A949-449A-B3C4-E3377D27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93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B2FA3-B86A-4091-8D61-7CA1463E9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AF33E-F4E9-4B52-8601-4FF784FDE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B19C0-F74D-4B40-96B5-53751CD1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461D-C5CB-4559-85DD-859210B56B7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ADC22-9077-44CA-B7B3-74F5807D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A2B3F-5AF4-4E8D-806D-CDBE6C54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729F-A949-449A-B3C4-E3377D27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4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148A-1B68-4FCA-98D2-40F0B7EC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9E5CD-ACA0-499D-9C69-7B73F3AEE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46A6D-7BCA-4A7D-A5F1-B4AB8B29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461D-C5CB-4559-85DD-859210B56B7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EAD98-D46A-4A8B-AB49-3774488A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886F0-12C3-4DD8-A1BC-747F8539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729F-A949-449A-B3C4-E3377D27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9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41CF-9906-4C63-9391-67A00F5E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5A56D-701D-48B6-85AF-60E54516D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01A47-54F2-435E-AE1C-F09DC10F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461D-C5CB-4559-85DD-859210B56B7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09044-DDD7-4AB7-80CB-A1DAD27C3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D30D4-F785-444F-AEB9-995D04CF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729F-A949-449A-B3C4-E3377D27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3AA2-36A3-4F76-9BDF-4FFC9B0CA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09556-B8D7-4A94-B7C6-07BE59D39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AA56E-A9E2-4E1D-8708-6F35F523D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E6736-3923-414D-8D87-3C1B6249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461D-C5CB-4559-85DD-859210B56B7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33BC8-0CF0-4605-9F0D-D275A234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388A5-4AFC-4EAE-AE4A-D06E3DC3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729F-A949-449A-B3C4-E3377D27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1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3F47A-9889-49C6-93B8-FB5976178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10532-0E80-4799-81C7-235774C28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2B526-0295-49F7-9A25-13E5EFDA0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9E378-91F6-48A7-8629-883B4CEB7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21B30-96F1-4BD2-82CE-EB2464A47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747E5C-5F9A-4D5B-8E01-2FEC0BB0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461D-C5CB-4559-85DD-859210B56B7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A10A32-E5B8-4DCE-989C-DBA800AB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CDCFE-D325-40E7-94BB-B62E1E5C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729F-A949-449A-B3C4-E3377D27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2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A439-2B01-4716-AEC1-EB71EF0F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1E80D-AEEB-4119-9DC5-477604D8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461D-C5CB-4559-85DD-859210B56B7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EEE38-133B-440F-80B6-B737C0F1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49370-CFC9-4E0F-981E-750BDB94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729F-A949-449A-B3C4-E3377D27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1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CB802-56BC-485C-B54E-D7048305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461D-C5CB-4559-85DD-859210B56B7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B192E-6450-4831-9FD9-58C0B821D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56266-FE74-42CB-9F2C-F7325C42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729F-A949-449A-B3C4-E3377D27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1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4BD5-EF96-4389-BA67-6DE40F42B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0F6B8-FD47-4D03-96B7-47DE1CF99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83860-2851-476B-A111-1EC089D1F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FB197-453E-43E9-8D70-88736C3C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461D-C5CB-4559-85DD-859210B56B7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0F3A8-B705-4BD0-89CA-1E044FEA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439EF-735A-4758-8979-1025396B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729F-A949-449A-B3C4-E3377D27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8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165C-8D27-4F0E-8647-F0B68FAC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304813-48AE-424A-B62A-AF143D1D3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395AE-B5C5-4116-A214-A5A8F31A8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62C99-40C5-481A-AD48-FA59A2CA4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461D-C5CB-4559-85DD-859210B56B7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778E6-3CE6-4D65-8438-1120D2B06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888A7-0B75-4A02-96E0-8416D8E1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729F-A949-449A-B3C4-E3377D27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2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3408A4-0CD4-4818-A372-ECE27E86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79AF7-C594-4342-87F9-0CBC23AE9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37B57-9903-43FC-8752-6ABB05AB5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9461D-C5CB-4559-85DD-859210B56B7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C0BC5-7A3C-4876-94A1-B528296A0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024B0-582F-4528-B71A-6204FF423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729F-A949-449A-B3C4-E3377D27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4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026439-5A58-4417-BBDA-CE0972E5BCA0}"/>
              </a:ext>
            </a:extLst>
          </p:cNvPr>
          <p:cNvSpPr/>
          <p:nvPr/>
        </p:nvSpPr>
        <p:spPr>
          <a:xfrm>
            <a:off x="499730" y="967563"/>
            <a:ext cx="2083981" cy="224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1</a:t>
            </a:r>
          </a:p>
          <a:p>
            <a:pPr algn="ctr"/>
            <a:endParaRPr lang="en-US" dirty="0"/>
          </a:p>
          <a:p>
            <a:pPr marL="342900" indent="-342900" algn="ctr">
              <a:buAutoNum type="arabicPlain" startAt="16"/>
            </a:pPr>
            <a:r>
              <a:rPr lang="en-US" dirty="0"/>
              <a:t>Core CPU</a:t>
            </a:r>
          </a:p>
          <a:p>
            <a:pPr algn="ctr"/>
            <a:r>
              <a:rPr lang="en-US" dirty="0"/>
              <a:t>64 GB 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F17811-9C30-4DC6-A33C-821183C75881}"/>
              </a:ext>
            </a:extLst>
          </p:cNvPr>
          <p:cNvSpPr txBox="1"/>
          <p:nvPr/>
        </p:nvSpPr>
        <p:spPr>
          <a:xfrm>
            <a:off x="499730" y="3641652"/>
            <a:ext cx="660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minutes for analysis for big data 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DD8F8F-4A6A-4C7A-86AF-CBE550058CB6}"/>
              </a:ext>
            </a:extLst>
          </p:cNvPr>
          <p:cNvSpPr/>
          <p:nvPr/>
        </p:nvSpPr>
        <p:spPr>
          <a:xfrm>
            <a:off x="3384698" y="967563"/>
            <a:ext cx="2083981" cy="224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2</a:t>
            </a:r>
          </a:p>
          <a:p>
            <a:pPr algn="ctr"/>
            <a:endParaRPr lang="en-US" dirty="0"/>
          </a:p>
          <a:p>
            <a:pPr marL="342900" indent="-342900" algn="ctr">
              <a:buAutoNum type="arabicPlain" startAt="16"/>
            </a:pPr>
            <a:r>
              <a:rPr lang="en-US" dirty="0"/>
              <a:t>Core CPU</a:t>
            </a:r>
          </a:p>
          <a:p>
            <a:pPr algn="ctr"/>
            <a:r>
              <a:rPr lang="en-US" dirty="0"/>
              <a:t>64 GB 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C15149-C6F8-4824-B619-332C84702C74}"/>
              </a:ext>
            </a:extLst>
          </p:cNvPr>
          <p:cNvSpPr/>
          <p:nvPr/>
        </p:nvSpPr>
        <p:spPr>
          <a:xfrm>
            <a:off x="5681332" y="967562"/>
            <a:ext cx="2083981" cy="224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3</a:t>
            </a:r>
          </a:p>
          <a:p>
            <a:pPr algn="ctr"/>
            <a:endParaRPr lang="en-US" dirty="0"/>
          </a:p>
          <a:p>
            <a:pPr marL="342900" indent="-342900" algn="ctr">
              <a:buAutoNum type="arabicPlain" startAt="16"/>
            </a:pPr>
            <a:r>
              <a:rPr lang="en-US" dirty="0"/>
              <a:t>Core CPU</a:t>
            </a:r>
          </a:p>
          <a:p>
            <a:pPr algn="ctr"/>
            <a:r>
              <a:rPr lang="en-US" dirty="0"/>
              <a:t>64 GB 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0B68C3-DAC0-4513-BAFF-B04320748355}"/>
              </a:ext>
            </a:extLst>
          </p:cNvPr>
          <p:cNvSpPr/>
          <p:nvPr/>
        </p:nvSpPr>
        <p:spPr>
          <a:xfrm>
            <a:off x="7977966" y="967562"/>
            <a:ext cx="2083981" cy="224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4</a:t>
            </a:r>
          </a:p>
          <a:p>
            <a:pPr algn="ctr"/>
            <a:endParaRPr lang="en-US" dirty="0"/>
          </a:p>
          <a:p>
            <a:pPr marL="342900" indent="-342900" algn="ctr">
              <a:buAutoNum type="arabicPlain" startAt="16"/>
            </a:pPr>
            <a:r>
              <a:rPr lang="en-US" dirty="0"/>
              <a:t>Core CPU</a:t>
            </a:r>
          </a:p>
          <a:p>
            <a:pPr algn="ctr"/>
            <a:r>
              <a:rPr lang="en-US" dirty="0"/>
              <a:t>64 GB 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E45888-4093-472B-B9A0-53236701FF12}"/>
              </a:ext>
            </a:extLst>
          </p:cNvPr>
          <p:cNvSpPr/>
          <p:nvPr/>
        </p:nvSpPr>
        <p:spPr>
          <a:xfrm>
            <a:off x="10108019" y="967562"/>
            <a:ext cx="2083981" cy="224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5</a:t>
            </a:r>
          </a:p>
          <a:p>
            <a:pPr algn="ctr"/>
            <a:endParaRPr lang="en-US" dirty="0"/>
          </a:p>
          <a:p>
            <a:pPr marL="342900" indent="-342900" algn="ctr">
              <a:buAutoNum type="arabicPlain" startAt="16"/>
            </a:pPr>
            <a:r>
              <a:rPr lang="en-US" dirty="0"/>
              <a:t>Core CPU</a:t>
            </a:r>
          </a:p>
          <a:p>
            <a:pPr algn="ctr"/>
            <a:r>
              <a:rPr lang="en-US" dirty="0"/>
              <a:t>64 GB 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A3CFC1-5591-40D4-96CC-F558A7D1F3A5}"/>
              </a:ext>
            </a:extLst>
          </p:cNvPr>
          <p:cNvSpPr/>
          <p:nvPr/>
        </p:nvSpPr>
        <p:spPr>
          <a:xfrm>
            <a:off x="499730" y="4242391"/>
            <a:ext cx="2371061" cy="261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TB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5759AF-A90C-45DF-83DE-A530F6C56ACF}"/>
              </a:ext>
            </a:extLst>
          </p:cNvPr>
          <p:cNvSpPr/>
          <p:nvPr/>
        </p:nvSpPr>
        <p:spPr>
          <a:xfrm>
            <a:off x="499730" y="4376404"/>
            <a:ext cx="237106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GB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DB111B-9675-4817-928B-DCCBC49F25C8}"/>
              </a:ext>
            </a:extLst>
          </p:cNvPr>
          <p:cNvSpPr/>
          <p:nvPr/>
        </p:nvSpPr>
        <p:spPr>
          <a:xfrm>
            <a:off x="499730" y="4813146"/>
            <a:ext cx="237106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323CF2-FAD7-4222-A196-8482AB3A2307}"/>
              </a:ext>
            </a:extLst>
          </p:cNvPr>
          <p:cNvSpPr/>
          <p:nvPr/>
        </p:nvSpPr>
        <p:spPr>
          <a:xfrm>
            <a:off x="499730" y="5249888"/>
            <a:ext cx="237106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82879E-C1C1-46FE-92C8-6A18A12BD1A0}"/>
              </a:ext>
            </a:extLst>
          </p:cNvPr>
          <p:cNvSpPr/>
          <p:nvPr/>
        </p:nvSpPr>
        <p:spPr>
          <a:xfrm>
            <a:off x="499730" y="5705771"/>
            <a:ext cx="237106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GB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61E3D5-381C-4BC0-A168-C29130696AAF}"/>
              </a:ext>
            </a:extLst>
          </p:cNvPr>
          <p:cNvSpPr/>
          <p:nvPr/>
        </p:nvSpPr>
        <p:spPr>
          <a:xfrm>
            <a:off x="499730" y="6281885"/>
            <a:ext cx="237106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064404-56BE-4D31-BBF8-A0F6BFF41ECF}"/>
              </a:ext>
            </a:extLst>
          </p:cNvPr>
          <p:cNvSpPr/>
          <p:nvPr/>
        </p:nvSpPr>
        <p:spPr>
          <a:xfrm>
            <a:off x="499730" y="6720075"/>
            <a:ext cx="237106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GB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2A709-986A-495B-88E0-D1F6B94A27E1}"/>
              </a:ext>
            </a:extLst>
          </p:cNvPr>
          <p:cNvSpPr txBox="1"/>
          <p:nvPr/>
        </p:nvSpPr>
        <p:spPr>
          <a:xfrm>
            <a:off x="3274828" y="4997812"/>
            <a:ext cx="89809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Slice Big Chunk of data into smaller subset, </a:t>
            </a:r>
            <a:r>
              <a:rPr lang="en-US" dirty="0" err="1"/>
              <a:t>ie</a:t>
            </a:r>
            <a:r>
              <a:rPr lang="en-US" dirty="0"/>
              <a:t> Partition </a:t>
            </a:r>
          </a:p>
          <a:p>
            <a:r>
              <a:rPr lang="en-US" dirty="0"/>
              <a:t>And assign the </a:t>
            </a:r>
            <a:r>
              <a:rPr lang="en-US" dirty="0" err="1"/>
              <a:t>pattitions</a:t>
            </a:r>
            <a:r>
              <a:rPr lang="en-US" dirty="0"/>
              <a:t> to each system to process the data </a:t>
            </a:r>
          </a:p>
          <a:p>
            <a:r>
              <a:rPr lang="en-US" dirty="0"/>
              <a:t>Parallel</a:t>
            </a:r>
          </a:p>
          <a:p>
            <a:endParaRPr lang="en-US" dirty="0"/>
          </a:p>
          <a:p>
            <a:r>
              <a:rPr lang="en-US" dirty="0"/>
              <a:t>Each system work on different data subset, finally there may be joins, concatenation of results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1D5A5B-30D2-4FAE-8F3F-63004A806494}"/>
              </a:ext>
            </a:extLst>
          </p:cNvPr>
          <p:cNvSpPr txBox="1"/>
          <p:nvPr/>
        </p:nvSpPr>
        <p:spPr>
          <a:xfrm>
            <a:off x="7765313" y="3641652"/>
            <a:ext cx="35412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core can do independent tasks</a:t>
            </a:r>
          </a:p>
          <a:p>
            <a:r>
              <a:rPr lang="en-US" dirty="0"/>
              <a:t>With sub set of data</a:t>
            </a:r>
          </a:p>
          <a:p>
            <a:r>
              <a:rPr lang="en-US" dirty="0"/>
              <a:t>    1 core – 1 GB of data – 1 min</a:t>
            </a:r>
          </a:p>
          <a:p>
            <a:r>
              <a:rPr lang="en-US" dirty="0"/>
              <a:t>     96 cores – 96 GB of data – 1min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51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05BE58-06E4-4C5A-B3C5-68E2FBA50F8D}"/>
              </a:ext>
            </a:extLst>
          </p:cNvPr>
          <p:cNvSpPr/>
          <p:nvPr/>
        </p:nvSpPr>
        <p:spPr>
          <a:xfrm>
            <a:off x="435935" y="499730"/>
            <a:ext cx="3551274" cy="24454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Execuctor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31BE0A-4F67-4B43-8CB8-6B8B3E6DAD47}"/>
              </a:ext>
            </a:extLst>
          </p:cNvPr>
          <p:cNvSpPr/>
          <p:nvPr/>
        </p:nvSpPr>
        <p:spPr>
          <a:xfrm>
            <a:off x="669851" y="1095153"/>
            <a:ext cx="2105247" cy="3189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P0: 0,1,2,3,4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DC15AF-8BAA-4D11-807E-404F71D82C5E}"/>
              </a:ext>
            </a:extLst>
          </p:cNvPr>
          <p:cNvSpPr/>
          <p:nvPr/>
        </p:nvSpPr>
        <p:spPr>
          <a:xfrm>
            <a:off x="1513368" y="1562985"/>
            <a:ext cx="2105247" cy="3189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P1: 5,6,7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C37A5-96C7-47BF-8D5F-F3B6B824D470}"/>
              </a:ext>
            </a:extLst>
          </p:cNvPr>
          <p:cNvSpPr/>
          <p:nvPr/>
        </p:nvSpPr>
        <p:spPr>
          <a:xfrm>
            <a:off x="7648354" y="333152"/>
            <a:ext cx="3551274" cy="24454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ACBD4A-E6AB-4307-9915-91F23D25F2FD}"/>
              </a:ext>
            </a:extLst>
          </p:cNvPr>
          <p:cNvSpPr txBox="1"/>
          <p:nvPr/>
        </p:nvSpPr>
        <p:spPr>
          <a:xfrm>
            <a:off x="3708056" y="3059668"/>
            <a:ext cx="12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coalesce(2)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936757-5BD2-4565-A8A9-60E0509E6AC6}"/>
              </a:ext>
            </a:extLst>
          </p:cNvPr>
          <p:cNvSpPr/>
          <p:nvPr/>
        </p:nvSpPr>
        <p:spPr>
          <a:xfrm>
            <a:off x="7726326" y="2945219"/>
            <a:ext cx="3551274" cy="24454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150F1F-937C-4ECA-ABE0-DFFAD8767A7D}"/>
              </a:ext>
            </a:extLst>
          </p:cNvPr>
          <p:cNvSpPr/>
          <p:nvPr/>
        </p:nvSpPr>
        <p:spPr>
          <a:xfrm>
            <a:off x="669851" y="3792278"/>
            <a:ext cx="3551274" cy="24454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11F1B4-C8FD-416A-8FE8-292FBD5DB7A3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211572" y="2945219"/>
            <a:ext cx="233916" cy="84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80D8C9-3C94-48C1-868C-2109C32A019D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3987209" y="1555897"/>
            <a:ext cx="3661145" cy="16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3FA35B-74B9-4AC2-B574-21BBBB03B12E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987209" y="1722475"/>
            <a:ext cx="3739117" cy="244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A6A87B-3B9C-4D84-9BAA-75AB54B0E47F}"/>
              </a:ext>
            </a:extLst>
          </p:cNvPr>
          <p:cNvSpPr txBox="1"/>
          <p:nvPr/>
        </p:nvSpPr>
        <p:spPr>
          <a:xfrm>
            <a:off x="4593265" y="4338084"/>
            <a:ext cx="3243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its best to reduce number of </a:t>
            </a:r>
          </a:p>
          <a:p>
            <a:r>
              <a:rPr lang="en-US" dirty="0"/>
              <a:t>shuffling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24E46A-96AF-4E6F-8462-597130EE63FC}"/>
              </a:ext>
            </a:extLst>
          </p:cNvPr>
          <p:cNvSpPr/>
          <p:nvPr/>
        </p:nvSpPr>
        <p:spPr>
          <a:xfrm>
            <a:off x="669851" y="2363088"/>
            <a:ext cx="2860158" cy="31720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P0: 0,1,2,3,4,5,6,7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FECA25-1438-4B0E-9D04-45B9A2D99AF3}"/>
              </a:ext>
            </a:extLst>
          </p:cNvPr>
          <p:cNvCxnSpPr/>
          <p:nvPr/>
        </p:nvCxnSpPr>
        <p:spPr>
          <a:xfrm>
            <a:off x="2573079" y="1881962"/>
            <a:ext cx="0" cy="481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0BB061-0844-4795-BA8A-E9660CD59225}"/>
              </a:ext>
            </a:extLst>
          </p:cNvPr>
          <p:cNvCxnSpPr/>
          <p:nvPr/>
        </p:nvCxnSpPr>
        <p:spPr>
          <a:xfrm>
            <a:off x="1137684" y="1414130"/>
            <a:ext cx="0" cy="94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DD5BA-A3FE-4DC6-89BD-158BC85EFC67}"/>
              </a:ext>
            </a:extLst>
          </p:cNvPr>
          <p:cNvSpPr/>
          <p:nvPr/>
        </p:nvSpPr>
        <p:spPr>
          <a:xfrm>
            <a:off x="7960241" y="935664"/>
            <a:ext cx="2105247" cy="3189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P2: 8,9,10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2187B0-462B-4943-B381-3E89F2FCFAE8}"/>
              </a:ext>
            </a:extLst>
          </p:cNvPr>
          <p:cNvSpPr/>
          <p:nvPr/>
        </p:nvSpPr>
        <p:spPr>
          <a:xfrm>
            <a:off x="8803758" y="1403496"/>
            <a:ext cx="2105247" cy="3189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P3: 11,12,13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5A01C3-6A6A-4971-AA03-08B7A4CC7977}"/>
              </a:ext>
            </a:extLst>
          </p:cNvPr>
          <p:cNvSpPr/>
          <p:nvPr/>
        </p:nvSpPr>
        <p:spPr>
          <a:xfrm>
            <a:off x="7759995" y="2090185"/>
            <a:ext cx="2860158" cy="31720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P1: 8,9,10,11,12,13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F9BFC7-EB49-44A2-846A-1DBB82CFE9CF}"/>
              </a:ext>
            </a:extLst>
          </p:cNvPr>
          <p:cNvCxnSpPr/>
          <p:nvPr/>
        </p:nvCxnSpPr>
        <p:spPr>
          <a:xfrm>
            <a:off x="8325293" y="1254641"/>
            <a:ext cx="0" cy="835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D5AB80-F3F3-4667-B6C5-DCAEF0D4E4EF}"/>
              </a:ext>
            </a:extLst>
          </p:cNvPr>
          <p:cNvCxnSpPr/>
          <p:nvPr/>
        </p:nvCxnSpPr>
        <p:spPr>
          <a:xfrm>
            <a:off x="9501963" y="1722473"/>
            <a:ext cx="0" cy="36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136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05BE58-06E4-4C5A-B3C5-68E2FBA50F8D}"/>
              </a:ext>
            </a:extLst>
          </p:cNvPr>
          <p:cNvSpPr/>
          <p:nvPr/>
        </p:nvSpPr>
        <p:spPr>
          <a:xfrm>
            <a:off x="435935" y="499730"/>
            <a:ext cx="3551274" cy="24454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Execuctor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31BE0A-4F67-4B43-8CB8-6B8B3E6DAD47}"/>
              </a:ext>
            </a:extLst>
          </p:cNvPr>
          <p:cNvSpPr/>
          <p:nvPr/>
        </p:nvSpPr>
        <p:spPr>
          <a:xfrm>
            <a:off x="669851" y="1095153"/>
            <a:ext cx="2105247" cy="3189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P0: 0,1,2,3,4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DC15AF-8BAA-4D11-807E-404F71D82C5E}"/>
              </a:ext>
            </a:extLst>
          </p:cNvPr>
          <p:cNvSpPr/>
          <p:nvPr/>
        </p:nvSpPr>
        <p:spPr>
          <a:xfrm>
            <a:off x="1513368" y="1562985"/>
            <a:ext cx="2105247" cy="3189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P1: 5,6,7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C37A5-96C7-47BF-8D5F-F3B6B824D470}"/>
              </a:ext>
            </a:extLst>
          </p:cNvPr>
          <p:cNvSpPr/>
          <p:nvPr/>
        </p:nvSpPr>
        <p:spPr>
          <a:xfrm>
            <a:off x="7648354" y="333152"/>
            <a:ext cx="3551274" cy="24454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ACBD4A-E6AB-4307-9915-91F23D25F2FD}"/>
              </a:ext>
            </a:extLst>
          </p:cNvPr>
          <p:cNvSpPr txBox="1"/>
          <p:nvPr/>
        </p:nvSpPr>
        <p:spPr>
          <a:xfrm>
            <a:off x="3708056" y="3059668"/>
            <a:ext cx="12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coalesce(1)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936757-5BD2-4565-A8A9-60E0509E6AC6}"/>
              </a:ext>
            </a:extLst>
          </p:cNvPr>
          <p:cNvSpPr/>
          <p:nvPr/>
        </p:nvSpPr>
        <p:spPr>
          <a:xfrm>
            <a:off x="7726326" y="2945219"/>
            <a:ext cx="3551274" cy="24454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150F1F-937C-4ECA-ABE0-DFFAD8767A7D}"/>
              </a:ext>
            </a:extLst>
          </p:cNvPr>
          <p:cNvSpPr/>
          <p:nvPr/>
        </p:nvSpPr>
        <p:spPr>
          <a:xfrm>
            <a:off x="669851" y="3792278"/>
            <a:ext cx="3551274" cy="24454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11F1B4-C8FD-416A-8FE8-292FBD5DB7A3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211572" y="2945219"/>
            <a:ext cx="233916" cy="84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80D8C9-3C94-48C1-868C-2109C32A019D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3987209" y="1555897"/>
            <a:ext cx="3661145" cy="16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3FA35B-74B9-4AC2-B574-21BBBB03B12E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987209" y="1722475"/>
            <a:ext cx="3739117" cy="244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A6A87B-3B9C-4D84-9BAA-75AB54B0E47F}"/>
              </a:ext>
            </a:extLst>
          </p:cNvPr>
          <p:cNvSpPr txBox="1"/>
          <p:nvPr/>
        </p:nvSpPr>
        <p:spPr>
          <a:xfrm>
            <a:off x="4593265" y="4338084"/>
            <a:ext cx="3243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its best to reduce number of </a:t>
            </a:r>
          </a:p>
          <a:p>
            <a:r>
              <a:rPr lang="en-US" dirty="0"/>
              <a:t>shuffling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24E46A-96AF-4E6F-8462-597130EE63FC}"/>
              </a:ext>
            </a:extLst>
          </p:cNvPr>
          <p:cNvSpPr/>
          <p:nvPr/>
        </p:nvSpPr>
        <p:spPr>
          <a:xfrm>
            <a:off x="435934" y="2363088"/>
            <a:ext cx="3551267" cy="31720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P0: 0,1,2,3,4,5,6,7,8,9,10,11,12,13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FECA25-1438-4B0E-9D04-45B9A2D99AF3}"/>
              </a:ext>
            </a:extLst>
          </p:cNvPr>
          <p:cNvCxnSpPr/>
          <p:nvPr/>
        </p:nvCxnSpPr>
        <p:spPr>
          <a:xfrm>
            <a:off x="2573079" y="1881962"/>
            <a:ext cx="0" cy="481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0BB061-0844-4795-BA8A-E9660CD59225}"/>
              </a:ext>
            </a:extLst>
          </p:cNvPr>
          <p:cNvCxnSpPr/>
          <p:nvPr/>
        </p:nvCxnSpPr>
        <p:spPr>
          <a:xfrm>
            <a:off x="1137684" y="1414130"/>
            <a:ext cx="0" cy="94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DD5BA-A3FE-4DC6-89BD-158BC85EFC67}"/>
              </a:ext>
            </a:extLst>
          </p:cNvPr>
          <p:cNvSpPr/>
          <p:nvPr/>
        </p:nvSpPr>
        <p:spPr>
          <a:xfrm>
            <a:off x="7960241" y="935664"/>
            <a:ext cx="2105247" cy="3189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P2: 8,9,10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2187B0-462B-4943-B381-3E89F2FCFAE8}"/>
              </a:ext>
            </a:extLst>
          </p:cNvPr>
          <p:cNvSpPr/>
          <p:nvPr/>
        </p:nvSpPr>
        <p:spPr>
          <a:xfrm>
            <a:off x="8803758" y="1403496"/>
            <a:ext cx="2105247" cy="3189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P3: 11,12,13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A24D65-0008-4BD3-B882-78425883225B}"/>
              </a:ext>
            </a:extLst>
          </p:cNvPr>
          <p:cNvCxnSpPr/>
          <p:nvPr/>
        </p:nvCxnSpPr>
        <p:spPr>
          <a:xfrm flipH="1">
            <a:off x="3530009" y="1095153"/>
            <a:ext cx="4430232" cy="1456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010723-056B-4B02-BB79-98A056289420}"/>
              </a:ext>
            </a:extLst>
          </p:cNvPr>
          <p:cNvCxnSpPr/>
          <p:nvPr/>
        </p:nvCxnSpPr>
        <p:spPr>
          <a:xfrm flipH="1">
            <a:off x="3618615" y="1555897"/>
            <a:ext cx="5185143" cy="80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94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05BE58-06E4-4C5A-B3C5-68E2FBA50F8D}"/>
              </a:ext>
            </a:extLst>
          </p:cNvPr>
          <p:cNvSpPr/>
          <p:nvPr/>
        </p:nvSpPr>
        <p:spPr>
          <a:xfrm>
            <a:off x="8406810" y="467832"/>
            <a:ext cx="3551274" cy="24454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Executor [2 CPU, 16 GB RAM]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31BE0A-4F67-4B43-8CB8-6B8B3E6DAD47}"/>
              </a:ext>
            </a:extLst>
          </p:cNvPr>
          <p:cNvSpPr/>
          <p:nvPr/>
        </p:nvSpPr>
        <p:spPr>
          <a:xfrm>
            <a:off x="8640725" y="843517"/>
            <a:ext cx="2105247" cy="3189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P0: 0,1,2,3,4,……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150F1F-937C-4ECA-ABE0-DFFAD8767A7D}"/>
              </a:ext>
            </a:extLst>
          </p:cNvPr>
          <p:cNvSpPr/>
          <p:nvPr/>
        </p:nvSpPr>
        <p:spPr>
          <a:xfrm>
            <a:off x="8640726" y="3760380"/>
            <a:ext cx="3551274" cy="24454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Executor [2 CPU, 16 GB RAM]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9BA32B-0168-464D-AC41-E487B4FA77FF}"/>
              </a:ext>
            </a:extLst>
          </p:cNvPr>
          <p:cNvSpPr txBox="1"/>
          <p:nvPr/>
        </p:nvSpPr>
        <p:spPr>
          <a:xfrm>
            <a:off x="233916" y="260520"/>
            <a:ext cx="19403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files</a:t>
            </a:r>
          </a:p>
          <a:p>
            <a:r>
              <a:rPr lang="en-US" dirty="0"/>
              <a:t>   4 GB</a:t>
            </a:r>
          </a:p>
          <a:p>
            <a:endParaRPr lang="en-US" dirty="0"/>
          </a:p>
          <a:p>
            <a:r>
              <a:rPr lang="en-US" dirty="0"/>
              <a:t>Load data into </a:t>
            </a:r>
          </a:p>
          <a:p>
            <a:endParaRPr lang="en-US" dirty="0"/>
          </a:p>
          <a:p>
            <a:r>
              <a:rPr lang="en-US" dirty="0"/>
              <a:t>1 partition = 1 task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9E34EAD-1DCF-4B32-93FD-7C98F9E31C55}"/>
              </a:ext>
            </a:extLst>
          </p:cNvPr>
          <p:cNvSpPr/>
          <p:nvPr/>
        </p:nvSpPr>
        <p:spPr>
          <a:xfrm>
            <a:off x="1456660" y="669851"/>
            <a:ext cx="839973" cy="297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36F42-DBAE-4A55-BE7A-9C259375F7F5}"/>
              </a:ext>
            </a:extLst>
          </p:cNvPr>
          <p:cNvSpPr/>
          <p:nvPr/>
        </p:nvSpPr>
        <p:spPr>
          <a:xfrm>
            <a:off x="8640725" y="1690576"/>
            <a:ext cx="2459665" cy="818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  <a:p>
            <a:pPr algn="ctr"/>
            <a:r>
              <a:rPr lang="en-US" dirty="0"/>
              <a:t>Execute Task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D43A2-EE55-45E6-B7F9-29D36CF597D9}"/>
              </a:ext>
            </a:extLst>
          </p:cNvPr>
          <p:cNvSpPr txBox="1"/>
          <p:nvPr/>
        </p:nvSpPr>
        <p:spPr>
          <a:xfrm>
            <a:off x="4060700" y="2009553"/>
            <a:ext cx="26355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one </a:t>
            </a:r>
            <a:r>
              <a:rPr lang="en-US" dirty="0" err="1"/>
              <a:t>cpu</a:t>
            </a:r>
            <a:r>
              <a:rPr lang="en-US" dirty="0"/>
              <a:t> core is used </a:t>
            </a:r>
          </a:p>
          <a:p>
            <a:r>
              <a:rPr lang="en-US" dirty="0"/>
              <a:t>Other executor not used</a:t>
            </a:r>
          </a:p>
          <a:p>
            <a:endParaRPr lang="en-US" dirty="0"/>
          </a:p>
          <a:p>
            <a:r>
              <a:rPr lang="en-US" dirty="0"/>
              <a:t>1 core is used</a:t>
            </a:r>
          </a:p>
          <a:p>
            <a:r>
              <a:rPr lang="en-US" dirty="0"/>
              <a:t>3 cores are wasted</a:t>
            </a:r>
          </a:p>
        </p:txBody>
      </p:sp>
    </p:spTree>
    <p:extLst>
      <p:ext uri="{BB962C8B-B14F-4D97-AF65-F5344CB8AC3E}">
        <p14:creationId xmlns:p14="http://schemas.microsoft.com/office/powerpoint/2010/main" val="1282824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05BE58-06E4-4C5A-B3C5-68E2FBA50F8D}"/>
              </a:ext>
            </a:extLst>
          </p:cNvPr>
          <p:cNvSpPr/>
          <p:nvPr/>
        </p:nvSpPr>
        <p:spPr>
          <a:xfrm>
            <a:off x="7004577" y="542260"/>
            <a:ext cx="5110717" cy="24454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Executor [2 CPU, 16 GB RAM]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31BE0A-4F67-4B43-8CB8-6B8B3E6DAD47}"/>
              </a:ext>
            </a:extLst>
          </p:cNvPr>
          <p:cNvSpPr/>
          <p:nvPr/>
        </p:nvSpPr>
        <p:spPr>
          <a:xfrm>
            <a:off x="7212417" y="922961"/>
            <a:ext cx="2105247" cy="3189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P0: 0,1,2,3,4,……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150F1F-937C-4ECA-ABE0-DFFAD8767A7D}"/>
              </a:ext>
            </a:extLst>
          </p:cNvPr>
          <p:cNvSpPr/>
          <p:nvPr/>
        </p:nvSpPr>
        <p:spPr>
          <a:xfrm>
            <a:off x="8640726" y="3760380"/>
            <a:ext cx="3551274" cy="24454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Executor [2 CPU, 16 GB RAM]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9BA32B-0168-464D-AC41-E487B4FA77FF}"/>
              </a:ext>
            </a:extLst>
          </p:cNvPr>
          <p:cNvSpPr txBox="1"/>
          <p:nvPr/>
        </p:nvSpPr>
        <p:spPr>
          <a:xfrm>
            <a:off x="233916" y="260520"/>
            <a:ext cx="20279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files</a:t>
            </a:r>
          </a:p>
          <a:p>
            <a:r>
              <a:rPr lang="en-US" dirty="0"/>
              <a:t>   4 GB</a:t>
            </a:r>
          </a:p>
          <a:p>
            <a:endParaRPr lang="en-US" dirty="0"/>
          </a:p>
          <a:p>
            <a:r>
              <a:rPr lang="en-US" dirty="0"/>
              <a:t>Load data into </a:t>
            </a:r>
          </a:p>
          <a:p>
            <a:endParaRPr lang="en-US" dirty="0"/>
          </a:p>
          <a:p>
            <a:r>
              <a:rPr lang="en-US" dirty="0"/>
              <a:t>2 partition = 2 tasks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9E34EAD-1DCF-4B32-93FD-7C98F9E31C55}"/>
              </a:ext>
            </a:extLst>
          </p:cNvPr>
          <p:cNvSpPr/>
          <p:nvPr/>
        </p:nvSpPr>
        <p:spPr>
          <a:xfrm>
            <a:off x="1456660" y="669851"/>
            <a:ext cx="839973" cy="297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36F42-DBAE-4A55-BE7A-9C259375F7F5}"/>
              </a:ext>
            </a:extLst>
          </p:cNvPr>
          <p:cNvSpPr/>
          <p:nvPr/>
        </p:nvSpPr>
        <p:spPr>
          <a:xfrm>
            <a:off x="7035209" y="1929509"/>
            <a:ext cx="2459665" cy="818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1 core</a:t>
            </a:r>
          </a:p>
          <a:p>
            <a:pPr algn="ctr"/>
            <a:r>
              <a:rPr lang="en-US" dirty="0"/>
              <a:t>Execute Task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D43A2-EE55-45E6-B7F9-29D36CF597D9}"/>
              </a:ext>
            </a:extLst>
          </p:cNvPr>
          <p:cNvSpPr txBox="1"/>
          <p:nvPr/>
        </p:nvSpPr>
        <p:spPr>
          <a:xfrm>
            <a:off x="4060700" y="2009553"/>
            <a:ext cx="1935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cores  are used</a:t>
            </a:r>
          </a:p>
          <a:p>
            <a:r>
              <a:rPr lang="en-US" dirty="0"/>
              <a:t>2 cores are wasted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62D56E-0A42-46A6-87AB-B706643D62B2}"/>
              </a:ext>
            </a:extLst>
          </p:cNvPr>
          <p:cNvSpPr/>
          <p:nvPr/>
        </p:nvSpPr>
        <p:spPr>
          <a:xfrm>
            <a:off x="9565759" y="1929509"/>
            <a:ext cx="2459665" cy="818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Thread- 1 core</a:t>
            </a:r>
          </a:p>
          <a:p>
            <a:pPr algn="ctr"/>
            <a:r>
              <a:rPr lang="en-US" dirty="0"/>
              <a:t>Execute Task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D355C7-3518-4A16-ABF4-B775AB5E3F35}"/>
              </a:ext>
            </a:extLst>
          </p:cNvPr>
          <p:cNvSpPr/>
          <p:nvPr/>
        </p:nvSpPr>
        <p:spPr>
          <a:xfrm>
            <a:off x="9494874" y="967563"/>
            <a:ext cx="2105247" cy="3189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P1: 5000000…..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F1D1D0-FB31-47E9-98B2-0C85658C8359}"/>
              </a:ext>
            </a:extLst>
          </p:cNvPr>
          <p:cNvCxnSpPr>
            <a:stCxn id="5" idx="2"/>
          </p:cNvCxnSpPr>
          <p:nvPr/>
        </p:nvCxnSpPr>
        <p:spPr>
          <a:xfrm flipH="1">
            <a:off x="8265040" y="1241938"/>
            <a:ext cx="1" cy="68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9032DC-E52A-45CC-9313-0461848C5FAB}"/>
              </a:ext>
            </a:extLst>
          </p:cNvPr>
          <p:cNvCxnSpPr>
            <a:endCxn id="9" idx="0"/>
          </p:cNvCxnSpPr>
          <p:nvPr/>
        </p:nvCxnSpPr>
        <p:spPr>
          <a:xfrm>
            <a:off x="10547497" y="1284468"/>
            <a:ext cx="248095" cy="64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08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05BE58-06E4-4C5A-B3C5-68E2FBA50F8D}"/>
              </a:ext>
            </a:extLst>
          </p:cNvPr>
          <p:cNvSpPr/>
          <p:nvPr/>
        </p:nvSpPr>
        <p:spPr>
          <a:xfrm>
            <a:off x="7004577" y="542260"/>
            <a:ext cx="5110717" cy="24454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Executor [2 CPU, 16 GB RAM]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31BE0A-4F67-4B43-8CB8-6B8B3E6DAD47}"/>
              </a:ext>
            </a:extLst>
          </p:cNvPr>
          <p:cNvSpPr/>
          <p:nvPr/>
        </p:nvSpPr>
        <p:spPr>
          <a:xfrm>
            <a:off x="7212417" y="922961"/>
            <a:ext cx="2105247" cy="3189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P0: 0,1,2,3,4,……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150F1F-937C-4ECA-ABE0-DFFAD8767A7D}"/>
              </a:ext>
            </a:extLst>
          </p:cNvPr>
          <p:cNvSpPr/>
          <p:nvPr/>
        </p:nvSpPr>
        <p:spPr>
          <a:xfrm>
            <a:off x="7004577" y="3760380"/>
            <a:ext cx="5187423" cy="24454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Executor [2 CPU, 16 GB RAM]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9BA32B-0168-464D-AC41-E487B4FA77FF}"/>
              </a:ext>
            </a:extLst>
          </p:cNvPr>
          <p:cNvSpPr txBox="1"/>
          <p:nvPr/>
        </p:nvSpPr>
        <p:spPr>
          <a:xfrm>
            <a:off x="233916" y="260520"/>
            <a:ext cx="21177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files</a:t>
            </a:r>
          </a:p>
          <a:p>
            <a:r>
              <a:rPr lang="en-US" dirty="0"/>
              <a:t>   4 GB</a:t>
            </a:r>
          </a:p>
          <a:p>
            <a:endParaRPr lang="en-US" dirty="0"/>
          </a:p>
          <a:p>
            <a:r>
              <a:rPr lang="en-US" dirty="0"/>
              <a:t>Load data into </a:t>
            </a:r>
          </a:p>
          <a:p>
            <a:endParaRPr lang="en-US" dirty="0"/>
          </a:p>
          <a:p>
            <a:r>
              <a:rPr lang="en-US" dirty="0"/>
              <a:t>4 partitions = 4 tasks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9E34EAD-1DCF-4B32-93FD-7C98F9E31C55}"/>
              </a:ext>
            </a:extLst>
          </p:cNvPr>
          <p:cNvSpPr/>
          <p:nvPr/>
        </p:nvSpPr>
        <p:spPr>
          <a:xfrm>
            <a:off x="1456660" y="669851"/>
            <a:ext cx="839973" cy="297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36F42-DBAE-4A55-BE7A-9C259375F7F5}"/>
              </a:ext>
            </a:extLst>
          </p:cNvPr>
          <p:cNvSpPr/>
          <p:nvPr/>
        </p:nvSpPr>
        <p:spPr>
          <a:xfrm>
            <a:off x="7035209" y="1929509"/>
            <a:ext cx="2459665" cy="818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1 core</a:t>
            </a:r>
          </a:p>
          <a:p>
            <a:pPr algn="ctr"/>
            <a:r>
              <a:rPr lang="en-US" dirty="0"/>
              <a:t>Execute Task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D43A2-EE55-45E6-B7F9-29D36CF597D9}"/>
              </a:ext>
            </a:extLst>
          </p:cNvPr>
          <p:cNvSpPr txBox="1"/>
          <p:nvPr/>
        </p:nvSpPr>
        <p:spPr>
          <a:xfrm>
            <a:off x="4060700" y="2009553"/>
            <a:ext cx="2006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cores  are used</a:t>
            </a:r>
          </a:p>
          <a:p>
            <a:r>
              <a:rPr lang="en-US" dirty="0"/>
              <a:t>0 cores are wasted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62D56E-0A42-46A6-87AB-B706643D62B2}"/>
              </a:ext>
            </a:extLst>
          </p:cNvPr>
          <p:cNvSpPr/>
          <p:nvPr/>
        </p:nvSpPr>
        <p:spPr>
          <a:xfrm>
            <a:off x="9565759" y="1929509"/>
            <a:ext cx="2459665" cy="818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Thread- 1 core</a:t>
            </a:r>
          </a:p>
          <a:p>
            <a:pPr algn="ctr"/>
            <a:r>
              <a:rPr lang="en-US" dirty="0"/>
              <a:t>Execute Task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D355C7-3518-4A16-ABF4-B775AB5E3F35}"/>
              </a:ext>
            </a:extLst>
          </p:cNvPr>
          <p:cNvSpPr/>
          <p:nvPr/>
        </p:nvSpPr>
        <p:spPr>
          <a:xfrm>
            <a:off x="9494874" y="967563"/>
            <a:ext cx="2105247" cy="3189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P1: 5000000…..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F1D1D0-FB31-47E9-98B2-0C85658C8359}"/>
              </a:ext>
            </a:extLst>
          </p:cNvPr>
          <p:cNvCxnSpPr>
            <a:stCxn id="5" idx="2"/>
          </p:cNvCxnSpPr>
          <p:nvPr/>
        </p:nvCxnSpPr>
        <p:spPr>
          <a:xfrm flipH="1">
            <a:off x="8265040" y="1241938"/>
            <a:ext cx="1" cy="68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9032DC-E52A-45CC-9313-0461848C5FAB}"/>
              </a:ext>
            </a:extLst>
          </p:cNvPr>
          <p:cNvCxnSpPr>
            <a:endCxn id="9" idx="0"/>
          </p:cNvCxnSpPr>
          <p:nvPr/>
        </p:nvCxnSpPr>
        <p:spPr>
          <a:xfrm>
            <a:off x="10547497" y="1284468"/>
            <a:ext cx="248095" cy="64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CA1000C-FA37-4621-BDEB-E78441869739}"/>
              </a:ext>
            </a:extLst>
          </p:cNvPr>
          <p:cNvSpPr/>
          <p:nvPr/>
        </p:nvSpPr>
        <p:spPr>
          <a:xfrm>
            <a:off x="7283302" y="4170907"/>
            <a:ext cx="2105247" cy="3189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P2: 8000000……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AE9CF7-BACB-41C9-A02B-725881B04483}"/>
              </a:ext>
            </a:extLst>
          </p:cNvPr>
          <p:cNvSpPr/>
          <p:nvPr/>
        </p:nvSpPr>
        <p:spPr>
          <a:xfrm>
            <a:off x="7106094" y="5177455"/>
            <a:ext cx="2459665" cy="818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1 core</a:t>
            </a:r>
          </a:p>
          <a:p>
            <a:pPr algn="ctr"/>
            <a:r>
              <a:rPr lang="en-US" dirty="0"/>
              <a:t>Execute Task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08B7FB-7E1B-4692-B74F-9ADD4642728C}"/>
              </a:ext>
            </a:extLst>
          </p:cNvPr>
          <p:cNvSpPr/>
          <p:nvPr/>
        </p:nvSpPr>
        <p:spPr>
          <a:xfrm>
            <a:off x="9636644" y="5177455"/>
            <a:ext cx="2459665" cy="818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Thread- 1 core</a:t>
            </a:r>
          </a:p>
          <a:p>
            <a:pPr algn="ctr"/>
            <a:r>
              <a:rPr lang="en-US" dirty="0"/>
              <a:t>Execute Task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35BD97-0784-4BAC-9CCD-E648ADD94C35}"/>
              </a:ext>
            </a:extLst>
          </p:cNvPr>
          <p:cNvSpPr/>
          <p:nvPr/>
        </p:nvSpPr>
        <p:spPr>
          <a:xfrm>
            <a:off x="9565759" y="4215509"/>
            <a:ext cx="2105247" cy="3189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P3: 1200000000…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159F7D-84CC-4D19-87C7-A68334270D7D}"/>
              </a:ext>
            </a:extLst>
          </p:cNvPr>
          <p:cNvCxnSpPr>
            <a:stCxn id="15" idx="2"/>
          </p:cNvCxnSpPr>
          <p:nvPr/>
        </p:nvCxnSpPr>
        <p:spPr>
          <a:xfrm flipH="1">
            <a:off x="8335925" y="4489884"/>
            <a:ext cx="1" cy="68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502108-D517-4603-8491-F756915BB0CE}"/>
              </a:ext>
            </a:extLst>
          </p:cNvPr>
          <p:cNvCxnSpPr>
            <a:endCxn id="17" idx="0"/>
          </p:cNvCxnSpPr>
          <p:nvPr/>
        </p:nvCxnSpPr>
        <p:spPr>
          <a:xfrm>
            <a:off x="10618382" y="4532414"/>
            <a:ext cx="248095" cy="64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929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05BE58-06E4-4C5A-B3C5-68E2FBA50F8D}"/>
              </a:ext>
            </a:extLst>
          </p:cNvPr>
          <p:cNvSpPr/>
          <p:nvPr/>
        </p:nvSpPr>
        <p:spPr>
          <a:xfrm>
            <a:off x="7004577" y="542260"/>
            <a:ext cx="5110717" cy="24454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Executor [2 CPU, 16 GB RAM]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31BE0A-4F67-4B43-8CB8-6B8B3E6DAD47}"/>
              </a:ext>
            </a:extLst>
          </p:cNvPr>
          <p:cNvSpPr/>
          <p:nvPr/>
        </p:nvSpPr>
        <p:spPr>
          <a:xfrm>
            <a:off x="7212417" y="922961"/>
            <a:ext cx="2105247" cy="3189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P0: 0,1,2,3,4,……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150F1F-937C-4ECA-ABE0-DFFAD8767A7D}"/>
              </a:ext>
            </a:extLst>
          </p:cNvPr>
          <p:cNvSpPr/>
          <p:nvPr/>
        </p:nvSpPr>
        <p:spPr>
          <a:xfrm>
            <a:off x="7004577" y="3760380"/>
            <a:ext cx="5187423" cy="24454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Executor [2 CPU, 16 GB RAM]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9BA32B-0168-464D-AC41-E487B4FA77FF}"/>
              </a:ext>
            </a:extLst>
          </p:cNvPr>
          <p:cNvSpPr txBox="1"/>
          <p:nvPr/>
        </p:nvSpPr>
        <p:spPr>
          <a:xfrm>
            <a:off x="233916" y="260520"/>
            <a:ext cx="21177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files</a:t>
            </a:r>
          </a:p>
          <a:p>
            <a:r>
              <a:rPr lang="en-US" dirty="0"/>
              <a:t>   4 GB</a:t>
            </a:r>
          </a:p>
          <a:p>
            <a:endParaRPr lang="en-US" dirty="0"/>
          </a:p>
          <a:p>
            <a:r>
              <a:rPr lang="en-US" dirty="0"/>
              <a:t>Load data into </a:t>
            </a:r>
          </a:p>
          <a:p>
            <a:endParaRPr lang="en-US" dirty="0"/>
          </a:p>
          <a:p>
            <a:r>
              <a:rPr lang="en-US" dirty="0"/>
              <a:t>4 partitions = 4 tasks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9E34EAD-1DCF-4B32-93FD-7C98F9E31C55}"/>
              </a:ext>
            </a:extLst>
          </p:cNvPr>
          <p:cNvSpPr/>
          <p:nvPr/>
        </p:nvSpPr>
        <p:spPr>
          <a:xfrm>
            <a:off x="1456660" y="669851"/>
            <a:ext cx="839973" cy="297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36F42-DBAE-4A55-BE7A-9C259375F7F5}"/>
              </a:ext>
            </a:extLst>
          </p:cNvPr>
          <p:cNvSpPr/>
          <p:nvPr/>
        </p:nvSpPr>
        <p:spPr>
          <a:xfrm>
            <a:off x="7035209" y="1929509"/>
            <a:ext cx="2459665" cy="818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1 core</a:t>
            </a:r>
          </a:p>
          <a:p>
            <a:pPr algn="ctr"/>
            <a:r>
              <a:rPr lang="en-US" dirty="0"/>
              <a:t>Execute Task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D43A2-EE55-45E6-B7F9-29D36CF597D9}"/>
              </a:ext>
            </a:extLst>
          </p:cNvPr>
          <p:cNvSpPr txBox="1"/>
          <p:nvPr/>
        </p:nvSpPr>
        <p:spPr>
          <a:xfrm>
            <a:off x="3945827" y="922961"/>
            <a:ext cx="2006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cores  are used</a:t>
            </a:r>
          </a:p>
          <a:p>
            <a:r>
              <a:rPr lang="en-US" dirty="0"/>
              <a:t>0 cores are wasted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62D56E-0A42-46A6-87AB-B706643D62B2}"/>
              </a:ext>
            </a:extLst>
          </p:cNvPr>
          <p:cNvSpPr/>
          <p:nvPr/>
        </p:nvSpPr>
        <p:spPr>
          <a:xfrm>
            <a:off x="9565759" y="1929509"/>
            <a:ext cx="2459665" cy="818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Thread- 1 core</a:t>
            </a:r>
          </a:p>
          <a:p>
            <a:pPr algn="ctr"/>
            <a:r>
              <a:rPr lang="en-US" dirty="0"/>
              <a:t>Execute Task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D355C7-3518-4A16-ABF4-B775AB5E3F35}"/>
              </a:ext>
            </a:extLst>
          </p:cNvPr>
          <p:cNvSpPr/>
          <p:nvPr/>
        </p:nvSpPr>
        <p:spPr>
          <a:xfrm>
            <a:off x="9494874" y="967563"/>
            <a:ext cx="2105247" cy="3189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P1: 5000000…..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F1D1D0-FB31-47E9-98B2-0C85658C8359}"/>
              </a:ext>
            </a:extLst>
          </p:cNvPr>
          <p:cNvCxnSpPr>
            <a:stCxn id="5" idx="2"/>
          </p:cNvCxnSpPr>
          <p:nvPr/>
        </p:nvCxnSpPr>
        <p:spPr>
          <a:xfrm flipH="1">
            <a:off x="8265040" y="1241938"/>
            <a:ext cx="1" cy="68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9032DC-E52A-45CC-9313-0461848C5FAB}"/>
              </a:ext>
            </a:extLst>
          </p:cNvPr>
          <p:cNvCxnSpPr>
            <a:endCxn id="9" idx="0"/>
          </p:cNvCxnSpPr>
          <p:nvPr/>
        </p:nvCxnSpPr>
        <p:spPr>
          <a:xfrm>
            <a:off x="10547497" y="1284468"/>
            <a:ext cx="248095" cy="64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CA1000C-FA37-4621-BDEB-E78441869739}"/>
              </a:ext>
            </a:extLst>
          </p:cNvPr>
          <p:cNvSpPr/>
          <p:nvPr/>
        </p:nvSpPr>
        <p:spPr>
          <a:xfrm>
            <a:off x="7283302" y="4170907"/>
            <a:ext cx="2105247" cy="3189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P2: 8000000……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AE9CF7-BACB-41C9-A02B-725881B04483}"/>
              </a:ext>
            </a:extLst>
          </p:cNvPr>
          <p:cNvSpPr/>
          <p:nvPr/>
        </p:nvSpPr>
        <p:spPr>
          <a:xfrm>
            <a:off x="7106094" y="5177455"/>
            <a:ext cx="2459665" cy="818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1 core</a:t>
            </a:r>
          </a:p>
          <a:p>
            <a:pPr algn="ctr"/>
            <a:r>
              <a:rPr lang="en-US" dirty="0"/>
              <a:t>Execute Task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08B7FB-7E1B-4692-B74F-9ADD4642728C}"/>
              </a:ext>
            </a:extLst>
          </p:cNvPr>
          <p:cNvSpPr/>
          <p:nvPr/>
        </p:nvSpPr>
        <p:spPr>
          <a:xfrm>
            <a:off x="9636644" y="5177455"/>
            <a:ext cx="2459665" cy="818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Thread- 1 core</a:t>
            </a:r>
          </a:p>
          <a:p>
            <a:pPr algn="ctr"/>
            <a:r>
              <a:rPr lang="en-US" dirty="0"/>
              <a:t>Execute Task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35BD97-0784-4BAC-9CCD-E648ADD94C35}"/>
              </a:ext>
            </a:extLst>
          </p:cNvPr>
          <p:cNvSpPr/>
          <p:nvPr/>
        </p:nvSpPr>
        <p:spPr>
          <a:xfrm>
            <a:off x="9565759" y="4215509"/>
            <a:ext cx="2105247" cy="3189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P3: 1200000000…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159F7D-84CC-4D19-87C7-A68334270D7D}"/>
              </a:ext>
            </a:extLst>
          </p:cNvPr>
          <p:cNvCxnSpPr>
            <a:stCxn id="15" idx="2"/>
          </p:cNvCxnSpPr>
          <p:nvPr/>
        </p:nvCxnSpPr>
        <p:spPr>
          <a:xfrm flipH="1">
            <a:off x="8335925" y="4489884"/>
            <a:ext cx="1" cy="68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502108-D517-4603-8491-F756915BB0CE}"/>
              </a:ext>
            </a:extLst>
          </p:cNvPr>
          <p:cNvCxnSpPr>
            <a:endCxn id="17" idx="0"/>
          </p:cNvCxnSpPr>
          <p:nvPr/>
        </p:nvCxnSpPr>
        <p:spPr>
          <a:xfrm>
            <a:off x="10618382" y="4532414"/>
            <a:ext cx="248095" cy="64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6666ECD-0DDD-4ECD-9493-CBE612A929A6}"/>
              </a:ext>
            </a:extLst>
          </p:cNvPr>
          <p:cNvSpPr/>
          <p:nvPr/>
        </p:nvSpPr>
        <p:spPr>
          <a:xfrm>
            <a:off x="808074" y="3760380"/>
            <a:ext cx="3137753" cy="2055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</a:t>
            </a:r>
            <a:br>
              <a:rPr lang="en-US" dirty="0"/>
            </a:br>
            <a:r>
              <a:rPr lang="en-US" dirty="0"/>
              <a:t>Servers</a:t>
            </a:r>
          </a:p>
          <a:p>
            <a:pPr algn="ctr"/>
            <a:r>
              <a:rPr lang="en-US" dirty="0"/>
              <a:t>S3/HDFS/</a:t>
            </a:r>
            <a:r>
              <a:rPr lang="en-US" dirty="0" err="1"/>
              <a:t>GlusterFS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Disk IO Slower than compute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57080C-E040-45E8-A112-F91CCDA50019}"/>
              </a:ext>
            </a:extLst>
          </p:cNvPr>
          <p:cNvCxnSpPr/>
          <p:nvPr/>
        </p:nvCxnSpPr>
        <p:spPr>
          <a:xfrm flipV="1">
            <a:off x="3945827" y="1241938"/>
            <a:ext cx="3752145" cy="262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5A8FAC-0DD2-4900-A676-AE8E82DBC7DF}"/>
              </a:ext>
            </a:extLst>
          </p:cNvPr>
          <p:cNvCxnSpPr/>
          <p:nvPr/>
        </p:nvCxnSpPr>
        <p:spPr>
          <a:xfrm flipV="1">
            <a:off x="4016712" y="1284468"/>
            <a:ext cx="5549047" cy="2996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16F77C-86E4-4081-8ACD-EEB0DB0501B1}"/>
              </a:ext>
            </a:extLst>
          </p:cNvPr>
          <p:cNvCxnSpPr/>
          <p:nvPr/>
        </p:nvCxnSpPr>
        <p:spPr>
          <a:xfrm flipV="1">
            <a:off x="4016712" y="4489884"/>
            <a:ext cx="3341018" cy="41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65C60E-531F-42FD-9620-34250416E920}"/>
              </a:ext>
            </a:extLst>
          </p:cNvPr>
          <p:cNvCxnSpPr/>
          <p:nvPr/>
        </p:nvCxnSpPr>
        <p:spPr>
          <a:xfrm flipV="1">
            <a:off x="3945827" y="4489884"/>
            <a:ext cx="5721447" cy="118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59C8C7C-9232-4BAC-AB01-ACAD7D0EAA8E}"/>
              </a:ext>
            </a:extLst>
          </p:cNvPr>
          <p:cNvSpPr txBox="1"/>
          <p:nvPr/>
        </p:nvSpPr>
        <p:spPr>
          <a:xfrm>
            <a:off x="4476307" y="4489884"/>
            <a:ext cx="1827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copied over </a:t>
            </a:r>
          </a:p>
          <a:p>
            <a:r>
              <a:rPr lang="en-US" dirty="0"/>
              <a:t>Network</a:t>
            </a:r>
          </a:p>
          <a:p>
            <a:r>
              <a:rPr lang="en-US" dirty="0"/>
              <a:t>Slower copy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DBD9DB-CAE2-4024-90F7-6CD22F80A358}"/>
              </a:ext>
            </a:extLst>
          </p:cNvPr>
          <p:cNvSpPr txBox="1"/>
          <p:nvPr/>
        </p:nvSpPr>
        <p:spPr>
          <a:xfrm>
            <a:off x="382772" y="2509284"/>
            <a:ext cx="36791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Parallelism calculation</a:t>
            </a:r>
          </a:p>
          <a:p>
            <a:endParaRPr lang="en-US" dirty="0"/>
          </a:p>
          <a:p>
            <a:r>
              <a:rPr lang="en-US" dirty="0"/>
              <a:t>Number of times of CPU</a:t>
            </a:r>
          </a:p>
          <a:p>
            <a:r>
              <a:rPr lang="en-US" dirty="0"/>
              <a:t>1 </a:t>
            </a:r>
            <a:r>
              <a:rPr lang="en-US" dirty="0" err="1"/>
              <a:t>cpu</a:t>
            </a:r>
            <a:r>
              <a:rPr lang="en-US" dirty="0"/>
              <a:t> core = 1x or 2 x , 4 x parallelism</a:t>
            </a:r>
          </a:p>
        </p:txBody>
      </p:sp>
    </p:spTree>
    <p:extLst>
      <p:ext uri="{BB962C8B-B14F-4D97-AF65-F5344CB8AC3E}">
        <p14:creationId xmlns:p14="http://schemas.microsoft.com/office/powerpoint/2010/main" val="4080444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1C8F48-6F0D-484D-BEE4-B605F19CF449}"/>
              </a:ext>
            </a:extLst>
          </p:cNvPr>
          <p:cNvSpPr/>
          <p:nvPr/>
        </p:nvSpPr>
        <p:spPr>
          <a:xfrm>
            <a:off x="255181" y="1658679"/>
            <a:ext cx="1765005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GB File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6C573C-6BB4-4C6A-BBC0-0DCCA08C189C}"/>
              </a:ext>
            </a:extLst>
          </p:cNvPr>
          <p:cNvSpPr/>
          <p:nvPr/>
        </p:nvSpPr>
        <p:spPr>
          <a:xfrm>
            <a:off x="3359888" y="1275906"/>
            <a:ext cx="2158409" cy="76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P0: 2 GB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AF7F71-2F73-4A91-9733-56877ED2E9A7}"/>
              </a:ext>
            </a:extLst>
          </p:cNvPr>
          <p:cNvSpPr/>
          <p:nvPr/>
        </p:nvSpPr>
        <p:spPr>
          <a:xfrm>
            <a:off x="3359889" y="2232837"/>
            <a:ext cx="2158409" cy="76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P1: 2 GB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8D0D683-DE0E-4318-9599-6141D6FA39E9}"/>
              </a:ext>
            </a:extLst>
          </p:cNvPr>
          <p:cNvSpPr/>
          <p:nvPr/>
        </p:nvSpPr>
        <p:spPr>
          <a:xfrm>
            <a:off x="2020186" y="1977656"/>
            <a:ext cx="1233377" cy="51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D110BA-093D-444F-BAC3-89D61B4B2F39}"/>
              </a:ext>
            </a:extLst>
          </p:cNvPr>
          <p:cNvSpPr/>
          <p:nvPr/>
        </p:nvSpPr>
        <p:spPr>
          <a:xfrm>
            <a:off x="8697432" y="189614"/>
            <a:ext cx="2264735" cy="1711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63BC6C-FB70-475E-B3F3-0FDA9CE8B6C2}"/>
              </a:ext>
            </a:extLst>
          </p:cNvPr>
          <p:cNvSpPr/>
          <p:nvPr/>
        </p:nvSpPr>
        <p:spPr>
          <a:xfrm>
            <a:off x="8697431" y="1977656"/>
            <a:ext cx="2264735" cy="1711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D023B4-216F-430D-8680-5A6D2402E6FB}"/>
              </a:ext>
            </a:extLst>
          </p:cNvPr>
          <p:cNvSpPr/>
          <p:nvPr/>
        </p:nvSpPr>
        <p:spPr>
          <a:xfrm>
            <a:off x="8697431" y="3765698"/>
            <a:ext cx="2264735" cy="1711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4D15F0-B504-4055-958C-71AEDC00C25E}"/>
              </a:ext>
            </a:extLst>
          </p:cNvPr>
          <p:cNvSpPr/>
          <p:nvPr/>
        </p:nvSpPr>
        <p:spPr>
          <a:xfrm>
            <a:off x="8697431" y="5553740"/>
            <a:ext cx="2264735" cy="130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 4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2106E15-C507-4D97-94FB-BCEE6BA4AECC}"/>
              </a:ext>
            </a:extLst>
          </p:cNvPr>
          <p:cNvSpPr/>
          <p:nvPr/>
        </p:nvSpPr>
        <p:spPr>
          <a:xfrm>
            <a:off x="3997842" y="3242930"/>
            <a:ext cx="606056" cy="765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B6C054-5B49-4EA3-99FD-3868F848510C}"/>
              </a:ext>
            </a:extLst>
          </p:cNvPr>
          <p:cNvSpPr/>
          <p:nvPr/>
        </p:nvSpPr>
        <p:spPr>
          <a:xfrm>
            <a:off x="3250017" y="4049233"/>
            <a:ext cx="2158409" cy="76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P0: 1 GB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F02BDC-8F8E-4C41-886D-6AD9203A8B40}"/>
              </a:ext>
            </a:extLst>
          </p:cNvPr>
          <p:cNvSpPr/>
          <p:nvPr/>
        </p:nvSpPr>
        <p:spPr>
          <a:xfrm>
            <a:off x="3250018" y="5006164"/>
            <a:ext cx="2158409" cy="76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P1: 1 GB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75C5BB-25FA-4E5A-8C01-A6B97569A2B8}"/>
              </a:ext>
            </a:extLst>
          </p:cNvPr>
          <p:cNvSpPr/>
          <p:nvPr/>
        </p:nvSpPr>
        <p:spPr>
          <a:xfrm>
            <a:off x="3250016" y="5865629"/>
            <a:ext cx="2158409" cy="76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P2: 1 GB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516A31-7A9F-48EE-A05D-4FA7639BF499}"/>
              </a:ext>
            </a:extLst>
          </p:cNvPr>
          <p:cNvSpPr/>
          <p:nvPr/>
        </p:nvSpPr>
        <p:spPr>
          <a:xfrm>
            <a:off x="3250017" y="6822560"/>
            <a:ext cx="2158409" cy="76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P3: 1 GB</a:t>
            </a:r>
          </a:p>
        </p:txBody>
      </p:sp>
    </p:spTree>
    <p:extLst>
      <p:ext uri="{BB962C8B-B14F-4D97-AF65-F5344CB8AC3E}">
        <p14:creationId xmlns:p14="http://schemas.microsoft.com/office/powerpoint/2010/main" val="1512314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46389-8FC8-4369-9F06-E4EF62B9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04CC7-B497-4871-865E-2D2EE8411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save I/O Time</a:t>
            </a:r>
          </a:p>
          <a:p>
            <a:r>
              <a:rPr lang="en-US" dirty="0"/>
              <a:t>To save compute time</a:t>
            </a:r>
          </a:p>
          <a:p>
            <a:r>
              <a:rPr lang="en-US" dirty="0"/>
              <a:t>Whenever reuse the RDD/</a:t>
            </a:r>
            <a:r>
              <a:rPr lang="en-US" dirty="0" err="1"/>
              <a:t>DataFrame</a:t>
            </a:r>
            <a:r>
              <a:rPr lang="en-US" dirty="0"/>
              <a:t> results, it is good to cache it</a:t>
            </a:r>
          </a:p>
          <a:p>
            <a:r>
              <a:rPr lang="en-US" dirty="0"/>
              <a:t>Cache also stored in executor not in driver side</a:t>
            </a:r>
          </a:p>
          <a:p>
            <a:r>
              <a:rPr lang="en-US" dirty="0"/>
              <a:t>We cache partition data [output partition data]</a:t>
            </a:r>
          </a:p>
        </p:txBody>
      </p:sp>
    </p:spTree>
    <p:extLst>
      <p:ext uri="{BB962C8B-B14F-4D97-AF65-F5344CB8AC3E}">
        <p14:creationId xmlns:p14="http://schemas.microsoft.com/office/powerpoint/2010/main" val="2933646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7E771CA-B1DB-49A6-9D38-6428919943BF}"/>
              </a:ext>
            </a:extLst>
          </p:cNvPr>
          <p:cNvSpPr/>
          <p:nvPr/>
        </p:nvSpPr>
        <p:spPr>
          <a:xfrm>
            <a:off x="8521866" y="2068033"/>
            <a:ext cx="2977117" cy="272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Executor Memory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85FBA2-1349-4BA2-97E9-1DF1A6FCD4E4}"/>
              </a:ext>
            </a:extLst>
          </p:cNvPr>
          <p:cNvSpPr/>
          <p:nvPr/>
        </p:nvSpPr>
        <p:spPr>
          <a:xfrm>
            <a:off x="8510654" y="4789966"/>
            <a:ext cx="2977116" cy="2020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Executor Disk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2E32F-6DD7-412B-B459-0F9460A1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713614" cy="559908"/>
          </a:xfrm>
        </p:spPr>
        <p:txBody>
          <a:bodyPr>
            <a:normAutofit fontScale="90000"/>
          </a:bodyPr>
          <a:lstStyle/>
          <a:p>
            <a:r>
              <a:rPr lang="en-US" dirty="0"/>
              <a:t>Cache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794927-51C8-4FE9-8E8D-A54E94592D75}"/>
              </a:ext>
            </a:extLst>
          </p:cNvPr>
          <p:cNvSpPr/>
          <p:nvPr/>
        </p:nvSpPr>
        <p:spPr>
          <a:xfrm>
            <a:off x="316497" y="2068033"/>
            <a:ext cx="2977117" cy="272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Executor Memory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584950-2946-4DD0-86DD-B877B6595492}"/>
              </a:ext>
            </a:extLst>
          </p:cNvPr>
          <p:cNvSpPr txBox="1"/>
          <p:nvPr/>
        </p:nvSpPr>
        <p:spPr>
          <a:xfrm>
            <a:off x="659219" y="1506022"/>
            <a:ext cx="162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ONLY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8B2AEC-8A01-4B34-8B52-CCCB1E5F5CF7}"/>
              </a:ext>
            </a:extLst>
          </p:cNvPr>
          <p:cNvSpPr/>
          <p:nvPr/>
        </p:nvSpPr>
        <p:spPr>
          <a:xfrm>
            <a:off x="571679" y="2567652"/>
            <a:ext cx="2445488" cy="16905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273957-4BB7-40E8-B4C5-8F20335985CA}"/>
              </a:ext>
            </a:extLst>
          </p:cNvPr>
          <p:cNvSpPr/>
          <p:nvPr/>
        </p:nvSpPr>
        <p:spPr>
          <a:xfrm>
            <a:off x="316497" y="4789967"/>
            <a:ext cx="2977116" cy="2020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Executor Disk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4F0ED-5EDE-43ED-88B7-70537E7B8BAC}"/>
              </a:ext>
            </a:extLst>
          </p:cNvPr>
          <p:cNvSpPr txBox="1"/>
          <p:nvPr/>
        </p:nvSpPr>
        <p:spPr>
          <a:xfrm>
            <a:off x="9122735" y="365126"/>
            <a:ext cx="115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ONLY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6B59BB-0AF8-49DF-A701-7AB6071D1DE8}"/>
              </a:ext>
            </a:extLst>
          </p:cNvPr>
          <p:cNvSpPr/>
          <p:nvPr/>
        </p:nvSpPr>
        <p:spPr>
          <a:xfrm>
            <a:off x="4413576" y="2068033"/>
            <a:ext cx="2977117" cy="272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Executor Memory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4BD4B4-2629-4DA0-8251-6C94E00AF770}"/>
              </a:ext>
            </a:extLst>
          </p:cNvPr>
          <p:cNvSpPr txBox="1"/>
          <p:nvPr/>
        </p:nvSpPr>
        <p:spPr>
          <a:xfrm>
            <a:off x="4756298" y="1506022"/>
            <a:ext cx="115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ONLY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ECC3BE-662D-454F-B921-4892A23C1AB5}"/>
              </a:ext>
            </a:extLst>
          </p:cNvPr>
          <p:cNvSpPr/>
          <p:nvPr/>
        </p:nvSpPr>
        <p:spPr>
          <a:xfrm>
            <a:off x="4413576" y="4789967"/>
            <a:ext cx="2977116" cy="2020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Executor Disk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A069A0-9BF9-4614-9FE8-8DDC20B1DC8F}"/>
              </a:ext>
            </a:extLst>
          </p:cNvPr>
          <p:cNvSpPr/>
          <p:nvPr/>
        </p:nvSpPr>
        <p:spPr>
          <a:xfrm>
            <a:off x="4679390" y="5156791"/>
            <a:ext cx="2445488" cy="14779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F606D9-58F4-44F2-B65D-FA5E82637357}"/>
              </a:ext>
            </a:extLst>
          </p:cNvPr>
          <p:cNvSpPr txBox="1"/>
          <p:nvPr/>
        </p:nvSpPr>
        <p:spPr>
          <a:xfrm>
            <a:off x="8864588" y="1506022"/>
            <a:ext cx="2579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AND DISK ONLY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C74195-E556-4E99-AEE9-AC2F6193F8AB}"/>
              </a:ext>
            </a:extLst>
          </p:cNvPr>
          <p:cNvSpPr/>
          <p:nvPr/>
        </p:nvSpPr>
        <p:spPr>
          <a:xfrm>
            <a:off x="8864588" y="4243683"/>
            <a:ext cx="2445488" cy="14779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1625300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E85FBA2-1349-4BA2-97E9-1DF1A6FCD4E4}"/>
              </a:ext>
            </a:extLst>
          </p:cNvPr>
          <p:cNvSpPr/>
          <p:nvPr/>
        </p:nvSpPr>
        <p:spPr>
          <a:xfrm>
            <a:off x="7415501" y="4789966"/>
            <a:ext cx="2456701" cy="2020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Executor Disk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2E32F-6DD7-412B-B459-0F9460A1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4669465" cy="559908"/>
          </a:xfrm>
        </p:spPr>
        <p:txBody>
          <a:bodyPr>
            <a:normAutofit fontScale="90000"/>
          </a:bodyPr>
          <a:lstStyle/>
          <a:p>
            <a:r>
              <a:rPr lang="en-US" dirty="0"/>
              <a:t>Cache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794927-51C8-4FE9-8E8D-A54E94592D75}"/>
              </a:ext>
            </a:extLst>
          </p:cNvPr>
          <p:cNvSpPr/>
          <p:nvPr/>
        </p:nvSpPr>
        <p:spPr>
          <a:xfrm>
            <a:off x="316497" y="2068033"/>
            <a:ext cx="2977117" cy="272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Executor Memory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584950-2946-4DD0-86DD-B877B6595492}"/>
              </a:ext>
            </a:extLst>
          </p:cNvPr>
          <p:cNvSpPr txBox="1"/>
          <p:nvPr/>
        </p:nvSpPr>
        <p:spPr>
          <a:xfrm>
            <a:off x="659219" y="1506022"/>
            <a:ext cx="5619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MEMORY_2 / replication 1 more copy in another executor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8B2AEC-8A01-4B34-8B52-CCCB1E5F5CF7}"/>
              </a:ext>
            </a:extLst>
          </p:cNvPr>
          <p:cNvSpPr/>
          <p:nvPr/>
        </p:nvSpPr>
        <p:spPr>
          <a:xfrm>
            <a:off x="571679" y="2567652"/>
            <a:ext cx="2445488" cy="16905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273957-4BB7-40E8-B4C5-8F20335985CA}"/>
              </a:ext>
            </a:extLst>
          </p:cNvPr>
          <p:cNvSpPr/>
          <p:nvPr/>
        </p:nvSpPr>
        <p:spPr>
          <a:xfrm>
            <a:off x="316497" y="4789967"/>
            <a:ext cx="2977116" cy="2020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Executor Disk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4F0ED-5EDE-43ED-88B7-70537E7B8BAC}"/>
              </a:ext>
            </a:extLst>
          </p:cNvPr>
          <p:cNvSpPr txBox="1"/>
          <p:nvPr/>
        </p:nvSpPr>
        <p:spPr>
          <a:xfrm>
            <a:off x="9122735" y="365126"/>
            <a:ext cx="115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ONLY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F606D9-58F4-44F2-B65D-FA5E82637357}"/>
              </a:ext>
            </a:extLst>
          </p:cNvPr>
          <p:cNvSpPr txBox="1"/>
          <p:nvPr/>
        </p:nvSpPr>
        <p:spPr>
          <a:xfrm>
            <a:off x="8864588" y="1506022"/>
            <a:ext cx="22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AND DISK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210032-2495-4CBE-878B-53157FE769B5}"/>
              </a:ext>
            </a:extLst>
          </p:cNvPr>
          <p:cNvSpPr/>
          <p:nvPr/>
        </p:nvSpPr>
        <p:spPr>
          <a:xfrm>
            <a:off x="4019105" y="2068032"/>
            <a:ext cx="2977117" cy="272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Executor 2 Memory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3A143F-933A-42C8-B3EE-E09B2EFBF7E7}"/>
              </a:ext>
            </a:extLst>
          </p:cNvPr>
          <p:cNvSpPr/>
          <p:nvPr/>
        </p:nvSpPr>
        <p:spPr>
          <a:xfrm>
            <a:off x="4274287" y="2567651"/>
            <a:ext cx="2445488" cy="16905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BFFDB1-8697-4B8A-82B1-485EE4F470E1}"/>
              </a:ext>
            </a:extLst>
          </p:cNvPr>
          <p:cNvSpPr/>
          <p:nvPr/>
        </p:nvSpPr>
        <p:spPr>
          <a:xfrm>
            <a:off x="4019105" y="4789966"/>
            <a:ext cx="2977116" cy="2020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Executor Disk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2E4CF7E-55CB-4FA6-A91E-36EB14BA0C7E}"/>
              </a:ext>
            </a:extLst>
          </p:cNvPr>
          <p:cNvSpPr/>
          <p:nvPr/>
        </p:nvSpPr>
        <p:spPr>
          <a:xfrm>
            <a:off x="3017167" y="3179135"/>
            <a:ext cx="1352814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Replica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9181CE-337F-452A-AB45-9D385C07DB11}"/>
              </a:ext>
            </a:extLst>
          </p:cNvPr>
          <p:cNvSpPr/>
          <p:nvPr/>
        </p:nvSpPr>
        <p:spPr>
          <a:xfrm>
            <a:off x="7426713" y="2068033"/>
            <a:ext cx="2445489" cy="272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Executor Memory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087273-7050-4809-9784-70A31322FAD6}"/>
              </a:ext>
            </a:extLst>
          </p:cNvPr>
          <p:cNvSpPr/>
          <p:nvPr/>
        </p:nvSpPr>
        <p:spPr>
          <a:xfrm>
            <a:off x="7769435" y="4243683"/>
            <a:ext cx="2008794" cy="14779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C8FB8B-A636-41CA-ACF7-0E205833DBBE}"/>
              </a:ext>
            </a:extLst>
          </p:cNvPr>
          <p:cNvSpPr/>
          <p:nvPr/>
        </p:nvSpPr>
        <p:spPr>
          <a:xfrm>
            <a:off x="10641546" y="4789965"/>
            <a:ext cx="2456701" cy="2020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Executor Disk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D129AE-7DD2-4A8E-8443-98E5521B4B93}"/>
              </a:ext>
            </a:extLst>
          </p:cNvPr>
          <p:cNvSpPr/>
          <p:nvPr/>
        </p:nvSpPr>
        <p:spPr>
          <a:xfrm>
            <a:off x="10652758" y="2068032"/>
            <a:ext cx="2445489" cy="272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Executor 2 Memory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3C7C2C-ED66-4438-A6CD-087FD687BD72}"/>
              </a:ext>
            </a:extLst>
          </p:cNvPr>
          <p:cNvSpPr/>
          <p:nvPr/>
        </p:nvSpPr>
        <p:spPr>
          <a:xfrm>
            <a:off x="10995480" y="4243682"/>
            <a:ext cx="2008794" cy="14779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51E3875-99AE-4E36-A6F0-62DC506271E2}"/>
              </a:ext>
            </a:extLst>
          </p:cNvPr>
          <p:cNvSpPr/>
          <p:nvPr/>
        </p:nvSpPr>
        <p:spPr>
          <a:xfrm>
            <a:off x="9789441" y="4748727"/>
            <a:ext cx="1352814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Replica</a:t>
            </a:r>
          </a:p>
        </p:txBody>
      </p:sp>
    </p:spTree>
    <p:extLst>
      <p:ext uri="{BB962C8B-B14F-4D97-AF65-F5344CB8AC3E}">
        <p14:creationId xmlns:p14="http://schemas.microsoft.com/office/powerpoint/2010/main" val="152949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F4618D-89AD-4A0E-A63B-E1014D3737C4}"/>
              </a:ext>
            </a:extLst>
          </p:cNvPr>
          <p:cNvSpPr/>
          <p:nvPr/>
        </p:nvSpPr>
        <p:spPr>
          <a:xfrm>
            <a:off x="701749" y="2604977"/>
            <a:ext cx="2094614" cy="1148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</a:p>
          <a:p>
            <a:pPr algn="ctr"/>
            <a:r>
              <a:rPr lang="en-US" dirty="0"/>
              <a:t>Only 1 driver</a:t>
            </a:r>
          </a:p>
          <a:p>
            <a:pPr algn="ctr"/>
            <a:r>
              <a:rPr lang="en-US" dirty="0"/>
              <a:t>Notebook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9BEE8D-127B-4C69-8B94-EB532811B074}"/>
              </a:ext>
            </a:extLst>
          </p:cNvPr>
          <p:cNvSpPr/>
          <p:nvPr/>
        </p:nvSpPr>
        <p:spPr>
          <a:xfrm>
            <a:off x="6096000" y="372140"/>
            <a:ext cx="1772093" cy="86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16886-1D4D-47A9-BE8A-78584B9EC447}"/>
              </a:ext>
            </a:extLst>
          </p:cNvPr>
          <p:cNvSpPr/>
          <p:nvPr/>
        </p:nvSpPr>
        <p:spPr>
          <a:xfrm>
            <a:off x="6095999" y="1743740"/>
            <a:ext cx="1772093" cy="86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702EBA-464B-4291-86FF-77B7287AC19F}"/>
              </a:ext>
            </a:extLst>
          </p:cNvPr>
          <p:cNvSpPr/>
          <p:nvPr/>
        </p:nvSpPr>
        <p:spPr>
          <a:xfrm>
            <a:off x="6227134" y="2892056"/>
            <a:ext cx="1772093" cy="86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 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60021F-5FB8-498E-9B15-7535DEE9BCAF}"/>
              </a:ext>
            </a:extLst>
          </p:cNvPr>
          <p:cNvSpPr/>
          <p:nvPr/>
        </p:nvSpPr>
        <p:spPr>
          <a:xfrm>
            <a:off x="6227134" y="4253024"/>
            <a:ext cx="1772093" cy="86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FC918B-CA25-4414-AA8B-744383824693}"/>
              </a:ext>
            </a:extLst>
          </p:cNvPr>
          <p:cNvSpPr/>
          <p:nvPr/>
        </p:nvSpPr>
        <p:spPr>
          <a:xfrm>
            <a:off x="6227133" y="5613992"/>
            <a:ext cx="1772093" cy="86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 16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B46270-60B1-4420-95DD-A6FA0B913320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796363" y="802759"/>
            <a:ext cx="3299637" cy="237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12C582-2AC6-416D-B34B-06F95887391B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796363" y="2174359"/>
            <a:ext cx="3299636" cy="100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FC8B2C-7345-4D71-A3AF-17A22B986DB4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2796363" y="3179135"/>
            <a:ext cx="3430770" cy="286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90B838-8B60-4E12-9227-AFD77ABC0BF1}"/>
              </a:ext>
            </a:extLst>
          </p:cNvPr>
          <p:cNvCxnSpPr>
            <a:endCxn id="7" idx="1"/>
          </p:cNvCxnSpPr>
          <p:nvPr/>
        </p:nvCxnSpPr>
        <p:spPr>
          <a:xfrm>
            <a:off x="2927497" y="3179135"/>
            <a:ext cx="3299637" cy="143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947D19-8851-4C1D-BF13-838F291ED9C2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796363" y="3179135"/>
            <a:ext cx="3430771" cy="1504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Left 19">
            <a:extLst>
              <a:ext uri="{FF2B5EF4-FFF2-40B4-BE49-F238E27FC236}">
                <a16:creationId xmlns:a16="http://schemas.microsoft.com/office/drawing/2014/main" id="{2FAE11DB-7E18-4076-A6AD-5D25D69D42B3}"/>
              </a:ext>
            </a:extLst>
          </p:cNvPr>
          <p:cNvSpPr/>
          <p:nvPr/>
        </p:nvSpPr>
        <p:spPr>
          <a:xfrm>
            <a:off x="2144233" y="228601"/>
            <a:ext cx="3299637" cy="4093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938882-62B1-4BBF-B4E7-ACD6852BBD54}"/>
              </a:ext>
            </a:extLst>
          </p:cNvPr>
          <p:cNvSpPr txBox="1"/>
          <p:nvPr/>
        </p:nvSpPr>
        <p:spPr>
          <a:xfrm>
            <a:off x="2568433" y="798592"/>
            <a:ext cx="2942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Collect, glom, take all </a:t>
            </a:r>
          </a:p>
          <a:p>
            <a:r>
              <a:rPr lang="en-US" dirty="0"/>
              <a:t>Brings data from executors to</a:t>
            </a:r>
          </a:p>
          <a:p>
            <a:r>
              <a:rPr lang="en-US" dirty="0"/>
              <a:t>Driver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1565A0-E64B-4D23-9F87-CCFA00D506C6}"/>
              </a:ext>
            </a:extLst>
          </p:cNvPr>
          <p:cNvSpPr txBox="1"/>
          <p:nvPr/>
        </p:nvSpPr>
        <p:spPr>
          <a:xfrm>
            <a:off x="542260" y="5114261"/>
            <a:ext cx="48404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executor fails, spark can do Retry</a:t>
            </a:r>
          </a:p>
          <a:p>
            <a:r>
              <a:rPr lang="en-US" dirty="0"/>
              <a:t>If driver fails, we need re-execute whole job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467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6A193A-E482-4721-85C3-843988ACBE34}"/>
              </a:ext>
            </a:extLst>
          </p:cNvPr>
          <p:cNvSpPr/>
          <p:nvPr/>
        </p:nvSpPr>
        <p:spPr>
          <a:xfrm>
            <a:off x="361507" y="202019"/>
            <a:ext cx="11047228" cy="6560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Spark App</a:t>
            </a:r>
          </a:p>
          <a:p>
            <a:pPr algn="ctr"/>
            <a:r>
              <a:rPr lang="en-US" dirty="0" err="1"/>
              <a:t>NoteBook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5B1620-16B4-422F-82F4-EA31B75D3723}"/>
              </a:ext>
            </a:extLst>
          </p:cNvPr>
          <p:cNvSpPr/>
          <p:nvPr/>
        </p:nvSpPr>
        <p:spPr>
          <a:xfrm>
            <a:off x="871870" y="1679944"/>
            <a:ext cx="4346254" cy="2923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Spark</a:t>
            </a:r>
          </a:p>
          <a:p>
            <a:pPr algn="ctr"/>
            <a:r>
              <a:rPr lang="en-US" dirty="0"/>
              <a:t>Session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D41E41-C263-4FE8-8406-B0A1FED73D32}"/>
              </a:ext>
            </a:extLst>
          </p:cNvPr>
          <p:cNvSpPr/>
          <p:nvPr/>
        </p:nvSpPr>
        <p:spPr>
          <a:xfrm>
            <a:off x="1116419" y="2817628"/>
            <a:ext cx="1318437" cy="8080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 table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BA6CBE-EC68-4C06-A419-F3F62A984200}"/>
              </a:ext>
            </a:extLst>
          </p:cNvPr>
          <p:cNvSpPr/>
          <p:nvPr/>
        </p:nvSpPr>
        <p:spPr>
          <a:xfrm>
            <a:off x="2828261" y="2817628"/>
            <a:ext cx="1318437" cy="8080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 table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BD2C32-C0EA-47A1-B010-257E68FE59A1}"/>
              </a:ext>
            </a:extLst>
          </p:cNvPr>
          <p:cNvSpPr txBox="1"/>
          <p:nvPr/>
        </p:nvSpPr>
        <p:spPr>
          <a:xfrm>
            <a:off x="871870" y="3957567"/>
            <a:ext cx="4346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tables, UDF are private to </a:t>
            </a:r>
          </a:p>
          <a:p>
            <a:r>
              <a:rPr lang="en-US" dirty="0"/>
              <a:t>spark session, Not shared with other session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E51762-E35B-4CDA-92E9-8470D7564614}"/>
              </a:ext>
            </a:extLst>
          </p:cNvPr>
          <p:cNvSpPr/>
          <p:nvPr/>
        </p:nvSpPr>
        <p:spPr>
          <a:xfrm>
            <a:off x="5611529" y="1679944"/>
            <a:ext cx="4346254" cy="2923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Spark</a:t>
            </a:r>
          </a:p>
          <a:p>
            <a:pPr algn="ctr"/>
            <a:r>
              <a:rPr lang="en-US" dirty="0"/>
              <a:t>Session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F8D289-8C05-470D-AD60-191058F3AEB7}"/>
              </a:ext>
            </a:extLst>
          </p:cNvPr>
          <p:cNvSpPr/>
          <p:nvPr/>
        </p:nvSpPr>
        <p:spPr>
          <a:xfrm>
            <a:off x="5856078" y="2817628"/>
            <a:ext cx="1318437" cy="8080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 table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51E310-9E6A-4395-A1F7-57FD90259ADE}"/>
              </a:ext>
            </a:extLst>
          </p:cNvPr>
          <p:cNvSpPr/>
          <p:nvPr/>
        </p:nvSpPr>
        <p:spPr>
          <a:xfrm>
            <a:off x="7567920" y="2817628"/>
            <a:ext cx="1318437" cy="8080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 table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3F6FC8-7397-4288-A150-74023387A36B}"/>
              </a:ext>
            </a:extLst>
          </p:cNvPr>
          <p:cNvSpPr txBox="1"/>
          <p:nvPr/>
        </p:nvSpPr>
        <p:spPr>
          <a:xfrm>
            <a:off x="5611529" y="3957567"/>
            <a:ext cx="4346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tables, UDF are private to </a:t>
            </a:r>
          </a:p>
          <a:p>
            <a:r>
              <a:rPr lang="en-US" dirty="0"/>
              <a:t>spark session, Not shared with other session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6F2B54-C7BF-4925-A213-2772D9E03A26}"/>
              </a:ext>
            </a:extLst>
          </p:cNvPr>
          <p:cNvSpPr/>
          <p:nvPr/>
        </p:nvSpPr>
        <p:spPr>
          <a:xfrm>
            <a:off x="4061636" y="5105883"/>
            <a:ext cx="3019647" cy="159488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GlobalTemp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Tables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BF9777-EB2D-4286-B074-B6180A009F86}"/>
              </a:ext>
            </a:extLst>
          </p:cNvPr>
          <p:cNvCxnSpPr>
            <a:endCxn id="13" idx="1"/>
          </p:cNvCxnSpPr>
          <p:nvPr/>
        </p:nvCxnSpPr>
        <p:spPr>
          <a:xfrm>
            <a:off x="3044997" y="4603898"/>
            <a:ext cx="1016639" cy="1299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F55040-0C3D-4BC9-A5F3-DBF8DFE99BD1}"/>
              </a:ext>
            </a:extLst>
          </p:cNvPr>
          <p:cNvCxnSpPr/>
          <p:nvPr/>
        </p:nvCxnSpPr>
        <p:spPr>
          <a:xfrm flipH="1">
            <a:off x="7081283" y="4603898"/>
            <a:ext cx="703373" cy="1446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40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F4618D-89AD-4A0E-A63B-E1014D3737C4}"/>
              </a:ext>
            </a:extLst>
          </p:cNvPr>
          <p:cNvSpPr/>
          <p:nvPr/>
        </p:nvSpPr>
        <p:spPr>
          <a:xfrm>
            <a:off x="701749" y="2604977"/>
            <a:ext cx="2094614" cy="1148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</a:p>
          <a:p>
            <a:pPr algn="ctr"/>
            <a:r>
              <a:rPr lang="en-US" dirty="0"/>
              <a:t>Only 1 driver</a:t>
            </a:r>
          </a:p>
          <a:p>
            <a:pPr algn="ctr"/>
            <a:r>
              <a:rPr lang="en-US" dirty="0"/>
              <a:t>Notebook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9BEE8D-127B-4C69-8B94-EB532811B074}"/>
              </a:ext>
            </a:extLst>
          </p:cNvPr>
          <p:cNvSpPr/>
          <p:nvPr/>
        </p:nvSpPr>
        <p:spPr>
          <a:xfrm>
            <a:off x="6096000" y="372140"/>
            <a:ext cx="3600893" cy="115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 1</a:t>
            </a:r>
          </a:p>
          <a:p>
            <a:pPr algn="ctr"/>
            <a:r>
              <a:rPr lang="en-US" dirty="0" err="1"/>
              <a:t>forEach</a:t>
            </a:r>
            <a:r>
              <a:rPr lang="en-US" dirty="0"/>
              <a:t>,</a:t>
            </a:r>
          </a:p>
          <a:p>
            <a:pPr algn="ctr"/>
            <a:r>
              <a:rPr lang="en-US" dirty="0" err="1"/>
              <a:t>forEachPartitions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16886-1D4D-47A9-BE8A-78584B9EC447}"/>
              </a:ext>
            </a:extLst>
          </p:cNvPr>
          <p:cNvSpPr/>
          <p:nvPr/>
        </p:nvSpPr>
        <p:spPr>
          <a:xfrm>
            <a:off x="6095999" y="1743740"/>
            <a:ext cx="3600893" cy="86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Executor 2</a:t>
            </a:r>
          </a:p>
          <a:p>
            <a:pPr algn="ctr"/>
            <a:r>
              <a:rPr lang="en-US" dirty="0" err="1"/>
              <a:t>forEach</a:t>
            </a:r>
            <a:r>
              <a:rPr lang="en-US" dirty="0"/>
              <a:t>,</a:t>
            </a:r>
          </a:p>
          <a:p>
            <a:pPr algn="ctr"/>
            <a:r>
              <a:rPr lang="en-US" dirty="0" err="1"/>
              <a:t>forEachPartitions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702EBA-464B-4291-86FF-77B7287AC19F}"/>
              </a:ext>
            </a:extLst>
          </p:cNvPr>
          <p:cNvSpPr/>
          <p:nvPr/>
        </p:nvSpPr>
        <p:spPr>
          <a:xfrm>
            <a:off x="6227134" y="2892056"/>
            <a:ext cx="1772093" cy="86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 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60021F-5FB8-498E-9B15-7535DEE9BCAF}"/>
              </a:ext>
            </a:extLst>
          </p:cNvPr>
          <p:cNvSpPr/>
          <p:nvPr/>
        </p:nvSpPr>
        <p:spPr>
          <a:xfrm>
            <a:off x="6227134" y="4253024"/>
            <a:ext cx="1772093" cy="86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FC918B-CA25-4414-AA8B-744383824693}"/>
              </a:ext>
            </a:extLst>
          </p:cNvPr>
          <p:cNvSpPr/>
          <p:nvPr/>
        </p:nvSpPr>
        <p:spPr>
          <a:xfrm>
            <a:off x="6227133" y="5613992"/>
            <a:ext cx="1772093" cy="86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 16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B46270-60B1-4420-95DD-A6FA0B91332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796363" y="951614"/>
            <a:ext cx="3299637" cy="222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12C582-2AC6-416D-B34B-06F95887391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796363" y="2174359"/>
            <a:ext cx="3299636" cy="100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FC8B2C-7345-4D71-A3AF-17A22B986DB4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2796363" y="3179135"/>
            <a:ext cx="3430770" cy="286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90B838-8B60-4E12-9227-AFD77ABC0BF1}"/>
              </a:ext>
            </a:extLst>
          </p:cNvPr>
          <p:cNvCxnSpPr>
            <a:endCxn id="7" idx="1"/>
          </p:cNvCxnSpPr>
          <p:nvPr/>
        </p:nvCxnSpPr>
        <p:spPr>
          <a:xfrm>
            <a:off x="2927497" y="3179135"/>
            <a:ext cx="3299637" cy="143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947D19-8851-4C1D-BF13-838F291ED9C2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796363" y="3179135"/>
            <a:ext cx="3430771" cy="1504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F1565A0-E64B-4D23-9F87-CCFA00D506C6}"/>
              </a:ext>
            </a:extLst>
          </p:cNvPr>
          <p:cNvSpPr txBox="1"/>
          <p:nvPr/>
        </p:nvSpPr>
        <p:spPr>
          <a:xfrm>
            <a:off x="542260" y="5114261"/>
            <a:ext cx="48404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executor fails, spark can do Retry</a:t>
            </a:r>
          </a:p>
          <a:p>
            <a:r>
              <a:rPr lang="en-US" dirty="0"/>
              <a:t>If driver fails, we need re-execute whole job again</a:t>
            </a:r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511FA4-5273-4972-A690-C5CE41531E2A}"/>
              </a:ext>
            </a:extLst>
          </p:cNvPr>
          <p:cNvSpPr/>
          <p:nvPr/>
        </p:nvSpPr>
        <p:spPr>
          <a:xfrm>
            <a:off x="-552893" y="30528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err="1"/>
              <a:t>forEach</a:t>
            </a:r>
            <a:r>
              <a:rPr lang="en-US" dirty="0"/>
              <a:t>,</a:t>
            </a:r>
          </a:p>
          <a:p>
            <a:pPr algn="ctr"/>
            <a:r>
              <a:rPr lang="en-US" dirty="0" err="1"/>
              <a:t>forEachPartitions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Execute operations on partition </a:t>
            </a:r>
          </a:p>
          <a:p>
            <a:pPr algn="ctr"/>
            <a:r>
              <a:rPr lang="en-US" dirty="0"/>
              <a:t>elements at executor level</a:t>
            </a:r>
          </a:p>
          <a:p>
            <a:pPr algn="ctr"/>
            <a:r>
              <a:rPr lang="en-US" dirty="0" err="1"/>
              <a:t>forEach</a:t>
            </a:r>
            <a:r>
              <a:rPr lang="en-US" dirty="0"/>
              <a:t> () per </a:t>
            </a:r>
            <a:r>
              <a:rPr lang="en-US" dirty="0" err="1"/>
              <a:t>elemenet</a:t>
            </a:r>
            <a:r>
              <a:rPr lang="en-US" dirty="0"/>
              <a:t> level processing</a:t>
            </a:r>
          </a:p>
          <a:p>
            <a:pPr algn="ctr"/>
            <a:r>
              <a:rPr lang="en-US" dirty="0" err="1"/>
              <a:t>forEachPartition</a:t>
            </a:r>
            <a:r>
              <a:rPr lang="en-US" dirty="0"/>
              <a:t> – per partition level</a:t>
            </a:r>
          </a:p>
        </p:txBody>
      </p:sp>
    </p:spTree>
    <p:extLst>
      <p:ext uri="{BB962C8B-B14F-4D97-AF65-F5344CB8AC3E}">
        <p14:creationId xmlns:p14="http://schemas.microsoft.com/office/powerpoint/2010/main" val="156207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134769-B019-42E3-B8EF-EBDB47E66591}"/>
              </a:ext>
            </a:extLst>
          </p:cNvPr>
          <p:cNvSpPr txBox="1"/>
          <p:nvPr/>
        </p:nvSpPr>
        <p:spPr>
          <a:xfrm>
            <a:off x="829339" y="202018"/>
            <a:ext cx="56246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broadcast – python function that reference a local variable called sectors within driver application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def </a:t>
            </a:r>
            <a:r>
              <a:rPr lang="en-US" dirty="0" err="1">
                <a:solidFill>
                  <a:srgbClr val="FF0000"/>
                </a:solidFill>
              </a:rPr>
              <a:t>enrichStockWithSector</a:t>
            </a:r>
            <a:r>
              <a:rPr lang="en-US" dirty="0">
                <a:solidFill>
                  <a:srgbClr val="FF0000"/>
                </a:solidFill>
              </a:rPr>
              <a:t>(stock):</a:t>
            </a:r>
          </a:p>
          <a:p>
            <a:r>
              <a:rPr lang="en-US" dirty="0">
                <a:solidFill>
                  <a:srgbClr val="FF0000"/>
                </a:solidFill>
              </a:rPr>
              <a:t>    return stock +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sectors</a:t>
            </a:r>
            <a:r>
              <a:rPr lang="en-US" dirty="0">
                <a:solidFill>
                  <a:srgbClr val="FF0000"/>
                </a:solidFill>
              </a:rPr>
              <a:t> [stock[0]] ,)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5C8F64-C8EE-419E-A929-BD74F8B09F96}"/>
              </a:ext>
            </a:extLst>
          </p:cNvPr>
          <p:cNvSpPr/>
          <p:nvPr/>
        </p:nvSpPr>
        <p:spPr>
          <a:xfrm>
            <a:off x="593650" y="2179973"/>
            <a:ext cx="609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use </a:t>
            </a:r>
            <a:r>
              <a:rPr lang="en-US" dirty="0" err="1"/>
              <a:t>enrichStockWithSector</a:t>
            </a:r>
            <a:r>
              <a:rPr lang="en-US" dirty="0"/>
              <a:t> function defined in driver, inside lambda which is executed in the executor not in driver</a:t>
            </a:r>
          </a:p>
          <a:p>
            <a:r>
              <a:rPr lang="en-US" dirty="0"/>
              <a:t>, </a:t>
            </a:r>
            <a:r>
              <a:rPr lang="en-US" dirty="0" err="1"/>
              <a:t>enrichStockWithSector</a:t>
            </a:r>
            <a:r>
              <a:rPr lang="en-US" dirty="0"/>
              <a:t> refers sectors data dictionary</a:t>
            </a:r>
          </a:p>
          <a:p>
            <a:r>
              <a:rPr lang="en-US" dirty="0" err="1">
                <a:solidFill>
                  <a:srgbClr val="FF0000"/>
                </a:solidFill>
              </a:rPr>
              <a:t>enrichedRdd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stocksRdd.map</a:t>
            </a:r>
            <a:r>
              <a:rPr lang="en-US" dirty="0">
                <a:solidFill>
                  <a:srgbClr val="FF0000"/>
                </a:solidFill>
              </a:rPr>
              <a:t> (lambda stock: </a:t>
            </a:r>
            <a:r>
              <a:rPr lang="en-US" dirty="0" err="1">
                <a:solidFill>
                  <a:srgbClr val="FF0000"/>
                </a:solidFill>
              </a:rPr>
              <a:t>enrichStockWithSector</a:t>
            </a:r>
            <a:r>
              <a:rPr lang="en-US" dirty="0">
                <a:solidFill>
                  <a:srgbClr val="FF0000"/>
                </a:solidFill>
              </a:rPr>
              <a:t>(stock))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D1C18-8051-4317-9068-DA0A0AC1DB12}"/>
              </a:ext>
            </a:extLst>
          </p:cNvPr>
          <p:cNvSpPr txBox="1"/>
          <p:nvPr/>
        </p:nvSpPr>
        <p:spPr>
          <a:xfrm>
            <a:off x="698204" y="1745350"/>
            <a:ext cx="2969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code, we have data.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FE9806-8781-453D-8155-F30B9AE3955C}"/>
              </a:ext>
            </a:extLst>
          </p:cNvPr>
          <p:cNvSpPr txBox="1"/>
          <p:nvPr/>
        </p:nvSpPr>
        <p:spPr>
          <a:xfrm>
            <a:off x="7736958" y="479017"/>
            <a:ext cx="3960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partition = 1 task</a:t>
            </a:r>
          </a:p>
          <a:p>
            <a:r>
              <a:rPr lang="en-US" dirty="0"/>
              <a:t>10 partition = 10 tasks</a:t>
            </a:r>
          </a:p>
          <a:p>
            <a:r>
              <a:rPr lang="en-US" dirty="0"/>
              <a:t>10000 partitions = 10000 tasks</a:t>
            </a:r>
          </a:p>
          <a:p>
            <a:r>
              <a:rPr lang="en-US" dirty="0"/>
              <a:t>Task shall be sent to executor to execute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78D368-EE30-40F5-BF1D-BF97B2DE1F56}"/>
              </a:ext>
            </a:extLst>
          </p:cNvPr>
          <p:cNvCxnSpPr/>
          <p:nvPr/>
        </p:nvCxnSpPr>
        <p:spPr>
          <a:xfrm>
            <a:off x="6358270" y="-350875"/>
            <a:ext cx="95692" cy="6698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B82646F-00C9-4D8F-95E3-9880976CC434}"/>
              </a:ext>
            </a:extLst>
          </p:cNvPr>
          <p:cNvSpPr/>
          <p:nvPr/>
        </p:nvSpPr>
        <p:spPr>
          <a:xfrm>
            <a:off x="1912252" y="3699233"/>
            <a:ext cx="3083442" cy="3072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</a:p>
          <a:p>
            <a:pPr algn="ctr"/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enrichStockWithSector</a:t>
            </a:r>
            <a:r>
              <a:rPr lang="en-US" dirty="0">
                <a:solidFill>
                  <a:schemeClr val="tx1"/>
                </a:solidFill>
              </a:rPr>
              <a:t>(stock):</a:t>
            </a:r>
          </a:p>
          <a:p>
            <a:r>
              <a:rPr lang="en-US" dirty="0">
                <a:solidFill>
                  <a:schemeClr val="tx1"/>
                </a:solidFill>
              </a:rPr>
              <a:t>    return stock + (sectors [stock[0]] ,)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sector_dict</a:t>
            </a:r>
            <a:r>
              <a:rPr lang="en-US" dirty="0">
                <a:solidFill>
                  <a:schemeClr val="tx1"/>
                </a:solidFill>
              </a:rPr>
              <a:t> = {</a:t>
            </a:r>
          </a:p>
          <a:p>
            <a:r>
              <a:rPr lang="en-US" dirty="0">
                <a:solidFill>
                  <a:schemeClr val="tx1"/>
                </a:solidFill>
              </a:rPr>
              <a:t>        "MSFT": "TECH",</a:t>
            </a:r>
          </a:p>
          <a:p>
            <a:r>
              <a:rPr lang="en-US" dirty="0">
                <a:solidFill>
                  <a:schemeClr val="tx1"/>
                </a:solidFill>
              </a:rPr>
              <a:t>        "TSLA": "AUTO",</a:t>
            </a:r>
          </a:p>
          <a:p>
            <a:r>
              <a:rPr lang="en-US" dirty="0">
                <a:solidFill>
                  <a:schemeClr val="tx1"/>
                </a:solidFill>
              </a:rPr>
              <a:t>        "EMR": "INDUSTRIAL"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BD6C26-00B7-49EE-B2D0-B37C3B277144}"/>
              </a:ext>
            </a:extLst>
          </p:cNvPr>
          <p:cNvSpPr/>
          <p:nvPr/>
        </p:nvSpPr>
        <p:spPr>
          <a:xfrm>
            <a:off x="8250865" y="3285460"/>
            <a:ext cx="3657600" cy="3317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9BF9BE1-6E6A-4ED8-8E3E-446C061DED16}"/>
              </a:ext>
            </a:extLst>
          </p:cNvPr>
          <p:cNvSpPr/>
          <p:nvPr/>
        </p:nvSpPr>
        <p:spPr>
          <a:xfrm>
            <a:off x="4995694" y="5114260"/>
            <a:ext cx="3255171" cy="616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2EF0C4-28F6-40ED-8617-E7BE3CB31621}"/>
              </a:ext>
            </a:extLst>
          </p:cNvPr>
          <p:cNvSpPr txBox="1"/>
          <p:nvPr/>
        </p:nvSpPr>
        <p:spPr>
          <a:xfrm>
            <a:off x="5013005" y="3740497"/>
            <a:ext cx="33532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every tasks, </a:t>
            </a:r>
          </a:p>
          <a:p>
            <a:r>
              <a:rPr lang="en-US" dirty="0"/>
              <a:t>Driver shall send </a:t>
            </a:r>
          </a:p>
          <a:p>
            <a:r>
              <a:rPr lang="en-US" dirty="0" err="1">
                <a:solidFill>
                  <a:schemeClr val="tx1"/>
                </a:solidFill>
              </a:rPr>
              <a:t>enrichStockWithSector</a:t>
            </a:r>
            <a:r>
              <a:rPr lang="en-US" dirty="0">
                <a:solidFill>
                  <a:schemeClr val="tx1"/>
                </a:solidFill>
              </a:rPr>
              <a:t> code</a:t>
            </a:r>
          </a:p>
          <a:p>
            <a:r>
              <a:rPr lang="en-US" dirty="0"/>
              <a:t>And </a:t>
            </a:r>
            <a:r>
              <a:rPr lang="en-US" dirty="0" err="1">
                <a:solidFill>
                  <a:schemeClr val="tx1"/>
                </a:solidFill>
              </a:rPr>
              <a:t>sector_dict</a:t>
            </a:r>
            <a:r>
              <a:rPr lang="en-US" dirty="0">
                <a:solidFill>
                  <a:schemeClr val="tx1"/>
                </a:solidFill>
              </a:rPr>
              <a:t>  to executor</a:t>
            </a:r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10000 partitions = 10000 tasks</a:t>
            </a:r>
          </a:p>
          <a:p>
            <a:r>
              <a:rPr lang="en-US" dirty="0"/>
              <a:t>10000 times the source code and </a:t>
            </a:r>
          </a:p>
          <a:p>
            <a:r>
              <a:rPr lang="en-US" dirty="0" err="1"/>
              <a:t>Dict</a:t>
            </a:r>
            <a:r>
              <a:rPr lang="en-US" dirty="0"/>
              <a:t> send to executor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82AF94-ACF9-4B90-9754-8B7426E35F5F}"/>
              </a:ext>
            </a:extLst>
          </p:cNvPr>
          <p:cNvSpPr/>
          <p:nvPr/>
        </p:nvSpPr>
        <p:spPr>
          <a:xfrm>
            <a:off x="8404066" y="328546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= {</a:t>
            </a:r>
          </a:p>
          <a:p>
            <a:r>
              <a:rPr lang="en-US" dirty="0">
                <a:solidFill>
                  <a:schemeClr val="tx1"/>
                </a:solidFill>
              </a:rPr>
              <a:t>        "MSFT": "TECH",</a:t>
            </a:r>
          </a:p>
          <a:p>
            <a:r>
              <a:rPr lang="en-US" dirty="0">
                <a:solidFill>
                  <a:schemeClr val="tx1"/>
                </a:solidFill>
              </a:rPr>
              <a:t>        "TSLA": "AUTO",</a:t>
            </a:r>
          </a:p>
          <a:p>
            <a:r>
              <a:rPr lang="en-US" dirty="0">
                <a:solidFill>
                  <a:schemeClr val="tx1"/>
                </a:solidFill>
              </a:rPr>
              <a:t>        "EMR": "INDUSTRIAL"</a:t>
            </a:r>
          </a:p>
          <a:p>
            <a:r>
              <a:rPr lang="en-US" dirty="0">
                <a:solidFill>
                  <a:schemeClr val="tx1"/>
                </a:solidFill>
              </a:rPr>
              <a:t>} – copied 10000 times</a:t>
            </a:r>
          </a:p>
        </p:txBody>
      </p:sp>
    </p:spTree>
    <p:extLst>
      <p:ext uri="{BB962C8B-B14F-4D97-AF65-F5344CB8AC3E}">
        <p14:creationId xmlns:p14="http://schemas.microsoft.com/office/powerpoint/2010/main" val="267976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134769-B019-42E3-B8EF-EBDB47E66591}"/>
              </a:ext>
            </a:extLst>
          </p:cNvPr>
          <p:cNvSpPr txBox="1"/>
          <p:nvPr/>
        </p:nvSpPr>
        <p:spPr>
          <a:xfrm>
            <a:off x="829339" y="202018"/>
            <a:ext cx="56246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broadcast – python function that reference a local variable called sectors within driver application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def </a:t>
            </a:r>
            <a:r>
              <a:rPr lang="en-US" dirty="0" err="1">
                <a:solidFill>
                  <a:srgbClr val="FF0000"/>
                </a:solidFill>
              </a:rPr>
              <a:t>enrichStockWithSector</a:t>
            </a:r>
            <a:r>
              <a:rPr lang="en-US" dirty="0">
                <a:solidFill>
                  <a:srgbClr val="FF0000"/>
                </a:solidFill>
              </a:rPr>
              <a:t>(stock):</a:t>
            </a:r>
          </a:p>
          <a:p>
            <a:r>
              <a:rPr lang="en-US" dirty="0">
                <a:solidFill>
                  <a:srgbClr val="FF0000"/>
                </a:solidFill>
              </a:rPr>
              <a:t>    return stock + 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broadCastSectorDict.values</a:t>
            </a:r>
            <a:r>
              <a:rPr lang="en-US" dirty="0">
                <a:solidFill>
                  <a:srgbClr val="FF0000"/>
                </a:solidFill>
              </a:rPr>
              <a:t> [stock[0]] ,)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5C8F64-C8EE-419E-A929-BD74F8B09F96}"/>
              </a:ext>
            </a:extLst>
          </p:cNvPr>
          <p:cNvSpPr/>
          <p:nvPr/>
        </p:nvSpPr>
        <p:spPr>
          <a:xfrm>
            <a:off x="593650" y="2179973"/>
            <a:ext cx="609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use </a:t>
            </a:r>
            <a:r>
              <a:rPr lang="en-US" dirty="0" err="1"/>
              <a:t>enrichStockWithSector</a:t>
            </a:r>
            <a:r>
              <a:rPr lang="en-US" dirty="0"/>
              <a:t> function defined in driver, inside lambda which is executed in the executor not in driver</a:t>
            </a:r>
          </a:p>
          <a:p>
            <a:r>
              <a:rPr lang="en-US" dirty="0"/>
              <a:t>, </a:t>
            </a:r>
            <a:r>
              <a:rPr lang="en-US" dirty="0" err="1"/>
              <a:t>enrichStockWithSector</a:t>
            </a:r>
            <a:r>
              <a:rPr lang="en-US" dirty="0"/>
              <a:t> refers sectors data dictionary</a:t>
            </a:r>
          </a:p>
          <a:p>
            <a:r>
              <a:rPr lang="en-US" dirty="0" err="1">
                <a:solidFill>
                  <a:srgbClr val="FF0000"/>
                </a:solidFill>
              </a:rPr>
              <a:t>enrichedRdd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stocksRdd.map</a:t>
            </a:r>
            <a:r>
              <a:rPr lang="en-US" dirty="0">
                <a:solidFill>
                  <a:srgbClr val="FF0000"/>
                </a:solidFill>
              </a:rPr>
              <a:t> (lambda stock: </a:t>
            </a:r>
            <a:r>
              <a:rPr lang="en-US" dirty="0" err="1">
                <a:solidFill>
                  <a:srgbClr val="FF0000"/>
                </a:solidFill>
              </a:rPr>
              <a:t>enrichStockWithSector</a:t>
            </a:r>
            <a:r>
              <a:rPr lang="en-US" dirty="0">
                <a:solidFill>
                  <a:srgbClr val="FF0000"/>
                </a:solidFill>
              </a:rPr>
              <a:t>(stock))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D1C18-8051-4317-9068-DA0A0AC1DB12}"/>
              </a:ext>
            </a:extLst>
          </p:cNvPr>
          <p:cNvSpPr txBox="1"/>
          <p:nvPr/>
        </p:nvSpPr>
        <p:spPr>
          <a:xfrm>
            <a:off x="698204" y="1745350"/>
            <a:ext cx="2969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code, we have data.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FE9806-8781-453D-8155-F30B9AE3955C}"/>
              </a:ext>
            </a:extLst>
          </p:cNvPr>
          <p:cNvSpPr txBox="1"/>
          <p:nvPr/>
        </p:nvSpPr>
        <p:spPr>
          <a:xfrm>
            <a:off x="7736958" y="479017"/>
            <a:ext cx="3960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partition = 1 task</a:t>
            </a:r>
          </a:p>
          <a:p>
            <a:r>
              <a:rPr lang="en-US" dirty="0"/>
              <a:t>10 partition = 10 tasks</a:t>
            </a:r>
          </a:p>
          <a:p>
            <a:r>
              <a:rPr lang="en-US" dirty="0"/>
              <a:t>10000 partitions = 10000 tasks</a:t>
            </a:r>
          </a:p>
          <a:p>
            <a:r>
              <a:rPr lang="en-US" dirty="0"/>
              <a:t>Task shall be sent to executor to execute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78D368-EE30-40F5-BF1D-BF97B2DE1F56}"/>
              </a:ext>
            </a:extLst>
          </p:cNvPr>
          <p:cNvCxnSpPr/>
          <p:nvPr/>
        </p:nvCxnSpPr>
        <p:spPr>
          <a:xfrm>
            <a:off x="6358270" y="-350875"/>
            <a:ext cx="95692" cy="6698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B82646F-00C9-4D8F-95E3-9880976CC434}"/>
              </a:ext>
            </a:extLst>
          </p:cNvPr>
          <p:cNvSpPr/>
          <p:nvPr/>
        </p:nvSpPr>
        <p:spPr>
          <a:xfrm>
            <a:off x="1912252" y="3699233"/>
            <a:ext cx="3083442" cy="3072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</a:p>
          <a:p>
            <a:pPr algn="ctr"/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enrichStockWithSector</a:t>
            </a:r>
            <a:r>
              <a:rPr lang="en-US" dirty="0">
                <a:solidFill>
                  <a:schemeClr val="tx1"/>
                </a:solidFill>
              </a:rPr>
              <a:t>(stock):</a:t>
            </a:r>
          </a:p>
          <a:p>
            <a:r>
              <a:rPr lang="en-US" dirty="0">
                <a:solidFill>
                  <a:schemeClr val="tx1"/>
                </a:solidFill>
              </a:rPr>
              <a:t>    return stock + (sectors [stock[0]] ,)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sector_dict</a:t>
            </a:r>
            <a:r>
              <a:rPr lang="en-US" dirty="0">
                <a:solidFill>
                  <a:schemeClr val="tx1"/>
                </a:solidFill>
              </a:rPr>
              <a:t> = {</a:t>
            </a:r>
          </a:p>
          <a:p>
            <a:r>
              <a:rPr lang="en-US" dirty="0">
                <a:solidFill>
                  <a:schemeClr val="tx1"/>
                </a:solidFill>
              </a:rPr>
              <a:t>        "MSFT": "TECH",</a:t>
            </a:r>
          </a:p>
          <a:p>
            <a:r>
              <a:rPr lang="en-US" dirty="0">
                <a:solidFill>
                  <a:schemeClr val="tx1"/>
                </a:solidFill>
              </a:rPr>
              <a:t>        "TSLA": "AUTO",</a:t>
            </a:r>
          </a:p>
          <a:p>
            <a:r>
              <a:rPr lang="en-US" dirty="0">
                <a:solidFill>
                  <a:schemeClr val="tx1"/>
                </a:solidFill>
              </a:rPr>
              <a:t>        "EMR": "INDUSTRIAL"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 err="1">
                <a:solidFill>
                  <a:schemeClr val="tx1"/>
                </a:solidFill>
              </a:rPr>
              <a:t>Broadcasted_dict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sc.broadcast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sector_dict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BD6C26-00B7-49EE-B2D0-B37C3B277144}"/>
              </a:ext>
            </a:extLst>
          </p:cNvPr>
          <p:cNvSpPr/>
          <p:nvPr/>
        </p:nvSpPr>
        <p:spPr>
          <a:xfrm>
            <a:off x="8250865" y="3285460"/>
            <a:ext cx="3657600" cy="3317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9BF9BE1-6E6A-4ED8-8E3E-446C061DED16}"/>
              </a:ext>
            </a:extLst>
          </p:cNvPr>
          <p:cNvSpPr/>
          <p:nvPr/>
        </p:nvSpPr>
        <p:spPr>
          <a:xfrm>
            <a:off x="4995694" y="5114260"/>
            <a:ext cx="3255171" cy="616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2EF0C4-28F6-40ED-8617-E7BE3CB31621}"/>
              </a:ext>
            </a:extLst>
          </p:cNvPr>
          <p:cNvSpPr txBox="1"/>
          <p:nvPr/>
        </p:nvSpPr>
        <p:spPr>
          <a:xfrm>
            <a:off x="5013005" y="3740497"/>
            <a:ext cx="305391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every tasks, </a:t>
            </a:r>
          </a:p>
          <a:p>
            <a:r>
              <a:rPr lang="en-US" dirty="0"/>
              <a:t>Driver shall send </a:t>
            </a:r>
          </a:p>
          <a:p>
            <a:r>
              <a:rPr lang="en-US" dirty="0" err="1">
                <a:solidFill>
                  <a:schemeClr val="tx1"/>
                </a:solidFill>
              </a:rPr>
              <a:t>enrichStockWithSector</a:t>
            </a:r>
            <a:r>
              <a:rPr lang="en-US" dirty="0">
                <a:solidFill>
                  <a:schemeClr val="tx1"/>
                </a:solidFill>
              </a:rPr>
              <a:t> code</a:t>
            </a:r>
          </a:p>
          <a:p>
            <a:r>
              <a:rPr lang="en-US" dirty="0"/>
              <a:t>And </a:t>
            </a:r>
            <a:r>
              <a:rPr lang="en-US" dirty="0" err="1">
                <a:solidFill>
                  <a:schemeClr val="tx1"/>
                </a:solidFill>
              </a:rPr>
              <a:t>sector_dict</a:t>
            </a:r>
            <a:r>
              <a:rPr lang="en-US" dirty="0">
                <a:solidFill>
                  <a:schemeClr val="tx1"/>
                </a:solidFill>
              </a:rPr>
              <a:t>  to executor</a:t>
            </a:r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10000 partitions = 10000 tasks</a:t>
            </a:r>
          </a:p>
          <a:p>
            <a:r>
              <a:rPr lang="en-US" dirty="0"/>
              <a:t>10000 times the source code </a:t>
            </a:r>
          </a:p>
          <a:p>
            <a:r>
              <a:rPr lang="en-US" dirty="0" err="1">
                <a:solidFill>
                  <a:schemeClr val="tx1"/>
                </a:solidFill>
              </a:rPr>
              <a:t>Broadcasted_dict</a:t>
            </a:r>
            <a:r>
              <a:rPr lang="en-US" dirty="0"/>
              <a:t> send to </a:t>
            </a:r>
          </a:p>
          <a:p>
            <a:r>
              <a:rPr lang="en-US" dirty="0"/>
              <a:t>Executor only once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82AF94-ACF9-4B90-9754-8B7426E35F5F}"/>
              </a:ext>
            </a:extLst>
          </p:cNvPr>
          <p:cNvSpPr/>
          <p:nvPr/>
        </p:nvSpPr>
        <p:spPr>
          <a:xfrm>
            <a:off x="8404066" y="328546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Broadcasted_dict</a:t>
            </a:r>
            <a:r>
              <a:rPr lang="en-US" dirty="0">
                <a:solidFill>
                  <a:schemeClr val="tx1"/>
                </a:solidFill>
              </a:rPr>
              <a:t>  = {</a:t>
            </a:r>
          </a:p>
          <a:p>
            <a:r>
              <a:rPr lang="en-US" dirty="0">
                <a:solidFill>
                  <a:schemeClr val="tx1"/>
                </a:solidFill>
              </a:rPr>
              <a:t>        "MSFT": "TECH",</a:t>
            </a:r>
          </a:p>
          <a:p>
            <a:r>
              <a:rPr lang="en-US" dirty="0">
                <a:solidFill>
                  <a:schemeClr val="tx1"/>
                </a:solidFill>
              </a:rPr>
              <a:t>        "TSLA": "AUTO",</a:t>
            </a:r>
          </a:p>
          <a:p>
            <a:r>
              <a:rPr lang="en-US" dirty="0">
                <a:solidFill>
                  <a:schemeClr val="tx1"/>
                </a:solidFill>
              </a:rPr>
              <a:t>        "EMR": "INDUSTRIAL"</a:t>
            </a:r>
          </a:p>
          <a:p>
            <a:r>
              <a:rPr lang="en-US" dirty="0">
                <a:solidFill>
                  <a:schemeClr val="tx1"/>
                </a:solidFill>
              </a:rPr>
              <a:t>} – copied 1  time</a:t>
            </a:r>
          </a:p>
        </p:txBody>
      </p:sp>
    </p:spTree>
    <p:extLst>
      <p:ext uri="{BB962C8B-B14F-4D97-AF65-F5344CB8AC3E}">
        <p14:creationId xmlns:p14="http://schemas.microsoft.com/office/powerpoint/2010/main" val="184425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860425-A07D-4F32-BED1-F6C1E92577FB}"/>
              </a:ext>
            </a:extLst>
          </p:cNvPr>
          <p:cNvSpPr/>
          <p:nvPr/>
        </p:nvSpPr>
        <p:spPr>
          <a:xfrm>
            <a:off x="6096000" y="467833"/>
            <a:ext cx="5599814" cy="617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System [128 GB RAM, 36 cores]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09C928-D595-4970-976D-A833FBA13FE7}"/>
              </a:ext>
            </a:extLst>
          </p:cNvPr>
          <p:cNvSpPr/>
          <p:nvPr/>
        </p:nvSpPr>
        <p:spPr>
          <a:xfrm>
            <a:off x="6507126" y="1339702"/>
            <a:ext cx="3732027" cy="10313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  <a:p>
            <a:pPr algn="ctr"/>
            <a:r>
              <a:rPr lang="en-US" dirty="0"/>
              <a:t>Application</a:t>
            </a:r>
          </a:p>
          <a:p>
            <a:pPr algn="ctr"/>
            <a:r>
              <a:rPr lang="en-US" dirty="0"/>
              <a:t>Allocate CPU/RAM</a:t>
            </a:r>
          </a:p>
          <a:p>
            <a:pPr algn="ctr"/>
            <a:r>
              <a:rPr lang="en-US" dirty="0"/>
              <a:t>/Create executor on need basic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FBD23D-0B17-4308-946D-90A01B1EF5FB}"/>
              </a:ext>
            </a:extLst>
          </p:cNvPr>
          <p:cNvSpPr/>
          <p:nvPr/>
        </p:nvSpPr>
        <p:spPr>
          <a:xfrm>
            <a:off x="6507126" y="3285460"/>
            <a:ext cx="4348716" cy="28814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4 GB RAM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 core CPU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JVM Process/Java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F62B56-F075-4C7C-A30A-548780BE4CC1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8373140" y="2371060"/>
            <a:ext cx="308344" cy="9144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A905FC-6978-4257-ACA9-6BDD9907CAE8}"/>
              </a:ext>
            </a:extLst>
          </p:cNvPr>
          <p:cNvSpPr txBox="1"/>
          <p:nvPr/>
        </p:nvSpPr>
        <p:spPr>
          <a:xfrm>
            <a:off x="8681484" y="2743200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executor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782A08-4F74-4230-986F-FDEDE10F53CE}"/>
              </a:ext>
            </a:extLst>
          </p:cNvPr>
          <p:cNvSpPr/>
          <p:nvPr/>
        </p:nvSpPr>
        <p:spPr>
          <a:xfrm>
            <a:off x="3019647" y="786809"/>
            <a:ext cx="1818624" cy="2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</a:t>
            </a:r>
          </a:p>
          <a:p>
            <a:pPr algn="ctr"/>
            <a:r>
              <a:rPr lang="en-US" dirty="0"/>
              <a:t>Manager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C11890-B8E4-4269-AC7C-FE5EF8FD2EE5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4838271" y="1855381"/>
            <a:ext cx="1668855" cy="345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C3836A0-AABF-4F84-8C97-CBC2B5DE0623}"/>
              </a:ext>
            </a:extLst>
          </p:cNvPr>
          <p:cNvSpPr/>
          <p:nvPr/>
        </p:nvSpPr>
        <p:spPr>
          <a:xfrm>
            <a:off x="168350" y="3498112"/>
            <a:ext cx="2073348" cy="2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spark</a:t>
            </a:r>
          </a:p>
          <a:p>
            <a:pPr algn="ctr"/>
            <a:r>
              <a:rPr lang="en-US" dirty="0"/>
              <a:t>Application</a:t>
            </a:r>
          </a:p>
          <a:p>
            <a:pPr algn="ctr"/>
            <a:r>
              <a:rPr lang="en-US" dirty="0"/>
              <a:t>Notebook</a:t>
            </a:r>
          </a:p>
          <a:p>
            <a:pPr algn="ctr"/>
            <a:r>
              <a:rPr lang="en-US" dirty="0"/>
              <a:t>Spark submit</a:t>
            </a:r>
          </a:p>
          <a:p>
            <a:pPr algn="ctr"/>
            <a:r>
              <a:rPr lang="en-US" dirty="0"/>
              <a:t>Spark Context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797648-7B7E-4F7A-ADBF-9E08E92FC9FC}"/>
              </a:ext>
            </a:extLst>
          </p:cNvPr>
          <p:cNvCxnSpPr>
            <a:cxnSpLocks/>
            <a:stCxn id="13" idx="3"/>
            <a:endCxn id="10" idx="2"/>
          </p:cNvCxnSpPr>
          <p:nvPr/>
        </p:nvCxnSpPr>
        <p:spPr>
          <a:xfrm flipV="1">
            <a:off x="2241698" y="3615070"/>
            <a:ext cx="1687261" cy="1297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03FF3A0-48BB-4EB8-AAAE-071AB3729A4B}"/>
              </a:ext>
            </a:extLst>
          </p:cNvPr>
          <p:cNvSpPr txBox="1"/>
          <p:nvPr/>
        </p:nvSpPr>
        <p:spPr>
          <a:xfrm>
            <a:off x="2817628" y="4091729"/>
            <a:ext cx="1894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an executor </a:t>
            </a:r>
          </a:p>
          <a:p>
            <a:r>
              <a:rPr lang="en-US" dirty="0"/>
              <a:t>With 4 GB RAM</a:t>
            </a:r>
          </a:p>
          <a:p>
            <a:r>
              <a:rPr lang="en-US" dirty="0"/>
              <a:t>2 core CPU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DFBDE60-D2A0-43CC-98B7-F3D37918A5A7}"/>
              </a:ext>
            </a:extLst>
          </p:cNvPr>
          <p:cNvSpPr/>
          <p:nvPr/>
        </p:nvSpPr>
        <p:spPr>
          <a:xfrm>
            <a:off x="2241698" y="5187987"/>
            <a:ext cx="4265428" cy="63865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 task</a:t>
            </a:r>
          </a:p>
        </p:txBody>
      </p:sp>
    </p:spTree>
    <p:extLst>
      <p:ext uri="{BB962C8B-B14F-4D97-AF65-F5344CB8AC3E}">
        <p14:creationId xmlns:p14="http://schemas.microsoft.com/office/powerpoint/2010/main" val="3480715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99C148-FFA8-495E-8031-9789E6974FE9}"/>
              </a:ext>
            </a:extLst>
          </p:cNvPr>
          <p:cNvSpPr/>
          <p:nvPr/>
        </p:nvSpPr>
        <p:spPr>
          <a:xfrm>
            <a:off x="5050465" y="255181"/>
            <a:ext cx="6411433" cy="6326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FC306-A56A-4CE2-9924-0A1A8BAB06C6}"/>
              </a:ext>
            </a:extLst>
          </p:cNvPr>
          <p:cNvSpPr/>
          <p:nvPr/>
        </p:nvSpPr>
        <p:spPr>
          <a:xfrm>
            <a:off x="5419061" y="3428999"/>
            <a:ext cx="2913321" cy="1392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2AA12C-E24A-4E78-BCA7-07627560E496}"/>
              </a:ext>
            </a:extLst>
          </p:cNvPr>
          <p:cNvSpPr/>
          <p:nvPr/>
        </p:nvSpPr>
        <p:spPr>
          <a:xfrm>
            <a:off x="8440479" y="3418367"/>
            <a:ext cx="2913321" cy="1392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ECD54E-4819-4636-A93A-34A72410F191}"/>
              </a:ext>
            </a:extLst>
          </p:cNvPr>
          <p:cNvSpPr/>
          <p:nvPr/>
        </p:nvSpPr>
        <p:spPr>
          <a:xfrm>
            <a:off x="5241851" y="808074"/>
            <a:ext cx="3090531" cy="6485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P0: 1,2,3,4,5,6,7,8,9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D21A78-97F9-4964-BD92-697F177A5195}"/>
              </a:ext>
            </a:extLst>
          </p:cNvPr>
          <p:cNvSpPr/>
          <p:nvPr/>
        </p:nvSpPr>
        <p:spPr>
          <a:xfrm>
            <a:off x="255181" y="1807535"/>
            <a:ext cx="2530549" cy="2828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.filter(n =&gt;  n % 2 = 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D11141-5133-46FC-8090-5A1075962719}"/>
              </a:ext>
            </a:extLst>
          </p:cNvPr>
          <p:cNvSpPr/>
          <p:nvPr/>
        </p:nvSpPr>
        <p:spPr>
          <a:xfrm>
            <a:off x="5629761" y="3663767"/>
            <a:ext cx="2184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.filter(n =&gt;  n % 2 = 0)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876575-3AFD-4760-955F-A4AF13AE1947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6787117" y="1456660"/>
            <a:ext cx="88605" cy="197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55F0604-D318-4F0E-875A-BA57F738C3C7}"/>
              </a:ext>
            </a:extLst>
          </p:cNvPr>
          <p:cNvSpPr/>
          <p:nvPr/>
        </p:nvSpPr>
        <p:spPr>
          <a:xfrm>
            <a:off x="5419061" y="5486400"/>
            <a:ext cx="2682948" cy="5635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P0: 2, 4, 6, 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1478E8-F271-4B0D-8057-E2C79BE017C0}"/>
              </a:ext>
            </a:extLst>
          </p:cNvPr>
          <p:cNvCxnSpPr>
            <a:stCxn id="5" idx="2"/>
          </p:cNvCxnSpPr>
          <p:nvPr/>
        </p:nvCxnSpPr>
        <p:spPr>
          <a:xfrm flipH="1">
            <a:off x="6687879" y="4821864"/>
            <a:ext cx="187843" cy="813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4E850D-2D80-41DE-8097-686ECA9F72B7}"/>
              </a:ext>
            </a:extLst>
          </p:cNvPr>
          <p:cNvSpPr txBox="1"/>
          <p:nvPr/>
        </p:nvSpPr>
        <p:spPr>
          <a:xfrm>
            <a:off x="5287359" y="78555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0E9994-FC2C-4191-89B5-5D1AEDD7AF33}"/>
              </a:ext>
            </a:extLst>
          </p:cNvPr>
          <p:cNvSpPr txBox="1"/>
          <p:nvPr/>
        </p:nvSpPr>
        <p:spPr>
          <a:xfrm>
            <a:off x="5507665" y="576816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14519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05BE58-06E4-4C5A-B3C5-68E2FBA50F8D}"/>
              </a:ext>
            </a:extLst>
          </p:cNvPr>
          <p:cNvSpPr/>
          <p:nvPr/>
        </p:nvSpPr>
        <p:spPr>
          <a:xfrm>
            <a:off x="435935" y="499730"/>
            <a:ext cx="3551274" cy="24454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Execuctor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31BE0A-4F67-4B43-8CB8-6B8B3E6DAD47}"/>
              </a:ext>
            </a:extLst>
          </p:cNvPr>
          <p:cNvSpPr/>
          <p:nvPr/>
        </p:nvSpPr>
        <p:spPr>
          <a:xfrm>
            <a:off x="669851" y="1095153"/>
            <a:ext cx="2105247" cy="3189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P0: 0,1,2,3,4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DC15AF-8BAA-4D11-807E-404F71D82C5E}"/>
              </a:ext>
            </a:extLst>
          </p:cNvPr>
          <p:cNvSpPr/>
          <p:nvPr/>
        </p:nvSpPr>
        <p:spPr>
          <a:xfrm>
            <a:off x="1513368" y="1562985"/>
            <a:ext cx="2105247" cy="3189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P1: 5,6,7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C37A5-96C7-47BF-8D5F-F3B6B824D470}"/>
              </a:ext>
            </a:extLst>
          </p:cNvPr>
          <p:cNvSpPr/>
          <p:nvPr/>
        </p:nvSpPr>
        <p:spPr>
          <a:xfrm>
            <a:off x="7648354" y="333152"/>
            <a:ext cx="3551274" cy="24454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ACBD4A-E6AB-4307-9915-91F23D25F2FD}"/>
              </a:ext>
            </a:extLst>
          </p:cNvPr>
          <p:cNvSpPr txBox="1"/>
          <p:nvPr/>
        </p:nvSpPr>
        <p:spPr>
          <a:xfrm>
            <a:off x="3708056" y="3059668"/>
            <a:ext cx="149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Repartition(4)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936757-5BD2-4565-A8A9-60E0509E6AC6}"/>
              </a:ext>
            </a:extLst>
          </p:cNvPr>
          <p:cNvSpPr/>
          <p:nvPr/>
        </p:nvSpPr>
        <p:spPr>
          <a:xfrm>
            <a:off x="7726326" y="2945219"/>
            <a:ext cx="3551274" cy="24454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150F1F-937C-4ECA-ABE0-DFFAD8767A7D}"/>
              </a:ext>
            </a:extLst>
          </p:cNvPr>
          <p:cNvSpPr/>
          <p:nvPr/>
        </p:nvSpPr>
        <p:spPr>
          <a:xfrm>
            <a:off x="669851" y="3792278"/>
            <a:ext cx="3551274" cy="24454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11F1B4-C8FD-416A-8FE8-292FBD5DB7A3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211572" y="2945219"/>
            <a:ext cx="233916" cy="84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80D8C9-3C94-48C1-868C-2109C32A019D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3987209" y="1555897"/>
            <a:ext cx="3661145" cy="16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3FA35B-74B9-4AC2-B574-21BBBB03B12E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987209" y="1722475"/>
            <a:ext cx="3739117" cy="244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ADB431B-FB25-4315-A9C6-C48A7489E801}"/>
              </a:ext>
            </a:extLst>
          </p:cNvPr>
          <p:cNvSpPr/>
          <p:nvPr/>
        </p:nvSpPr>
        <p:spPr>
          <a:xfrm>
            <a:off x="8498957" y="822989"/>
            <a:ext cx="1570076" cy="4316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P0: 0,1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AB2AC7-1F90-4426-862E-F387369A52F9}"/>
              </a:ext>
            </a:extLst>
          </p:cNvPr>
          <p:cNvSpPr/>
          <p:nvPr/>
        </p:nvSpPr>
        <p:spPr>
          <a:xfrm>
            <a:off x="8638953" y="3576452"/>
            <a:ext cx="1570076" cy="4316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P1: 5,6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08E9EA-D7E5-46B0-BA75-229A70B68EB4}"/>
              </a:ext>
            </a:extLst>
          </p:cNvPr>
          <p:cNvSpPr/>
          <p:nvPr/>
        </p:nvSpPr>
        <p:spPr>
          <a:xfrm>
            <a:off x="995915" y="4863363"/>
            <a:ext cx="1570076" cy="4316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P2:  2, 3,7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7FCB52-69A1-490C-883E-2D98D9C14271}"/>
              </a:ext>
            </a:extLst>
          </p:cNvPr>
          <p:cNvSpPr/>
          <p:nvPr/>
        </p:nvSpPr>
        <p:spPr>
          <a:xfrm>
            <a:off x="1371599" y="2346989"/>
            <a:ext cx="1570076" cy="4316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P3: 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114F77-0AA0-4B83-ADB3-2EEB0FDD860D}"/>
              </a:ext>
            </a:extLst>
          </p:cNvPr>
          <p:cNvSpPr txBox="1"/>
          <p:nvPr/>
        </p:nvSpPr>
        <p:spPr>
          <a:xfrm>
            <a:off x="4635795" y="4603898"/>
            <a:ext cx="27764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Repartition involves more </a:t>
            </a:r>
          </a:p>
          <a:p>
            <a:r>
              <a:rPr lang="en-US" dirty="0"/>
              <a:t>Shuffling of data between </a:t>
            </a:r>
          </a:p>
          <a:p>
            <a:r>
              <a:rPr lang="en-US" dirty="0"/>
              <a:t>Systems where network I/O</a:t>
            </a:r>
          </a:p>
          <a:p>
            <a:r>
              <a:rPr lang="en-US" dirty="0"/>
              <a:t>Need to faster</a:t>
            </a:r>
          </a:p>
        </p:txBody>
      </p:sp>
    </p:spTree>
    <p:extLst>
      <p:ext uri="{BB962C8B-B14F-4D97-AF65-F5344CB8AC3E}">
        <p14:creationId xmlns:p14="http://schemas.microsoft.com/office/powerpoint/2010/main" val="1323570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05BE58-06E4-4C5A-B3C5-68E2FBA50F8D}"/>
              </a:ext>
            </a:extLst>
          </p:cNvPr>
          <p:cNvSpPr/>
          <p:nvPr/>
        </p:nvSpPr>
        <p:spPr>
          <a:xfrm>
            <a:off x="435935" y="499730"/>
            <a:ext cx="3551274" cy="24454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Execuctor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31BE0A-4F67-4B43-8CB8-6B8B3E6DAD47}"/>
              </a:ext>
            </a:extLst>
          </p:cNvPr>
          <p:cNvSpPr/>
          <p:nvPr/>
        </p:nvSpPr>
        <p:spPr>
          <a:xfrm>
            <a:off x="669851" y="1095153"/>
            <a:ext cx="2105247" cy="3189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P0: 0,1,2,3,4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DC15AF-8BAA-4D11-807E-404F71D82C5E}"/>
              </a:ext>
            </a:extLst>
          </p:cNvPr>
          <p:cNvSpPr/>
          <p:nvPr/>
        </p:nvSpPr>
        <p:spPr>
          <a:xfrm>
            <a:off x="1513368" y="1562985"/>
            <a:ext cx="2105247" cy="3189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P1: 5,6,7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C37A5-96C7-47BF-8D5F-F3B6B824D470}"/>
              </a:ext>
            </a:extLst>
          </p:cNvPr>
          <p:cNvSpPr/>
          <p:nvPr/>
        </p:nvSpPr>
        <p:spPr>
          <a:xfrm>
            <a:off x="7648354" y="333152"/>
            <a:ext cx="3551274" cy="24454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ACBD4A-E6AB-4307-9915-91F23D25F2FD}"/>
              </a:ext>
            </a:extLst>
          </p:cNvPr>
          <p:cNvSpPr txBox="1"/>
          <p:nvPr/>
        </p:nvSpPr>
        <p:spPr>
          <a:xfrm>
            <a:off x="3708056" y="3059668"/>
            <a:ext cx="12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coalesce(1)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936757-5BD2-4565-A8A9-60E0509E6AC6}"/>
              </a:ext>
            </a:extLst>
          </p:cNvPr>
          <p:cNvSpPr/>
          <p:nvPr/>
        </p:nvSpPr>
        <p:spPr>
          <a:xfrm>
            <a:off x="7726326" y="2945219"/>
            <a:ext cx="3551274" cy="24454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150F1F-937C-4ECA-ABE0-DFFAD8767A7D}"/>
              </a:ext>
            </a:extLst>
          </p:cNvPr>
          <p:cNvSpPr/>
          <p:nvPr/>
        </p:nvSpPr>
        <p:spPr>
          <a:xfrm>
            <a:off x="669851" y="3792278"/>
            <a:ext cx="3551274" cy="24454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11F1B4-C8FD-416A-8FE8-292FBD5DB7A3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211572" y="2945219"/>
            <a:ext cx="233916" cy="84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80D8C9-3C94-48C1-868C-2109C32A019D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3987209" y="1555897"/>
            <a:ext cx="3661145" cy="16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3FA35B-74B9-4AC2-B574-21BBBB03B12E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987209" y="1722475"/>
            <a:ext cx="3739117" cy="244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A6A87B-3B9C-4D84-9BAA-75AB54B0E47F}"/>
              </a:ext>
            </a:extLst>
          </p:cNvPr>
          <p:cNvSpPr txBox="1"/>
          <p:nvPr/>
        </p:nvSpPr>
        <p:spPr>
          <a:xfrm>
            <a:off x="4593265" y="4338084"/>
            <a:ext cx="3243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its best to reduce number of </a:t>
            </a:r>
          </a:p>
          <a:p>
            <a:r>
              <a:rPr lang="en-US" dirty="0"/>
              <a:t>shuffling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24E46A-96AF-4E6F-8462-597130EE63FC}"/>
              </a:ext>
            </a:extLst>
          </p:cNvPr>
          <p:cNvSpPr/>
          <p:nvPr/>
        </p:nvSpPr>
        <p:spPr>
          <a:xfrm>
            <a:off x="669851" y="2363088"/>
            <a:ext cx="2860158" cy="31720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P0: 0,1,2,3,4,5,6,7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FECA25-1438-4B0E-9D04-45B9A2D99AF3}"/>
              </a:ext>
            </a:extLst>
          </p:cNvPr>
          <p:cNvCxnSpPr/>
          <p:nvPr/>
        </p:nvCxnSpPr>
        <p:spPr>
          <a:xfrm>
            <a:off x="2573079" y="1881962"/>
            <a:ext cx="0" cy="481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0BB061-0844-4795-BA8A-E9660CD59225}"/>
              </a:ext>
            </a:extLst>
          </p:cNvPr>
          <p:cNvCxnSpPr/>
          <p:nvPr/>
        </p:nvCxnSpPr>
        <p:spPr>
          <a:xfrm>
            <a:off x="1137684" y="1414130"/>
            <a:ext cx="0" cy="94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465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1392</Words>
  <Application>Microsoft Office PowerPoint</Application>
  <PresentationFormat>Widescreen</PresentationFormat>
  <Paragraphs>386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Caching</vt:lpstr>
      <vt:lpstr>Cache</vt:lpstr>
      <vt:lpstr>Cache Replication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GOPALAKRISHNAN SUBRAMANI</dc:creator>
  <cp:lastModifiedBy>GOPALAKRISHNAN SUBRAMANI</cp:lastModifiedBy>
  <cp:revision>18</cp:revision>
  <dcterms:created xsi:type="dcterms:W3CDTF">2022-04-04T04:22:57Z</dcterms:created>
  <dcterms:modified xsi:type="dcterms:W3CDTF">2022-04-06T11:14:18Z</dcterms:modified>
</cp:coreProperties>
</file>