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body"/>
          </p:nvPr>
        </p:nvSpPr>
        <p:spPr>
          <a:xfrm>
            <a:off x="756000" y="5078520"/>
            <a:ext cx="6047640" cy="4811040"/>
          </a:xfrm>
          <a:prstGeom prst="rect">
            <a:avLst/>
          </a:prstGeom>
        </p:spPr>
        <p:txBody>
          <a:bodyPr lIns="0" rIns="0" tIns="0" bIns="0"/>
          <a:p>
            <a:r>
              <a:rPr b="0" lang="it-IT" sz="2000" spc="-1" strike="noStrike">
                <a:solidFill>
                  <a:srgbClr val="000000"/>
                </a:solidFill>
                <a:uFill>
                  <a:solidFill>
                    <a:srgbClr val="ffffff"/>
                  </a:solidFill>
                </a:uFill>
                <a:latin typeface="Arial"/>
              </a:rPr>
              <a:t>Fai clic per modificare il formato delle note</a:t>
            </a:r>
            <a:endParaRPr b="0" lang="it-IT" sz="2000" spc="-1" strike="noStrike">
              <a:solidFill>
                <a:srgbClr val="000000"/>
              </a:solidFill>
              <a:uFill>
                <a:solidFill>
                  <a:srgbClr val="ffffff"/>
                </a:solidFill>
              </a:uFill>
              <a:latin typeface="Arial"/>
            </a:endParaRPr>
          </a:p>
        </p:txBody>
      </p:sp>
      <p:sp>
        <p:nvSpPr>
          <p:cNvPr id="37" name="PlaceHolder 2"/>
          <p:cNvSpPr>
            <a:spLocks noGrp="1"/>
          </p:cNvSpPr>
          <p:nvPr>
            <p:ph type="hdr"/>
          </p:nvPr>
        </p:nvSpPr>
        <p:spPr>
          <a:xfrm>
            <a:off x="0" y="0"/>
            <a:ext cx="3280680" cy="534240"/>
          </a:xfrm>
          <a:prstGeom prst="rect">
            <a:avLst/>
          </a:prstGeom>
        </p:spPr>
        <p:txBody>
          <a:bodyPr lIns="0" rIns="0" tIns="0" bIns="0"/>
          <a:p>
            <a:r>
              <a:rPr b="0" lang="it-IT" sz="1400" spc="-1" strike="noStrike">
                <a:solidFill>
                  <a:srgbClr val="000000"/>
                </a:solidFill>
                <a:uFill>
                  <a:solidFill>
                    <a:srgbClr val="ffffff"/>
                  </a:solidFill>
                </a:uFill>
                <a:latin typeface="Times New Roman"/>
              </a:rPr>
              <a:t> </a:t>
            </a:r>
            <a:endParaRPr b="0" lang="it-IT" sz="1400" spc="-1" strike="noStrike">
              <a:solidFill>
                <a:srgbClr val="000000"/>
              </a:solidFill>
              <a:uFill>
                <a:solidFill>
                  <a:srgbClr val="ffffff"/>
                </a:solidFill>
              </a:uFill>
              <a:latin typeface="Times New Roman"/>
            </a:endParaRPr>
          </a:p>
        </p:txBody>
      </p:sp>
      <p:sp>
        <p:nvSpPr>
          <p:cNvPr id="38" name="PlaceHolder 3"/>
          <p:cNvSpPr>
            <a:spLocks noGrp="1"/>
          </p:cNvSpPr>
          <p:nvPr>
            <p:ph type="dt"/>
          </p:nvPr>
        </p:nvSpPr>
        <p:spPr>
          <a:xfrm>
            <a:off x="4278960" y="0"/>
            <a:ext cx="3280680" cy="534240"/>
          </a:xfrm>
          <a:prstGeom prst="rect">
            <a:avLst/>
          </a:prstGeom>
        </p:spPr>
        <p:txBody>
          <a:bodyPr lIns="0" rIns="0" tIns="0" bIns="0"/>
          <a:p>
            <a:pPr algn="r"/>
            <a:r>
              <a:rPr b="0" lang="it-IT" sz="1400" spc="-1" strike="noStrike">
                <a:solidFill>
                  <a:srgbClr val="000000"/>
                </a:solidFill>
                <a:uFill>
                  <a:solidFill>
                    <a:srgbClr val="ffffff"/>
                  </a:solidFill>
                </a:uFill>
                <a:latin typeface="Times New Roman"/>
              </a:rPr>
              <a:t> </a:t>
            </a:r>
            <a:endParaRPr b="0" lang="it-IT" sz="1400" spc="-1" strike="noStrike">
              <a:solidFill>
                <a:srgbClr val="000000"/>
              </a:solidFill>
              <a:uFill>
                <a:solidFill>
                  <a:srgbClr val="ffffff"/>
                </a:solidFill>
              </a:uFill>
              <a:latin typeface="Times New Roman"/>
            </a:endParaRPr>
          </a:p>
        </p:txBody>
      </p:sp>
      <p:sp>
        <p:nvSpPr>
          <p:cNvPr id="39" name="PlaceHolder 4"/>
          <p:cNvSpPr>
            <a:spLocks noGrp="1"/>
          </p:cNvSpPr>
          <p:nvPr>
            <p:ph type="ftr"/>
          </p:nvPr>
        </p:nvSpPr>
        <p:spPr>
          <a:xfrm>
            <a:off x="0" y="10157400"/>
            <a:ext cx="3280680" cy="534240"/>
          </a:xfrm>
          <a:prstGeom prst="rect">
            <a:avLst/>
          </a:prstGeom>
        </p:spPr>
        <p:txBody>
          <a:bodyPr lIns="0" rIns="0" tIns="0" bIns="0" anchor="b"/>
          <a:p>
            <a:r>
              <a:rPr b="0" lang="it-IT" sz="1400" spc="-1" strike="noStrike">
                <a:solidFill>
                  <a:srgbClr val="000000"/>
                </a:solidFill>
                <a:uFill>
                  <a:solidFill>
                    <a:srgbClr val="ffffff"/>
                  </a:solidFill>
                </a:uFill>
                <a:latin typeface="Times New Roman"/>
              </a:rPr>
              <a:t> </a:t>
            </a:r>
            <a:endParaRPr b="0" lang="it-IT" sz="1400" spc="-1" strike="noStrike">
              <a:solidFill>
                <a:srgbClr val="000000"/>
              </a:solidFill>
              <a:uFill>
                <a:solidFill>
                  <a:srgbClr val="ffffff"/>
                </a:solidFill>
              </a:uFill>
              <a:latin typeface="Times New Roman"/>
            </a:endParaRPr>
          </a:p>
        </p:txBody>
      </p:sp>
      <p:sp>
        <p:nvSpPr>
          <p:cNvPr id="40" name="PlaceHolder 5"/>
          <p:cNvSpPr>
            <a:spLocks noGrp="1"/>
          </p:cNvSpPr>
          <p:nvPr>
            <p:ph type="sldNum"/>
          </p:nvPr>
        </p:nvSpPr>
        <p:spPr>
          <a:xfrm>
            <a:off x="4278960" y="10157400"/>
            <a:ext cx="3280680" cy="534240"/>
          </a:xfrm>
          <a:prstGeom prst="rect">
            <a:avLst/>
          </a:prstGeom>
        </p:spPr>
        <p:txBody>
          <a:bodyPr lIns="0" rIns="0" tIns="0" bIns="0" anchor="b"/>
          <a:p>
            <a:pPr algn="r"/>
            <a:fld id="{807A0DDD-1F86-4ABC-824F-01E193A1261D}" type="slidenum">
              <a:rPr b="0" lang="it-IT" sz="1400" spc="-1" strike="noStrike">
                <a:solidFill>
                  <a:srgbClr val="000000"/>
                </a:solidFill>
                <a:uFill>
                  <a:solidFill>
                    <a:srgbClr val="ffffff"/>
                  </a:solidFill>
                </a:uFill>
                <a:latin typeface="Times New Roman"/>
              </a:rPr>
              <a:t>1</a:t>
            </a:fld>
            <a:endParaRPr b="0" lang="it-IT"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278240" y="10156680"/>
            <a:ext cx="3278880" cy="532800"/>
          </a:xfrm>
          <a:prstGeom prst="rect">
            <a:avLst/>
          </a:prstGeom>
          <a:noFill/>
          <a:ln>
            <a:noFill/>
          </a:ln>
        </p:spPr>
        <p:style>
          <a:lnRef idx="0"/>
          <a:fillRef idx="0"/>
          <a:effectRef idx="0"/>
          <a:fontRef idx="minor"/>
        </p:style>
        <p:txBody>
          <a:bodyPr lIns="0" rIns="0" tIns="0" bIns="0" anchor="b"/>
          <a:p>
            <a:pPr algn="r">
              <a:lnSpc>
                <a:spcPct val="100000"/>
              </a:lnSpc>
            </a:pPr>
            <a:fld id="{86892AFD-2B3E-419A-94B6-988A2F089ECA}" type="slidenum">
              <a:rPr b="0" lang="it-IT" sz="1400" spc="-1" strike="noStrike">
                <a:solidFill>
                  <a:srgbClr val="000000"/>
                </a:solidFill>
                <a:uFill>
                  <a:solidFill>
                    <a:srgbClr val="ffffff"/>
                  </a:solidFill>
                </a:uFill>
                <a:latin typeface="Times New Roman"/>
                <a:ea typeface="+mn-ea"/>
              </a:rPr>
              <a:t>1</a:t>
            </a:fld>
            <a:endParaRPr b="0" lang="it-IT" sz="18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755640" y="5078520"/>
            <a:ext cx="6047640" cy="4811040"/>
          </a:xfrm>
          <a:prstGeom prst="rect">
            <a:avLst/>
          </a:prstGeom>
        </p:spPr>
        <p:txBody>
          <a:bodyPr lIns="0" rIns="0" tIns="0" bIns="0" anchor="ctr"/>
          <a:p>
            <a:endParaRPr b="0" lang="it-IT"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it-IT"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it-IT"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it-IT"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it-IT"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it-IT"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it-IT"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it-IT"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it-IT"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it-IT"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it-IT"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it-IT"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it-IT"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it-IT" sz="4400" spc="-1" strike="noStrike">
                <a:solidFill>
                  <a:srgbClr val="000000"/>
                </a:solidFill>
                <a:uFill>
                  <a:solidFill>
                    <a:srgbClr val="ffffff"/>
                  </a:solidFill>
                </a:uFill>
                <a:latin typeface="Arial"/>
              </a:rPr>
              <a:t>Fai clic per modificare il formato del </a:t>
            </a:r>
            <a:r>
              <a:rPr b="0" lang="it-IT" sz="4400" spc="-1" strike="noStrike">
                <a:solidFill>
                  <a:srgbClr val="000000"/>
                </a:solidFill>
                <a:uFill>
                  <a:solidFill>
                    <a:srgbClr val="ffffff"/>
                  </a:solidFill>
                </a:uFill>
                <a:latin typeface="Arial"/>
              </a:rPr>
              <a:t>testo del titolo</a:t>
            </a:r>
            <a:endParaRPr b="0" lang="it-IT"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it-IT" sz="3200" spc="-1" strike="noStrike">
                <a:solidFill>
                  <a:srgbClr val="000000"/>
                </a:solidFill>
                <a:uFill>
                  <a:solidFill>
                    <a:srgbClr val="ffffff"/>
                  </a:solidFill>
                </a:uFill>
                <a:latin typeface="Arial"/>
              </a:rPr>
              <a:t>Fai clic per modificare il formato del testo della struttura</a:t>
            </a:r>
            <a:endParaRPr b="0" lang="it-IT"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it-IT" sz="2800" spc="-1" strike="noStrike">
                <a:solidFill>
                  <a:srgbClr val="000000"/>
                </a:solidFill>
                <a:uFill>
                  <a:solidFill>
                    <a:srgbClr val="ffffff"/>
                  </a:solidFill>
                </a:uFill>
                <a:latin typeface="Arial"/>
              </a:rPr>
              <a:t>Secondo livello struttura</a:t>
            </a:r>
            <a:endParaRPr b="0" lang="it-IT"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it-IT" sz="2400" spc="-1" strike="noStrike">
                <a:solidFill>
                  <a:srgbClr val="000000"/>
                </a:solidFill>
                <a:uFill>
                  <a:solidFill>
                    <a:srgbClr val="ffffff"/>
                  </a:solidFill>
                </a:uFill>
                <a:latin typeface="Arial"/>
              </a:rPr>
              <a:t>Terzo livello struttura</a:t>
            </a:r>
            <a:endParaRPr b="0" lang="it-IT"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it-IT" sz="2000" spc="-1" strike="noStrike">
                <a:solidFill>
                  <a:srgbClr val="000000"/>
                </a:solidFill>
                <a:uFill>
                  <a:solidFill>
                    <a:srgbClr val="ffffff"/>
                  </a:solidFill>
                </a:uFill>
                <a:latin typeface="Arial"/>
              </a:rPr>
              <a:t>Quarto livello struttura</a:t>
            </a:r>
            <a:endParaRPr b="0" lang="it-IT"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it-IT" sz="2000" spc="-1" strike="noStrike">
                <a:solidFill>
                  <a:srgbClr val="000000"/>
                </a:solidFill>
                <a:uFill>
                  <a:solidFill>
                    <a:srgbClr val="ffffff"/>
                  </a:solidFill>
                </a:uFill>
                <a:latin typeface="Arial"/>
              </a:rPr>
              <a:t>Quinto livello struttura</a:t>
            </a:r>
            <a:endParaRPr b="0" lang="it-IT"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it-IT" sz="2000" spc="-1" strike="noStrike">
                <a:solidFill>
                  <a:srgbClr val="000000"/>
                </a:solidFill>
                <a:uFill>
                  <a:solidFill>
                    <a:srgbClr val="ffffff"/>
                  </a:solidFill>
                </a:uFill>
                <a:latin typeface="Arial"/>
              </a:rPr>
              <a:t>Sesto livello struttura</a:t>
            </a:r>
            <a:endParaRPr b="0" lang="it-IT"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it-IT" sz="2000" spc="-1" strike="noStrike">
                <a:solidFill>
                  <a:srgbClr val="000000"/>
                </a:solidFill>
                <a:uFill>
                  <a:solidFill>
                    <a:srgbClr val="ffffff"/>
                  </a:solidFill>
                </a:uFill>
                <a:latin typeface="Arial"/>
              </a:rPr>
              <a:t>Settimo livello struttura</a:t>
            </a:r>
            <a:endParaRPr b="0" lang="it-I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0" y="0"/>
            <a:ext cx="10079280" cy="1258920"/>
          </a:xfrm>
          <a:prstGeom prst="rect">
            <a:avLst/>
          </a:prstGeom>
          <a:solidFill>
            <a:srgbClr val="c00000"/>
          </a:solidFill>
          <a:ln w="9360">
            <a:solidFill>
              <a:srgbClr val="000000"/>
            </a:solidFill>
            <a:round/>
          </a:ln>
        </p:spPr>
        <p:style>
          <a:lnRef idx="0"/>
          <a:fillRef idx="0"/>
          <a:effectRef idx="0"/>
          <a:fontRef idx="minor"/>
        </p:style>
      </p:sp>
      <p:sp>
        <p:nvSpPr>
          <p:cNvPr id="42" name="CustomShape 2"/>
          <p:cNvSpPr/>
          <p:nvPr/>
        </p:nvSpPr>
        <p:spPr>
          <a:xfrm>
            <a:off x="518400" y="3024360"/>
            <a:ext cx="9070200" cy="1799640"/>
          </a:xfrm>
          <a:prstGeom prst="rect">
            <a:avLst/>
          </a:prstGeom>
          <a:noFill/>
          <a:ln>
            <a:noFill/>
          </a:ln>
        </p:spPr>
        <p:style>
          <a:lnRef idx="0"/>
          <a:fillRef idx="0"/>
          <a:effectRef idx="0"/>
          <a:fontRef idx="minor"/>
        </p:style>
        <p:txBody>
          <a:bodyPr lIns="0" rIns="0" tIns="29880" bIns="0" anchor="ctr"/>
          <a:p>
            <a:pPr algn="ctr">
              <a:lnSpc>
                <a:spcPct val="100000"/>
              </a:lnSpc>
            </a:pPr>
            <a:r>
              <a:rPr b="1" lang="it-IT" sz="5400" spc="-1" strike="noStrike">
                <a:solidFill>
                  <a:srgbClr val="900000"/>
                </a:solidFill>
                <a:uFill>
                  <a:solidFill>
                    <a:srgbClr val="ffffff"/>
                  </a:solidFill>
                </a:uFill>
                <a:latin typeface="LilyUPC"/>
                <a:ea typeface="Droid Sans"/>
              </a:rPr>
              <a:t>Implementazione CNN su piattaforma ARM + FPGA</a:t>
            </a:r>
            <a:endParaRPr b="0" lang="it-IT" sz="1800" spc="-1" strike="noStrike">
              <a:solidFill>
                <a:srgbClr val="000000"/>
              </a:solidFill>
              <a:uFill>
                <a:solidFill>
                  <a:srgbClr val="ffffff"/>
                </a:solidFill>
              </a:uFill>
              <a:latin typeface="Arial"/>
            </a:endParaRPr>
          </a:p>
        </p:txBody>
      </p:sp>
      <p:sp>
        <p:nvSpPr>
          <p:cNvPr id="43" name="CustomShape 3"/>
          <p:cNvSpPr/>
          <p:nvPr/>
        </p:nvSpPr>
        <p:spPr>
          <a:xfrm>
            <a:off x="7704720" y="6156000"/>
            <a:ext cx="2230920" cy="1223280"/>
          </a:xfrm>
          <a:prstGeom prst="rect">
            <a:avLst/>
          </a:prstGeom>
          <a:noFill/>
          <a:ln>
            <a:noFill/>
          </a:ln>
        </p:spPr>
        <p:style>
          <a:lnRef idx="0"/>
          <a:fillRef idx="0"/>
          <a:effectRef idx="0"/>
          <a:fontRef idx="minor"/>
        </p:style>
        <p:txBody>
          <a:bodyPr lIns="90000" rIns="90000" tIns="71640" bIns="45000"/>
          <a:p>
            <a:pPr>
              <a:lnSpc>
                <a:spcPct val="100000"/>
              </a:lnSpc>
            </a:pPr>
            <a:endParaRPr b="0" lang="it-IT" sz="1800" spc="-1" strike="noStrike">
              <a:solidFill>
                <a:srgbClr val="000000"/>
              </a:solidFill>
              <a:uFill>
                <a:solidFill>
                  <a:srgbClr val="ffffff"/>
                </a:solidFill>
              </a:uFill>
              <a:latin typeface="Arial"/>
            </a:endParaRPr>
          </a:p>
          <a:p>
            <a:pPr>
              <a:lnSpc>
                <a:spcPct val="100000"/>
              </a:lnSpc>
            </a:pPr>
            <a:endParaRPr b="0" lang="it-IT" sz="1800" spc="-1" strike="noStrike">
              <a:solidFill>
                <a:srgbClr val="000000"/>
              </a:solidFill>
              <a:uFill>
                <a:solidFill>
                  <a:srgbClr val="ffffff"/>
                </a:solidFill>
              </a:uFill>
              <a:latin typeface="Arial"/>
            </a:endParaRPr>
          </a:p>
          <a:p>
            <a:pPr algn="r">
              <a:lnSpc>
                <a:spcPct val="100000"/>
              </a:lnSpc>
            </a:pPr>
            <a:endParaRPr b="0" lang="it-IT" sz="1800" spc="-1" strike="noStrike">
              <a:solidFill>
                <a:srgbClr val="000000"/>
              </a:solidFill>
              <a:uFill>
                <a:solidFill>
                  <a:srgbClr val="ffffff"/>
                </a:solidFill>
              </a:uFill>
              <a:latin typeface="Arial"/>
            </a:endParaRPr>
          </a:p>
        </p:txBody>
      </p:sp>
      <p:sp>
        <p:nvSpPr>
          <p:cNvPr id="44" name="CustomShape 4"/>
          <p:cNvSpPr/>
          <p:nvPr/>
        </p:nvSpPr>
        <p:spPr>
          <a:xfrm>
            <a:off x="143640" y="6600960"/>
            <a:ext cx="3585240" cy="618480"/>
          </a:xfrm>
          <a:prstGeom prst="rect">
            <a:avLst/>
          </a:prstGeom>
          <a:noFill/>
          <a:ln>
            <a:noFill/>
          </a:ln>
        </p:spPr>
        <p:style>
          <a:lnRef idx="0"/>
          <a:fillRef idx="0"/>
          <a:effectRef idx="0"/>
          <a:fontRef idx="minor"/>
        </p:style>
        <p:txBody>
          <a:bodyPr lIns="90000" rIns="90000" tIns="45000" bIns="45000"/>
          <a:p>
            <a:pPr>
              <a:lnSpc>
                <a:spcPct val="93000"/>
              </a:lnSpc>
            </a:pPr>
            <a:endParaRPr b="0" lang="it-IT" sz="1800" spc="-1" strike="noStrike">
              <a:solidFill>
                <a:srgbClr val="000000"/>
              </a:solidFill>
              <a:uFill>
                <a:solidFill>
                  <a:srgbClr val="ffffff"/>
                </a:solidFill>
              </a:uFill>
              <a:latin typeface="Arial"/>
            </a:endParaRPr>
          </a:p>
          <a:p>
            <a:pPr>
              <a:lnSpc>
                <a:spcPct val="93000"/>
              </a:lnSpc>
            </a:pPr>
            <a:endParaRPr b="0" lang="it-IT" sz="1800" spc="-1" strike="noStrike">
              <a:solidFill>
                <a:srgbClr val="000000"/>
              </a:solidFill>
              <a:uFill>
                <a:solidFill>
                  <a:srgbClr val="ffffff"/>
                </a:solidFill>
              </a:uFill>
              <a:latin typeface="Arial"/>
            </a:endParaRPr>
          </a:p>
        </p:txBody>
      </p:sp>
      <p:sp>
        <p:nvSpPr>
          <p:cNvPr id="45" name="CustomShape 5"/>
          <p:cNvSpPr/>
          <p:nvPr/>
        </p:nvSpPr>
        <p:spPr>
          <a:xfrm>
            <a:off x="-360" y="-180720"/>
            <a:ext cx="10080000" cy="668520"/>
          </a:xfrm>
          <a:prstGeom prst="rect">
            <a:avLst/>
          </a:prstGeom>
          <a:noFill/>
          <a:ln>
            <a:noFill/>
          </a:ln>
        </p:spPr>
        <p:style>
          <a:lnRef idx="0"/>
          <a:fillRef idx="0"/>
          <a:effectRef idx="0"/>
          <a:fontRef idx="minor"/>
        </p:style>
        <p:txBody>
          <a:bodyPr lIns="90000" rIns="90000" tIns="45000" bIns="45000"/>
          <a:p>
            <a:pPr>
              <a:lnSpc>
                <a:spcPct val="93000"/>
              </a:lnSpc>
            </a:pPr>
            <a:endParaRPr b="0" lang="it-IT" sz="1800" spc="-1" strike="noStrike">
              <a:solidFill>
                <a:srgbClr val="000000"/>
              </a:solidFill>
              <a:uFill>
                <a:solidFill>
                  <a:srgbClr val="ffffff"/>
                </a:solidFill>
              </a:uFill>
              <a:latin typeface="Arial"/>
            </a:endParaRPr>
          </a:p>
          <a:p>
            <a:pPr algn="ctr">
              <a:lnSpc>
                <a:spcPct val="100000"/>
              </a:lnSpc>
            </a:pPr>
            <a:r>
              <a:rPr b="0" lang="it-IT" sz="2000" spc="-1" strike="noStrike">
                <a:solidFill>
                  <a:srgbClr val="ffffff"/>
                </a:solidFill>
                <a:uFill>
                  <a:solidFill>
                    <a:srgbClr val="ffffff"/>
                  </a:solidFill>
                </a:uFill>
                <a:latin typeface="Calisto MT"/>
                <a:ea typeface="Droid Sans"/>
              </a:rPr>
              <a:t> </a:t>
            </a:r>
            <a:r>
              <a:rPr b="1" lang="it-IT" sz="2000" spc="-1" strike="noStrike">
                <a:solidFill>
                  <a:srgbClr val="ffffff"/>
                </a:solidFill>
                <a:uFill>
                  <a:solidFill>
                    <a:srgbClr val="ffffff"/>
                  </a:solidFill>
                </a:uFill>
                <a:latin typeface="Calisto MT"/>
                <a:ea typeface="Droid Sans"/>
              </a:rPr>
              <a:t>ALMA MATER STUDIORUM - UNIVERSITÀ DI BOLOGNA </a:t>
            </a:r>
            <a:endParaRPr b="0" lang="it-IT" sz="1800" spc="-1" strike="noStrike">
              <a:solidFill>
                <a:srgbClr val="000000"/>
              </a:solidFill>
              <a:uFill>
                <a:solidFill>
                  <a:srgbClr val="ffffff"/>
                </a:solidFill>
              </a:uFill>
              <a:latin typeface="Arial"/>
            </a:endParaRPr>
          </a:p>
        </p:txBody>
      </p:sp>
      <p:sp>
        <p:nvSpPr>
          <p:cNvPr id="46" name="CustomShape 6"/>
          <p:cNvSpPr/>
          <p:nvPr/>
        </p:nvSpPr>
        <p:spPr>
          <a:xfrm>
            <a:off x="0" y="268920"/>
            <a:ext cx="10093320" cy="1126080"/>
          </a:xfrm>
          <a:prstGeom prst="rect">
            <a:avLst/>
          </a:prstGeom>
          <a:noFill/>
          <a:ln>
            <a:noFill/>
          </a:ln>
        </p:spPr>
        <p:style>
          <a:lnRef idx="0"/>
          <a:fillRef idx="0"/>
          <a:effectRef idx="0"/>
          <a:fontRef idx="minor"/>
        </p:style>
        <p:txBody>
          <a:bodyPr lIns="90000" rIns="90000" tIns="45000" bIns="45000"/>
          <a:p>
            <a:pPr>
              <a:lnSpc>
                <a:spcPct val="93000"/>
              </a:lnSpc>
            </a:pPr>
            <a:endParaRPr b="0" lang="it-IT" sz="1800" spc="-1" strike="noStrike">
              <a:solidFill>
                <a:srgbClr val="000000"/>
              </a:solidFill>
              <a:uFill>
                <a:solidFill>
                  <a:srgbClr val="ffffff"/>
                </a:solidFill>
              </a:uFill>
              <a:latin typeface="Arial"/>
            </a:endParaRPr>
          </a:p>
          <a:p>
            <a:pPr algn="ctr">
              <a:lnSpc>
                <a:spcPct val="100000"/>
              </a:lnSpc>
            </a:pPr>
            <a:r>
              <a:rPr b="0" lang="it-IT" sz="1800" spc="-1" strike="noStrike">
                <a:solidFill>
                  <a:srgbClr val="ffffff"/>
                </a:solidFill>
                <a:uFill>
                  <a:solidFill>
                    <a:srgbClr val="ffffff"/>
                  </a:solidFill>
                </a:uFill>
                <a:latin typeface="Calisto MT"/>
                <a:ea typeface="Droid Sans"/>
              </a:rPr>
              <a:t> </a:t>
            </a:r>
            <a:r>
              <a:rPr b="1" lang="it-IT" sz="1800" spc="-1" strike="noStrike">
                <a:solidFill>
                  <a:srgbClr val="ffffff"/>
                </a:solidFill>
                <a:uFill>
                  <a:solidFill>
                    <a:srgbClr val="ffffff"/>
                  </a:solidFill>
                </a:uFill>
                <a:latin typeface="Calisto MT"/>
                <a:ea typeface="Droid Sans"/>
              </a:rPr>
              <a:t>SCUOLA DI INGEGNERIA E ARCHITETTURA </a:t>
            </a:r>
            <a:endParaRPr b="0" lang="it-IT" sz="1800" spc="-1" strike="noStrike">
              <a:solidFill>
                <a:srgbClr val="000000"/>
              </a:solidFill>
              <a:uFill>
                <a:solidFill>
                  <a:srgbClr val="ffffff"/>
                </a:solidFill>
              </a:uFill>
              <a:latin typeface="Arial"/>
            </a:endParaRPr>
          </a:p>
          <a:p>
            <a:pPr algn="ctr">
              <a:lnSpc>
                <a:spcPct val="100000"/>
              </a:lnSpc>
            </a:pPr>
            <a:r>
              <a:rPr b="1" lang="it-IT" sz="1800" spc="-1" strike="noStrike">
                <a:solidFill>
                  <a:srgbClr val="ffffff"/>
                </a:solidFill>
                <a:uFill>
                  <a:solidFill>
                    <a:srgbClr val="ffffff"/>
                  </a:solidFill>
                </a:uFill>
                <a:latin typeface="Calisto MT"/>
                <a:ea typeface="Droid Sans"/>
              </a:rPr>
              <a:t>DIPARTIMENTO DISI </a:t>
            </a:r>
            <a:endParaRPr b="0" lang="it-IT" sz="1800" spc="-1" strike="noStrike">
              <a:solidFill>
                <a:srgbClr val="000000"/>
              </a:solidFill>
              <a:uFill>
                <a:solidFill>
                  <a:srgbClr val="ffffff"/>
                </a:solidFill>
              </a:uFill>
              <a:latin typeface="Arial"/>
            </a:endParaRPr>
          </a:p>
          <a:p>
            <a:pPr algn="ctr">
              <a:lnSpc>
                <a:spcPct val="100000"/>
              </a:lnSpc>
            </a:pPr>
            <a:r>
              <a:rPr b="0" i="1" lang="it-IT" sz="1400" spc="-1" strike="noStrike">
                <a:solidFill>
                  <a:srgbClr val="000000"/>
                </a:solidFill>
                <a:uFill>
                  <a:solidFill>
                    <a:srgbClr val="ffffff"/>
                  </a:solidFill>
                </a:uFill>
                <a:latin typeface="Arial"/>
                <a:ea typeface="Droid Sans"/>
              </a:rPr>
              <a:t> </a:t>
            </a:r>
            <a:endParaRPr b="0" lang="it-IT" sz="1800" spc="-1" strike="noStrike">
              <a:solidFill>
                <a:srgbClr val="000000"/>
              </a:solidFill>
              <a:uFill>
                <a:solidFill>
                  <a:srgbClr val="ffffff"/>
                </a:solidFill>
              </a:uFill>
              <a:latin typeface="Arial"/>
            </a:endParaRPr>
          </a:p>
        </p:txBody>
      </p:sp>
      <p:sp>
        <p:nvSpPr>
          <p:cNvPr id="47" name="Line 7"/>
          <p:cNvSpPr/>
          <p:nvPr/>
        </p:nvSpPr>
        <p:spPr>
          <a:xfrm>
            <a:off x="1079640" y="455400"/>
            <a:ext cx="7849080" cy="360"/>
          </a:xfrm>
          <a:prstGeom prst="line">
            <a:avLst/>
          </a:prstGeom>
          <a:ln w="9360">
            <a:solidFill>
              <a:srgbClr val="ffffff"/>
            </a:solidFill>
            <a:round/>
          </a:ln>
        </p:spPr>
        <p:style>
          <a:lnRef idx="0"/>
          <a:fillRef idx="0"/>
          <a:effectRef idx="0"/>
          <a:fontRef idx="minor"/>
        </p:style>
      </p:sp>
      <p:sp>
        <p:nvSpPr>
          <p:cNvPr id="48" name="CustomShape 8"/>
          <p:cNvSpPr/>
          <p:nvPr/>
        </p:nvSpPr>
        <p:spPr>
          <a:xfrm>
            <a:off x="2590560" y="6629760"/>
            <a:ext cx="4823640" cy="606960"/>
          </a:xfrm>
          <a:prstGeom prst="rect">
            <a:avLst/>
          </a:prstGeom>
          <a:noFill/>
          <a:ln>
            <a:noFill/>
          </a:ln>
        </p:spPr>
        <p:style>
          <a:lnRef idx="0"/>
          <a:fillRef idx="0"/>
          <a:effectRef idx="0"/>
          <a:fontRef idx="minor"/>
        </p:style>
        <p:txBody>
          <a:bodyPr lIns="90000" rIns="90000" tIns="45000" bIns="45000"/>
          <a:p>
            <a:pPr>
              <a:lnSpc>
                <a:spcPct val="93000"/>
              </a:lnSpc>
            </a:pPr>
            <a:endParaRPr b="0" lang="it-IT" sz="1800" spc="-1" strike="noStrike">
              <a:solidFill>
                <a:srgbClr val="000000"/>
              </a:solidFill>
              <a:uFill>
                <a:solidFill>
                  <a:srgbClr val="ffffff"/>
                </a:solidFill>
              </a:uFill>
              <a:latin typeface="Arial"/>
            </a:endParaRPr>
          </a:p>
          <a:p>
            <a:pPr algn="ctr">
              <a:lnSpc>
                <a:spcPct val="100000"/>
              </a:lnSpc>
            </a:pPr>
            <a:r>
              <a:rPr b="0" lang="it-IT" sz="1600" spc="-1" strike="noStrike">
                <a:solidFill>
                  <a:srgbClr val="000000"/>
                </a:solidFill>
                <a:uFill>
                  <a:solidFill>
                    <a:srgbClr val="ffffff"/>
                  </a:solidFill>
                </a:uFill>
                <a:latin typeface="Arial"/>
                <a:ea typeface="Droid Sans"/>
              </a:rPr>
              <a:t>Simone Nigro Alex Casadio</a:t>
            </a:r>
            <a:endParaRPr b="0" lang="it-IT" sz="1800" spc="-1" strike="noStrike">
              <a:solidFill>
                <a:srgbClr val="000000"/>
              </a:solidFill>
              <a:uFill>
                <a:solidFill>
                  <a:srgbClr val="ffffff"/>
                </a:solidFill>
              </a:uFill>
              <a:latin typeface="Arial"/>
            </a:endParaRPr>
          </a:p>
        </p:txBody>
      </p:sp>
      <p:sp>
        <p:nvSpPr>
          <p:cNvPr id="49" name="CustomShape 9"/>
          <p:cNvSpPr/>
          <p:nvPr/>
        </p:nvSpPr>
        <p:spPr>
          <a:xfrm>
            <a:off x="-360" y="7380360"/>
            <a:ext cx="10093680" cy="178560"/>
          </a:xfrm>
          <a:prstGeom prst="rect">
            <a:avLst/>
          </a:prstGeom>
          <a:solidFill>
            <a:srgbClr val="c00000"/>
          </a:solidFill>
          <a:ln w="9360">
            <a:solidFill>
              <a:srgbClr val="000000"/>
            </a:solidFill>
            <a:round/>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0" y="720"/>
            <a:ext cx="10079280" cy="1258920"/>
          </a:xfrm>
          <a:prstGeom prst="rect">
            <a:avLst/>
          </a:prstGeom>
          <a:solidFill>
            <a:srgbClr val="c00000"/>
          </a:solidFill>
          <a:ln w="9360">
            <a:solidFill>
              <a:srgbClr val="000000"/>
            </a:solidFill>
            <a:round/>
          </a:ln>
        </p:spPr>
        <p:style>
          <a:lnRef idx="0"/>
          <a:fillRef idx="0"/>
          <a:effectRef idx="0"/>
          <a:fontRef idx="minor"/>
        </p:style>
      </p:sp>
      <p:sp>
        <p:nvSpPr>
          <p:cNvPr id="85" name="CustomShape 2"/>
          <p:cNvSpPr/>
          <p:nvPr/>
        </p:nvSpPr>
        <p:spPr>
          <a:xfrm>
            <a:off x="0" y="131040"/>
            <a:ext cx="10079280" cy="1308960"/>
          </a:xfrm>
          <a:prstGeom prst="rect">
            <a:avLst/>
          </a:prstGeom>
          <a:noFill/>
          <a:ln>
            <a:noFill/>
          </a:ln>
        </p:spPr>
        <p:style>
          <a:lnRef idx="0"/>
          <a:fillRef idx="0"/>
          <a:effectRef idx="0"/>
          <a:fontRef idx="minor"/>
        </p:style>
        <p:txBody>
          <a:bodyPr lIns="90000" rIns="90000" tIns="45000" bIns="45000"/>
          <a:p>
            <a:pPr algn="ctr">
              <a:lnSpc>
                <a:spcPct val="100000"/>
              </a:lnSpc>
            </a:pPr>
            <a:r>
              <a:rPr b="1" lang="it-IT" sz="5400" spc="-1" strike="noStrike">
                <a:solidFill>
                  <a:srgbClr val="ffffff"/>
                </a:solidFill>
                <a:uFill>
                  <a:solidFill>
                    <a:srgbClr val="ffffff"/>
                  </a:solidFill>
                </a:uFill>
                <a:latin typeface="LilyUPC"/>
                <a:ea typeface="Droid Sans"/>
              </a:rPr>
              <a:t>Risorse </a:t>
            </a:r>
            <a:r>
              <a:rPr b="1" lang="it-IT" sz="5400" spc="-1" strike="noStrike">
                <a:solidFill>
                  <a:srgbClr val="ffffff"/>
                </a:solidFill>
                <a:uFill>
                  <a:solidFill>
                    <a:srgbClr val="ffffff"/>
                  </a:solidFill>
                </a:uFill>
                <a:latin typeface="LilyUPC"/>
                <a:ea typeface="Droid Sans"/>
              </a:rPr>
              <a:t>Computazionali</a:t>
            </a:r>
            <a:endParaRPr b="0" lang="it-IT" sz="1800" spc="-1" strike="noStrike">
              <a:solidFill>
                <a:srgbClr val="000000"/>
              </a:solidFill>
              <a:uFill>
                <a:solidFill>
                  <a:srgbClr val="ffffff"/>
                </a:solidFill>
              </a:uFill>
              <a:latin typeface="Arial"/>
            </a:endParaRPr>
          </a:p>
        </p:txBody>
      </p:sp>
      <p:sp>
        <p:nvSpPr>
          <p:cNvPr id="86" name="TextShape 3"/>
          <p:cNvSpPr txBox="1"/>
          <p:nvPr/>
        </p:nvSpPr>
        <p:spPr>
          <a:xfrm>
            <a:off x="288000" y="2156040"/>
            <a:ext cx="9576000" cy="5187960"/>
          </a:xfrm>
          <a:prstGeom prst="rect">
            <a:avLst/>
          </a:prstGeom>
          <a:noFill/>
          <a:ln>
            <a:noFill/>
          </a:ln>
        </p:spPr>
        <p:txBody>
          <a:bodyPr lIns="90000" rIns="90000" tIns="45000" bIns="45000"/>
          <a:p>
            <a:r>
              <a:rPr b="0" lang="it-IT" sz="2400" spc="-1" strike="noStrike">
                <a:solidFill>
                  <a:srgbClr val="000000"/>
                </a:solidFill>
                <a:uFill>
                  <a:solidFill>
                    <a:srgbClr val="ffffff"/>
                  </a:solidFill>
                </a:uFill>
                <a:latin typeface="Arial"/>
              </a:rPr>
              <a:t>Per ovviare al problema è stato necessario utilizzare valori di un tipo differente rispetto ai float.</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400" spc="-1" strike="noStrike">
                <a:solidFill>
                  <a:srgbClr val="000000"/>
                </a:solidFill>
                <a:uFill>
                  <a:solidFill>
                    <a:srgbClr val="ffffff"/>
                  </a:solidFill>
                </a:uFill>
                <a:latin typeface="Arial"/>
              </a:rPr>
              <a:t>Per poter utilizzare un solo DSP per operazione, è necessario rispettare le dimensioni massime degli ingressi e dell’uscita dei DSP a nostra disposizione. Nel nostro caso parliamo di un ingresso da 25 bit, uno da 18bit, ed un accumulatore/uscita da 48bit.</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400" spc="-1" strike="noStrike">
                <a:solidFill>
                  <a:srgbClr val="000000"/>
                </a:solidFill>
                <a:uFill>
                  <a:solidFill>
                    <a:srgbClr val="ffffff"/>
                  </a:solidFill>
                </a:uFill>
                <a:latin typeface="Arial"/>
              </a:rPr>
              <a:t>La conversione da float al nuovo tipo di dati comporta una perdita di precisione, che abbiamo tentato di compensare in due modi differenti.</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0" y="720"/>
            <a:ext cx="10079280" cy="1258920"/>
          </a:xfrm>
          <a:prstGeom prst="rect">
            <a:avLst/>
          </a:prstGeom>
          <a:solidFill>
            <a:srgbClr val="c00000"/>
          </a:solidFill>
          <a:ln w="9360">
            <a:solidFill>
              <a:srgbClr val="000000"/>
            </a:solidFill>
            <a:round/>
          </a:ln>
        </p:spPr>
        <p:style>
          <a:lnRef idx="0"/>
          <a:fillRef idx="0"/>
          <a:effectRef idx="0"/>
          <a:fontRef idx="minor"/>
        </p:style>
      </p:sp>
      <p:sp>
        <p:nvSpPr>
          <p:cNvPr id="88" name="CustomShape 2"/>
          <p:cNvSpPr/>
          <p:nvPr/>
        </p:nvSpPr>
        <p:spPr>
          <a:xfrm>
            <a:off x="0" y="131040"/>
            <a:ext cx="10079280" cy="1308960"/>
          </a:xfrm>
          <a:prstGeom prst="rect">
            <a:avLst/>
          </a:prstGeom>
          <a:noFill/>
          <a:ln>
            <a:noFill/>
          </a:ln>
        </p:spPr>
        <p:style>
          <a:lnRef idx="0"/>
          <a:fillRef idx="0"/>
          <a:effectRef idx="0"/>
          <a:fontRef idx="minor"/>
        </p:style>
        <p:txBody>
          <a:bodyPr lIns="90000" rIns="90000" tIns="45000" bIns="45000"/>
          <a:p>
            <a:pPr algn="ctr">
              <a:lnSpc>
                <a:spcPct val="100000"/>
              </a:lnSpc>
            </a:pPr>
            <a:r>
              <a:rPr b="1" lang="it-IT" sz="5400" spc="-1" strike="noStrike">
                <a:solidFill>
                  <a:srgbClr val="ffffff"/>
                </a:solidFill>
                <a:uFill>
                  <a:solidFill>
                    <a:srgbClr val="ffffff"/>
                  </a:solidFill>
                </a:uFill>
                <a:latin typeface="LilyUPC"/>
                <a:ea typeface="Droid Sans"/>
              </a:rPr>
              <a:t>Precisione</a:t>
            </a:r>
            <a:endParaRPr b="0" lang="it-IT" sz="1800" spc="-1" strike="noStrike">
              <a:solidFill>
                <a:srgbClr val="000000"/>
              </a:solidFill>
              <a:uFill>
                <a:solidFill>
                  <a:srgbClr val="ffffff"/>
                </a:solidFill>
              </a:uFill>
              <a:latin typeface="Arial"/>
            </a:endParaRPr>
          </a:p>
        </p:txBody>
      </p:sp>
      <p:sp>
        <p:nvSpPr>
          <p:cNvPr id="89" name="TextShape 3"/>
          <p:cNvSpPr txBox="1"/>
          <p:nvPr/>
        </p:nvSpPr>
        <p:spPr>
          <a:xfrm>
            <a:off x="288000" y="1656000"/>
            <a:ext cx="9576000" cy="5594040"/>
          </a:xfrm>
          <a:prstGeom prst="rect">
            <a:avLst/>
          </a:prstGeom>
          <a:noFill/>
          <a:ln>
            <a:noFill/>
          </a:ln>
        </p:spPr>
        <p:txBody>
          <a:bodyPr lIns="90000" rIns="90000" tIns="45000" bIns="45000"/>
          <a:p>
            <a:r>
              <a:rPr b="0" lang="it-IT" sz="2200" spc="-1" strike="noStrike">
                <a:solidFill>
                  <a:srgbClr val="000000"/>
                </a:solidFill>
                <a:uFill>
                  <a:solidFill>
                    <a:srgbClr val="ffffff"/>
                  </a:solidFill>
                </a:uFill>
                <a:latin typeface="Arial"/>
              </a:rPr>
              <a:t>Il primo è stato quello di utilizzare valori fixed point sfruttando la libreria ap_fixed.h, che si occupa della conversione da float in maniera del tutto automatica e trasparente, e permette di definire tipi di dimensione arbitraria.</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200" spc="-1" strike="noStrike">
                <a:solidFill>
                  <a:srgbClr val="000000"/>
                </a:solidFill>
                <a:uFill>
                  <a:solidFill>
                    <a:srgbClr val="ffffff"/>
                  </a:solidFill>
                </a:uFill>
                <a:latin typeface="Arial"/>
              </a:rPr>
              <a:t>Sono quindi stati creati tipi da 25, 18, e 48 bit rispettivamente per input, pesi, e output, abbiamo quindi utilizzato il massimo numero di bit a nostra disposizione.</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200" spc="-1" strike="noStrike">
                <a:solidFill>
                  <a:srgbClr val="000000"/>
                </a:solidFill>
                <a:uFill>
                  <a:solidFill>
                    <a:srgbClr val="ffffff"/>
                  </a:solidFill>
                </a:uFill>
                <a:latin typeface="Arial"/>
              </a:rPr>
              <a:t>I bit riservati alla parte intera del numero sono stati selezionati in modo tale da riuscire a dedicare il maggior numero possibile di bit alla parte decimale, dal momento che i valori con cui abbiamo lavorato richiedevano un numero di cifre decimali molto alto.</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p:txBody>
      </p:sp>
      <p:pic>
        <p:nvPicPr>
          <p:cNvPr id="90" name="" descr=""/>
          <p:cNvPicPr/>
          <p:nvPr/>
        </p:nvPicPr>
        <p:blipFill>
          <a:blip r:embed="rId1"/>
          <a:stretch/>
        </p:blipFill>
        <p:spPr>
          <a:xfrm>
            <a:off x="1275480" y="5832000"/>
            <a:ext cx="6932520" cy="10800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0" y="720"/>
            <a:ext cx="10079280" cy="1258920"/>
          </a:xfrm>
          <a:prstGeom prst="rect">
            <a:avLst/>
          </a:prstGeom>
          <a:solidFill>
            <a:srgbClr val="c00000"/>
          </a:solidFill>
          <a:ln w="9360">
            <a:solidFill>
              <a:srgbClr val="000000"/>
            </a:solidFill>
            <a:round/>
          </a:ln>
        </p:spPr>
        <p:style>
          <a:lnRef idx="0"/>
          <a:fillRef idx="0"/>
          <a:effectRef idx="0"/>
          <a:fontRef idx="minor"/>
        </p:style>
      </p:sp>
      <p:sp>
        <p:nvSpPr>
          <p:cNvPr id="92" name="CustomShape 2"/>
          <p:cNvSpPr/>
          <p:nvPr/>
        </p:nvSpPr>
        <p:spPr>
          <a:xfrm>
            <a:off x="0" y="131040"/>
            <a:ext cx="10079280" cy="1308960"/>
          </a:xfrm>
          <a:prstGeom prst="rect">
            <a:avLst/>
          </a:prstGeom>
          <a:noFill/>
          <a:ln>
            <a:noFill/>
          </a:ln>
        </p:spPr>
        <p:style>
          <a:lnRef idx="0"/>
          <a:fillRef idx="0"/>
          <a:effectRef idx="0"/>
          <a:fontRef idx="minor"/>
        </p:style>
        <p:txBody>
          <a:bodyPr lIns="90000" rIns="90000" tIns="45000" bIns="45000"/>
          <a:p>
            <a:pPr algn="ctr">
              <a:lnSpc>
                <a:spcPct val="100000"/>
              </a:lnSpc>
            </a:pPr>
            <a:r>
              <a:rPr b="1" lang="it-IT" sz="5400" spc="-1" strike="noStrike">
                <a:solidFill>
                  <a:srgbClr val="ffffff"/>
                </a:solidFill>
                <a:uFill>
                  <a:solidFill>
                    <a:srgbClr val="ffffff"/>
                  </a:solidFill>
                </a:uFill>
                <a:latin typeface="LilyUPC"/>
                <a:ea typeface="Droid Sans"/>
              </a:rPr>
              <a:t>Precisione</a:t>
            </a:r>
            <a:endParaRPr b="0" lang="it-IT" sz="1800" spc="-1" strike="noStrike">
              <a:solidFill>
                <a:srgbClr val="000000"/>
              </a:solidFill>
              <a:uFill>
                <a:solidFill>
                  <a:srgbClr val="ffffff"/>
                </a:solidFill>
              </a:uFill>
              <a:latin typeface="Arial"/>
            </a:endParaRPr>
          </a:p>
        </p:txBody>
      </p:sp>
      <p:sp>
        <p:nvSpPr>
          <p:cNvPr id="93" name="TextShape 3"/>
          <p:cNvSpPr txBox="1"/>
          <p:nvPr/>
        </p:nvSpPr>
        <p:spPr>
          <a:xfrm>
            <a:off x="288000" y="1656000"/>
            <a:ext cx="9576000" cy="5761080"/>
          </a:xfrm>
          <a:prstGeom prst="rect">
            <a:avLst/>
          </a:prstGeom>
          <a:noFill/>
          <a:ln>
            <a:noFill/>
          </a:ln>
        </p:spPr>
        <p:txBody>
          <a:bodyPr lIns="90000" rIns="90000" tIns="45000" bIns="45000"/>
          <a:p>
            <a:r>
              <a:rPr b="0" lang="it-IT" sz="2600" spc="-1" strike="noStrike">
                <a:solidFill>
                  <a:srgbClr val="000000"/>
                </a:solidFill>
                <a:uFill>
                  <a:solidFill>
                    <a:srgbClr val="ffffff"/>
                  </a:solidFill>
                </a:uFill>
                <a:latin typeface="Arial"/>
              </a:rPr>
              <a:t>Il secondo prevede l’utilizzo di dati ad 8bit come input ed output del modulo di convoluzione e di un accumulatore interno da 27bit, non sfrutta quindi il numero massimo di bit supportato dai DSP.</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600" spc="-1" strike="noStrike">
                <a:solidFill>
                  <a:srgbClr val="000000"/>
                </a:solidFill>
                <a:uFill>
                  <a:solidFill>
                    <a:srgbClr val="ffffff"/>
                  </a:solidFill>
                </a:uFill>
                <a:latin typeface="Arial"/>
              </a:rPr>
              <a:t>Per compensare la perdita di informazione dovuta all’utilizzo di un numero di bit così esiguo, si è deciso di applicare un’operazione di quantizzazione/dequantizzazione, che viene effettuata su ARM.</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p:txBody>
      </p:sp>
      <p:pic>
        <p:nvPicPr>
          <p:cNvPr id="94" name="" descr=""/>
          <p:cNvPicPr/>
          <p:nvPr/>
        </p:nvPicPr>
        <p:blipFill>
          <a:blip r:embed="rId1"/>
          <a:stretch/>
        </p:blipFill>
        <p:spPr>
          <a:xfrm>
            <a:off x="2664000" y="5832000"/>
            <a:ext cx="4244400" cy="6480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0" y="720"/>
            <a:ext cx="10079280" cy="1258920"/>
          </a:xfrm>
          <a:prstGeom prst="rect">
            <a:avLst/>
          </a:prstGeom>
          <a:solidFill>
            <a:srgbClr val="c00000"/>
          </a:solidFill>
          <a:ln w="9360">
            <a:solidFill>
              <a:srgbClr val="000000"/>
            </a:solidFill>
            <a:round/>
          </a:ln>
        </p:spPr>
        <p:style>
          <a:lnRef idx="0"/>
          <a:fillRef idx="0"/>
          <a:effectRef idx="0"/>
          <a:fontRef idx="minor"/>
        </p:style>
      </p:sp>
      <p:sp>
        <p:nvSpPr>
          <p:cNvPr id="96" name="CustomShape 2"/>
          <p:cNvSpPr/>
          <p:nvPr/>
        </p:nvSpPr>
        <p:spPr>
          <a:xfrm>
            <a:off x="0" y="131040"/>
            <a:ext cx="10079280" cy="1308960"/>
          </a:xfrm>
          <a:prstGeom prst="rect">
            <a:avLst/>
          </a:prstGeom>
          <a:noFill/>
          <a:ln>
            <a:noFill/>
          </a:ln>
        </p:spPr>
        <p:style>
          <a:lnRef idx="0"/>
          <a:fillRef idx="0"/>
          <a:effectRef idx="0"/>
          <a:fontRef idx="minor"/>
        </p:style>
        <p:txBody>
          <a:bodyPr lIns="90000" rIns="90000" tIns="45000" bIns="45000"/>
          <a:p>
            <a:pPr algn="ctr">
              <a:lnSpc>
                <a:spcPct val="100000"/>
              </a:lnSpc>
            </a:pPr>
            <a:r>
              <a:rPr b="1" lang="it-IT" sz="5400" spc="-1" strike="noStrike">
                <a:solidFill>
                  <a:srgbClr val="ffffff"/>
                </a:solidFill>
                <a:uFill>
                  <a:solidFill>
                    <a:srgbClr val="ffffff"/>
                  </a:solidFill>
                </a:uFill>
                <a:latin typeface="LilyUPC"/>
                <a:ea typeface="Droid Sans"/>
              </a:rPr>
              <a:t>Motore di convoluzione</a:t>
            </a:r>
            <a:endParaRPr b="0" lang="it-IT" sz="1800" spc="-1" strike="noStrike">
              <a:solidFill>
                <a:srgbClr val="000000"/>
              </a:solidFill>
              <a:uFill>
                <a:solidFill>
                  <a:srgbClr val="ffffff"/>
                </a:solidFill>
              </a:uFill>
              <a:latin typeface="Arial"/>
            </a:endParaRPr>
          </a:p>
          <a:p>
            <a:pPr algn="ctr">
              <a:lnSpc>
                <a:spcPct val="100000"/>
              </a:lnSpc>
            </a:pPr>
            <a:endParaRPr b="0" lang="it-IT" sz="1800" spc="-1" strike="noStrike">
              <a:solidFill>
                <a:srgbClr val="000000"/>
              </a:solidFill>
              <a:uFill>
                <a:solidFill>
                  <a:srgbClr val="ffffff"/>
                </a:solidFill>
              </a:uFill>
              <a:latin typeface="Arial"/>
            </a:endParaRPr>
          </a:p>
        </p:txBody>
      </p:sp>
      <p:sp>
        <p:nvSpPr>
          <p:cNvPr id="97" name="TextShape 3"/>
          <p:cNvSpPr txBox="1"/>
          <p:nvPr/>
        </p:nvSpPr>
        <p:spPr>
          <a:xfrm>
            <a:off x="288000" y="1656000"/>
            <a:ext cx="9576000" cy="2129400"/>
          </a:xfrm>
          <a:prstGeom prst="rect">
            <a:avLst/>
          </a:prstGeom>
          <a:noFill/>
          <a:ln>
            <a:noFill/>
          </a:ln>
        </p:spPr>
        <p:txBody>
          <a:bodyPr lIns="90000" rIns="90000" tIns="45000" bIns="45000"/>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p:txBody>
      </p:sp>
      <p:pic>
        <p:nvPicPr>
          <p:cNvPr id="98" name="" descr=""/>
          <p:cNvPicPr/>
          <p:nvPr/>
        </p:nvPicPr>
        <p:blipFill>
          <a:blip r:embed="rId1"/>
          <a:stretch/>
        </p:blipFill>
        <p:spPr>
          <a:xfrm>
            <a:off x="1944000" y="3729600"/>
            <a:ext cx="6259680" cy="3110400"/>
          </a:xfrm>
          <a:prstGeom prst="rect">
            <a:avLst/>
          </a:prstGeom>
          <a:ln>
            <a:noFill/>
          </a:ln>
        </p:spPr>
      </p:pic>
      <p:sp>
        <p:nvSpPr>
          <p:cNvPr id="99" name="TextShape 4"/>
          <p:cNvSpPr txBox="1"/>
          <p:nvPr/>
        </p:nvSpPr>
        <p:spPr>
          <a:xfrm>
            <a:off x="360000" y="1587240"/>
            <a:ext cx="9432000" cy="1652760"/>
          </a:xfrm>
          <a:prstGeom prst="rect">
            <a:avLst/>
          </a:prstGeom>
          <a:noFill/>
          <a:ln>
            <a:noFill/>
          </a:ln>
        </p:spPr>
        <p:txBody>
          <a:bodyPr lIns="90000" rIns="90000" tIns="45000" bIns="45000"/>
          <a:p>
            <a:r>
              <a:rPr b="0" lang="it-IT" sz="2200" spc="-1" strike="noStrike">
                <a:solidFill>
                  <a:srgbClr val="000000"/>
                </a:solidFill>
                <a:uFill>
                  <a:solidFill>
                    <a:srgbClr val="ffffff"/>
                  </a:solidFill>
                </a:uFill>
                <a:latin typeface="Arial"/>
              </a:rPr>
              <a:t>La convoluzione vera e propria viene eseguita su di un tile alla volta e, come si può notare dalla figura, i cicli su Tm e Tn hanno subito un unroll. Vengono quindi eseguite Tm*Tn operazioni in parallelo. Il numero di operazioni eseguite, legato al numero di DSP, dipende quindi esclusivamente da due parametri.</a:t>
            </a:r>
            <a:endParaRPr b="0" lang="it-IT"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0" y="720"/>
            <a:ext cx="10079280" cy="1258920"/>
          </a:xfrm>
          <a:prstGeom prst="rect">
            <a:avLst/>
          </a:prstGeom>
          <a:solidFill>
            <a:srgbClr val="c00000"/>
          </a:solidFill>
          <a:ln w="9360">
            <a:solidFill>
              <a:srgbClr val="000000"/>
            </a:solidFill>
            <a:round/>
          </a:ln>
        </p:spPr>
        <p:style>
          <a:lnRef idx="0"/>
          <a:fillRef idx="0"/>
          <a:effectRef idx="0"/>
          <a:fontRef idx="minor"/>
        </p:style>
      </p:sp>
      <p:sp>
        <p:nvSpPr>
          <p:cNvPr id="101" name="CustomShape 2"/>
          <p:cNvSpPr/>
          <p:nvPr/>
        </p:nvSpPr>
        <p:spPr>
          <a:xfrm>
            <a:off x="0" y="131040"/>
            <a:ext cx="10079280" cy="1308960"/>
          </a:xfrm>
          <a:prstGeom prst="rect">
            <a:avLst/>
          </a:prstGeom>
          <a:noFill/>
          <a:ln>
            <a:noFill/>
          </a:ln>
        </p:spPr>
        <p:style>
          <a:lnRef idx="0"/>
          <a:fillRef idx="0"/>
          <a:effectRef idx="0"/>
          <a:fontRef idx="minor"/>
        </p:style>
        <p:txBody>
          <a:bodyPr lIns="90000" rIns="90000" tIns="45000" bIns="45000"/>
          <a:p>
            <a:pPr algn="ctr">
              <a:lnSpc>
                <a:spcPct val="100000"/>
              </a:lnSpc>
            </a:pPr>
            <a:r>
              <a:rPr b="1" lang="it-IT" sz="5400" spc="-1" strike="noStrike">
                <a:solidFill>
                  <a:srgbClr val="ffffff"/>
                </a:solidFill>
                <a:uFill>
                  <a:solidFill>
                    <a:srgbClr val="ffffff"/>
                  </a:solidFill>
                </a:uFill>
                <a:latin typeface="LilyUPC"/>
                <a:ea typeface="Droid Sans"/>
              </a:rPr>
              <a:t>Ottimizzazioni</a:t>
            </a:r>
            <a:endParaRPr b="0" lang="it-IT" sz="1800" spc="-1" strike="noStrike">
              <a:solidFill>
                <a:srgbClr val="000000"/>
              </a:solidFill>
              <a:uFill>
                <a:solidFill>
                  <a:srgbClr val="ffffff"/>
                </a:solidFill>
              </a:uFill>
              <a:latin typeface="Arial"/>
            </a:endParaRPr>
          </a:p>
          <a:p>
            <a:pPr algn="ctr">
              <a:lnSpc>
                <a:spcPct val="100000"/>
              </a:lnSpc>
            </a:pPr>
            <a:endParaRPr b="0" lang="it-IT" sz="1800" spc="-1" strike="noStrike">
              <a:solidFill>
                <a:srgbClr val="000000"/>
              </a:solidFill>
              <a:uFill>
                <a:solidFill>
                  <a:srgbClr val="ffffff"/>
                </a:solidFill>
              </a:uFill>
              <a:latin typeface="Arial"/>
            </a:endParaRPr>
          </a:p>
          <a:p>
            <a:pPr algn="ctr">
              <a:lnSpc>
                <a:spcPct val="100000"/>
              </a:lnSpc>
            </a:pPr>
            <a:endParaRPr b="0" lang="it-IT" sz="1800" spc="-1" strike="noStrike">
              <a:solidFill>
                <a:srgbClr val="000000"/>
              </a:solidFill>
              <a:uFill>
                <a:solidFill>
                  <a:srgbClr val="ffffff"/>
                </a:solidFill>
              </a:uFill>
              <a:latin typeface="Arial"/>
            </a:endParaRPr>
          </a:p>
        </p:txBody>
      </p:sp>
      <p:sp>
        <p:nvSpPr>
          <p:cNvPr id="102" name="TextShape 3"/>
          <p:cNvSpPr txBox="1"/>
          <p:nvPr/>
        </p:nvSpPr>
        <p:spPr>
          <a:xfrm>
            <a:off x="288000" y="1656000"/>
            <a:ext cx="9576000" cy="2129400"/>
          </a:xfrm>
          <a:prstGeom prst="rect">
            <a:avLst/>
          </a:prstGeom>
          <a:noFill/>
          <a:ln>
            <a:noFill/>
          </a:ln>
        </p:spPr>
        <p:txBody>
          <a:bodyPr lIns="90000" rIns="90000" tIns="45000" bIns="45000"/>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p:txBody>
      </p:sp>
      <p:sp>
        <p:nvSpPr>
          <p:cNvPr id="103" name="TextShape 4"/>
          <p:cNvSpPr txBox="1"/>
          <p:nvPr/>
        </p:nvSpPr>
        <p:spPr>
          <a:xfrm>
            <a:off x="288000" y="2283480"/>
            <a:ext cx="9576000" cy="4340520"/>
          </a:xfrm>
          <a:prstGeom prst="rect">
            <a:avLst/>
          </a:prstGeom>
          <a:noFill/>
          <a:ln>
            <a:noFill/>
          </a:ln>
        </p:spPr>
        <p:txBody>
          <a:bodyPr lIns="90000" rIns="90000" tIns="45000" bIns="45000"/>
          <a:p>
            <a:r>
              <a:rPr b="0" lang="it-IT" sz="2400" spc="-1" strike="noStrike">
                <a:solidFill>
                  <a:srgbClr val="000000"/>
                </a:solidFill>
                <a:uFill>
                  <a:solidFill>
                    <a:srgbClr val="ffffff"/>
                  </a:solidFill>
                </a:uFill>
                <a:latin typeface="Arial"/>
              </a:rPr>
              <a:t>Le operazioni di lettura e di scrittura da/verso la memoria ddr sono </a:t>
            </a:r>
            <a:r>
              <a:rPr b="0" lang="it-IT" sz="2400" spc="-1" strike="noStrike">
                <a:solidFill>
                  <a:srgbClr val="000000"/>
                </a:solidFill>
                <a:uFill>
                  <a:solidFill>
                    <a:srgbClr val="ffffff"/>
                  </a:solidFill>
                </a:uFill>
                <a:latin typeface="Arial"/>
              </a:rPr>
              <a:t>completamente indipendenti dalla convoluzione in se.</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400" spc="-1" strike="noStrike">
                <a:solidFill>
                  <a:srgbClr val="000000"/>
                </a:solidFill>
                <a:uFill>
                  <a:solidFill>
                    <a:srgbClr val="ffffff"/>
                  </a:solidFill>
                </a:uFill>
                <a:latin typeface="Arial"/>
              </a:rPr>
              <a:t>Grazie alla pragma HLS DATAFLOW, che si occupa di parallelizzare </a:t>
            </a:r>
            <a:r>
              <a:rPr b="0" lang="it-IT" sz="2400" spc="-1" strike="noStrike">
                <a:solidFill>
                  <a:srgbClr val="000000"/>
                </a:solidFill>
                <a:uFill>
                  <a:solidFill>
                    <a:srgbClr val="ffffff"/>
                  </a:solidFill>
                </a:uFill>
                <a:latin typeface="Arial"/>
              </a:rPr>
              <a:t>operazioni arrivando anche a generare automaticamente buffer ping-</a:t>
            </a:r>
            <a:r>
              <a:rPr b="0" lang="it-IT" sz="2400" spc="-1" strike="noStrike">
                <a:solidFill>
                  <a:srgbClr val="000000"/>
                </a:solidFill>
                <a:uFill>
                  <a:solidFill>
                    <a:srgbClr val="ffffff"/>
                  </a:solidFill>
                </a:uFill>
                <a:latin typeface="Arial"/>
              </a:rPr>
              <a:t>pong,  è stato possibile eseguire blocchi di operazioni in </a:t>
            </a:r>
            <a:r>
              <a:rPr b="0" lang="it-IT" sz="2400" spc="-1" strike="noStrike">
                <a:solidFill>
                  <a:srgbClr val="000000"/>
                </a:solidFill>
                <a:uFill>
                  <a:solidFill>
                    <a:srgbClr val="ffffff"/>
                  </a:solidFill>
                </a:uFill>
                <a:latin typeface="Arial"/>
              </a:rPr>
              <a:t>contemporanea. </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400" spc="-1" strike="noStrike">
                <a:solidFill>
                  <a:srgbClr val="000000"/>
                </a:solidFill>
                <a:uFill>
                  <a:solidFill>
                    <a:srgbClr val="ffffff"/>
                  </a:solidFill>
                </a:uFill>
                <a:latin typeface="Arial"/>
              </a:rPr>
              <a:t>In particolare, input e pesi per il tile successivo vengono letti mentre il </a:t>
            </a:r>
            <a:r>
              <a:rPr b="0" lang="it-IT" sz="2400" spc="-1" strike="noStrike">
                <a:solidFill>
                  <a:srgbClr val="000000"/>
                </a:solidFill>
                <a:uFill>
                  <a:solidFill>
                    <a:srgbClr val="ffffff"/>
                  </a:solidFill>
                </a:uFill>
                <a:latin typeface="Arial"/>
              </a:rPr>
              <a:t>sistema sta effettuando la convoluzione sul tile attuale, e il writeback </a:t>
            </a:r>
            <a:r>
              <a:rPr b="0" lang="it-IT" sz="2400" spc="-1" strike="noStrike">
                <a:solidFill>
                  <a:srgbClr val="000000"/>
                </a:solidFill>
                <a:uFill>
                  <a:solidFill>
                    <a:srgbClr val="ffffff"/>
                  </a:solidFill>
                </a:uFill>
                <a:latin typeface="Arial"/>
              </a:rPr>
              <a:t>dell’output in memoria ddr viene effettuato mentre il sistema si occupa </a:t>
            </a:r>
            <a:r>
              <a:rPr b="0" lang="it-IT" sz="2400" spc="-1" strike="noStrike">
                <a:solidFill>
                  <a:srgbClr val="000000"/>
                </a:solidFill>
                <a:uFill>
                  <a:solidFill>
                    <a:srgbClr val="ffffff"/>
                  </a:solidFill>
                </a:uFill>
                <a:latin typeface="Arial"/>
              </a:rPr>
              <a:t>delle operazioni di lettura input, pesi, e convoluzione, su più tile.</a:t>
            </a:r>
            <a:endParaRPr b="0" lang="it-IT"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0" y="720"/>
            <a:ext cx="10079280" cy="1258920"/>
          </a:xfrm>
          <a:prstGeom prst="rect">
            <a:avLst/>
          </a:prstGeom>
          <a:solidFill>
            <a:srgbClr val="c00000"/>
          </a:solidFill>
          <a:ln w="9360">
            <a:solidFill>
              <a:srgbClr val="000000"/>
            </a:solidFill>
            <a:round/>
          </a:ln>
        </p:spPr>
        <p:style>
          <a:lnRef idx="0"/>
          <a:fillRef idx="0"/>
          <a:effectRef idx="0"/>
          <a:fontRef idx="minor"/>
        </p:style>
      </p:sp>
      <p:sp>
        <p:nvSpPr>
          <p:cNvPr id="105" name="CustomShape 2"/>
          <p:cNvSpPr/>
          <p:nvPr/>
        </p:nvSpPr>
        <p:spPr>
          <a:xfrm>
            <a:off x="0" y="131040"/>
            <a:ext cx="10079280" cy="1308960"/>
          </a:xfrm>
          <a:prstGeom prst="rect">
            <a:avLst/>
          </a:prstGeom>
          <a:noFill/>
          <a:ln>
            <a:noFill/>
          </a:ln>
        </p:spPr>
        <p:style>
          <a:lnRef idx="0"/>
          <a:fillRef idx="0"/>
          <a:effectRef idx="0"/>
          <a:fontRef idx="minor"/>
        </p:style>
        <p:txBody>
          <a:bodyPr lIns="90000" rIns="90000" tIns="45000" bIns="45000"/>
          <a:p>
            <a:pPr algn="ctr">
              <a:lnSpc>
                <a:spcPct val="100000"/>
              </a:lnSpc>
            </a:pPr>
            <a:r>
              <a:rPr b="1" lang="it-IT" sz="5400" spc="-1" strike="noStrike">
                <a:solidFill>
                  <a:srgbClr val="ffffff"/>
                </a:solidFill>
                <a:uFill>
                  <a:solidFill>
                    <a:srgbClr val="ffffff"/>
                  </a:solidFill>
                </a:uFill>
                <a:latin typeface="LilyUPC"/>
                <a:ea typeface="Droid Sans"/>
              </a:rPr>
              <a:t>Scelta parametri</a:t>
            </a:r>
            <a:endParaRPr b="0" lang="it-IT" sz="1800" spc="-1" strike="noStrike">
              <a:solidFill>
                <a:srgbClr val="000000"/>
              </a:solidFill>
              <a:uFill>
                <a:solidFill>
                  <a:srgbClr val="ffffff"/>
                </a:solidFill>
              </a:uFill>
              <a:latin typeface="Arial"/>
            </a:endParaRPr>
          </a:p>
          <a:p>
            <a:pPr algn="ctr">
              <a:lnSpc>
                <a:spcPct val="100000"/>
              </a:lnSpc>
            </a:pPr>
            <a:endParaRPr b="0" lang="it-IT" sz="1800" spc="-1" strike="noStrike">
              <a:solidFill>
                <a:srgbClr val="000000"/>
              </a:solidFill>
              <a:uFill>
                <a:solidFill>
                  <a:srgbClr val="ffffff"/>
                </a:solidFill>
              </a:uFill>
              <a:latin typeface="Arial"/>
            </a:endParaRPr>
          </a:p>
        </p:txBody>
      </p:sp>
      <p:sp>
        <p:nvSpPr>
          <p:cNvPr id="106" name="TextShape 3"/>
          <p:cNvSpPr txBox="1"/>
          <p:nvPr/>
        </p:nvSpPr>
        <p:spPr>
          <a:xfrm>
            <a:off x="288000" y="1656000"/>
            <a:ext cx="9576000" cy="2129400"/>
          </a:xfrm>
          <a:prstGeom prst="rect">
            <a:avLst/>
          </a:prstGeom>
          <a:noFill/>
          <a:ln>
            <a:noFill/>
          </a:ln>
        </p:spPr>
        <p:txBody>
          <a:bodyPr lIns="90000" rIns="90000" tIns="45000" bIns="45000"/>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p:txBody>
      </p:sp>
      <p:sp>
        <p:nvSpPr>
          <p:cNvPr id="107" name="TextShape 4"/>
          <p:cNvSpPr txBox="1"/>
          <p:nvPr/>
        </p:nvSpPr>
        <p:spPr>
          <a:xfrm>
            <a:off x="288000" y="2232000"/>
            <a:ext cx="9432000" cy="4055400"/>
          </a:xfrm>
          <a:prstGeom prst="rect">
            <a:avLst/>
          </a:prstGeom>
          <a:noFill/>
          <a:ln>
            <a:noFill/>
          </a:ln>
        </p:spPr>
        <p:txBody>
          <a:bodyPr lIns="90000" rIns="90000" tIns="45000" bIns="45000"/>
          <a:p>
            <a:r>
              <a:rPr b="0" lang="it-IT" sz="2400" spc="-1" strike="noStrike">
                <a:solidFill>
                  <a:srgbClr val="000000"/>
                </a:solidFill>
                <a:uFill>
                  <a:solidFill>
                    <a:srgbClr val="ffffff"/>
                  </a:solidFill>
                </a:uFill>
                <a:latin typeface="Arial"/>
              </a:rPr>
              <a:t>La scelta dei parametri Tm Tn Tr Tc ha un impatto determinante sulle prestazioni del sistema. Ne determinano l’occupazione di bram ed il numero di operazioni che verranno eseguite in contemporanea e, di conseguenza, il numero di DSP utilizzati.</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400" spc="-1" strike="noStrike">
                <a:solidFill>
                  <a:srgbClr val="000000"/>
                </a:solidFill>
                <a:uFill>
                  <a:solidFill>
                    <a:srgbClr val="ffffff"/>
                  </a:solidFill>
                </a:uFill>
                <a:latin typeface="Arial"/>
              </a:rPr>
              <a:t>In più, dal momento che alcuni blocchi di operazioni verranno eseguiti in parallelo, è necessario selezionare i valori dei parametri in modo tale che blocchi paralleli abbiano latenze il più simili possibile.</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400" spc="-1" strike="noStrike">
                <a:solidFill>
                  <a:srgbClr val="000000"/>
                </a:solidFill>
                <a:uFill>
                  <a:solidFill>
                    <a:srgbClr val="ffffff"/>
                  </a:solidFill>
                </a:uFill>
                <a:latin typeface="Arial"/>
              </a:rPr>
              <a:t>La configurazione ottimale per la nostra board è risultata essere:</a:t>
            </a:r>
            <a:endParaRPr b="0" lang="it-IT" sz="1800" spc="-1" strike="noStrike">
              <a:solidFill>
                <a:srgbClr val="000000"/>
              </a:solidFill>
              <a:uFill>
                <a:solidFill>
                  <a:srgbClr val="ffffff"/>
                </a:solidFill>
              </a:uFill>
              <a:latin typeface="Arial"/>
            </a:endParaRPr>
          </a:p>
          <a:p>
            <a:r>
              <a:rPr b="0" lang="it-IT" sz="2400" spc="-1" strike="noStrike">
                <a:solidFill>
                  <a:srgbClr val="000000"/>
                </a:solidFill>
                <a:uFill>
                  <a:solidFill>
                    <a:srgbClr val="ffffff"/>
                  </a:solidFill>
                </a:uFill>
                <a:latin typeface="Arial"/>
              </a:rPr>
              <a:t>Tm = 28 Tn = 3 Tr = 35 Tc = 25 </a:t>
            </a:r>
            <a:endParaRPr b="0" lang="it-IT"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0" y="720"/>
            <a:ext cx="10079280" cy="1258920"/>
          </a:xfrm>
          <a:prstGeom prst="rect">
            <a:avLst/>
          </a:prstGeom>
          <a:solidFill>
            <a:srgbClr val="c00000"/>
          </a:solidFill>
          <a:ln w="9360">
            <a:solidFill>
              <a:srgbClr val="000000"/>
            </a:solidFill>
            <a:round/>
          </a:ln>
        </p:spPr>
        <p:style>
          <a:lnRef idx="0"/>
          <a:fillRef idx="0"/>
          <a:effectRef idx="0"/>
          <a:fontRef idx="minor"/>
        </p:style>
      </p:sp>
      <p:sp>
        <p:nvSpPr>
          <p:cNvPr id="109" name="CustomShape 2"/>
          <p:cNvSpPr/>
          <p:nvPr/>
        </p:nvSpPr>
        <p:spPr>
          <a:xfrm>
            <a:off x="0" y="131040"/>
            <a:ext cx="10079280" cy="1308960"/>
          </a:xfrm>
          <a:prstGeom prst="rect">
            <a:avLst/>
          </a:prstGeom>
          <a:noFill/>
          <a:ln>
            <a:noFill/>
          </a:ln>
        </p:spPr>
        <p:style>
          <a:lnRef idx="0"/>
          <a:fillRef idx="0"/>
          <a:effectRef idx="0"/>
          <a:fontRef idx="minor"/>
        </p:style>
        <p:txBody>
          <a:bodyPr lIns="90000" rIns="90000" tIns="45000" bIns="45000"/>
          <a:p>
            <a:pPr algn="ctr">
              <a:lnSpc>
                <a:spcPct val="100000"/>
              </a:lnSpc>
            </a:pPr>
            <a:r>
              <a:rPr b="1" lang="it-IT" sz="5400" spc="-1" strike="noStrike">
                <a:solidFill>
                  <a:srgbClr val="ffffff"/>
                </a:solidFill>
                <a:uFill>
                  <a:solidFill>
                    <a:srgbClr val="ffffff"/>
                  </a:solidFill>
                </a:uFill>
                <a:latin typeface="LilyUPC"/>
                <a:ea typeface="Droid Sans"/>
              </a:rPr>
              <a:t>Scelta parametri</a:t>
            </a:r>
            <a:endParaRPr b="0" lang="it-IT" sz="1800" spc="-1" strike="noStrike">
              <a:solidFill>
                <a:srgbClr val="000000"/>
              </a:solidFill>
              <a:uFill>
                <a:solidFill>
                  <a:srgbClr val="ffffff"/>
                </a:solidFill>
              </a:uFill>
              <a:latin typeface="Arial"/>
            </a:endParaRPr>
          </a:p>
          <a:p>
            <a:pPr algn="ctr">
              <a:lnSpc>
                <a:spcPct val="100000"/>
              </a:lnSpc>
            </a:pPr>
            <a:endParaRPr b="0" lang="it-IT" sz="1800" spc="-1" strike="noStrike">
              <a:solidFill>
                <a:srgbClr val="000000"/>
              </a:solidFill>
              <a:uFill>
                <a:solidFill>
                  <a:srgbClr val="ffffff"/>
                </a:solidFill>
              </a:uFill>
              <a:latin typeface="Arial"/>
            </a:endParaRPr>
          </a:p>
        </p:txBody>
      </p:sp>
      <p:sp>
        <p:nvSpPr>
          <p:cNvPr id="110" name="TextShape 3"/>
          <p:cNvSpPr txBox="1"/>
          <p:nvPr/>
        </p:nvSpPr>
        <p:spPr>
          <a:xfrm>
            <a:off x="288000" y="1656000"/>
            <a:ext cx="9576000" cy="2129400"/>
          </a:xfrm>
          <a:prstGeom prst="rect">
            <a:avLst/>
          </a:prstGeom>
          <a:noFill/>
          <a:ln>
            <a:noFill/>
          </a:ln>
        </p:spPr>
        <p:txBody>
          <a:bodyPr lIns="90000" rIns="90000" tIns="45000" bIns="45000"/>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p:txBody>
      </p:sp>
      <p:pic>
        <p:nvPicPr>
          <p:cNvPr id="111" name="" descr=""/>
          <p:cNvPicPr/>
          <p:nvPr/>
        </p:nvPicPr>
        <p:blipFill>
          <a:blip r:embed="rId1"/>
          <a:stretch/>
        </p:blipFill>
        <p:spPr>
          <a:xfrm>
            <a:off x="2232000" y="2376000"/>
            <a:ext cx="5339160" cy="1296000"/>
          </a:xfrm>
          <a:prstGeom prst="rect">
            <a:avLst/>
          </a:prstGeom>
          <a:ln>
            <a:noFill/>
          </a:ln>
        </p:spPr>
      </p:pic>
      <p:pic>
        <p:nvPicPr>
          <p:cNvPr id="112" name="" descr=""/>
          <p:cNvPicPr/>
          <p:nvPr/>
        </p:nvPicPr>
        <p:blipFill>
          <a:blip r:embed="rId2"/>
          <a:stretch/>
        </p:blipFill>
        <p:spPr>
          <a:xfrm>
            <a:off x="2880000" y="5691960"/>
            <a:ext cx="4104000" cy="1292040"/>
          </a:xfrm>
          <a:prstGeom prst="rect">
            <a:avLst/>
          </a:prstGeom>
          <a:ln>
            <a:noFill/>
          </a:ln>
        </p:spPr>
      </p:pic>
      <p:sp>
        <p:nvSpPr>
          <p:cNvPr id="113" name="TextShape 4"/>
          <p:cNvSpPr txBox="1"/>
          <p:nvPr/>
        </p:nvSpPr>
        <p:spPr>
          <a:xfrm>
            <a:off x="216000" y="1440000"/>
            <a:ext cx="9504000" cy="858240"/>
          </a:xfrm>
          <a:prstGeom prst="rect">
            <a:avLst/>
          </a:prstGeom>
          <a:noFill/>
          <a:ln>
            <a:noFill/>
          </a:ln>
        </p:spPr>
        <p:txBody>
          <a:bodyPr lIns="90000" rIns="90000" tIns="45000" bIns="45000"/>
          <a:p>
            <a:r>
              <a:rPr b="0" lang="it-IT" sz="1800" spc="-1" strike="noStrike">
                <a:solidFill>
                  <a:srgbClr val="000000"/>
                </a:solidFill>
                <a:uFill>
                  <a:solidFill>
                    <a:srgbClr val="ffffff"/>
                  </a:solidFill>
                </a:uFill>
                <a:latin typeface="Arial"/>
              </a:rPr>
              <a:t>La latenza per l’operazione write_output è circa uguale alla latenza necessaria ad eseguire dataflow_out_channel, che si occupa di leggere input, pesi, ed eseguire la convoluzione su più tile sino ad esaurire i livelli di input disponibili. </a:t>
            </a:r>
            <a:endParaRPr b="0" lang="it-IT" sz="1800" spc="-1" strike="noStrike">
              <a:solidFill>
                <a:srgbClr val="000000"/>
              </a:solidFill>
              <a:uFill>
                <a:solidFill>
                  <a:srgbClr val="ffffff"/>
                </a:solidFill>
              </a:uFill>
              <a:latin typeface="Arial"/>
            </a:endParaRPr>
          </a:p>
        </p:txBody>
      </p:sp>
      <p:sp>
        <p:nvSpPr>
          <p:cNvPr id="114" name="TextShape 5"/>
          <p:cNvSpPr txBox="1"/>
          <p:nvPr/>
        </p:nvSpPr>
        <p:spPr>
          <a:xfrm>
            <a:off x="360000" y="4032000"/>
            <a:ext cx="8496000" cy="1626120"/>
          </a:xfrm>
          <a:prstGeom prst="rect">
            <a:avLst/>
          </a:prstGeom>
          <a:noFill/>
          <a:ln>
            <a:noFill/>
          </a:ln>
        </p:spPr>
        <p:txBody>
          <a:bodyPr lIns="90000" rIns="90000" tIns="45000" bIns="45000"/>
          <a:p>
            <a:r>
              <a:rPr b="0" lang="it-IT" sz="1800" spc="-1" strike="noStrike">
                <a:solidFill>
                  <a:srgbClr val="000000"/>
                </a:solidFill>
                <a:uFill>
                  <a:solidFill>
                    <a:srgbClr val="ffffff"/>
                  </a:solidFill>
                </a:uFill>
                <a:latin typeface="Arial"/>
              </a:rPr>
              <a:t>Anche la convoluzione e la lettura di input e pesi vengono eseguite in parallelo. Il beneficio è minore, dal momento che le latenze sono alquanto differenti, ma ciò permette comunque di risparmiare tempo prezioso. Agire sui parametri per incrementare la latenza di read_in_wh, o per ridurre quella di convolve, comporta più svantaggi che benefici, e fa sì che le latenze della figura sovrariportata cambino. </a:t>
            </a:r>
            <a:endParaRPr b="0" lang="it-IT"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0" y="720"/>
            <a:ext cx="10079280" cy="1258920"/>
          </a:xfrm>
          <a:prstGeom prst="rect">
            <a:avLst/>
          </a:prstGeom>
          <a:solidFill>
            <a:srgbClr val="c00000"/>
          </a:solidFill>
          <a:ln w="9360">
            <a:solidFill>
              <a:srgbClr val="000000"/>
            </a:solidFill>
            <a:round/>
          </a:ln>
        </p:spPr>
        <p:style>
          <a:lnRef idx="0"/>
          <a:fillRef idx="0"/>
          <a:effectRef idx="0"/>
          <a:fontRef idx="minor"/>
        </p:style>
      </p:sp>
      <p:sp>
        <p:nvSpPr>
          <p:cNvPr id="116" name="CustomShape 2"/>
          <p:cNvSpPr/>
          <p:nvPr/>
        </p:nvSpPr>
        <p:spPr>
          <a:xfrm>
            <a:off x="0" y="131040"/>
            <a:ext cx="10079280" cy="1308960"/>
          </a:xfrm>
          <a:prstGeom prst="rect">
            <a:avLst/>
          </a:prstGeom>
          <a:noFill/>
          <a:ln>
            <a:noFill/>
          </a:ln>
        </p:spPr>
        <p:style>
          <a:lnRef idx="0"/>
          <a:fillRef idx="0"/>
          <a:effectRef idx="0"/>
          <a:fontRef idx="minor"/>
        </p:style>
        <p:txBody>
          <a:bodyPr lIns="90000" rIns="90000" tIns="45000" bIns="45000"/>
          <a:p>
            <a:pPr algn="ctr">
              <a:lnSpc>
                <a:spcPct val="100000"/>
              </a:lnSpc>
            </a:pPr>
            <a:r>
              <a:rPr b="1" lang="it-IT" sz="5400" spc="-1" strike="noStrike">
                <a:solidFill>
                  <a:srgbClr val="ffffff"/>
                </a:solidFill>
                <a:uFill>
                  <a:solidFill>
                    <a:srgbClr val="ffffff"/>
                  </a:solidFill>
                </a:uFill>
                <a:latin typeface="LilyUPC"/>
                <a:ea typeface="Droid Sans"/>
              </a:rPr>
              <a:t>Utilizzo </a:t>
            </a:r>
            <a:r>
              <a:rPr b="1" lang="it-IT" sz="5400" spc="-1" strike="noStrike">
                <a:solidFill>
                  <a:srgbClr val="ffffff"/>
                </a:solidFill>
                <a:uFill>
                  <a:solidFill>
                    <a:srgbClr val="ffffff"/>
                  </a:solidFill>
                </a:uFill>
                <a:latin typeface="LilyUPC"/>
                <a:ea typeface="Droid Sans"/>
              </a:rPr>
              <a:t>risorse</a:t>
            </a:r>
            <a:endParaRPr b="0" lang="it-IT" sz="1800" spc="-1" strike="noStrike">
              <a:solidFill>
                <a:srgbClr val="000000"/>
              </a:solidFill>
              <a:uFill>
                <a:solidFill>
                  <a:srgbClr val="ffffff"/>
                </a:solidFill>
              </a:uFill>
              <a:latin typeface="Arial"/>
            </a:endParaRPr>
          </a:p>
          <a:p>
            <a:pPr algn="ctr">
              <a:lnSpc>
                <a:spcPct val="100000"/>
              </a:lnSpc>
            </a:pPr>
            <a:endParaRPr b="0" lang="it-IT" sz="1800" spc="-1" strike="noStrike">
              <a:solidFill>
                <a:srgbClr val="000000"/>
              </a:solidFill>
              <a:uFill>
                <a:solidFill>
                  <a:srgbClr val="ffffff"/>
                </a:solidFill>
              </a:uFill>
              <a:latin typeface="Arial"/>
            </a:endParaRPr>
          </a:p>
          <a:p>
            <a:pPr algn="ctr">
              <a:lnSpc>
                <a:spcPct val="100000"/>
              </a:lnSpc>
            </a:pPr>
            <a:endParaRPr b="0" lang="it-IT" sz="1800" spc="-1" strike="noStrike">
              <a:solidFill>
                <a:srgbClr val="000000"/>
              </a:solidFill>
              <a:uFill>
                <a:solidFill>
                  <a:srgbClr val="ffffff"/>
                </a:solidFill>
              </a:uFill>
              <a:latin typeface="Arial"/>
            </a:endParaRPr>
          </a:p>
        </p:txBody>
      </p:sp>
      <p:sp>
        <p:nvSpPr>
          <p:cNvPr id="117" name="TextShape 3"/>
          <p:cNvSpPr txBox="1"/>
          <p:nvPr/>
        </p:nvSpPr>
        <p:spPr>
          <a:xfrm>
            <a:off x="288000" y="1656000"/>
            <a:ext cx="9576000" cy="2129400"/>
          </a:xfrm>
          <a:prstGeom prst="rect">
            <a:avLst/>
          </a:prstGeom>
          <a:noFill/>
          <a:ln>
            <a:noFill/>
          </a:ln>
        </p:spPr>
        <p:txBody>
          <a:bodyPr lIns="90000" rIns="90000" tIns="45000" bIns="45000"/>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p:txBody>
      </p:sp>
      <p:pic>
        <p:nvPicPr>
          <p:cNvPr id="118" name="" descr=""/>
          <p:cNvPicPr/>
          <p:nvPr/>
        </p:nvPicPr>
        <p:blipFill>
          <a:blip r:embed="rId1"/>
          <a:stretch/>
        </p:blipFill>
        <p:spPr>
          <a:xfrm>
            <a:off x="144000" y="1438200"/>
            <a:ext cx="3707280" cy="3097800"/>
          </a:xfrm>
          <a:prstGeom prst="rect">
            <a:avLst/>
          </a:prstGeom>
          <a:ln>
            <a:noFill/>
          </a:ln>
        </p:spPr>
      </p:pic>
      <p:pic>
        <p:nvPicPr>
          <p:cNvPr id="119" name="" descr=""/>
          <p:cNvPicPr/>
          <p:nvPr/>
        </p:nvPicPr>
        <p:blipFill>
          <a:blip r:embed="rId2"/>
          <a:stretch/>
        </p:blipFill>
        <p:spPr>
          <a:xfrm>
            <a:off x="6264000" y="4343400"/>
            <a:ext cx="3682080" cy="3072600"/>
          </a:xfrm>
          <a:prstGeom prst="rect">
            <a:avLst/>
          </a:prstGeom>
          <a:ln>
            <a:noFill/>
          </a:ln>
        </p:spPr>
      </p:pic>
      <p:sp>
        <p:nvSpPr>
          <p:cNvPr id="120" name="TextShape 4"/>
          <p:cNvSpPr txBox="1"/>
          <p:nvPr/>
        </p:nvSpPr>
        <p:spPr>
          <a:xfrm>
            <a:off x="4176000" y="2709720"/>
            <a:ext cx="4248000" cy="602280"/>
          </a:xfrm>
          <a:prstGeom prst="rect">
            <a:avLst/>
          </a:prstGeom>
          <a:noFill/>
          <a:ln>
            <a:noFill/>
          </a:ln>
        </p:spPr>
        <p:txBody>
          <a:bodyPr lIns="90000" rIns="90000" tIns="45000" bIns="45000"/>
          <a:p>
            <a:r>
              <a:rPr b="0" lang="it-IT" sz="1800" spc="-1" strike="noStrike">
                <a:solidFill>
                  <a:srgbClr val="000000"/>
                </a:solidFill>
                <a:uFill>
                  <a:solidFill>
                    <a:srgbClr val="ffffff"/>
                  </a:solidFill>
                </a:uFill>
                <a:latin typeface="Arial"/>
              </a:rPr>
              <a:t>Consumo di risorse (stimato) per il sistema con fixed point a 48 25 e 18 bit</a:t>
            </a:r>
            <a:endParaRPr b="0" lang="it-IT" sz="1800" spc="-1" strike="noStrike">
              <a:solidFill>
                <a:srgbClr val="000000"/>
              </a:solidFill>
              <a:uFill>
                <a:solidFill>
                  <a:srgbClr val="ffffff"/>
                </a:solidFill>
              </a:uFill>
              <a:latin typeface="Arial"/>
            </a:endParaRPr>
          </a:p>
        </p:txBody>
      </p:sp>
      <p:sp>
        <p:nvSpPr>
          <p:cNvPr id="121" name="TextShape 5"/>
          <p:cNvSpPr txBox="1"/>
          <p:nvPr/>
        </p:nvSpPr>
        <p:spPr>
          <a:xfrm>
            <a:off x="1512000" y="5661720"/>
            <a:ext cx="4464000" cy="858240"/>
          </a:xfrm>
          <a:prstGeom prst="rect">
            <a:avLst/>
          </a:prstGeom>
          <a:noFill/>
          <a:ln>
            <a:noFill/>
          </a:ln>
        </p:spPr>
        <p:txBody>
          <a:bodyPr lIns="90000" rIns="90000" tIns="45000" bIns="45000"/>
          <a:p>
            <a:r>
              <a:rPr b="0" lang="it-IT" sz="1800" spc="-1" strike="noStrike">
                <a:solidFill>
                  <a:srgbClr val="000000"/>
                </a:solidFill>
                <a:uFill>
                  <a:solidFill>
                    <a:srgbClr val="ffffff"/>
                  </a:solidFill>
                </a:uFill>
                <a:latin typeface="Arial"/>
              </a:rPr>
              <a:t>Consumo di risorse (stimato) per il sistema con dati ad 8 bit e quantizzazione</a:t>
            </a:r>
            <a:endParaRPr b="0" lang="it-IT"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0" y="720"/>
            <a:ext cx="10079280" cy="1258920"/>
          </a:xfrm>
          <a:prstGeom prst="rect">
            <a:avLst/>
          </a:prstGeom>
          <a:solidFill>
            <a:srgbClr val="c00000"/>
          </a:solidFill>
          <a:ln w="9360">
            <a:solidFill>
              <a:srgbClr val="000000"/>
            </a:solidFill>
            <a:round/>
          </a:ln>
        </p:spPr>
        <p:style>
          <a:lnRef idx="0"/>
          <a:fillRef idx="0"/>
          <a:effectRef idx="0"/>
          <a:fontRef idx="minor"/>
        </p:style>
      </p:sp>
      <p:sp>
        <p:nvSpPr>
          <p:cNvPr id="123" name="CustomShape 2"/>
          <p:cNvSpPr/>
          <p:nvPr/>
        </p:nvSpPr>
        <p:spPr>
          <a:xfrm>
            <a:off x="0" y="131040"/>
            <a:ext cx="10079280" cy="1308960"/>
          </a:xfrm>
          <a:prstGeom prst="rect">
            <a:avLst/>
          </a:prstGeom>
          <a:noFill/>
          <a:ln>
            <a:noFill/>
          </a:ln>
        </p:spPr>
        <p:style>
          <a:lnRef idx="0"/>
          <a:fillRef idx="0"/>
          <a:effectRef idx="0"/>
          <a:fontRef idx="minor"/>
        </p:style>
        <p:txBody>
          <a:bodyPr lIns="90000" rIns="90000" tIns="45000" bIns="45000"/>
          <a:p>
            <a:pPr algn="ctr">
              <a:lnSpc>
                <a:spcPct val="100000"/>
              </a:lnSpc>
            </a:pPr>
            <a:r>
              <a:rPr b="1" lang="it-IT" sz="5400" spc="-1" strike="noStrike">
                <a:solidFill>
                  <a:srgbClr val="ffffff"/>
                </a:solidFill>
                <a:uFill>
                  <a:solidFill>
                    <a:srgbClr val="ffffff"/>
                  </a:solidFill>
                </a:uFill>
                <a:latin typeface="LilyUPC"/>
                <a:ea typeface="Droid Sans"/>
              </a:rPr>
              <a:t>Tempi di </a:t>
            </a:r>
            <a:r>
              <a:rPr b="1" lang="it-IT" sz="5400" spc="-1" strike="noStrike">
                <a:solidFill>
                  <a:srgbClr val="ffffff"/>
                </a:solidFill>
                <a:uFill>
                  <a:solidFill>
                    <a:srgbClr val="ffffff"/>
                  </a:solidFill>
                </a:uFill>
                <a:latin typeface="LilyUPC"/>
                <a:ea typeface="Droid Sans"/>
              </a:rPr>
              <a:t>esecuzion</a:t>
            </a:r>
            <a:r>
              <a:rPr b="1" lang="it-IT" sz="5400" spc="-1" strike="noStrike">
                <a:solidFill>
                  <a:srgbClr val="ffffff"/>
                </a:solidFill>
                <a:uFill>
                  <a:solidFill>
                    <a:srgbClr val="ffffff"/>
                  </a:solidFill>
                </a:uFill>
                <a:latin typeface="LilyUPC"/>
                <a:ea typeface="Droid Sans"/>
              </a:rPr>
              <a:t>e</a:t>
            </a:r>
            <a:endParaRPr b="0" lang="it-IT" sz="1800" spc="-1" strike="noStrike">
              <a:solidFill>
                <a:srgbClr val="000000"/>
              </a:solidFill>
              <a:uFill>
                <a:solidFill>
                  <a:srgbClr val="ffffff"/>
                </a:solidFill>
              </a:uFill>
              <a:latin typeface="Arial"/>
            </a:endParaRPr>
          </a:p>
          <a:p>
            <a:pPr algn="ctr">
              <a:lnSpc>
                <a:spcPct val="100000"/>
              </a:lnSpc>
            </a:pPr>
            <a:endParaRPr b="0" lang="it-IT" sz="1800" spc="-1" strike="noStrike">
              <a:solidFill>
                <a:srgbClr val="000000"/>
              </a:solidFill>
              <a:uFill>
                <a:solidFill>
                  <a:srgbClr val="ffffff"/>
                </a:solidFill>
              </a:uFill>
              <a:latin typeface="Arial"/>
            </a:endParaRPr>
          </a:p>
          <a:p>
            <a:pPr algn="ctr">
              <a:lnSpc>
                <a:spcPct val="100000"/>
              </a:lnSpc>
            </a:pPr>
            <a:endParaRPr b="0" lang="it-IT" sz="1800" spc="-1" strike="noStrike">
              <a:solidFill>
                <a:srgbClr val="000000"/>
              </a:solidFill>
              <a:uFill>
                <a:solidFill>
                  <a:srgbClr val="ffffff"/>
                </a:solidFill>
              </a:uFill>
              <a:latin typeface="Arial"/>
            </a:endParaRPr>
          </a:p>
        </p:txBody>
      </p:sp>
      <p:sp>
        <p:nvSpPr>
          <p:cNvPr id="124" name="TextShape 3"/>
          <p:cNvSpPr txBox="1"/>
          <p:nvPr/>
        </p:nvSpPr>
        <p:spPr>
          <a:xfrm>
            <a:off x="288000" y="1656000"/>
            <a:ext cx="9576000" cy="2129400"/>
          </a:xfrm>
          <a:prstGeom prst="rect">
            <a:avLst/>
          </a:prstGeom>
          <a:noFill/>
          <a:ln>
            <a:noFill/>
          </a:ln>
        </p:spPr>
        <p:txBody>
          <a:bodyPr lIns="90000" rIns="90000" tIns="45000" bIns="45000"/>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p:txBody>
      </p:sp>
      <p:sp>
        <p:nvSpPr>
          <p:cNvPr id="125" name="TextShape 4"/>
          <p:cNvSpPr txBox="1"/>
          <p:nvPr/>
        </p:nvSpPr>
        <p:spPr>
          <a:xfrm>
            <a:off x="288000" y="2160000"/>
            <a:ext cx="9504000" cy="2394000"/>
          </a:xfrm>
          <a:prstGeom prst="rect">
            <a:avLst/>
          </a:prstGeom>
          <a:noFill/>
          <a:ln>
            <a:noFill/>
          </a:ln>
        </p:spPr>
        <p:txBody>
          <a:bodyPr lIns="90000" rIns="90000" tIns="45000" bIns="45000"/>
          <a:p>
            <a:r>
              <a:rPr b="0" lang="it-IT" sz="1800" spc="-1" strike="noStrike">
                <a:solidFill>
                  <a:srgbClr val="000000"/>
                </a:solidFill>
                <a:uFill>
                  <a:solidFill>
                    <a:srgbClr val="ffffff"/>
                  </a:solidFill>
                </a:uFill>
                <a:latin typeface="Arial"/>
              </a:rPr>
              <a:t>I test sono stati effettuati utilizzando un’immagine 1024x468 e la rete CCNN</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Tempo totale di esecuzione su ARM:</a:t>
            </a:r>
            <a:r>
              <a:rPr b="0" lang="it-IT" sz="1800" spc="-1" strike="noStrike">
                <a:solidFill>
                  <a:srgbClr val="000000"/>
                </a:solidFill>
                <a:uFill>
                  <a:solidFill>
                    <a:srgbClr val="ffffff"/>
                  </a:solidFill>
                </a:uFill>
                <a:latin typeface="Arial"/>
              </a:rPr>
              <a:t>	</a:t>
            </a:r>
            <a:r>
              <a:rPr b="0" lang="it-IT" sz="1800" spc="-1" strike="noStrike">
                <a:solidFill>
                  <a:srgbClr val="000000"/>
                </a:solidFill>
                <a:uFill>
                  <a:solidFill>
                    <a:srgbClr val="ffffff"/>
                  </a:solidFill>
                </a:uFill>
                <a:latin typeface="Arial"/>
              </a:rPr>
              <a:t>	</a:t>
            </a:r>
            <a:r>
              <a:rPr b="0" lang="it-IT" sz="1800" spc="-1" strike="noStrike">
                <a:solidFill>
                  <a:srgbClr val="000000"/>
                </a:solidFill>
                <a:uFill>
                  <a:solidFill>
                    <a:srgbClr val="ffffff"/>
                  </a:solidFill>
                </a:uFill>
                <a:latin typeface="Arial"/>
              </a:rPr>
              <a:t>6.303.699.806us.</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Tempo totale di esecuzione ARM + FPGA:</a:t>
            </a:r>
            <a:r>
              <a:rPr b="0" lang="it-IT" sz="1800" spc="-1" strike="noStrike">
                <a:solidFill>
                  <a:srgbClr val="000000"/>
                </a:solidFill>
                <a:uFill>
                  <a:solidFill>
                    <a:srgbClr val="ffffff"/>
                  </a:solidFill>
                </a:uFill>
                <a:latin typeface="Arial"/>
              </a:rPr>
              <a:t>	</a:t>
            </a:r>
            <a:r>
              <a:rPr b="0" lang="it-IT" sz="1800" spc="-1" strike="noStrike">
                <a:solidFill>
                  <a:srgbClr val="000000"/>
                </a:solidFill>
                <a:uFill>
                  <a:solidFill>
                    <a:srgbClr val="ffffff"/>
                  </a:solidFill>
                </a:uFill>
                <a:latin typeface="Arial"/>
              </a:rPr>
              <a:t>78.013.137us di cui 57.856.096us su FPGA</a:t>
            </a:r>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Rete 48 25 18bit </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Tempo totale di esecuzione ARM + FPGA:</a:t>
            </a:r>
            <a:r>
              <a:rPr b="0" lang="it-IT" sz="1800" spc="-1" strike="noStrike">
                <a:solidFill>
                  <a:srgbClr val="000000"/>
                </a:solidFill>
                <a:uFill>
                  <a:solidFill>
                    <a:srgbClr val="ffffff"/>
                  </a:solidFill>
                </a:uFill>
                <a:latin typeface="Arial"/>
              </a:rPr>
              <a:t>	</a:t>
            </a:r>
            <a:r>
              <a:rPr b="0" lang="it-IT" sz="1800" spc="-1" strike="noStrike">
                <a:solidFill>
                  <a:srgbClr val="000000"/>
                </a:solidFill>
                <a:uFill>
                  <a:solidFill>
                    <a:srgbClr val="ffffff"/>
                  </a:solidFill>
                </a:uFill>
                <a:latin typeface="Arial"/>
              </a:rPr>
              <a:t>106.121.965us di cui 57.061.996us su FPGA</a:t>
            </a:r>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Rete 8bit quantizzata</a:t>
            </a:r>
            <a:endParaRPr b="0" lang="it-IT" sz="1800" spc="-1" strike="noStrike">
              <a:solidFill>
                <a:srgbClr val="000000"/>
              </a:solidFill>
              <a:uFill>
                <a:solidFill>
                  <a:srgbClr val="ffffff"/>
                </a:solidFill>
              </a:uFill>
              <a:latin typeface="Arial"/>
            </a:endParaRPr>
          </a:p>
        </p:txBody>
      </p:sp>
      <p:sp>
        <p:nvSpPr>
          <p:cNvPr id="126" name="TextShape 5"/>
          <p:cNvSpPr txBox="1"/>
          <p:nvPr/>
        </p:nvSpPr>
        <p:spPr>
          <a:xfrm>
            <a:off x="360000" y="5832000"/>
            <a:ext cx="9144000" cy="858240"/>
          </a:xfrm>
          <a:prstGeom prst="rect">
            <a:avLst/>
          </a:prstGeom>
          <a:noFill/>
          <a:ln>
            <a:noFill/>
          </a:ln>
        </p:spPr>
        <p:txBody>
          <a:bodyPr lIns="90000" rIns="90000" tIns="45000" bIns="45000"/>
          <a:p>
            <a:r>
              <a:rPr b="0" lang="it-IT" sz="1800" spc="-1" strike="noStrike">
                <a:solidFill>
                  <a:srgbClr val="000000"/>
                </a:solidFill>
                <a:uFill>
                  <a:solidFill>
                    <a:srgbClr val="ffffff"/>
                  </a:solidFill>
                </a:uFill>
                <a:latin typeface="Arial"/>
              </a:rPr>
              <a:t>Speedup Rete 48 25 18bit </a:t>
            </a:r>
            <a:r>
              <a:rPr b="0" lang="it-IT" sz="1800" spc="-1" strike="noStrike">
                <a:solidFill>
                  <a:srgbClr val="000000"/>
                </a:solidFill>
                <a:uFill>
                  <a:solidFill>
                    <a:srgbClr val="ffffff"/>
                  </a:solidFill>
                </a:uFill>
                <a:latin typeface="Arial"/>
              </a:rPr>
              <a:t>	</a:t>
            </a:r>
            <a:r>
              <a:rPr b="0" lang="it-IT" sz="1800" spc="-1" strike="noStrike">
                <a:solidFill>
                  <a:srgbClr val="000000"/>
                </a:solidFill>
                <a:uFill>
                  <a:solidFill>
                    <a:srgbClr val="ffffff"/>
                  </a:solidFill>
                </a:uFill>
                <a:latin typeface="Arial"/>
              </a:rPr>
              <a:t> = 6.303.699.806 / 78.013.137  =   80x</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Speedup Rete 8bit quantizzata = 6.303.699.806 / 106.121.965 =   60x</a:t>
            </a:r>
            <a:endParaRPr b="0" lang="it-IT"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0" y="720"/>
            <a:ext cx="10079280" cy="1258920"/>
          </a:xfrm>
          <a:prstGeom prst="rect">
            <a:avLst/>
          </a:prstGeom>
          <a:solidFill>
            <a:srgbClr val="c00000"/>
          </a:solidFill>
          <a:ln w="9360">
            <a:solidFill>
              <a:srgbClr val="000000"/>
            </a:solidFill>
            <a:round/>
          </a:ln>
        </p:spPr>
        <p:style>
          <a:lnRef idx="0"/>
          <a:fillRef idx="0"/>
          <a:effectRef idx="0"/>
          <a:fontRef idx="minor"/>
        </p:style>
      </p:sp>
      <p:sp>
        <p:nvSpPr>
          <p:cNvPr id="128" name="CustomShape 2"/>
          <p:cNvSpPr/>
          <p:nvPr/>
        </p:nvSpPr>
        <p:spPr>
          <a:xfrm>
            <a:off x="0" y="131040"/>
            <a:ext cx="10079280" cy="1308960"/>
          </a:xfrm>
          <a:prstGeom prst="rect">
            <a:avLst/>
          </a:prstGeom>
          <a:noFill/>
          <a:ln>
            <a:noFill/>
          </a:ln>
        </p:spPr>
        <p:style>
          <a:lnRef idx="0"/>
          <a:fillRef idx="0"/>
          <a:effectRef idx="0"/>
          <a:fontRef idx="minor"/>
        </p:style>
        <p:txBody>
          <a:bodyPr lIns="90000" rIns="90000" tIns="45000" bIns="45000"/>
          <a:p>
            <a:pPr algn="ctr">
              <a:lnSpc>
                <a:spcPct val="100000"/>
              </a:lnSpc>
            </a:pPr>
            <a:r>
              <a:rPr b="1" lang="it-IT" sz="5400" spc="-1" strike="noStrike">
                <a:solidFill>
                  <a:srgbClr val="ffffff"/>
                </a:solidFill>
                <a:uFill>
                  <a:solidFill>
                    <a:srgbClr val="ffffff"/>
                  </a:solidFill>
                </a:uFill>
                <a:latin typeface="LilyUPC"/>
                <a:ea typeface="Droid Sans"/>
              </a:rPr>
              <a:t>Precisione</a:t>
            </a:r>
            <a:endParaRPr b="0" lang="it-IT" sz="1800" spc="-1" strike="noStrike">
              <a:solidFill>
                <a:srgbClr val="000000"/>
              </a:solidFill>
              <a:uFill>
                <a:solidFill>
                  <a:srgbClr val="ffffff"/>
                </a:solidFill>
              </a:uFill>
              <a:latin typeface="Arial"/>
            </a:endParaRPr>
          </a:p>
          <a:p>
            <a:pPr algn="ctr">
              <a:lnSpc>
                <a:spcPct val="100000"/>
              </a:lnSpc>
            </a:pPr>
            <a:endParaRPr b="0" lang="it-IT" sz="1800" spc="-1" strike="noStrike">
              <a:solidFill>
                <a:srgbClr val="000000"/>
              </a:solidFill>
              <a:uFill>
                <a:solidFill>
                  <a:srgbClr val="ffffff"/>
                </a:solidFill>
              </a:uFill>
              <a:latin typeface="Arial"/>
            </a:endParaRPr>
          </a:p>
          <a:p>
            <a:pPr algn="ctr">
              <a:lnSpc>
                <a:spcPct val="100000"/>
              </a:lnSpc>
            </a:pPr>
            <a:endParaRPr b="0" lang="it-IT" sz="1800" spc="-1" strike="noStrike">
              <a:solidFill>
                <a:srgbClr val="000000"/>
              </a:solidFill>
              <a:uFill>
                <a:solidFill>
                  <a:srgbClr val="ffffff"/>
                </a:solidFill>
              </a:uFill>
              <a:latin typeface="Arial"/>
            </a:endParaRPr>
          </a:p>
        </p:txBody>
      </p:sp>
      <p:sp>
        <p:nvSpPr>
          <p:cNvPr id="129" name="TextShape 3"/>
          <p:cNvSpPr txBox="1"/>
          <p:nvPr/>
        </p:nvSpPr>
        <p:spPr>
          <a:xfrm>
            <a:off x="288000" y="1656000"/>
            <a:ext cx="9576000" cy="2129400"/>
          </a:xfrm>
          <a:prstGeom prst="rect">
            <a:avLst/>
          </a:prstGeom>
          <a:noFill/>
          <a:ln>
            <a:noFill/>
          </a:ln>
        </p:spPr>
        <p:txBody>
          <a:bodyPr lIns="90000" rIns="90000" tIns="45000" bIns="45000"/>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p:txBody>
      </p:sp>
      <p:sp>
        <p:nvSpPr>
          <p:cNvPr id="130" name="TextShape 4"/>
          <p:cNvSpPr txBox="1"/>
          <p:nvPr/>
        </p:nvSpPr>
        <p:spPr>
          <a:xfrm>
            <a:off x="288000" y="1822320"/>
            <a:ext cx="9504000" cy="4441680"/>
          </a:xfrm>
          <a:prstGeom prst="rect">
            <a:avLst/>
          </a:prstGeom>
          <a:noFill/>
          <a:ln>
            <a:noFill/>
          </a:ln>
        </p:spPr>
        <p:txBody>
          <a:bodyPr lIns="90000" rIns="90000" tIns="45000" bIns="45000"/>
          <a:p>
            <a:r>
              <a:rPr b="0" lang="it-IT" sz="1800" spc="-1" strike="noStrike">
                <a:solidFill>
                  <a:srgbClr val="000000"/>
                </a:solidFill>
                <a:uFill>
                  <a:solidFill>
                    <a:srgbClr val="ffffff"/>
                  </a:solidFill>
                </a:uFill>
                <a:latin typeface="Arial"/>
              </a:rPr>
              <a:t>I test sono stati effettuati utilizzando un’immagine finale 24x24 ottenuta dalla rete CCNN,</a:t>
            </a:r>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come riferimento abbiamo utilizzato l’immagine ottenuta utilizzando il progetto di Alessandro Maragno.</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 Progetto 48 25 18 bit </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Errore percentuale medio = 0.9922206730479083969</a:t>
            </a:r>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MSE = 0.0081591695483070621</a:t>
            </a:r>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RMSE = 0.0903281215807517079</a:t>
            </a:r>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PSNR = 20.8835404209679786902</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 Progetto 8 bit con quantizzazione</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Errore percentuale medio = 0.3365854827767986723</a:t>
            </a:r>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MSE = 0.0001260570940891489</a:t>
            </a:r>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RMSE = 0.0112275150451535289</a:t>
            </a:r>
            <a:endParaRPr b="0" lang="it-IT" sz="1800" spc="-1" strike="noStrike">
              <a:solidFill>
                <a:srgbClr val="000000"/>
              </a:solidFill>
              <a:uFill>
                <a:solidFill>
                  <a:srgbClr val="ffffff"/>
                </a:solidFill>
              </a:uFill>
              <a:latin typeface="Arial"/>
            </a:endParaRPr>
          </a:p>
          <a:p>
            <a:r>
              <a:rPr b="0" lang="it-IT" sz="1800" spc="-1" strike="noStrike">
                <a:solidFill>
                  <a:srgbClr val="000000"/>
                </a:solidFill>
                <a:uFill>
                  <a:solidFill>
                    <a:srgbClr val="ffffff"/>
                  </a:solidFill>
                </a:uFill>
                <a:latin typeface="Arial"/>
              </a:rPr>
              <a:t>PSNR = 38.9943270859858159838</a:t>
            </a:r>
            <a:endParaRPr b="0" lang="it-IT"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0" y="0"/>
            <a:ext cx="10079280" cy="1258920"/>
          </a:xfrm>
          <a:prstGeom prst="rect">
            <a:avLst/>
          </a:prstGeom>
          <a:solidFill>
            <a:srgbClr val="c00000"/>
          </a:solidFill>
          <a:ln w="9360">
            <a:solidFill>
              <a:srgbClr val="000000"/>
            </a:solidFill>
            <a:round/>
          </a:ln>
        </p:spPr>
        <p:style>
          <a:lnRef idx="0"/>
          <a:fillRef idx="0"/>
          <a:effectRef idx="0"/>
          <a:fontRef idx="minor"/>
        </p:style>
      </p:sp>
      <p:sp>
        <p:nvSpPr>
          <p:cNvPr id="51" name="CustomShape 2"/>
          <p:cNvSpPr/>
          <p:nvPr/>
        </p:nvSpPr>
        <p:spPr>
          <a:xfrm>
            <a:off x="0" y="80640"/>
            <a:ext cx="10079280" cy="1141200"/>
          </a:xfrm>
          <a:prstGeom prst="rect">
            <a:avLst/>
          </a:prstGeom>
          <a:noFill/>
          <a:ln>
            <a:noFill/>
          </a:ln>
        </p:spPr>
        <p:style>
          <a:lnRef idx="0"/>
          <a:fillRef idx="0"/>
          <a:effectRef idx="0"/>
          <a:fontRef idx="minor"/>
        </p:style>
        <p:txBody>
          <a:bodyPr lIns="90000" rIns="90000" tIns="45000" bIns="45000"/>
          <a:p>
            <a:pPr algn="ctr">
              <a:lnSpc>
                <a:spcPct val="100000"/>
              </a:lnSpc>
            </a:pPr>
            <a:r>
              <a:rPr b="1" lang="it-IT" sz="6900" spc="-1" strike="noStrike">
                <a:solidFill>
                  <a:srgbClr val="ffffff"/>
                </a:solidFill>
                <a:uFill>
                  <a:solidFill>
                    <a:srgbClr val="ffffff"/>
                  </a:solidFill>
                </a:uFill>
                <a:latin typeface="LilyUPC"/>
                <a:ea typeface="Droid Sans"/>
              </a:rPr>
              <a:t>Struttura sistema</a:t>
            </a:r>
            <a:endParaRPr b="0" lang="it-IT" sz="1800" spc="-1" strike="noStrike">
              <a:solidFill>
                <a:srgbClr val="000000"/>
              </a:solidFill>
              <a:uFill>
                <a:solidFill>
                  <a:srgbClr val="ffffff"/>
                </a:solidFill>
              </a:uFill>
              <a:latin typeface="Arial"/>
            </a:endParaRPr>
          </a:p>
        </p:txBody>
      </p:sp>
      <p:sp>
        <p:nvSpPr>
          <p:cNvPr id="52" name="CustomShape 3"/>
          <p:cNvSpPr/>
          <p:nvPr/>
        </p:nvSpPr>
        <p:spPr>
          <a:xfrm>
            <a:off x="360000" y="2448000"/>
            <a:ext cx="9288000" cy="4248000"/>
          </a:xfrm>
          <a:prstGeom prst="rect">
            <a:avLst/>
          </a:prstGeom>
          <a:noFill/>
          <a:ln>
            <a:noFill/>
          </a:ln>
        </p:spPr>
        <p:style>
          <a:lnRef idx="0"/>
          <a:fillRef idx="0"/>
          <a:effectRef idx="0"/>
          <a:fontRef idx="minor"/>
        </p:style>
        <p:txBody>
          <a:bodyPr lIns="90000" rIns="90000" tIns="45000" bIns="45000"/>
          <a:p>
            <a:r>
              <a:rPr b="0" lang="it-IT" sz="2200" spc="-1" strike="noStrike">
                <a:solidFill>
                  <a:srgbClr val="000000"/>
                </a:solidFill>
                <a:uFill>
                  <a:solidFill>
                    <a:srgbClr val="ffffff"/>
                  </a:solidFill>
                </a:uFill>
                <a:latin typeface="Arial"/>
              </a:rPr>
              <a:t>Lo scheletro del sistema è il progetto di Alessandro Maragno.</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200" spc="-1" strike="noStrike">
                <a:solidFill>
                  <a:srgbClr val="000000"/>
                </a:solidFill>
                <a:uFill>
                  <a:solidFill>
                    <a:srgbClr val="ffffff"/>
                  </a:solidFill>
                </a:uFill>
                <a:latin typeface="Arial"/>
              </a:rPr>
              <a:t>L’ARM legge dalla scheda SD la configurazione della rete, carica in ram i pesi e l’input e, al momento di effettuare la convoluzione, sfrutta il modulo hardware su FPGA.</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200" spc="-1" strike="noStrike">
                <a:solidFill>
                  <a:srgbClr val="000000"/>
                </a:solidFill>
                <a:uFill>
                  <a:solidFill>
                    <a:srgbClr val="ffffff"/>
                  </a:solidFill>
                </a:uFill>
                <a:latin typeface="Arial"/>
              </a:rPr>
              <a:t>Tutti i pesi e l’input del primo layer vengono allocati sulla heap tramite malloc, è necessario aumentarne le dimensioni modificando il file lscript.ld. È necessario inoltre riservare manualmente aree di memoria destinate a contenere input ed output dei diversi layer, dal momento che la free() presenta dei problemi .</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0" y="0"/>
            <a:ext cx="10079280" cy="1258920"/>
          </a:xfrm>
          <a:prstGeom prst="rect">
            <a:avLst/>
          </a:prstGeom>
          <a:solidFill>
            <a:srgbClr val="c00000"/>
          </a:solidFill>
          <a:ln w="9360">
            <a:solidFill>
              <a:srgbClr val="000000"/>
            </a:solidFill>
            <a:round/>
          </a:ln>
        </p:spPr>
        <p:style>
          <a:lnRef idx="0"/>
          <a:fillRef idx="0"/>
          <a:effectRef idx="0"/>
          <a:fontRef idx="minor"/>
        </p:style>
      </p:sp>
      <p:sp>
        <p:nvSpPr>
          <p:cNvPr id="54" name="CustomShape 2"/>
          <p:cNvSpPr/>
          <p:nvPr/>
        </p:nvSpPr>
        <p:spPr>
          <a:xfrm>
            <a:off x="0" y="80640"/>
            <a:ext cx="10079280" cy="1141200"/>
          </a:xfrm>
          <a:prstGeom prst="rect">
            <a:avLst/>
          </a:prstGeom>
          <a:noFill/>
          <a:ln>
            <a:noFill/>
          </a:ln>
        </p:spPr>
        <p:style>
          <a:lnRef idx="0"/>
          <a:fillRef idx="0"/>
          <a:effectRef idx="0"/>
          <a:fontRef idx="minor"/>
        </p:style>
        <p:txBody>
          <a:bodyPr lIns="90000" rIns="90000" tIns="45000" bIns="45000"/>
          <a:p>
            <a:pPr algn="ctr">
              <a:lnSpc>
                <a:spcPct val="100000"/>
              </a:lnSpc>
            </a:pPr>
            <a:r>
              <a:rPr b="1" lang="it-IT" sz="6900" spc="-1" strike="noStrike">
                <a:solidFill>
                  <a:srgbClr val="ffffff"/>
                </a:solidFill>
                <a:uFill>
                  <a:solidFill>
                    <a:srgbClr val="ffffff"/>
                  </a:solidFill>
                </a:uFill>
                <a:latin typeface="LilyUPC"/>
                <a:ea typeface="Droid Sans"/>
              </a:rPr>
              <a:t>Struttura memoria</a:t>
            </a:r>
            <a:endParaRPr b="0" lang="it-IT" sz="1800" spc="-1" strike="noStrike">
              <a:solidFill>
                <a:srgbClr val="000000"/>
              </a:solidFill>
              <a:uFill>
                <a:solidFill>
                  <a:srgbClr val="ffffff"/>
                </a:solidFill>
              </a:uFill>
              <a:latin typeface="Arial"/>
            </a:endParaRPr>
          </a:p>
        </p:txBody>
      </p:sp>
      <p:sp>
        <p:nvSpPr>
          <p:cNvPr id="55" name="CustomShape 3"/>
          <p:cNvSpPr/>
          <p:nvPr/>
        </p:nvSpPr>
        <p:spPr>
          <a:xfrm>
            <a:off x="360000" y="2448000"/>
            <a:ext cx="9288000" cy="4248000"/>
          </a:xfrm>
          <a:prstGeom prst="rect">
            <a:avLst/>
          </a:prstGeom>
          <a:noFill/>
          <a:ln>
            <a:noFill/>
          </a:ln>
        </p:spPr>
        <p:style>
          <a:lnRef idx="0"/>
          <a:fillRef idx="0"/>
          <a:effectRef idx="0"/>
          <a:fontRef idx="minor"/>
        </p:style>
      </p:sp>
      <p:pic>
        <p:nvPicPr>
          <p:cNvPr id="56" name="" descr=""/>
          <p:cNvPicPr/>
          <p:nvPr/>
        </p:nvPicPr>
        <p:blipFill>
          <a:blip r:embed="rId1"/>
          <a:stretch/>
        </p:blipFill>
        <p:spPr>
          <a:xfrm>
            <a:off x="704520" y="3035160"/>
            <a:ext cx="8583480" cy="3948840"/>
          </a:xfrm>
          <a:prstGeom prst="rect">
            <a:avLst/>
          </a:prstGeom>
          <a:ln>
            <a:noFill/>
          </a:ln>
        </p:spPr>
      </p:pic>
      <p:sp>
        <p:nvSpPr>
          <p:cNvPr id="57" name="TextShape 4"/>
          <p:cNvSpPr txBox="1"/>
          <p:nvPr/>
        </p:nvSpPr>
        <p:spPr>
          <a:xfrm>
            <a:off x="648000" y="1584000"/>
            <a:ext cx="9000000" cy="1223640"/>
          </a:xfrm>
          <a:prstGeom prst="rect">
            <a:avLst/>
          </a:prstGeom>
          <a:noFill/>
          <a:ln>
            <a:noFill/>
          </a:ln>
        </p:spPr>
        <p:txBody>
          <a:bodyPr lIns="90000" rIns="90000" tIns="45000" bIns="45000"/>
          <a:p>
            <a:r>
              <a:rPr b="0" lang="it-IT" sz="2000" spc="-1" strike="noStrike">
                <a:solidFill>
                  <a:srgbClr val="000000"/>
                </a:solidFill>
                <a:uFill>
                  <a:solidFill>
                    <a:srgbClr val="ffffff"/>
                  </a:solidFill>
                </a:uFill>
                <a:latin typeface="Arial"/>
              </a:rPr>
              <a:t>La dimensione della heap è stata incrementata, e sono state create due regioni di memoria da circa 200MB ciascuna. A runtime, lavorando con un’immagine 1024x468 e la rete CCNN, il picco di consumo di ram ammonta a circa 180MB per regione.</a:t>
            </a:r>
            <a:endParaRPr b="0" lang="it-IT"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0" y="0"/>
            <a:ext cx="10079280" cy="1258920"/>
          </a:xfrm>
          <a:prstGeom prst="rect">
            <a:avLst/>
          </a:prstGeom>
          <a:solidFill>
            <a:srgbClr val="c00000"/>
          </a:solidFill>
          <a:ln w="9360">
            <a:solidFill>
              <a:srgbClr val="000000"/>
            </a:solidFill>
            <a:round/>
          </a:ln>
        </p:spPr>
        <p:style>
          <a:lnRef idx="0"/>
          <a:fillRef idx="0"/>
          <a:effectRef idx="0"/>
          <a:fontRef idx="minor"/>
        </p:style>
      </p:sp>
      <p:sp>
        <p:nvSpPr>
          <p:cNvPr id="59" name="CustomShape 2"/>
          <p:cNvSpPr/>
          <p:nvPr/>
        </p:nvSpPr>
        <p:spPr>
          <a:xfrm>
            <a:off x="0" y="80640"/>
            <a:ext cx="10079280" cy="1141200"/>
          </a:xfrm>
          <a:prstGeom prst="rect">
            <a:avLst/>
          </a:prstGeom>
          <a:noFill/>
          <a:ln>
            <a:noFill/>
          </a:ln>
        </p:spPr>
        <p:style>
          <a:lnRef idx="0"/>
          <a:fillRef idx="0"/>
          <a:effectRef idx="0"/>
          <a:fontRef idx="minor"/>
        </p:style>
        <p:txBody>
          <a:bodyPr lIns="90000" rIns="90000" tIns="45000" bIns="45000"/>
          <a:p>
            <a:pPr algn="ctr">
              <a:lnSpc>
                <a:spcPct val="100000"/>
              </a:lnSpc>
            </a:pPr>
            <a:r>
              <a:rPr b="1" lang="it-IT" sz="6900" spc="-1" strike="noStrike">
                <a:solidFill>
                  <a:srgbClr val="ffffff"/>
                </a:solidFill>
                <a:uFill>
                  <a:solidFill>
                    <a:srgbClr val="ffffff"/>
                  </a:solidFill>
                </a:uFill>
                <a:latin typeface="LilyUPC"/>
                <a:ea typeface="Droid Sans"/>
              </a:rPr>
              <a:t>Struttura memoria</a:t>
            </a:r>
            <a:endParaRPr b="0" lang="it-IT" sz="1800" spc="-1" strike="noStrike">
              <a:solidFill>
                <a:srgbClr val="000000"/>
              </a:solidFill>
              <a:uFill>
                <a:solidFill>
                  <a:srgbClr val="ffffff"/>
                </a:solidFill>
              </a:uFill>
              <a:latin typeface="Arial"/>
            </a:endParaRPr>
          </a:p>
        </p:txBody>
      </p:sp>
      <p:sp>
        <p:nvSpPr>
          <p:cNvPr id="60" name="CustomShape 3"/>
          <p:cNvSpPr/>
          <p:nvPr/>
        </p:nvSpPr>
        <p:spPr>
          <a:xfrm>
            <a:off x="360000" y="2448000"/>
            <a:ext cx="9288000" cy="4248000"/>
          </a:xfrm>
          <a:prstGeom prst="rect">
            <a:avLst/>
          </a:prstGeom>
          <a:noFill/>
          <a:ln>
            <a:noFill/>
          </a:ln>
        </p:spPr>
        <p:style>
          <a:lnRef idx="0"/>
          <a:fillRef idx="0"/>
          <a:effectRef idx="0"/>
          <a:fontRef idx="minor"/>
        </p:style>
      </p:sp>
      <p:sp>
        <p:nvSpPr>
          <p:cNvPr id="61" name="TextShape 4"/>
          <p:cNvSpPr txBox="1"/>
          <p:nvPr/>
        </p:nvSpPr>
        <p:spPr>
          <a:xfrm>
            <a:off x="4199040" y="1584000"/>
            <a:ext cx="5664960" cy="4056840"/>
          </a:xfrm>
          <a:prstGeom prst="rect">
            <a:avLst/>
          </a:prstGeom>
          <a:noFill/>
          <a:ln>
            <a:noFill/>
          </a:ln>
        </p:spPr>
        <p:txBody>
          <a:bodyPr lIns="90000" rIns="90000" tIns="45000" bIns="45000"/>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000" spc="-1" strike="noStrike">
                <a:solidFill>
                  <a:srgbClr val="000000"/>
                </a:solidFill>
                <a:uFill>
                  <a:solidFill>
                    <a:srgbClr val="ffffff"/>
                  </a:solidFill>
                </a:uFill>
                <a:latin typeface="Arial"/>
              </a:rPr>
              <a:t>In ciascuna delle due regione create è stata mappata una sezione. </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000" spc="-1" strike="noStrike">
                <a:solidFill>
                  <a:srgbClr val="000000"/>
                </a:solidFill>
                <a:uFill>
                  <a:solidFill>
                    <a:srgbClr val="ffffff"/>
                  </a:solidFill>
                </a:uFill>
                <a:latin typeface="Arial"/>
              </a:rPr>
              <a:t>Ognuna delle due sezioni viene vista dal sistema attraverso un puntatore globale che punta all’indirizzo corretto.</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p:txBody>
      </p:sp>
      <p:pic>
        <p:nvPicPr>
          <p:cNvPr id="62" name="" descr=""/>
          <p:cNvPicPr/>
          <p:nvPr/>
        </p:nvPicPr>
        <p:blipFill>
          <a:blip r:embed="rId1"/>
          <a:stretch/>
        </p:blipFill>
        <p:spPr>
          <a:xfrm>
            <a:off x="408960" y="1584000"/>
            <a:ext cx="3263040" cy="2386800"/>
          </a:xfrm>
          <a:prstGeom prst="rect">
            <a:avLst/>
          </a:prstGeom>
          <a:ln>
            <a:noFill/>
          </a:ln>
        </p:spPr>
      </p:pic>
      <p:pic>
        <p:nvPicPr>
          <p:cNvPr id="63" name="" descr=""/>
          <p:cNvPicPr/>
          <p:nvPr/>
        </p:nvPicPr>
        <p:blipFill>
          <a:blip r:embed="rId2"/>
          <a:stretch/>
        </p:blipFill>
        <p:spPr>
          <a:xfrm>
            <a:off x="262800" y="4124520"/>
            <a:ext cx="3720240" cy="469440"/>
          </a:xfrm>
          <a:prstGeom prst="rect">
            <a:avLst/>
          </a:prstGeom>
          <a:ln>
            <a:noFill/>
          </a:ln>
        </p:spPr>
      </p:pic>
      <p:pic>
        <p:nvPicPr>
          <p:cNvPr id="64" name="" descr=""/>
          <p:cNvPicPr/>
          <p:nvPr/>
        </p:nvPicPr>
        <p:blipFill>
          <a:blip r:embed="rId3"/>
          <a:stretch/>
        </p:blipFill>
        <p:spPr>
          <a:xfrm>
            <a:off x="171360" y="5823000"/>
            <a:ext cx="9764640" cy="1548720"/>
          </a:xfrm>
          <a:prstGeom prst="rect">
            <a:avLst/>
          </a:prstGeom>
          <a:ln>
            <a:noFill/>
          </a:ln>
        </p:spPr>
      </p:pic>
      <p:sp>
        <p:nvSpPr>
          <p:cNvPr id="65" name="TextShape 5"/>
          <p:cNvSpPr txBox="1"/>
          <p:nvPr/>
        </p:nvSpPr>
        <p:spPr>
          <a:xfrm>
            <a:off x="216000" y="5197680"/>
            <a:ext cx="9648000" cy="346320"/>
          </a:xfrm>
          <a:prstGeom prst="rect">
            <a:avLst/>
          </a:prstGeom>
          <a:noFill/>
          <a:ln>
            <a:noFill/>
          </a:ln>
        </p:spPr>
        <p:txBody>
          <a:bodyPr lIns="90000" rIns="90000" tIns="45000" bIns="45000"/>
          <a:p>
            <a:r>
              <a:rPr b="0" lang="it-IT" sz="1800" spc="-1" strike="noStrike">
                <a:solidFill>
                  <a:srgbClr val="000000"/>
                </a:solidFill>
                <a:uFill>
                  <a:solidFill>
                    <a:srgbClr val="ffffff"/>
                  </a:solidFill>
                </a:uFill>
                <a:latin typeface="Arial"/>
              </a:rPr>
              <a:t>Le due aree di memoria vengono utilizzate in maniera alternata per input ed output dei layer</a:t>
            </a:r>
            <a:endParaRPr b="0" lang="it-IT"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0" y="0"/>
            <a:ext cx="10079280" cy="1258920"/>
          </a:xfrm>
          <a:prstGeom prst="rect">
            <a:avLst/>
          </a:prstGeom>
          <a:solidFill>
            <a:srgbClr val="c00000"/>
          </a:solidFill>
          <a:ln w="9360">
            <a:solidFill>
              <a:srgbClr val="000000"/>
            </a:solidFill>
            <a:round/>
          </a:ln>
        </p:spPr>
        <p:style>
          <a:lnRef idx="0"/>
          <a:fillRef idx="0"/>
          <a:effectRef idx="0"/>
          <a:fontRef idx="minor"/>
        </p:style>
      </p:sp>
      <p:sp>
        <p:nvSpPr>
          <p:cNvPr id="67" name="CustomShape 2"/>
          <p:cNvSpPr/>
          <p:nvPr/>
        </p:nvSpPr>
        <p:spPr>
          <a:xfrm>
            <a:off x="0" y="80640"/>
            <a:ext cx="10079280" cy="1141200"/>
          </a:xfrm>
          <a:prstGeom prst="rect">
            <a:avLst/>
          </a:prstGeom>
          <a:noFill/>
          <a:ln>
            <a:noFill/>
          </a:ln>
        </p:spPr>
        <p:style>
          <a:lnRef idx="0"/>
          <a:fillRef idx="0"/>
          <a:effectRef idx="0"/>
          <a:fontRef idx="minor"/>
        </p:style>
        <p:txBody>
          <a:bodyPr lIns="90000" rIns="90000" tIns="45000" bIns="45000"/>
          <a:p>
            <a:pPr algn="ctr">
              <a:lnSpc>
                <a:spcPct val="100000"/>
              </a:lnSpc>
            </a:pPr>
            <a:r>
              <a:rPr b="1" lang="it-IT" sz="6900" spc="-1" strike="noStrike">
                <a:solidFill>
                  <a:srgbClr val="ffffff"/>
                </a:solidFill>
                <a:uFill>
                  <a:solidFill>
                    <a:srgbClr val="ffffff"/>
                  </a:solidFill>
                </a:uFill>
                <a:latin typeface="LilyUPC"/>
                <a:ea typeface="Droid Sans"/>
              </a:rPr>
              <a:t>Problematiche</a:t>
            </a:r>
            <a:endParaRPr b="0" lang="it-IT" sz="1800" spc="-1" strike="noStrike">
              <a:solidFill>
                <a:srgbClr val="000000"/>
              </a:solidFill>
              <a:uFill>
                <a:solidFill>
                  <a:srgbClr val="ffffff"/>
                </a:solidFill>
              </a:uFill>
              <a:latin typeface="Arial"/>
            </a:endParaRPr>
          </a:p>
        </p:txBody>
      </p:sp>
      <p:sp>
        <p:nvSpPr>
          <p:cNvPr id="68" name="CustomShape 3"/>
          <p:cNvSpPr/>
          <p:nvPr/>
        </p:nvSpPr>
        <p:spPr>
          <a:xfrm>
            <a:off x="864000" y="4910760"/>
            <a:ext cx="7631640" cy="4953240"/>
          </a:xfrm>
          <a:prstGeom prst="rect">
            <a:avLst/>
          </a:prstGeom>
          <a:noFill/>
          <a:ln>
            <a:noFill/>
          </a:ln>
        </p:spPr>
        <p:style>
          <a:lnRef idx="0"/>
          <a:fillRef idx="0"/>
          <a:effectRef idx="0"/>
          <a:fontRef idx="minor"/>
        </p:style>
      </p:sp>
      <p:sp>
        <p:nvSpPr>
          <p:cNvPr id="69" name="TextShape 4"/>
          <p:cNvSpPr txBox="1"/>
          <p:nvPr/>
        </p:nvSpPr>
        <p:spPr>
          <a:xfrm>
            <a:off x="648000" y="3040920"/>
            <a:ext cx="9000000" cy="3727080"/>
          </a:xfrm>
          <a:prstGeom prst="rect">
            <a:avLst/>
          </a:prstGeom>
          <a:noFill/>
          <a:ln>
            <a:noFill/>
          </a:ln>
        </p:spPr>
        <p:txBody>
          <a:bodyPr lIns="90000" rIns="90000" tIns="45000" bIns="45000"/>
          <a:p>
            <a:r>
              <a:rPr b="0" lang="it-IT" sz="4400" spc="-1" strike="noStrike">
                <a:solidFill>
                  <a:srgbClr val="000000"/>
                </a:solidFill>
                <a:uFill>
                  <a:solidFill>
                    <a:srgbClr val="ffffff"/>
                  </a:solidFill>
                </a:uFill>
                <a:latin typeface="Arial"/>
              </a:rPr>
              <a:t>- Memoria limitata</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4400" spc="-1" strike="noStrike">
                <a:solidFill>
                  <a:srgbClr val="000000"/>
                </a:solidFill>
                <a:uFill>
                  <a:solidFill>
                    <a:srgbClr val="ffffff"/>
                  </a:solidFill>
                </a:uFill>
                <a:latin typeface="Arial"/>
              </a:rPr>
              <a:t>- Risorse computazionali limitate</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0" y="0"/>
            <a:ext cx="10079280" cy="1258920"/>
          </a:xfrm>
          <a:prstGeom prst="rect">
            <a:avLst/>
          </a:prstGeom>
          <a:solidFill>
            <a:srgbClr val="c00000"/>
          </a:solidFill>
          <a:ln w="9360">
            <a:solidFill>
              <a:srgbClr val="000000"/>
            </a:solidFill>
            <a:round/>
          </a:ln>
        </p:spPr>
        <p:style>
          <a:lnRef idx="0"/>
          <a:fillRef idx="0"/>
          <a:effectRef idx="0"/>
          <a:fontRef idx="minor"/>
        </p:style>
      </p:sp>
      <p:sp>
        <p:nvSpPr>
          <p:cNvPr id="71" name="CustomShape 2"/>
          <p:cNvSpPr/>
          <p:nvPr/>
        </p:nvSpPr>
        <p:spPr>
          <a:xfrm>
            <a:off x="0" y="80640"/>
            <a:ext cx="10079280" cy="1141200"/>
          </a:xfrm>
          <a:prstGeom prst="rect">
            <a:avLst/>
          </a:prstGeom>
          <a:noFill/>
          <a:ln>
            <a:noFill/>
          </a:ln>
        </p:spPr>
        <p:style>
          <a:lnRef idx="0"/>
          <a:fillRef idx="0"/>
          <a:effectRef idx="0"/>
          <a:fontRef idx="minor"/>
        </p:style>
        <p:txBody>
          <a:bodyPr lIns="90000" rIns="90000" tIns="45000" bIns="45000"/>
          <a:p>
            <a:pPr algn="ctr">
              <a:lnSpc>
                <a:spcPct val="100000"/>
              </a:lnSpc>
            </a:pPr>
            <a:r>
              <a:rPr b="1" i="1" lang="it-IT" sz="6900" spc="-1" strike="noStrike">
                <a:solidFill>
                  <a:srgbClr val="ffffff"/>
                </a:solidFill>
                <a:uFill>
                  <a:solidFill>
                    <a:srgbClr val="ffffff"/>
                  </a:solidFill>
                </a:uFill>
                <a:latin typeface="LilyUPC"/>
                <a:ea typeface="Droid Sans"/>
              </a:rPr>
              <a:t>Memoria</a:t>
            </a:r>
            <a:endParaRPr b="0" lang="it-IT" sz="1800" spc="-1" strike="noStrike">
              <a:solidFill>
                <a:srgbClr val="000000"/>
              </a:solidFill>
              <a:uFill>
                <a:solidFill>
                  <a:srgbClr val="ffffff"/>
                </a:solidFill>
              </a:uFill>
              <a:latin typeface="Arial"/>
            </a:endParaRPr>
          </a:p>
        </p:txBody>
      </p:sp>
      <p:sp>
        <p:nvSpPr>
          <p:cNvPr id="72" name="TextShape 3"/>
          <p:cNvSpPr txBox="1"/>
          <p:nvPr/>
        </p:nvSpPr>
        <p:spPr>
          <a:xfrm>
            <a:off x="648000" y="2160000"/>
            <a:ext cx="8640000" cy="3983040"/>
          </a:xfrm>
          <a:prstGeom prst="rect">
            <a:avLst/>
          </a:prstGeom>
          <a:noFill/>
          <a:ln>
            <a:noFill/>
          </a:ln>
        </p:spPr>
        <p:txBody>
          <a:bodyPr lIns="90000" rIns="90000" tIns="45000" bIns="45000"/>
          <a:p>
            <a:r>
              <a:rPr b="0" lang="it-IT" sz="2200" spc="-1" strike="noStrike">
                <a:solidFill>
                  <a:srgbClr val="000000"/>
                </a:solidFill>
                <a:uFill>
                  <a:solidFill>
                    <a:srgbClr val="ffffff"/>
                  </a:solidFill>
                </a:uFill>
                <a:latin typeface="Arial"/>
              </a:rPr>
              <a:t>Effettuare operazioni leggendo i dati dalla memoria ddr comporterebbe  una dilatazione notevole dei tempi di esecuzione.</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200" spc="-1" strike="noStrike">
                <a:solidFill>
                  <a:srgbClr val="000000"/>
                </a:solidFill>
                <a:uFill>
                  <a:solidFill>
                    <a:srgbClr val="ffffff"/>
                  </a:solidFill>
                </a:uFill>
                <a:latin typeface="Arial"/>
              </a:rPr>
              <a:t>È necessario mettere a disposizione del motore di convoluzione i dati su di una memoria più veloce e da cui è possibile leggere più bit in parallelo, la bram.</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200" spc="-1" strike="noStrike">
                <a:solidFill>
                  <a:srgbClr val="000000"/>
                </a:solidFill>
                <a:uFill>
                  <a:solidFill>
                    <a:srgbClr val="ffffff"/>
                  </a:solidFill>
                </a:uFill>
                <a:latin typeface="Arial"/>
              </a:rPr>
              <a:t>Sarebbe impensabile caricare l’intero input di un layer, o l’insieme dei pesi, in bram, bisogna introdurre dei buffer.</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200" spc="-1" strike="noStrike">
                <a:solidFill>
                  <a:srgbClr val="000000"/>
                </a:solidFill>
                <a:uFill>
                  <a:solidFill>
                    <a:srgbClr val="ffffff"/>
                  </a:solidFill>
                </a:uFill>
                <a:latin typeface="Arial"/>
              </a:rPr>
              <a:t>Alcune delle soluzioni esplorate, come ad esempio l’introduzione di un linebuffer, presentavano un problema comune: l’utilizzo di bram era legato alle dimensioni delle immagini utilizzate.</a:t>
            </a:r>
            <a:endParaRPr b="0" lang="it-IT"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0" y="0"/>
            <a:ext cx="10079280" cy="1258920"/>
          </a:xfrm>
          <a:prstGeom prst="rect">
            <a:avLst/>
          </a:prstGeom>
          <a:solidFill>
            <a:srgbClr val="c00000"/>
          </a:solidFill>
          <a:ln w="9360">
            <a:solidFill>
              <a:srgbClr val="000000"/>
            </a:solidFill>
            <a:round/>
          </a:ln>
        </p:spPr>
        <p:style>
          <a:lnRef idx="0"/>
          <a:fillRef idx="0"/>
          <a:effectRef idx="0"/>
          <a:fontRef idx="minor"/>
        </p:style>
      </p:sp>
      <p:sp>
        <p:nvSpPr>
          <p:cNvPr id="74" name="CustomShape 2"/>
          <p:cNvSpPr/>
          <p:nvPr/>
        </p:nvSpPr>
        <p:spPr>
          <a:xfrm>
            <a:off x="0" y="80640"/>
            <a:ext cx="10079280" cy="1141200"/>
          </a:xfrm>
          <a:prstGeom prst="rect">
            <a:avLst/>
          </a:prstGeom>
          <a:noFill/>
          <a:ln>
            <a:noFill/>
          </a:ln>
        </p:spPr>
        <p:style>
          <a:lnRef idx="0"/>
          <a:fillRef idx="0"/>
          <a:effectRef idx="0"/>
          <a:fontRef idx="minor"/>
        </p:style>
        <p:txBody>
          <a:bodyPr lIns="90000" rIns="90000" tIns="45000" bIns="45000"/>
          <a:p>
            <a:pPr algn="ctr">
              <a:lnSpc>
                <a:spcPct val="100000"/>
              </a:lnSpc>
            </a:pPr>
            <a:r>
              <a:rPr b="1" i="1" lang="it-IT" sz="6900" spc="-1" strike="noStrike">
                <a:solidFill>
                  <a:srgbClr val="ffffff"/>
                </a:solidFill>
                <a:uFill>
                  <a:solidFill>
                    <a:srgbClr val="ffffff"/>
                  </a:solidFill>
                </a:uFill>
                <a:latin typeface="LilyUPC"/>
                <a:ea typeface="Droid Sans"/>
              </a:rPr>
              <a:t>Tiling</a:t>
            </a:r>
            <a:endParaRPr b="0" lang="it-IT" sz="1800" spc="-1" strike="noStrike">
              <a:solidFill>
                <a:srgbClr val="000000"/>
              </a:solidFill>
              <a:uFill>
                <a:solidFill>
                  <a:srgbClr val="ffffff"/>
                </a:solidFill>
              </a:uFill>
              <a:latin typeface="Arial"/>
            </a:endParaRPr>
          </a:p>
        </p:txBody>
      </p:sp>
      <p:sp>
        <p:nvSpPr>
          <p:cNvPr id="75" name="TextShape 3"/>
          <p:cNvSpPr txBox="1"/>
          <p:nvPr/>
        </p:nvSpPr>
        <p:spPr>
          <a:xfrm>
            <a:off x="720000" y="2088000"/>
            <a:ext cx="8640000" cy="2590200"/>
          </a:xfrm>
          <a:prstGeom prst="rect">
            <a:avLst/>
          </a:prstGeom>
          <a:noFill/>
          <a:ln>
            <a:noFill/>
          </a:ln>
        </p:spPr>
        <p:txBody>
          <a:bodyPr lIns="90000" rIns="90000" tIns="45000" bIns="45000"/>
          <a:p>
            <a:r>
              <a:rPr b="0" lang="it-IT" sz="2200" spc="-1" strike="noStrike">
                <a:solidFill>
                  <a:srgbClr val="000000"/>
                </a:solidFill>
                <a:uFill>
                  <a:solidFill>
                    <a:srgbClr val="ffffff"/>
                  </a:solidFill>
                </a:uFill>
                <a:latin typeface="Arial"/>
              </a:rPr>
              <a:t>Il tiling permette di creare buffer completamente indipendenti dalle dimensioni delle immagini utilizzate. </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200" spc="-1" strike="noStrike">
                <a:solidFill>
                  <a:srgbClr val="000000"/>
                </a:solidFill>
                <a:uFill>
                  <a:solidFill>
                    <a:srgbClr val="ffffff"/>
                  </a:solidFill>
                </a:uFill>
                <a:latin typeface="Arial"/>
              </a:rPr>
              <a:t>L’occupazione di bram dipende esclusivamente da 4 parametri:</a:t>
            </a:r>
            <a:endParaRPr b="0" lang="it-IT" sz="1800" spc="-1" strike="noStrike">
              <a:solidFill>
                <a:srgbClr val="000000"/>
              </a:solidFill>
              <a:uFill>
                <a:solidFill>
                  <a:srgbClr val="ffffff"/>
                </a:solidFill>
              </a:uFill>
              <a:latin typeface="Arial"/>
            </a:endParaRPr>
          </a:p>
          <a:p>
            <a:r>
              <a:rPr b="0" lang="it-IT" sz="2200" spc="-1" strike="noStrike">
                <a:solidFill>
                  <a:srgbClr val="000000"/>
                </a:solidFill>
                <a:uFill>
                  <a:solidFill>
                    <a:srgbClr val="ffffff"/>
                  </a:solidFill>
                </a:uFill>
                <a:latin typeface="Arial"/>
              </a:rPr>
              <a:t>- Tm</a:t>
            </a:r>
            <a:r>
              <a:rPr b="0" lang="it-IT" sz="2200" spc="-1" strike="noStrike">
                <a:solidFill>
                  <a:srgbClr val="000000"/>
                </a:solidFill>
                <a:uFill>
                  <a:solidFill>
                    <a:srgbClr val="ffffff"/>
                  </a:solidFill>
                </a:uFill>
                <a:latin typeface="Arial"/>
              </a:rPr>
              <a:t>	</a:t>
            </a:r>
            <a:r>
              <a:rPr b="0" lang="it-IT" sz="2200" spc="-1" strike="noStrike">
                <a:solidFill>
                  <a:srgbClr val="000000"/>
                </a:solidFill>
                <a:uFill>
                  <a:solidFill>
                    <a:srgbClr val="ffffff"/>
                  </a:solidFill>
                </a:uFill>
                <a:latin typeface="Arial"/>
              </a:rPr>
              <a:t>il numero di livelli di output con cui lavorare </a:t>
            </a:r>
            <a:endParaRPr b="0" lang="it-IT" sz="1800" spc="-1" strike="noStrike">
              <a:solidFill>
                <a:srgbClr val="000000"/>
              </a:solidFill>
              <a:uFill>
                <a:solidFill>
                  <a:srgbClr val="ffffff"/>
                </a:solidFill>
              </a:uFill>
              <a:latin typeface="Arial"/>
            </a:endParaRPr>
          </a:p>
          <a:p>
            <a:r>
              <a:rPr b="0" lang="it-IT" sz="2200" spc="-1" strike="noStrike">
                <a:solidFill>
                  <a:srgbClr val="000000"/>
                </a:solidFill>
                <a:uFill>
                  <a:solidFill>
                    <a:srgbClr val="ffffff"/>
                  </a:solidFill>
                </a:uFill>
                <a:latin typeface="Arial"/>
              </a:rPr>
              <a:t>- Tn</a:t>
            </a:r>
            <a:r>
              <a:rPr b="0" lang="it-IT" sz="2200" spc="-1" strike="noStrike">
                <a:solidFill>
                  <a:srgbClr val="000000"/>
                </a:solidFill>
                <a:uFill>
                  <a:solidFill>
                    <a:srgbClr val="ffffff"/>
                  </a:solidFill>
                </a:uFill>
                <a:latin typeface="Arial"/>
              </a:rPr>
              <a:t>	</a:t>
            </a:r>
            <a:r>
              <a:rPr b="0" lang="it-IT" sz="2200" spc="-1" strike="noStrike">
                <a:solidFill>
                  <a:srgbClr val="000000"/>
                </a:solidFill>
                <a:uFill>
                  <a:solidFill>
                    <a:srgbClr val="ffffff"/>
                  </a:solidFill>
                </a:uFill>
                <a:latin typeface="Arial"/>
              </a:rPr>
              <a:t>il numero di livelli di input con cui lavorare</a:t>
            </a:r>
            <a:endParaRPr b="0" lang="it-IT" sz="1800" spc="-1" strike="noStrike">
              <a:solidFill>
                <a:srgbClr val="000000"/>
              </a:solidFill>
              <a:uFill>
                <a:solidFill>
                  <a:srgbClr val="ffffff"/>
                </a:solidFill>
              </a:uFill>
              <a:latin typeface="Arial"/>
            </a:endParaRPr>
          </a:p>
          <a:p>
            <a:r>
              <a:rPr b="0" lang="it-IT" sz="2200" spc="-1" strike="noStrike">
                <a:solidFill>
                  <a:srgbClr val="000000"/>
                </a:solidFill>
                <a:uFill>
                  <a:solidFill>
                    <a:srgbClr val="ffffff"/>
                  </a:solidFill>
                </a:uFill>
                <a:latin typeface="Arial"/>
              </a:rPr>
              <a:t>- Tr</a:t>
            </a:r>
            <a:r>
              <a:rPr b="0" lang="it-IT" sz="2200" spc="-1" strike="noStrike">
                <a:solidFill>
                  <a:srgbClr val="000000"/>
                </a:solidFill>
                <a:uFill>
                  <a:solidFill>
                    <a:srgbClr val="ffffff"/>
                  </a:solidFill>
                </a:uFill>
                <a:latin typeface="Arial"/>
              </a:rPr>
              <a:t>	</a:t>
            </a:r>
            <a:r>
              <a:rPr b="0" lang="it-IT" sz="2200" spc="-1" strike="noStrike">
                <a:solidFill>
                  <a:srgbClr val="000000"/>
                </a:solidFill>
                <a:uFill>
                  <a:solidFill>
                    <a:srgbClr val="ffffff"/>
                  </a:solidFill>
                </a:uFill>
                <a:latin typeface="Arial"/>
              </a:rPr>
              <a:t>	</a:t>
            </a:r>
            <a:r>
              <a:rPr b="0" lang="it-IT" sz="2200" spc="-1" strike="noStrike">
                <a:solidFill>
                  <a:srgbClr val="000000"/>
                </a:solidFill>
                <a:uFill>
                  <a:solidFill>
                    <a:srgbClr val="ffffff"/>
                  </a:solidFill>
                </a:uFill>
                <a:latin typeface="Arial"/>
              </a:rPr>
              <a:t>il numero di righe di output che il tile conterrà</a:t>
            </a:r>
            <a:endParaRPr b="0" lang="it-IT" sz="1800" spc="-1" strike="noStrike">
              <a:solidFill>
                <a:srgbClr val="000000"/>
              </a:solidFill>
              <a:uFill>
                <a:solidFill>
                  <a:srgbClr val="ffffff"/>
                </a:solidFill>
              </a:uFill>
              <a:latin typeface="Arial"/>
            </a:endParaRPr>
          </a:p>
          <a:p>
            <a:r>
              <a:rPr b="0" lang="it-IT" sz="2200" spc="-1" strike="noStrike">
                <a:solidFill>
                  <a:srgbClr val="000000"/>
                </a:solidFill>
                <a:uFill>
                  <a:solidFill>
                    <a:srgbClr val="ffffff"/>
                  </a:solidFill>
                </a:uFill>
                <a:latin typeface="Arial"/>
              </a:rPr>
              <a:t>- Tc</a:t>
            </a:r>
            <a:r>
              <a:rPr b="0" lang="it-IT" sz="2200" spc="-1" strike="noStrike">
                <a:solidFill>
                  <a:srgbClr val="000000"/>
                </a:solidFill>
                <a:uFill>
                  <a:solidFill>
                    <a:srgbClr val="ffffff"/>
                  </a:solidFill>
                </a:uFill>
                <a:latin typeface="Arial"/>
              </a:rPr>
              <a:t>	</a:t>
            </a:r>
            <a:r>
              <a:rPr b="0" lang="it-IT" sz="2200" spc="-1" strike="noStrike">
                <a:solidFill>
                  <a:srgbClr val="000000"/>
                </a:solidFill>
                <a:uFill>
                  <a:solidFill>
                    <a:srgbClr val="ffffff"/>
                  </a:solidFill>
                </a:uFill>
                <a:latin typeface="Arial"/>
              </a:rPr>
              <a:t>	</a:t>
            </a:r>
            <a:r>
              <a:rPr b="0" lang="it-IT" sz="2200" spc="-1" strike="noStrike">
                <a:solidFill>
                  <a:srgbClr val="000000"/>
                </a:solidFill>
                <a:uFill>
                  <a:solidFill>
                    <a:srgbClr val="ffffff"/>
                  </a:solidFill>
                </a:uFill>
                <a:latin typeface="Arial"/>
              </a:rPr>
              <a:t>il numero di colonne di output che il tile conterrà</a:t>
            </a:r>
            <a:endParaRPr b="0" lang="it-IT" sz="1800" spc="-1" strike="noStrike">
              <a:solidFill>
                <a:srgbClr val="000000"/>
              </a:solidFill>
              <a:uFill>
                <a:solidFill>
                  <a:srgbClr val="ffffff"/>
                </a:solidFill>
              </a:uFill>
              <a:latin typeface="Arial"/>
            </a:endParaRPr>
          </a:p>
        </p:txBody>
      </p:sp>
      <p:pic>
        <p:nvPicPr>
          <p:cNvPr id="76" name="" descr=""/>
          <p:cNvPicPr/>
          <p:nvPr/>
        </p:nvPicPr>
        <p:blipFill>
          <a:blip r:embed="rId1"/>
          <a:stretch/>
        </p:blipFill>
        <p:spPr>
          <a:xfrm>
            <a:off x="864000" y="5167440"/>
            <a:ext cx="8482680" cy="11685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0" y="0"/>
            <a:ext cx="10079280" cy="1258920"/>
          </a:xfrm>
          <a:prstGeom prst="rect">
            <a:avLst/>
          </a:prstGeom>
          <a:solidFill>
            <a:srgbClr val="c00000"/>
          </a:solidFill>
          <a:ln w="9360">
            <a:solidFill>
              <a:srgbClr val="000000"/>
            </a:solidFill>
            <a:round/>
          </a:ln>
        </p:spPr>
        <p:style>
          <a:lnRef idx="0"/>
          <a:fillRef idx="0"/>
          <a:effectRef idx="0"/>
          <a:fontRef idx="minor"/>
        </p:style>
      </p:sp>
      <p:sp>
        <p:nvSpPr>
          <p:cNvPr id="78" name="CustomShape 2"/>
          <p:cNvSpPr/>
          <p:nvPr/>
        </p:nvSpPr>
        <p:spPr>
          <a:xfrm>
            <a:off x="0" y="80640"/>
            <a:ext cx="10079280" cy="1141200"/>
          </a:xfrm>
          <a:prstGeom prst="rect">
            <a:avLst/>
          </a:prstGeom>
          <a:noFill/>
          <a:ln>
            <a:noFill/>
          </a:ln>
        </p:spPr>
        <p:style>
          <a:lnRef idx="0"/>
          <a:fillRef idx="0"/>
          <a:effectRef idx="0"/>
          <a:fontRef idx="minor"/>
        </p:style>
        <p:txBody>
          <a:bodyPr lIns="90000" rIns="90000" tIns="45000" bIns="45000"/>
          <a:p>
            <a:pPr algn="ctr">
              <a:lnSpc>
                <a:spcPct val="100000"/>
              </a:lnSpc>
            </a:pPr>
            <a:r>
              <a:rPr b="1" i="1" lang="it-IT" sz="6900" spc="-1" strike="noStrike">
                <a:solidFill>
                  <a:srgbClr val="ffffff"/>
                </a:solidFill>
                <a:uFill>
                  <a:solidFill>
                    <a:srgbClr val="ffffff"/>
                  </a:solidFill>
                </a:uFill>
                <a:latin typeface="LilyUPC"/>
                <a:ea typeface="Droid Sans"/>
              </a:rPr>
              <a:t>Tiling</a:t>
            </a:r>
            <a:endParaRPr b="0" lang="it-IT" sz="1800" spc="-1" strike="noStrike">
              <a:solidFill>
                <a:srgbClr val="000000"/>
              </a:solidFill>
              <a:uFill>
                <a:solidFill>
                  <a:srgbClr val="ffffff"/>
                </a:solidFill>
              </a:uFill>
              <a:latin typeface="Arial"/>
            </a:endParaRPr>
          </a:p>
        </p:txBody>
      </p:sp>
      <p:pic>
        <p:nvPicPr>
          <p:cNvPr id="79" name="" descr=""/>
          <p:cNvPicPr/>
          <p:nvPr/>
        </p:nvPicPr>
        <p:blipFill>
          <a:blip r:embed="rId1"/>
          <a:stretch/>
        </p:blipFill>
        <p:spPr>
          <a:xfrm>
            <a:off x="144000" y="2080080"/>
            <a:ext cx="5400000" cy="4353480"/>
          </a:xfrm>
          <a:prstGeom prst="rect">
            <a:avLst/>
          </a:prstGeom>
          <a:ln>
            <a:noFill/>
          </a:ln>
        </p:spPr>
      </p:pic>
      <p:sp>
        <p:nvSpPr>
          <p:cNvPr id="80" name="TextShape 3"/>
          <p:cNvSpPr txBox="1"/>
          <p:nvPr/>
        </p:nvSpPr>
        <p:spPr>
          <a:xfrm>
            <a:off x="5616000" y="2808000"/>
            <a:ext cx="4248000" cy="2789640"/>
          </a:xfrm>
          <a:prstGeom prst="rect">
            <a:avLst/>
          </a:prstGeom>
          <a:noFill/>
          <a:ln>
            <a:noFill/>
          </a:ln>
        </p:spPr>
        <p:txBody>
          <a:bodyPr lIns="90000" rIns="90000" tIns="45000" bIns="45000"/>
          <a:p>
            <a:r>
              <a:rPr b="0" lang="it-IT" sz="2200" spc="-1" strike="noStrike">
                <a:solidFill>
                  <a:srgbClr val="000000"/>
                </a:solidFill>
                <a:uFill>
                  <a:solidFill>
                    <a:srgbClr val="ffffff"/>
                  </a:solidFill>
                </a:uFill>
                <a:latin typeface="Arial"/>
              </a:rPr>
              <a:t>Il motore di convoluzione lavorerà quindi su “blocchi” Tr x Tc dotati di Tn livelli di input, e su cui dovrà applicare Tm filtri.</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200" spc="-1" strike="noStrike">
                <a:solidFill>
                  <a:srgbClr val="000000"/>
                </a:solidFill>
                <a:uFill>
                  <a:solidFill>
                    <a:srgbClr val="ffffff"/>
                  </a:solidFill>
                </a:uFill>
                <a:latin typeface="Arial"/>
              </a:rPr>
              <a:t>Verranno caricati in bram soltanto i dati necessari a riempire un singolo tile alla volta. </a:t>
            </a:r>
            <a:endParaRPr b="0" lang="it-IT"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0" y="720"/>
            <a:ext cx="10079280" cy="1258920"/>
          </a:xfrm>
          <a:prstGeom prst="rect">
            <a:avLst/>
          </a:prstGeom>
          <a:solidFill>
            <a:srgbClr val="c00000"/>
          </a:solidFill>
          <a:ln w="9360">
            <a:solidFill>
              <a:srgbClr val="000000"/>
            </a:solidFill>
            <a:round/>
          </a:ln>
        </p:spPr>
        <p:style>
          <a:lnRef idx="0"/>
          <a:fillRef idx="0"/>
          <a:effectRef idx="0"/>
          <a:fontRef idx="minor"/>
        </p:style>
      </p:sp>
      <p:sp>
        <p:nvSpPr>
          <p:cNvPr id="82" name="CustomShape 2"/>
          <p:cNvSpPr/>
          <p:nvPr/>
        </p:nvSpPr>
        <p:spPr>
          <a:xfrm>
            <a:off x="0" y="131040"/>
            <a:ext cx="10079280" cy="1308960"/>
          </a:xfrm>
          <a:prstGeom prst="rect">
            <a:avLst/>
          </a:prstGeom>
          <a:noFill/>
          <a:ln>
            <a:noFill/>
          </a:ln>
        </p:spPr>
        <p:style>
          <a:lnRef idx="0"/>
          <a:fillRef idx="0"/>
          <a:effectRef idx="0"/>
          <a:fontRef idx="minor"/>
        </p:style>
        <p:txBody>
          <a:bodyPr lIns="90000" rIns="90000" tIns="45000" bIns="45000"/>
          <a:p>
            <a:pPr algn="ctr">
              <a:lnSpc>
                <a:spcPct val="100000"/>
              </a:lnSpc>
            </a:pPr>
            <a:r>
              <a:rPr b="1" lang="it-IT" sz="5400" spc="-1" strike="noStrike">
                <a:solidFill>
                  <a:srgbClr val="ffffff"/>
                </a:solidFill>
                <a:uFill>
                  <a:solidFill>
                    <a:srgbClr val="ffffff"/>
                  </a:solidFill>
                </a:uFill>
                <a:latin typeface="LilyUPC"/>
                <a:ea typeface="Droid Sans"/>
              </a:rPr>
              <a:t>Risorse Computazionali</a:t>
            </a:r>
            <a:endParaRPr b="0" lang="it-IT" sz="1800" spc="-1" strike="noStrike">
              <a:solidFill>
                <a:srgbClr val="000000"/>
              </a:solidFill>
              <a:uFill>
                <a:solidFill>
                  <a:srgbClr val="ffffff"/>
                </a:solidFill>
              </a:uFill>
              <a:latin typeface="Arial"/>
            </a:endParaRPr>
          </a:p>
        </p:txBody>
      </p:sp>
      <p:sp>
        <p:nvSpPr>
          <p:cNvPr id="83" name="TextShape 3"/>
          <p:cNvSpPr txBox="1"/>
          <p:nvPr/>
        </p:nvSpPr>
        <p:spPr>
          <a:xfrm>
            <a:off x="288000" y="2223360"/>
            <a:ext cx="9576000" cy="4256640"/>
          </a:xfrm>
          <a:prstGeom prst="rect">
            <a:avLst/>
          </a:prstGeom>
          <a:noFill/>
          <a:ln>
            <a:noFill/>
          </a:ln>
        </p:spPr>
        <p:txBody>
          <a:bodyPr lIns="90000" rIns="90000" tIns="45000" bIns="45000"/>
          <a:p>
            <a:r>
              <a:rPr b="0" lang="it-IT" sz="2400" spc="-1" strike="noStrike">
                <a:solidFill>
                  <a:srgbClr val="000000"/>
                </a:solidFill>
                <a:uFill>
                  <a:solidFill>
                    <a:srgbClr val="ffffff"/>
                  </a:solidFill>
                </a:uFill>
                <a:latin typeface="Arial"/>
              </a:rPr>
              <a:t>Il motivo principale per utilizzare un FPGA è la loro capacità di eseguire un gran numero di operazioni in parallelo.</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400" spc="-1" strike="noStrike">
                <a:solidFill>
                  <a:srgbClr val="000000"/>
                </a:solidFill>
                <a:uFill>
                  <a:solidFill>
                    <a:srgbClr val="ffffff"/>
                  </a:solidFill>
                </a:uFill>
                <a:latin typeface="Arial"/>
              </a:rPr>
              <a:t>Le operazioni di multiply and accumulate necessarie ad implementare un sistema per la convoluzione vengono realizzate grazie ai DSP.</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400" spc="-1" strike="noStrike">
                <a:solidFill>
                  <a:srgbClr val="000000"/>
                </a:solidFill>
                <a:uFill>
                  <a:solidFill>
                    <a:srgbClr val="ffffff"/>
                  </a:solidFill>
                </a:uFill>
                <a:latin typeface="Arial"/>
              </a:rPr>
              <a:t>Il numero di DSP presenti su di una FPGA è, ovviamente, limitato. È quindi bene cercare di sfruttare al massimo quelli disponibili.</a:t>
            </a:r>
            <a:endParaRPr b="0" lang="it-IT" sz="1800" spc="-1" strike="noStrike">
              <a:solidFill>
                <a:srgbClr val="000000"/>
              </a:solidFill>
              <a:uFill>
                <a:solidFill>
                  <a:srgbClr val="ffffff"/>
                </a:solidFill>
              </a:uFill>
              <a:latin typeface="Arial"/>
            </a:endParaRPr>
          </a:p>
          <a:p>
            <a:endParaRPr b="0" lang="it-IT" sz="1800" spc="-1" strike="noStrike">
              <a:solidFill>
                <a:srgbClr val="000000"/>
              </a:solidFill>
              <a:uFill>
                <a:solidFill>
                  <a:srgbClr val="ffffff"/>
                </a:solidFill>
              </a:uFill>
              <a:latin typeface="Arial"/>
            </a:endParaRPr>
          </a:p>
          <a:p>
            <a:r>
              <a:rPr b="0" lang="it-IT" sz="2400" spc="-1" strike="noStrike">
                <a:solidFill>
                  <a:srgbClr val="000000"/>
                </a:solidFill>
                <a:uFill>
                  <a:solidFill>
                    <a:srgbClr val="ffffff"/>
                  </a:solidFill>
                </a:uFill>
                <a:latin typeface="Arial"/>
              </a:rPr>
              <a:t>Le FPGA non sono nate per effettuare calcoli in virgola mobile, l’utilizzo di float come tipo di dato fa sì che siano necessari 4 DSP per ciascuna operazione.</a:t>
            </a:r>
            <a:endParaRPr b="0" lang="it-IT"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2370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2013-09-23T07:47:06Z</dcterms:created>
  <dc:creator>Simo</dc:creator>
  <dc:description/>
  <dc:language>it-IT</dc:language>
  <cp:lastModifiedBy/>
  <cp:lastPrinted>2013-09-23T09:42:29Z</cp:lastPrinted>
  <dcterms:modified xsi:type="dcterms:W3CDTF">2017-11-29T19:48:19Z</dcterms:modified>
  <cp:revision>124</cp:revision>
  <dc:subject/>
  <dc:title>Presentazione standard di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Personalizzato</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