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5"/>
  </p:notesMasterIdLst>
  <p:sldIdLst>
    <p:sldId id="256" r:id="rId2"/>
    <p:sldId id="259" r:id="rId3"/>
    <p:sldId id="277" r:id="rId4"/>
    <p:sldId id="307" r:id="rId5"/>
    <p:sldId id="313" r:id="rId6"/>
    <p:sldId id="324" r:id="rId7"/>
    <p:sldId id="309" r:id="rId8"/>
    <p:sldId id="314" r:id="rId9"/>
    <p:sldId id="325" r:id="rId10"/>
    <p:sldId id="310" r:id="rId11"/>
    <p:sldId id="315" r:id="rId12"/>
    <p:sldId id="327" r:id="rId13"/>
    <p:sldId id="321" r:id="rId14"/>
    <p:sldId id="326" r:id="rId15"/>
    <p:sldId id="322" r:id="rId16"/>
    <p:sldId id="320" r:id="rId17"/>
    <p:sldId id="319" r:id="rId18"/>
    <p:sldId id="308" r:id="rId19"/>
    <p:sldId id="316" r:id="rId20"/>
    <p:sldId id="328" r:id="rId21"/>
    <p:sldId id="311" r:id="rId22"/>
    <p:sldId id="317" r:id="rId23"/>
    <p:sldId id="323" r:id="rId24"/>
  </p:sldIdLst>
  <p:sldSz cx="9144000" cy="5143500" type="screen16x9"/>
  <p:notesSz cx="6858000" cy="9144000"/>
  <p:embeddedFontLst>
    <p:embeddedFont>
      <p:font typeface="Gloucester MT Extra Condensed" panose="02030808020601010101" pitchFamily="18" charset="0"/>
      <p:regular r:id="rId26"/>
    </p:embeddedFont>
    <p:embeddedFont>
      <p:font typeface="IBM Plex Mono" panose="020B0509050203000203" pitchFamily="49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AC9CF-D45F-3E36-5230-D50617F1D538}" v="39" dt="2025-04-14T16:14:49.873"/>
    <p1510:client id="{5AD72BB8-44B6-3435-0AF1-B7D106AE8A49}" v="3238" dt="2025-04-14T01:04:34.080"/>
  </p1510:revLst>
</p1510:revInfo>
</file>

<file path=ppt/tableStyles.xml><?xml version="1.0" encoding="utf-8"?>
<a:tblStyleLst xmlns:a="http://schemas.openxmlformats.org/drawingml/2006/main" def="{66F4347C-4925-4EE1-92B7-F9DAA0941859}">
  <a:tblStyle styleId="{66F4347C-4925-4EE1-92B7-F9DAA09418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04052555-7B20-DE00-1458-C4085D59E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EEF6D859-A682-CEB1-038B-A82D1BC9AC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6CAA1DC5-2854-246D-EC1D-C7ACF6E2B1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050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8F986AF4-0734-85EC-63DD-737372507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8257AD11-5A49-2D78-CFA9-317A0DB128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400A3C23-7872-2EF5-1F71-E1EB587E3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915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BC5167FC-815E-499C-B812-EC8F598AA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80F2DDA8-EB57-49F3-B24C-94E8326EE8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985E94FE-376F-BD52-44F6-5D726325B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464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4F785FE9-74F2-0E26-6CB4-DA639E84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270DF88D-D0FE-12FF-DA75-0A78EE063A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2D68ADD6-8B07-0FFA-81CF-E8346EB8A8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794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34D42217-B27C-4F90-8987-3842776F8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85F60438-8EC6-1888-0C4A-34F0C7C17C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CBF857EA-D19E-B0CD-F153-738F18A971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922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A10CB7B3-1109-F5DE-9027-E7BFD9673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FC0CF6AE-6440-2062-B8D4-C0DE25EA77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987F8C07-D2E5-CC90-7E64-90DC721A3D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258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5298158E-A442-455E-A610-6A591871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4DEF018B-CB55-D33C-8C09-8D283BB5B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1EB05686-AAC6-87B7-0725-46874B88AD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916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97E765CC-998D-9ADF-EA85-D69C4328D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61CC91E4-F256-C33D-96CD-6F8797DC2C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4635860E-FEE1-9DB8-636E-45FA90BDD0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936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061CA469-DDA4-C566-3D14-30DCF715D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B7F2839F-AE63-193A-0423-7B10F7F102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91825F80-E4C3-23E5-EA2E-A3F9C87A17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26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8C68C5AF-2EB5-1B3D-6E4F-903EB8EEE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69E7C86F-48CA-9B58-AC8C-13B8E0784B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FEF50B05-7B48-80E5-5A86-106C0BBC9D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18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FC3ACC80-5BE5-6E7A-9791-37678E09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C4751C89-D35E-7B43-7773-937D6B5780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E4387208-E47A-94F9-E607-EEA69D9C84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052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185C7159-31D5-F46A-1505-FBFF53928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9F7B1208-7EF5-2B68-5045-805B9BBBD8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9A0F301E-12E0-1694-AFD0-429A045EEC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254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55F6C78E-CFBD-7D16-F670-7AE1163F3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2F547997-CB88-1D52-55F2-0A36EA2214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36116167-2192-4E9E-B0B3-695BFCB888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907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95FBEC07-8A29-D8E9-05D2-9C2493FB2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559BF2D1-B784-5C20-008F-28B637C1E0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7438978E-A007-A81F-C4EC-8E1D75DF7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34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AAC86295-1D2A-CD57-E7E5-D4231D478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7288F4D3-3AB5-44C2-617F-7F03753030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7CBC889E-05B5-8101-89BF-489350D2F4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39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B1E2B2A6-5A29-7C9E-1098-B6CA830F4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D5BAE875-B33D-9348-331C-47495D2360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CADA6488-FA27-D9D7-9C96-CAD59636E5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703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C2410751-96BA-9BD3-DF8F-F4A34AC7F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DB863573-F239-8B8F-D80A-3575A59719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FD58A3B3-5210-5C9D-647D-9EF475BD08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5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04B1E3E0-92FB-183D-980E-D26E52DE7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5A8F8ED5-8AA0-0A0B-4BCC-76D0B0CA5A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9A7E5DF2-2BB4-E35C-40EC-B44B03A457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37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2DAB95F6-EC3C-80DA-39C3-B5934DFAB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F1BE9383-B125-F681-AD7A-4DC7AA8740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D2DA200B-31A7-65E1-C824-B64F60BB89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39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>
          <a:extLst>
            <a:ext uri="{FF2B5EF4-FFF2-40B4-BE49-F238E27FC236}">
              <a16:creationId xmlns:a16="http://schemas.microsoft.com/office/drawing/2014/main" id="{93165BB8-41D2-D13D-6DB0-43C2CBED8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>
            <a:extLst>
              <a:ext uri="{FF2B5EF4-FFF2-40B4-BE49-F238E27FC236}">
                <a16:creationId xmlns:a16="http://schemas.microsoft.com/office/drawing/2014/main" id="{E8D65FE0-190B-93D0-332D-7EC3F7ACC6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>
            <a:extLst>
              <a:ext uri="{FF2B5EF4-FFF2-40B4-BE49-F238E27FC236}">
                <a16:creationId xmlns:a16="http://schemas.microsoft.com/office/drawing/2014/main" id="{2A95EECE-043A-A015-3C25-B76964BEDB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92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0" r:id="rId7"/>
    <p:sldLayoutId id="2147483664" r:id="rId8"/>
    <p:sldLayoutId id="2147483670" r:id="rId9"/>
    <p:sldLayoutId id="2147483672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Chiper Alex,  Gridan Antonia,  Petric Maria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dk2"/>
                </a:solidFill>
                <a:latin typeface="Gloucester MT Extra Condensed" panose="02030808020601010101" pitchFamily="18" charset="0"/>
              </a:rPr>
              <a:t>Algoritmi de </a:t>
            </a:r>
            <a:r>
              <a:rPr lang="en" sz="8000" dirty="0">
                <a:solidFill>
                  <a:schemeClr val="tx1"/>
                </a:solidFill>
                <a:latin typeface="Gloucester MT Extra Condensed" panose="02030808020601010101" pitchFamily="18" charset="0"/>
              </a:rPr>
              <a:t>Sortare</a:t>
            </a:r>
            <a:endParaRPr sz="8000" dirty="0">
              <a:solidFill>
                <a:schemeClr val="tx1"/>
              </a:solidFill>
              <a:latin typeface="Gloucester MT Extra Condensed" panose="02030808020601010101" pitchFamily="18" charset="0"/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9D217D6E-AF6F-C19B-0C54-438A2E94C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9FF714A7-A9E7-7446-95C6-1E8D2547A40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6864D741-45AD-7DE6-D116-438DAB5CFA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FA907C93-D1EF-31DE-2295-5685C949C6AE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E4BB82F8-BF64-F034-E2D1-1597C84F77A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1FB03445-1A57-7D96-A06D-59600366E70A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7F11B9BC-8557-7C39-97F6-EE4267A82968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3A5A1136-53C6-D3ED-AED1-12476D863A61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2FBABA23-5915-328A-25F9-A065FCF2FB72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683033FF-038A-27F5-E739-272F4C877C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18608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7200" dirty="0">
                <a:latin typeface="Gloucester MT Extra Condensed"/>
              </a:rPr>
            </a:br>
            <a:r>
              <a:rPr lang="en" sz="7200" dirty="0" err="1">
                <a:latin typeface="Gloucester MT Extra Condensed"/>
              </a:rPr>
              <a:t>QuickSort</a:t>
            </a:r>
            <a:r>
              <a:rPr lang="en" sz="7200" dirty="0">
                <a:latin typeface="Gloucester MT Extra Condensed"/>
              </a:rPr>
              <a:t> Median 5</a:t>
            </a:r>
            <a:endParaRPr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4E6C72ED-7499-9CE3-65B2-BB6E5B28D176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07325876-E748-43BC-2C4D-4D68545D6573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B055E18C-5577-0BF2-606E-64E5E14EA6B2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3C393106-E906-9BAA-C2BA-19753E983F1A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4E2D4BC5-0A34-D15E-EF61-291D2E7AA9FE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4EB2A2B4-B82F-4E66-F616-214BD19B2734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FF340852-FF7F-CC32-3165-52F869301AD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B387502A-7D40-84A1-B499-DCB0561F83D8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B8B18B4D-86CD-26D7-07B5-5A4A3033F662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1CECBCBC-4F45-A15D-2FA3-88F82909BAA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9A202AC0-28F1-76BB-860C-4A574C8A5CFE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8CE81B71-FBCC-1708-3AD3-3DB03B5AFA95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D21E2D72-93D4-311B-1763-D92F8323947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79B2724A-EB1D-79E2-8C40-ECBBE4389FA4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C9707E5-3B10-D2B6-2BDE-97398F846A76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2E869EB2-4DED-E737-2C00-11BFBBFB03CC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ADB93DEB-C489-7D5E-51E5-6AA79FD01AE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CD98B4D2-9732-86F8-4A8F-8129FD05E21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7DD85EE4-701B-5B23-CA3E-CC8BF317298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2238EBFD-AAD9-5048-3A94-76F9E05E8200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181B1E65-159F-A5B8-EC42-5A516B3D3A9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685941DA-A7BF-477A-7B7F-400D4CA43C68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A119ACCB-3E1F-80C6-1C64-401C0F6D4D38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39FBD32D-3E25-5D34-74C9-7CFB345ACF07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773C5192-7C3C-51D3-F167-9AAEF6F804B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94FA91FE-614A-7FC0-BD36-FF2AD56EC2E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78A9A1ED-7A63-362B-BAD2-FC4EC2F75CF1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205B01F7-1923-1E7A-704F-D93F0B2493A8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E768C73F-EB52-5E1F-880E-7AE06B3F647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54B9AFE0-4DFC-9E8B-74C4-8D95B90DFD0C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4B891FAF-FBAC-1AB6-1618-8AE7B27C505F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20A774A0-1F3C-5CA8-7AF3-93A122B9056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965A1C7E-8145-5CFF-8D28-A569677166DF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4284D715-E3B9-9E8B-517F-95272AE7589C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921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1C287798-16B9-F222-A31C-050BEA508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7F54B30B-616F-2809-38B8-5E50FA021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</a:t>
            </a:r>
            <a:r>
              <a:rPr lang="en" dirty="0" err="1"/>
              <a:t>intregi</a:t>
            </a:r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372BE546-CF4B-1927-0F3A-134028985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405241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435ms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1041ms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1068ms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&gt;10m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1146ms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1138ms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10775ms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11179ms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&gt;10m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11648ms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11822ms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13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0442E19D-3CA6-F49C-B263-8863A1717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B7B9AAC6-7E04-B560-6931-14703C73F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</a:t>
            </a:r>
            <a:r>
              <a:rPr lang="en" dirty="0" err="1"/>
              <a:t>reale</a:t>
            </a:r>
            <a:endParaRPr lang="en" b="0" dirty="0" err="1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968CD675-83F9-B9DE-1EC9-A73CA4A6A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525095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endParaRPr lang="en-US" dirty="0"/>
                    </a:p>
                    <a:p>
                      <a:pPr marL="22860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lang="en-US" sz="11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493ms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latin typeface="Poppins"/>
                        </a:rPr>
                        <a:t>1047ms</a:t>
                      </a:r>
                      <a:endParaRPr dirty="0"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latin typeface="Poppins"/>
                        </a:rPr>
                        <a:t>1088ms</a:t>
                      </a:r>
                      <a:endParaRPr sz="1400" b="0" i="0" u="none" strike="noStrike" noProof="0" dirty="0">
                        <a:solidFill>
                          <a:schemeClr val="dk1"/>
                        </a:solidFill>
                        <a:latin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latin typeface="Poppins"/>
                        </a:rPr>
                        <a:t>&gt;10m</a:t>
                      </a:r>
                      <a:endParaRPr dirty="0"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latin typeface="Poppins"/>
                        </a:rPr>
                        <a:t>1174ms</a:t>
                      </a:r>
                      <a:endParaRPr sz="1400" b="0" i="0" u="none" strike="noStrike" noProof="0" dirty="0">
                        <a:solidFill>
                          <a:schemeClr val="dk1"/>
                        </a:solidFill>
                        <a:latin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latin typeface="Poppins"/>
                        </a:rPr>
                        <a:t>1173ms</a:t>
                      </a:r>
                      <a:endParaRPr sz="1400" b="0" i="0" u="none" strike="noStrike" noProof="0" dirty="0">
                        <a:solidFill>
                          <a:schemeClr val="dk1"/>
                        </a:solidFill>
                        <a:latin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latin typeface="Poppins"/>
                        </a:rPr>
                        <a:t>10966ms</a:t>
                      </a:r>
                      <a:endParaRPr sz="1400" b="0" i="0" u="none" strike="noStrike" noProof="0" dirty="0">
                        <a:solidFill>
                          <a:schemeClr val="dk1"/>
                        </a:solidFill>
                        <a:latin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latin typeface="Poppins"/>
                        </a:rPr>
                        <a:t>11436ms</a:t>
                      </a:r>
                      <a:endParaRPr sz="1400" b="0" i="0" u="none" strike="noStrike" noProof="0" dirty="0">
                        <a:solidFill>
                          <a:schemeClr val="dk1"/>
                        </a:solidFill>
                        <a:latin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latin typeface="Poppins"/>
                        </a:rPr>
                        <a:t>&gt;10m</a:t>
                      </a:r>
                      <a:endParaRPr dirty="0"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latin typeface="Poppins"/>
                        </a:rPr>
                        <a:t>12167ms</a:t>
                      </a:r>
                      <a:endParaRPr sz="1400" b="0" i="0" u="none" strike="noStrike" noProof="0" dirty="0">
                        <a:solidFill>
                          <a:schemeClr val="dk1"/>
                        </a:solidFill>
                        <a:latin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latin typeface="Poppins"/>
                        </a:rPr>
                        <a:t>12119ms</a:t>
                      </a:r>
                      <a:endParaRPr sz="1400" b="0" i="0" u="none" strike="noStrike" noProof="0" dirty="0">
                        <a:solidFill>
                          <a:schemeClr val="dk1"/>
                        </a:solidFill>
                        <a:latin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CF869730-F20E-330F-4361-F3CFA5B3D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5CE4BF1F-228F-0C5A-23F9-18C767AC46E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83DB160F-1D8B-40CA-B406-E55BAB46B2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81A2E041-2393-DF95-0791-4B101CCE5602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E5372157-52CE-E4F9-BC3F-8E98F547BB8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F8F37130-0653-ACE0-C4E8-E3BBF4CE9607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388D6F39-AC0C-A04C-5E57-9F3D4E87E79D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8AD0549F-5D0A-0022-F362-98012E5AB692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69E5D6E5-CCAD-E1D0-418E-5DD946195E2C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1C37159B-7B9D-E53F-9130-BF93059BD0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050" y="1518608"/>
            <a:ext cx="6550500" cy="10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 sz="7200" dirty="0">
                <a:latin typeface="Gloucester MT Extra Condensed"/>
              </a:rPr>
            </a:br>
            <a:r>
              <a:rPr lang="en" sz="7200" dirty="0" err="1">
                <a:latin typeface="Gloucester MT Extra Condensed"/>
              </a:rPr>
              <a:t>QuickSort</a:t>
            </a:r>
            <a:r>
              <a:rPr lang="en" sz="7200" dirty="0">
                <a:latin typeface="Gloucester MT Extra Condensed"/>
              </a:rPr>
              <a:t> First Pivot</a:t>
            </a:r>
            <a:endParaRPr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CE7E25FC-B41B-6B0E-1097-9C8EA7643CA3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996C2608-6FA5-9707-D57D-84506E226891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BC428974-563E-3BF8-C2C6-085A92327BEE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C66E3B06-DE7C-E9A3-7DC8-7150EEE16D49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F8C4C168-6367-CECA-8DB5-30741D993336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B6981332-7CD1-B92D-D366-48BF3192FA14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C59E4840-D36B-7D4D-5710-EDA24014D2E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E8369A0F-96D6-1F6A-AE3E-9A79CF4A5F2A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6F49D2B0-5735-6F12-A5FB-4127073FADC5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579F8F04-4D3F-BEA9-90E0-8701DEF52CC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0C7E0EB4-683F-C0CF-B41D-9620347F244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7F31CBA3-AFDE-D8EE-B46B-E5A69145218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F085C7EA-25FD-4185-36E9-27BB23E373D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FAEE9AFE-E92E-F689-FF03-FCE88129A60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6C501990-E85C-58BC-D942-A2DE008A2ED9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3C224C2D-109F-AD54-71FC-8A48F0D8C047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4B28770A-300F-5E9A-BF3E-DE50C41CF365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FA26C39F-4369-9438-216F-946FDF5F7EA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E978A594-A117-A42E-C9D5-045190BE899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FD0BF85C-FA86-5717-A66D-030E541636F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3E857A57-9CF5-F24B-F5B5-690FB98737E4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4B1E9899-9B32-FDB3-C369-278CBF22176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C35D626D-8108-962E-4C14-ED6665299E9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D2C69620-876D-2C29-EBAB-268455111A32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C602A930-3ED7-605C-E05C-02A563248AA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C6C8C1A9-A143-7681-ADE2-AC89DF27D2A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8FEF329C-703D-D68A-0D00-3903329A6801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E8C64AB5-6ED9-61C5-DAA0-593C1498F7C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CAF88074-4530-B7AA-A8B3-D2A6B4F3436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BBA0DAC8-AED4-7A3D-BE8A-5FA3E5F32ADB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98C73E80-3043-EF4D-3A7C-D03ABD45856B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9BABDDCB-82CC-D729-AD1C-89381FA54CE9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7540B0B0-FE96-ABB4-44AE-F65F1516AAF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70446791-FCEB-4F32-C25F-5D3BF50D6183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420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FA6E5362-8EB3-7291-18D9-0C38FB6FB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28E0B903-5960-0DB6-C7FB-7CABEBE39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</a:t>
            </a:r>
            <a:r>
              <a:rPr lang="en" dirty="0" err="1"/>
              <a:t>intregi</a:t>
            </a:r>
            <a:endParaRPr dirty="0" err="1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3305333E-7822-9544-3044-D5CDE3124E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59284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422ms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257ms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425ms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&gt;10m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&gt;10m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&gt;10m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207ms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1170ms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&gt;10m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&gt;10m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&gt;10m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13062ms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15120ms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19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789E70C6-1C93-6EA7-6F94-9D295E5B7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14F8289D-5858-FDDE-247B-630C299235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</a:t>
            </a:r>
            <a:r>
              <a:rPr lang="en" dirty="0" err="1"/>
              <a:t>reale</a:t>
            </a:r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8A18855A-B389-FACA-F878-2FF750CE9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248641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445ms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276ms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446ms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&gt;10m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&gt;10m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&gt;10m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226ms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234ms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&gt;10m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&gt;10m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&gt;10m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latin typeface="Poppins"/>
                        </a:rPr>
                        <a:t>13427ms</a:t>
                      </a:r>
                      <a:endParaRPr dirty="0"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latin typeface="Poppins"/>
                        </a:rPr>
                        <a:t>14022ms</a:t>
                      </a:r>
                      <a:endParaRPr dirty="0"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66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7CA1A584-63BF-DFB7-D75F-580E61001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165271CD-D25B-8C52-1E86-0BB84FE0DF5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CDF6014B-ADDF-1460-E632-5C95751E1E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3209B4EC-243D-71E3-0694-21E10BA18C2E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7B9495BE-3010-624D-54C8-5920A5A16DC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09B6634D-D9A6-5283-3164-F26DFEE67576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F7D96AD1-1C18-8F12-2F18-E6878B2AF492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64B58A7A-DB00-CAC3-B4C3-B3495CB641F9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9C18AD8A-3BB5-6B2C-0C82-3E3D7D773CF4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E7F06474-D9A5-16AF-2D07-E7E44AFD72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7200" dirty="0" err="1">
                <a:latin typeface="Gloucester MT Extra Condensed"/>
              </a:rPr>
              <a:t>RadixSort</a:t>
            </a:r>
            <a:r>
              <a:rPr lang="en" sz="7200" dirty="0">
                <a:latin typeface="Gloucester MT Extra Condensed"/>
              </a:rPr>
              <a:t> 2^16</a:t>
            </a:r>
            <a:endParaRPr lang="en"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50784422-B72D-17A3-4833-7FBAF2FE23FD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EEB2160A-4DFB-5F51-3D3F-10D9B06DA8C5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429016FD-ADA9-0BFE-CBE8-838C30317846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2DB7ADD0-DC12-ED2A-41E6-D977D853D665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137C2406-29D2-D373-8142-B859C0F9B3CE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EAE86591-D789-53A6-2D9E-A248099F6DAC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D05BAA5F-E86A-B1EC-AEE3-961F54079B1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155C8B1F-AE6A-7FDE-C797-DB54273BB7E7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42DC931E-E43F-01FE-BAA0-71773FB7999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DF303261-1F31-6FE1-35C9-970F2B27B04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179BA169-ADD1-F562-98D9-2D01662057C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D3EC7CE1-1572-A65E-D319-E99F8832E8F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DF8E9416-3087-43D3-70A5-1C7FED7189AA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DBD07EC8-6753-C709-E482-273C457DC908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C52111A3-3801-45CC-95A0-03F7ED864077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92FD0369-C63F-FABF-F645-C0B22D6F65D5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7EC711D0-6C82-8C44-19AF-407F66AF535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5C48B35E-FA35-008A-C8D3-3690EDCF885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CB59EA30-56C4-817F-379E-595B78361EAF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5BFAF2A6-FC50-36CD-A287-FA85BE18BB35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7DC3B87A-32A5-AC18-8ACD-35342373650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12CAFDE1-72D7-59C3-F18D-E3DB29C08096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5A7014C6-FAEE-BCBA-D498-C06166A5F632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11A83DE2-285F-352C-B608-A51F462A6C5F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CC0999F6-AAD3-6B3E-7DEB-0420A9FB998E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59DBE24E-E054-8110-D3A8-0B086F520C4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649BB7E8-D697-D084-DA97-3648D77A6AC7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4D64CACA-D3C6-AD99-82D0-448A7A1F161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20C80E23-9444-1E4A-6A0F-819DC65EC26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DC675364-3E2A-A2D0-A5F8-9575EBD1D959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E8A05726-F1B4-8ECD-15F7-0D3C9D397D85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FA6EEB30-F9CF-3820-05CA-46F8DF513900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99C5B542-4422-98A7-D08B-540B5E46F850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DF37519D-E6CC-497A-4D08-83EC20F591FD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957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9F852F9C-7EE9-C1FC-10EA-446A5186A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997E755A-9298-8F78-FE43-C50F7C924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Timpi de rulare – nr. intregi</a:t>
            </a:r>
            <a:endParaRPr dirty="0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32D5ACCC-AB3B-5FAA-4E49-CC4431548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112175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</a:rPr>
                        <a:t>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122ms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114ms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1470ms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1470ms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678ms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1495ms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1493ms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18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E6148C6E-4608-EC7E-716A-207672E5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53DF3AE8-C06E-6803-68E8-3A0A67830AB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2B2995FA-B8DF-9AF8-E79A-E32D079E07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BFEBF6E6-9B79-5B4C-5A75-CB25844F544A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E30A3604-02A6-F792-F635-6544BA06E44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6E81A6E5-A596-A023-78E4-18A95BA8558C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9DA157C6-4398-4A50-BCDF-458906E36331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5C910C0D-C6A0-3E4C-F73E-22121192B68C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D2F48187-F140-1961-D2BB-22E041DFE3A1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12B33EB2-87F9-9693-DC0B-93C796FA3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Gloucester MT Extra Condensed" panose="02030808020601010101" pitchFamily="18" charset="0"/>
              </a:rPr>
              <a:t>HeapSort</a:t>
            </a:r>
            <a:endParaRPr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211132E9-890F-FD24-7E89-ED97D440DAE1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9384EE97-C96C-ECF6-A026-0E9B9003F86A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78CFE3DA-9F9B-73FB-9267-6999FB48B334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AA0698C9-20B5-194A-3011-65C9255A9704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49DAFD04-153B-AC6B-E42C-0E9F4EC39140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C88B7A5E-353C-5F20-DBF3-3A85653E26E0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C2F5A86C-D507-610B-9DB6-72C741E8868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67A5F65B-2B30-2DF5-A3E4-A7B5E44F6576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70F609E3-3369-2095-1844-156541E7BDC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8DA2DE98-2EC8-7C92-67A3-4233D1B601F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319833F8-FC73-4125-EA1B-F0CCB421CFD3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CC4D6470-0FAB-8D93-A769-86E06C937161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A516CF2A-9FF6-96AF-6897-113E3DB3D93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E480A9AB-055B-C500-3733-8D231B0265CF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0D032F53-92F7-7C1A-FCEA-A77CC839FA19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D31CCD78-2715-A60F-24DE-8A87E35C9A1D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BD758832-DD6E-DC07-1772-C093E6EC1AE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B16CF685-3715-178F-C14E-ED1B11AF33B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4377CD9E-88FF-745D-713B-288A472AAA4A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EB16596F-8647-6FAE-E24B-8B53D931CC45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BA10463-0C3C-B5AA-FE55-4A4390C568D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85F911E-9E15-C74E-D866-51D5A1BC7D2A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2BD3B35C-ACD2-2A94-C045-2681D0CF503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0E76A9AF-9D45-7726-E8B3-26A2EB7317A8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3374E1D4-84DD-09C8-A0D5-2C444F7CACE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D0DCBEF9-6F23-3B7E-451C-21067DDC9FA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E4372DDC-D4E2-23F8-7640-41A3DF5FFDD7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317BEE34-D228-5B2E-EE6B-6777515C3C6B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E3D357C-D1DC-1221-328F-51400F21D27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66CCEE89-5A38-6DEE-6BBD-42B30A039684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2C326F1C-05C9-D0CF-3A41-06ADA9BAFC35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11BED7FF-6C3B-DA68-C624-9A20D0BA96C7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60EB136A-15FC-9C81-BFB5-505F893DF5D3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AC03EE5E-EE9B-EB8E-299E-769D98FCFBF0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6860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93AC0C58-58E2-A936-1059-EBFE32272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22C1E9F6-2902-A644-58AF-C07C286AA0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</a:t>
            </a:r>
            <a:r>
              <a:rPr lang="en" dirty="0" err="1"/>
              <a:t>intregi</a:t>
            </a:r>
            <a:endParaRPr dirty="0" err="1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C50DB365-857F-8747-734A-E4B6D4D23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419763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0.2ms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327ms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343ms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437ms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472ms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4223ms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3935ms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195ms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8632ms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8382ms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26476D-AC08-9AA6-2BA4-062A80EBC71F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7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4" name="Google Shape;1484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7200" dirty="0">
                <a:latin typeface="Gloucester MT Extra Condensed"/>
              </a:rPr>
              <a:t>Radix Sort 10</a:t>
            </a:r>
            <a:endParaRPr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8EF71D52-32BF-D877-D3B3-AEB12EA1C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68058135-0665-9CAD-ECAC-C108A69BA3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</a:t>
            </a:r>
            <a:r>
              <a:rPr lang="en" dirty="0" err="1"/>
              <a:t>reale</a:t>
            </a:r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40C5B2F3-0739-11BD-39AA-0C2F63A841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056409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0.1ms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358ms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340ms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485ms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520ms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4229ms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4285ms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192ms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9106ms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9140ms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49EA52-174A-B834-8C14-887F82EBB5CD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B6560-6EB0-9BE1-D809-700DA4CCC639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50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9BAFC2F6-A8DF-FEBD-9F02-C809B9882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6AE9B721-7DD6-C4F8-2CC8-C77ECD4234A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6F548C12-A564-E771-0629-B2E6EB42F6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0E6B8870-D2A2-2122-42C5-202248360242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829C322E-4D26-4913-A21D-713F0C41754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0C019C30-D8CF-E840-491E-BB18AB76B9F6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2A587E05-D06D-824A-DDB2-C76E2B846B95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939D5DD1-FF85-B075-953F-CB2B44D2A6D9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574C7C39-CA48-1E65-FE40-1601B8495867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FAFA744B-2B6C-974E-116F-21477E63B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Gloucester MT Extra Condensed" panose="02030808020601010101" pitchFamily="18" charset="0"/>
              </a:rPr>
              <a:t>TimSort</a:t>
            </a:r>
            <a:endParaRPr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76288E97-8159-BDD5-1AB7-AD4839F9E68A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CE58B758-3591-D5C2-F3FE-0A3EF0CCECB9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947B8E99-C3BA-B7F4-5185-AA0C0B22F6D4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E53E791C-1BE0-29ED-6BC3-ACCF4872E651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7E03C9CC-0491-3A57-45F3-1C6D44E90361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76D13A44-6AEA-9F50-4FA3-3E676FAB192C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6B0CDECF-C370-C313-01A5-801E53DB3F5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59DF200F-66FA-3D45-2405-0CA2A6154C05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4D415DBD-A2F2-F188-6DA0-C74A77D9A38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F264B2D6-F470-76BB-0782-D1A5CF86DCEE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5292CBCC-A5D5-630B-7E4E-C104426BED9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7309EDB3-4372-3BF9-F966-DAAB0E89B8D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4B7AFA62-A468-8DA5-76DA-34D562A22E7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016A904B-08AC-2D00-3877-37289E6A47C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42460524-0C95-536C-CBDA-5EE231FD1DEE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6C95DA66-8A99-39D1-95BB-D17A598C8980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F001998F-1376-BDF2-1899-8F6F02979D54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44F55F7A-24D2-AFC4-4446-3FEE7AD4242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FCACF72-6DD3-1697-27EC-B3AC2941E543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459392F5-0B2B-59D2-7D9A-CD3371DE36AF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545616AA-E8B1-3162-EC48-A5C496BA2D4D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A1B3741A-F1AD-5E44-B2BA-BEC012B3DBD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8475AEF2-E627-9685-A6F7-F71E4AC7C46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29C61A58-3AC8-E7EB-85DF-07D73D30FFA9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46A12C0A-8D4C-B657-0188-9ECC390ED9E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4DC1296E-686B-56AB-BC21-471A5F12A85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9B599DED-7201-7D0C-D5E0-17D4764F3A60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A09DCE3F-E441-6E00-B52A-C29BC91F321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059430D4-E22B-3A99-9CBE-19D641D3E0F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7B9AB1F0-0B87-957E-BD0F-5944FC08DE12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B80CBECB-EF52-208A-0459-911B2BD69C81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0A3079CC-5257-2C78-E61E-CD69A0C753BF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25AA4AEB-8092-4DB9-C098-5E8FC9FF0890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AF109624-7BE0-3CDF-5B91-C6D6BEB3ABB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8032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31224FDF-502C-AF5E-D2F2-969BDC84B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F9CC8397-76A9-DD1A-3AB6-0984F10DBE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Timpi de rulare – nr. intregi</a:t>
            </a:r>
            <a:endParaRPr dirty="0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5992D8EE-6DFA-2EA5-EEBE-4E779BADC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288009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 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</a:rPr>
                        <a:t>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0.7ms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128ms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160ms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126ms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206ms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207ms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2117ms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2844ms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1804ms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2315ms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2415ms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597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E7F81971-8647-51F4-A284-2CA638214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73410A91-85F3-46C4-2F30-D53E2954CF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</a:t>
            </a:r>
            <a:r>
              <a:rPr lang="en" dirty="0" err="1"/>
              <a:t>reale</a:t>
            </a:r>
            <a:r>
              <a:rPr lang="en" dirty="0"/>
              <a:t> </a:t>
            </a:r>
            <a:endParaRPr dirty="0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853581D6-23B1-CBDC-EB22-255B941672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386104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 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</a:rPr>
                        <a:t>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158ms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179ms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162ms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218ms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204ms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2255ms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2236ms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2091ms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2815ms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2528ms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40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Timpi de rulare</a:t>
            </a:r>
            <a:endParaRPr dirty="0"/>
          </a:p>
        </p:txBody>
      </p:sp>
      <p:graphicFrame>
        <p:nvGraphicFramePr>
          <p:cNvPr id="2194" name="Google Shape;2194;p56"/>
          <p:cNvGraphicFramePr/>
          <p:nvPr>
            <p:extLst>
              <p:ext uri="{D42A27DB-BD31-4B8C-83A1-F6EECF244321}">
                <p14:modId xmlns:p14="http://schemas.microsoft.com/office/powerpoint/2010/main" val="2652926994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</a:t>
                      </a:r>
                      <a:r>
                        <a:rPr lang="en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elementele</a:t>
                      </a:r>
                      <a:r>
                        <a:rPr lang="en" sz="1100" b="1" dirty="0" err="1">
                          <a:solidFill>
                            <a:schemeClr val="dk1"/>
                          </a:solidFill>
                          <a:latin typeface="IBM Plex Mono"/>
                        </a:rPr>
                        <a:t>egale</a:t>
                      </a:r>
                      <a:endParaRPr sz="1100" b="1" dirty="0" err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</a:rPr>
                        <a:t> 3ms</a:t>
                      </a:r>
                      <a:endParaRPr sz="1400" b="0" i="0" u="none" strike="noStrike" noProof="0" dirty="0">
                        <a:solidFill>
                          <a:schemeClr val="dk1"/>
                        </a:solidFill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 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181ms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183ms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171ms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184ms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188ms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2193ms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2212ms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2184ms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2256ms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2240ms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9B7C1949-6C68-44CD-7BBE-28C2BF71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1953C4E6-1477-A5FB-882E-2AC8E7B4CD0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C8A49397-5F17-75E3-F1A0-189898A9C3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02666401-3917-4354-AC65-4D9EE2494335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34AFE86E-5733-6BE7-7E4C-97F8E064D0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B0F5F503-C991-601D-4908-52008E69258B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AECCF1B8-2C3E-04FD-8287-F2E9C02AA563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68D65DB0-9A81-1BDC-18D5-A34809BA14DA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E54E7330-11B1-BD8A-0AA9-DBB39C84D09E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B8109A6B-2A19-C382-E8A2-6CBF41E27C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Gloucester MT Extra Condensed" panose="02030808020601010101" pitchFamily="18" charset="0"/>
              </a:rPr>
              <a:t>MergeSort</a:t>
            </a:r>
            <a:endParaRPr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12703AD6-BE9A-A7B2-0396-6C5DB5A0EEA5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02C1BC7F-5084-7EB3-4988-B866F4D6639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252627E8-556F-C2A4-B3C6-28B27BDDAFAA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639FAED0-893D-9FFA-DC69-7DC3CF0C2AC1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EA671D09-CA8B-23B5-6AD0-8AC1F13BE09F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8B218AC1-ACB6-C1AF-A077-FB9706B15C1B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F4B0D793-7BEA-0A88-2685-5D0EE97D025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6AD55F04-DCA1-519F-0008-2A62F9CD1FA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201BE3C8-1343-B9F8-851C-C54E78F67D2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FDC70705-87D5-C141-4170-727F0DEB07C1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5EA09095-B232-661D-D648-7C32FBDA2782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F030442A-F5C5-4CB3-E1AA-B5F3489E44A0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9798F354-7E2F-A0EB-0001-914A95597F7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29AEF395-C42E-E56D-1204-0F51651F970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D588A763-C8AB-BDD3-2FC6-01A7270303C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78D58045-5953-50C0-A4A9-D87C4913A596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D1F7315E-4FBE-42AD-DA44-05FA8F5B01D5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7C66C8B7-F538-24E9-40B7-9FFE12B205DA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20D7D8B6-3B2D-4D88-B977-D6C9AC0B967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403F484E-7C3B-2506-E1DE-365F549A43F1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023BB9A8-D1DD-A42D-72F4-55AD0B4CF99D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5BCE897-67D6-5246-D9B3-D4D435055BA1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5E874ABE-EF6A-CF42-8525-EE357A94D29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F400E9F6-15F1-880A-C4C4-BE2964473DFB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A7306D77-63AB-C120-53CD-FA0B084CFA5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A617748D-CAE2-6BA2-1D47-7B6A6F24850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9F0A4519-4B6C-E72E-89A6-D11E86F390DD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6C3F783E-28AC-22C6-3C90-E3860B3BE1C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49E415A2-7F3C-F928-B2D2-85C250AE2F2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C6B774C6-1FD8-3F98-2763-B14DE197D068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F094D256-3148-80EA-84F6-526B31084DBB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AC407AE3-0356-26BF-1FB5-D85EDC5DF732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D41CDB9D-86EB-5B7A-1619-3971A9E9C1C1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C518AB81-80FE-9E74-D73A-538559EB6AC2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652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A85C6C8E-6B96-A3D1-FD87-CD8615A28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BCAEA77D-C631-A646-FC9B-0C1C0BA74B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Timpi de rulare – nr intregi</a:t>
            </a:r>
            <a:endParaRPr dirty="0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C09995FC-1425-30D2-49AA-D40A6A508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067103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</a:t>
                      </a:r>
                      <a:r>
                        <a:rPr lang="en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elemente</a:t>
                      </a: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</a:t>
                      </a:r>
                      <a:r>
                        <a:rPr lang="en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egale</a:t>
                      </a:r>
                      <a:endParaRPr sz="1100" b="1" dirty="0" err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</a:t>
                      </a:r>
                      <a:r>
                        <a:rPr lang="en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putine</a:t>
                      </a: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</a:t>
                      </a:r>
                      <a:r>
                        <a:rPr lang="en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inversiuni</a:t>
                      </a:r>
                      <a:endParaRPr sz="1100" b="1" dirty="0" err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334ms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333ms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331ms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</a:rPr>
                        <a:t>438ms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447ms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3674ms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3678ms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3625ms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5132ms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</a:rPr>
                        <a:t>5012ms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41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B3DD7BEA-08D7-0AAD-2BF0-6984E50AA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44BD89AD-B869-5B30-45B5-6D987E108F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real</a:t>
            </a:r>
            <a:endParaRPr dirty="0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DA2AC813-0D39-A155-79B7-26735C337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538823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 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cs typeface="Poppins"/>
                        </a:rPr>
                        <a:t>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334ms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352ms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339ms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476ms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482ms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3815ms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3987ms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4002ms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5710ms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5469ms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08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D9643F0A-90D5-B980-D500-B568A9437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9CC3AD5E-B6C3-9F26-2F59-9E2377C94A2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63ADFBA9-FC81-6ADA-6F58-376E408071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37BAFEAA-C8BE-395D-5CAB-64CBC6642AAB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EA0FEF5F-1A4F-9E20-725E-63041D3E637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6742885C-0386-1B69-9784-F07835FCA1EB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DBC9EDF1-4B8D-43C0-146B-EE9B293022A9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37AC2421-9A22-4D01-B434-345BBE6B4470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5618E465-5E43-DDA6-DA8C-5FB420E7E528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D8621EBD-353E-A7D2-7F82-BDF42D83E4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Gloucester MT Extra Condensed" panose="02030808020601010101" pitchFamily="18" charset="0"/>
              </a:rPr>
              <a:t>ShellSort</a:t>
            </a:r>
            <a:endParaRPr sz="7200" dirty="0">
              <a:latin typeface="Gloucester MT Extra Condensed" panose="02030808020601010101" pitchFamily="18" charset="0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903DE556-4ABB-2BC4-80AF-87552FEF35D6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CD8A9C29-E588-009E-746A-3D199936F404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58D4454D-2299-9582-0CF4-355E80330CAF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BB179506-A19C-2EC7-F7E0-798C657E4A16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BD43C08A-A4FA-FA7B-0991-A027549A70C4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00DF6F82-AAE2-BF23-078D-4EEEAF4528AA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66D4E8D5-3394-A99E-1838-4ECF57756E2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193BDB69-FA89-64D8-F617-60B3C11C41DB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CDC017D2-08E0-A233-552E-BB75E7B550A1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A9C1FE24-CC9D-49BA-BB59-7951F24826E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8FCE6A14-DA9C-FB02-4BFD-2A4C0AB61B67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1516A5C7-1276-588E-25BF-11E2E6EA030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43835395-48EA-69FA-A599-238D007AB6D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9AC7F5B7-F386-EB79-6026-6E9CB0C594F4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F30CA8EC-F5A8-5F10-EA08-B3600C96A73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F1EEFE7D-CC2C-98C6-AE1F-A3232CAC7A22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387C6563-E789-0422-74C7-F77098C30D0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B326A6C4-FDE0-409E-BBB1-8FF984C7105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01E1BE56-0A36-87F3-1FE4-1239CDE1098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C9B31897-8C48-2AE2-A561-5578560A0E7B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A6FE8DF8-D156-6BC7-65EB-2DA931912B3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C5B60084-35F7-7263-7A11-BAB72D58E7CD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B4311FE4-82A4-1860-45C0-24B5C003BA86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392D7F6C-B594-DD89-D854-B79A5CED5126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F811F7D2-F5B5-E9D2-D0EC-68E5C1B59B4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354852CF-FF28-F9FC-3588-91F76378EBE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6A3DA8F6-73C4-0A8C-960F-5D060FEA495A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070A2737-B852-AD5A-B0A8-D9DAEB2D84C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C912E2D8-B66C-D751-1CC7-DDFD21DF82B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00C135AE-9045-774D-D103-361D4320AC2E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DB5AD77B-7F7E-486F-F8B8-3F341C7D1B1B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241B9A17-B861-7933-B667-B486E34D8F8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EA3778BB-826A-AF07-5224-D2F978F76284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99222DB2-5FE8-9EED-2495-9F24DE302BC6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462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EC5D97B7-085A-B868-F350-527F89414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D95E8973-0B57-CD1A-CE6D-9DADC0E3B6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Timpi de rulare – nr. intregi</a:t>
            </a:r>
            <a:endParaRPr dirty="0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F89923A4-030A-342F-53F0-8A75669F4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104362"/>
              </p:ext>
            </p:extLst>
          </p:nvPr>
        </p:nvGraphicFramePr>
        <p:xfrm>
          <a:off x="720000" y="1366871"/>
          <a:ext cx="7789722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98287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98287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9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 </a:t>
                      </a:r>
                      <a:endParaRPr lang="en-US" dirty="0"/>
                    </a:p>
                    <a:p>
                      <a:pPr marL="22860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lang="en-US" sz="11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0.7ms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0.9ms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986ms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341ms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48ms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1287ms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1252ms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25260ms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31439ms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550ms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29549ms</a:t>
                      </a:r>
                      <a:endParaRPr lang="en-US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29178ms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3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>
          <a:extLst>
            <a:ext uri="{FF2B5EF4-FFF2-40B4-BE49-F238E27FC236}">
              <a16:creationId xmlns:a16="http://schemas.microsoft.com/office/drawing/2014/main" id="{C27E89AC-CEC7-C33C-66BD-01C57222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>
            <a:extLst>
              <a:ext uri="{FF2B5EF4-FFF2-40B4-BE49-F238E27FC236}">
                <a16:creationId xmlns:a16="http://schemas.microsoft.com/office/drawing/2014/main" id="{31A4FE0A-E6D7-C533-9ABD-6ABCCE0019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Timpi</a:t>
            </a:r>
            <a:r>
              <a:rPr lang="en" dirty="0"/>
              <a:t> de </a:t>
            </a:r>
            <a:r>
              <a:rPr lang="en" dirty="0" err="1"/>
              <a:t>rulare</a:t>
            </a:r>
            <a:r>
              <a:rPr lang="en" dirty="0"/>
              <a:t> – nr. </a:t>
            </a:r>
            <a:r>
              <a:rPr lang="en" dirty="0" err="1"/>
              <a:t>reale</a:t>
            </a:r>
            <a:endParaRPr dirty="0" err="1"/>
          </a:p>
        </p:txBody>
      </p:sp>
      <p:graphicFrame>
        <p:nvGraphicFramePr>
          <p:cNvPr id="2194" name="Google Shape;2194;p56">
            <a:extLst>
              <a:ext uri="{FF2B5EF4-FFF2-40B4-BE49-F238E27FC236}">
                <a16:creationId xmlns:a16="http://schemas.microsoft.com/office/drawing/2014/main" id="{1CA084AC-9001-ECB3-BA0C-F2527424B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81881"/>
              </p:ext>
            </p:extLst>
          </p:nvPr>
        </p:nvGraphicFramePr>
        <p:xfrm>
          <a:off x="720000" y="1366871"/>
          <a:ext cx="7704000" cy="3331604"/>
        </p:xfrm>
        <a:graphic>
          <a:graphicData uri="http://schemas.openxmlformats.org/drawingml/2006/table">
            <a:tbl>
              <a:tblPr>
                <a:noFill/>
                <a:tableStyleId>{66F4347C-4925-4EE1-92B7-F9DAA0941859}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41300463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101691839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412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sortat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sortat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inversat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elemente egale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random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Vector cu putine inversiuni</a:t>
                      </a:r>
                      <a:endParaRPr sz="11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1e4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1.5ms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0.5ms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0.3ms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1e6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939ms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297ms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1344ms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1343ms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1053">
                <a:tc>
                  <a:txBody>
                    <a:bodyPr/>
                    <a:lstStyle/>
                    <a:p>
                      <a:r>
                        <a:rPr lang="en-US" dirty="0"/>
                        <a:t>N = 1e7</a:t>
                      </a:r>
                      <a:endParaRPr lang="ro-RO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30352ms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latin typeface="Poppins"/>
                        </a:rPr>
                        <a:t>38333ms</a:t>
                      </a:r>
                      <a:endParaRPr dirty="0"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607ms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28731ms</a:t>
                      </a:r>
                      <a:endParaRPr lang="en-US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27891ms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5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44572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618</Words>
  <Application>Microsoft Office PowerPoint</Application>
  <PresentationFormat>On-screen Show (16:9)</PresentationFormat>
  <Paragraphs>141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Introduction to Coding Workshop by Slidesgo</vt:lpstr>
      <vt:lpstr>Algoritmi de Sortare</vt:lpstr>
      <vt:lpstr>01</vt:lpstr>
      <vt:lpstr>Timpi de rulare</vt:lpstr>
      <vt:lpstr>02</vt:lpstr>
      <vt:lpstr>Timpi de rulare – nr intregi</vt:lpstr>
      <vt:lpstr>Timpi de rulare – nr. real</vt:lpstr>
      <vt:lpstr>03</vt:lpstr>
      <vt:lpstr>Timpi de rulare – nr. intregi</vt:lpstr>
      <vt:lpstr>Timpi de rulare – nr. reale</vt:lpstr>
      <vt:lpstr>04</vt:lpstr>
      <vt:lpstr>Timpi de rulare – nr. intregi</vt:lpstr>
      <vt:lpstr>Timpi de rulare – nr. reale</vt:lpstr>
      <vt:lpstr>04</vt:lpstr>
      <vt:lpstr>Timpi de rulare – nr. intregi</vt:lpstr>
      <vt:lpstr>Timpi de rulare – nr. reale</vt:lpstr>
      <vt:lpstr>06</vt:lpstr>
      <vt:lpstr>Timpi de rulare – nr. intregi</vt:lpstr>
      <vt:lpstr>05</vt:lpstr>
      <vt:lpstr>Timpi de rulare – nr. intregi</vt:lpstr>
      <vt:lpstr>Timpi de rulare – nr. reale</vt:lpstr>
      <vt:lpstr>06</vt:lpstr>
      <vt:lpstr>Timpi de rulare – nr. intregi</vt:lpstr>
      <vt:lpstr>Timpi de rulare – nr. reale 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MARIA PETRIC</cp:lastModifiedBy>
  <cp:revision>764</cp:revision>
  <dcterms:modified xsi:type="dcterms:W3CDTF">2025-04-17T17:10:33Z</dcterms:modified>
</cp:coreProperties>
</file>