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9"/>
  </p:notesMasterIdLst>
  <p:sldIdLst>
    <p:sldId id="256" r:id="rId3"/>
    <p:sldId id="257" r:id="rId4"/>
    <p:sldId id="258" r:id="rId5"/>
    <p:sldId id="259" r:id="rId6"/>
    <p:sldId id="260" r:id="rId7"/>
    <p:sldId id="261" r:id="rId8"/>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12" charset="0"/>
      <a:defRPr sz="2400" kern="1200">
        <a:solidFill>
          <a:schemeClr val="bg1"/>
        </a:solidFill>
        <a:latin typeface="Arial" charset="0"/>
        <a:ea typeface="+mn-ea"/>
        <a:cs typeface="Arial" charset="0"/>
      </a:defRPr>
    </a:lvl1pPr>
    <a:lvl2pPr marL="742950" indent="-285750" algn="l" defTabSz="449263" rtl="0" fontAlgn="base">
      <a:spcBef>
        <a:spcPct val="0"/>
      </a:spcBef>
      <a:spcAft>
        <a:spcPct val="0"/>
      </a:spcAft>
      <a:buClr>
        <a:srgbClr val="000000"/>
      </a:buClr>
      <a:buSzPct val="100000"/>
      <a:buFont typeface="Times New Roman" pitchFamily="-112" charset="0"/>
      <a:defRPr sz="2400" kern="1200">
        <a:solidFill>
          <a:schemeClr val="bg1"/>
        </a:solidFill>
        <a:latin typeface="Arial" charset="0"/>
        <a:ea typeface="+mn-ea"/>
        <a:cs typeface="Arial" charset="0"/>
      </a:defRPr>
    </a:lvl2pPr>
    <a:lvl3pPr marL="1143000" indent="-228600" algn="l" defTabSz="449263" rtl="0" fontAlgn="base">
      <a:spcBef>
        <a:spcPct val="0"/>
      </a:spcBef>
      <a:spcAft>
        <a:spcPct val="0"/>
      </a:spcAft>
      <a:buClr>
        <a:srgbClr val="000000"/>
      </a:buClr>
      <a:buSzPct val="100000"/>
      <a:buFont typeface="Times New Roman" pitchFamily="-112" charset="0"/>
      <a:defRPr sz="2400" kern="1200">
        <a:solidFill>
          <a:schemeClr val="bg1"/>
        </a:solidFill>
        <a:latin typeface="Arial" charset="0"/>
        <a:ea typeface="+mn-ea"/>
        <a:cs typeface="Arial" charset="0"/>
      </a:defRPr>
    </a:lvl3pPr>
    <a:lvl4pPr marL="1600200" indent="-228600" algn="l" defTabSz="449263" rtl="0" fontAlgn="base">
      <a:spcBef>
        <a:spcPct val="0"/>
      </a:spcBef>
      <a:spcAft>
        <a:spcPct val="0"/>
      </a:spcAft>
      <a:buClr>
        <a:srgbClr val="000000"/>
      </a:buClr>
      <a:buSzPct val="100000"/>
      <a:buFont typeface="Times New Roman" pitchFamily="-112" charset="0"/>
      <a:defRPr sz="2400" kern="1200">
        <a:solidFill>
          <a:schemeClr val="bg1"/>
        </a:solidFill>
        <a:latin typeface="Arial" charset="0"/>
        <a:ea typeface="+mn-ea"/>
        <a:cs typeface="Arial" charset="0"/>
      </a:defRPr>
    </a:lvl4pPr>
    <a:lvl5pPr marL="2057400" indent="-228600" algn="l" defTabSz="449263" rtl="0" fontAlgn="base">
      <a:spcBef>
        <a:spcPct val="0"/>
      </a:spcBef>
      <a:spcAft>
        <a:spcPct val="0"/>
      </a:spcAft>
      <a:buClr>
        <a:srgbClr val="000000"/>
      </a:buClr>
      <a:buSzPct val="100000"/>
      <a:buFont typeface="Times New Roman" pitchFamily="-112" charset="0"/>
      <a:defRPr sz="2400" kern="1200">
        <a:solidFill>
          <a:schemeClr val="bg1"/>
        </a:solidFill>
        <a:latin typeface="Arial" charset="0"/>
        <a:ea typeface="+mn-ea"/>
        <a:cs typeface="Arial" charset="0"/>
      </a:defRPr>
    </a:lvl5pPr>
    <a:lvl6pPr marL="2286000" algn="l" defTabSz="914400" rtl="0" eaLnBrk="1" latinLnBrk="0" hangingPunct="1">
      <a:defRPr sz="2400" kern="1200">
        <a:solidFill>
          <a:schemeClr val="bg1"/>
        </a:solidFill>
        <a:latin typeface="Arial" charset="0"/>
        <a:ea typeface="+mn-ea"/>
        <a:cs typeface="Arial" charset="0"/>
      </a:defRPr>
    </a:lvl6pPr>
    <a:lvl7pPr marL="2743200" algn="l" defTabSz="914400" rtl="0" eaLnBrk="1" latinLnBrk="0" hangingPunct="1">
      <a:defRPr sz="2400" kern="1200">
        <a:solidFill>
          <a:schemeClr val="bg1"/>
        </a:solidFill>
        <a:latin typeface="Arial" charset="0"/>
        <a:ea typeface="+mn-ea"/>
        <a:cs typeface="Arial" charset="0"/>
      </a:defRPr>
    </a:lvl7pPr>
    <a:lvl8pPr marL="3200400" algn="l" defTabSz="914400" rtl="0" eaLnBrk="1" latinLnBrk="0" hangingPunct="1">
      <a:defRPr sz="2400" kern="1200">
        <a:solidFill>
          <a:schemeClr val="bg1"/>
        </a:solidFill>
        <a:latin typeface="Arial" charset="0"/>
        <a:ea typeface="+mn-ea"/>
        <a:cs typeface="Arial" charset="0"/>
      </a:defRPr>
    </a:lvl8pPr>
    <a:lvl9pPr marL="3657600" algn="l" defTabSz="914400" rtl="0" eaLnBrk="1" latinLnBrk="0" hangingPunct="1">
      <a:defRPr sz="2400"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56"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642"/>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3078" name="Text Box 6"/>
          <p:cNvSpPr txBox="1">
            <a:spLocks noChangeArrowheads="1"/>
          </p:cNvSpPr>
          <p:nvPr/>
        </p:nvSpPr>
        <p:spPr bwMode="auto">
          <a:xfrm>
            <a:off x="0" y="0"/>
            <a:ext cx="2971800" cy="460375"/>
          </a:xfrm>
          <a:prstGeom prst="rect">
            <a:avLst/>
          </a:prstGeom>
          <a:noFill/>
          <a:ln w="9525">
            <a:noFill/>
            <a:round/>
            <a:headEnd/>
            <a:tailEnd/>
          </a:ln>
          <a:effectLst/>
        </p:spPr>
        <p:txBody>
          <a:bodyPr wrap="none" anchor="ctr"/>
          <a:lstStyle/>
          <a:p>
            <a:endParaRPr lang="en-US"/>
          </a:p>
        </p:txBody>
      </p:sp>
      <p:sp>
        <p:nvSpPr>
          <p:cNvPr id="3079" name="Text Box 7"/>
          <p:cNvSpPr txBox="1">
            <a:spLocks noChangeArrowheads="1"/>
          </p:cNvSpPr>
          <p:nvPr/>
        </p:nvSpPr>
        <p:spPr bwMode="auto">
          <a:xfrm>
            <a:off x="3884613" y="0"/>
            <a:ext cx="2967037" cy="460375"/>
          </a:xfrm>
          <a:prstGeom prst="rect">
            <a:avLst/>
          </a:prstGeom>
          <a:noFill/>
          <a:ln w="9525">
            <a:noFill/>
            <a:round/>
            <a:headEnd/>
            <a:tailEnd/>
          </a:ln>
          <a:effectLst/>
        </p:spPr>
        <p:txBody>
          <a:bodyPr wrap="none" anchor="ctr"/>
          <a:lstStyle/>
          <a:p>
            <a:endParaRPr lang="en-US"/>
          </a:p>
        </p:txBody>
      </p:sp>
      <p:sp>
        <p:nvSpPr>
          <p:cNvPr id="25609" name="Rectangle 8"/>
          <p:cNvSpPr>
            <a:spLocks noGrp="1" noChangeArrowheads="1"/>
          </p:cNvSpPr>
          <p:nvPr>
            <p:ph type="sldImg"/>
          </p:nvPr>
        </p:nvSpPr>
        <p:spPr bwMode="auto">
          <a:xfrm>
            <a:off x="1143000" y="685800"/>
            <a:ext cx="4564063" cy="3421063"/>
          </a:xfrm>
          <a:prstGeom prst="rect">
            <a:avLst/>
          </a:prstGeom>
          <a:noFill/>
          <a:ln w="9525">
            <a:noFill/>
            <a:round/>
            <a:headEnd/>
            <a:tailEnd/>
          </a:ln>
        </p:spPr>
      </p:sp>
      <p:sp>
        <p:nvSpPr>
          <p:cNvPr id="3081" name="Rectangle 9"/>
          <p:cNvSpPr>
            <a:spLocks noGrp="1" noChangeArrowheads="1"/>
          </p:cNvSpPr>
          <p:nvPr>
            <p:ph type="body"/>
          </p:nvPr>
        </p:nvSpPr>
        <p:spPr bwMode="auto">
          <a:xfrm>
            <a:off x="685800" y="4343400"/>
            <a:ext cx="5478463" cy="41068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3082" name="Text Box 10"/>
          <p:cNvSpPr txBox="1">
            <a:spLocks noChangeArrowheads="1"/>
          </p:cNvSpPr>
          <p:nvPr/>
        </p:nvSpPr>
        <p:spPr bwMode="auto">
          <a:xfrm>
            <a:off x="0" y="8683625"/>
            <a:ext cx="2971800" cy="460375"/>
          </a:xfrm>
          <a:prstGeom prst="rect">
            <a:avLst/>
          </a:prstGeom>
          <a:noFill/>
          <a:ln w="9525">
            <a:noFill/>
            <a:round/>
            <a:headEnd/>
            <a:tailEnd/>
          </a:ln>
          <a:effectLst/>
        </p:spPr>
        <p:txBody>
          <a:bodyPr wrap="none" anchor="ctr"/>
          <a:lstStyle/>
          <a:p>
            <a:endParaRPr lang="en-US"/>
          </a:p>
        </p:txBody>
      </p:sp>
      <p:sp>
        <p:nvSpPr>
          <p:cNvPr id="3083" name="Rectangle 11"/>
          <p:cNvSpPr>
            <a:spLocks noGrp="1" noChangeArrowheads="1"/>
          </p:cNvSpPr>
          <p:nvPr>
            <p:ph type="sldNum"/>
          </p:nvPr>
        </p:nvSpPr>
        <p:spPr bwMode="auto">
          <a:xfrm>
            <a:off x="3884613" y="8685213"/>
            <a:ext cx="2963862" cy="44926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Calibri" pitchFamily="-112" charset="0"/>
              </a:defRPr>
            </a:lvl1pPr>
          </a:lstStyle>
          <a:p>
            <a:fld id="{44E8DD67-64C9-4F9C-A04C-D481BAB323B7}"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12" charset="0"/>
      <a:defRPr sz="1200" kern="1200">
        <a:solidFill>
          <a:srgbClr val="000000"/>
        </a:solidFill>
        <a:latin typeface="Times New Roman" pitchFamily="-112" charset="0"/>
        <a:ea typeface="ＭＳ Ｐゴシック" pitchFamily="-112" charset="-128"/>
        <a:cs typeface="+mn-cs"/>
      </a:defRPr>
    </a:lvl1pPr>
    <a:lvl2pPr marL="37931725" indent="-37474525" algn="l" defTabSz="449263" rtl="0" eaLnBrk="0" fontAlgn="base" hangingPunct="0">
      <a:spcBef>
        <a:spcPct val="30000"/>
      </a:spcBef>
      <a:spcAft>
        <a:spcPct val="0"/>
      </a:spcAft>
      <a:buClr>
        <a:srgbClr val="000000"/>
      </a:buClr>
      <a:buSzPct val="100000"/>
      <a:buFont typeface="Times New Roman" pitchFamily="-112" charset="0"/>
      <a:defRPr sz="1200" kern="1200">
        <a:solidFill>
          <a:srgbClr val="000000"/>
        </a:solidFill>
        <a:latin typeface="Times New Roman" pitchFamily="-112" charset="0"/>
        <a:ea typeface="ＭＳ Ｐゴシック" pitchFamily="-112"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12" charset="0"/>
      <a:defRPr sz="1200" kern="1200">
        <a:solidFill>
          <a:srgbClr val="000000"/>
        </a:solidFill>
        <a:latin typeface="Times New Roman" pitchFamily="-112" charset="0"/>
        <a:ea typeface="ＭＳ Ｐゴシック" pitchFamily="-112"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12" charset="0"/>
      <a:defRPr sz="1200" kern="1200">
        <a:solidFill>
          <a:srgbClr val="000000"/>
        </a:solidFill>
        <a:latin typeface="Times New Roman" pitchFamily="-112" charset="0"/>
        <a:ea typeface="ＭＳ Ｐゴシック" pitchFamily="-112"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12" charset="0"/>
      <a:defRPr sz="1200" kern="1200">
        <a:solidFill>
          <a:srgbClr val="000000"/>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1"/>
          <p:cNvSpPr>
            <a:spLocks noGrp="1" noChangeArrowheads="1"/>
          </p:cNvSpPr>
          <p:nvPr>
            <p:ph type="sldNum" sz="quarter"/>
          </p:nvPr>
        </p:nvSpPr>
        <p:spPr>
          <a:noFill/>
        </p:spPr>
        <p:txBody>
          <a:bodyPr/>
          <a:lstStyle/>
          <a:p>
            <a:fld id="{5C5722E9-731D-4E4D-8C56-8F7140D177EA}" type="slidenum">
              <a:rPr lang="en-GB"/>
              <a:pPr/>
              <a:t>1</a:t>
            </a:fld>
            <a:endParaRPr lang="en-GB"/>
          </a:p>
        </p:txBody>
      </p:sp>
      <p:sp>
        <p:nvSpPr>
          <p:cNvPr id="27651" name="Text Box 1"/>
          <p:cNvSpPr txBox="1">
            <a:spLocks noChangeArrowheads="1"/>
          </p:cNvSpPr>
          <p:nvPr>
            <p:ph type="sldImg"/>
          </p:nvPr>
        </p:nvSpPr>
        <p:spPr>
          <a:xfrm>
            <a:off x="1144588" y="685800"/>
            <a:ext cx="4562475" cy="3422650"/>
          </a:xfrm>
          <a:solidFill>
            <a:srgbClr val="FFFFFF"/>
          </a:solidFill>
          <a:ln>
            <a:solidFill>
              <a:srgbClr val="000000"/>
            </a:solidFill>
            <a:miter lim="800000"/>
          </a:ln>
        </p:spPr>
      </p:sp>
      <p:sp>
        <p:nvSpPr>
          <p:cNvPr id="27652" name="Text Box 2"/>
          <p:cNvSpPr txBox="1">
            <a:spLocks noChangeArrowheads="1"/>
          </p:cNvSpPr>
          <p:nvPr>
            <p:ph type="body" idx="1"/>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Here you could add your logo perhaps.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http://www.tacticaltech.org</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http://twitter.com/Info_Activism</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http://vimeo.com/tacticaltech</a:t>
            </a: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1"/>
          <p:cNvSpPr>
            <a:spLocks noGrp="1" noChangeArrowheads="1"/>
          </p:cNvSpPr>
          <p:nvPr>
            <p:ph type="sldNum" sz="quarter"/>
          </p:nvPr>
        </p:nvSpPr>
        <p:spPr>
          <a:noFill/>
        </p:spPr>
        <p:txBody>
          <a:bodyPr/>
          <a:lstStyle/>
          <a:p>
            <a:fld id="{67108CB5-46E2-4861-90FD-F230A3ECE5A9}" type="slidenum">
              <a:rPr lang="en-GB"/>
              <a:pPr/>
              <a:t>2</a:t>
            </a:fld>
            <a:endParaRPr lang="en-GB"/>
          </a:p>
        </p:txBody>
      </p:sp>
      <p:sp>
        <p:nvSpPr>
          <p:cNvPr id="29699"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C03B4CA-0874-4897-9587-C87FECC0F479}"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GB" sz="1200">
              <a:solidFill>
                <a:srgbClr val="000000"/>
              </a:solidFill>
              <a:latin typeface="Calibri" pitchFamily="-112" charset="0"/>
            </a:endParaRPr>
          </a:p>
        </p:txBody>
      </p:sp>
      <p:sp>
        <p:nvSpPr>
          <p:cNvPr id="29700" name="Text Box 2"/>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2DE4713-7CAB-4649-89B4-662F0FF9B036}"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n-GB" sz="1200">
              <a:solidFill>
                <a:srgbClr val="000000"/>
              </a:solidFill>
              <a:latin typeface="Calibri" pitchFamily="-112" charset="0"/>
            </a:endParaRPr>
          </a:p>
        </p:txBody>
      </p:sp>
      <p:sp>
        <p:nvSpPr>
          <p:cNvPr id="29701"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29702" name="Text Box 4"/>
          <p:cNvSpPr txBox="1">
            <a:spLocks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10 tactics was produced </a:t>
            </a:r>
            <a:r>
              <a:rPr lang="en-GB" dirty="0" smtClean="0"/>
              <a:t>by the </a:t>
            </a:r>
            <a:r>
              <a:rPr lang="en-GB" dirty="0" smtClean="0"/>
              <a:t>international NGO, Tactical </a:t>
            </a:r>
            <a:r>
              <a:rPr lang="en-GB" dirty="0" smtClean="0"/>
              <a:t>Technology Collective (Tactical Tech).</a:t>
            </a: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Tactical Tech is an international NGO which helps human, environmental and social rights advocates use information, communications and digital technologies to maximise the impact of their advocacy work.  Tactical Tech has been working in countries where fundamental freedoms are most at risk for seven years. It has offices in the UK and India and has regional staff in South Africa, Jordan and the Philippines.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This diagram illustrates the focus of Tactical Tech's work: it is centred on </a:t>
            </a:r>
            <a:r>
              <a:rPr lang="en-US" sz="1400" dirty="0" smtClean="0">
                <a:solidFill>
                  <a:srgbClr val="94006B"/>
                </a:solidFill>
                <a:cs typeface="Arial Unicode MS" pitchFamily="-112" charset="0"/>
              </a:rPr>
              <a:t>bringing together targeted advocacy efforts, good information and data and then packaging and presenting  information in an appealing way. This point where these three areas intersect is what Tactical Tech refers to as info-activism.</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1"/>
          <p:cNvSpPr>
            <a:spLocks noGrp="1" noChangeArrowheads="1"/>
          </p:cNvSpPr>
          <p:nvPr>
            <p:ph type="sldNum" sz="quarter"/>
          </p:nvPr>
        </p:nvSpPr>
        <p:spPr>
          <a:noFill/>
        </p:spPr>
        <p:txBody>
          <a:bodyPr/>
          <a:lstStyle/>
          <a:p>
            <a:fld id="{A7312FEB-9456-4DE3-9ED0-5F7F234A8E9D}" type="slidenum">
              <a:rPr lang="en-GB"/>
              <a:pPr/>
              <a:t>3</a:t>
            </a:fld>
            <a:endParaRPr lang="en-GB"/>
          </a:p>
        </p:txBody>
      </p:sp>
      <p:sp>
        <p:nvSpPr>
          <p:cNvPr id="31747"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242C7F5-71B1-431C-8838-11E94C6D3174}"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GB" sz="1200">
              <a:solidFill>
                <a:srgbClr val="000000"/>
              </a:solidFill>
              <a:latin typeface="Calibri" pitchFamily="-112" charset="0"/>
            </a:endParaRPr>
          </a:p>
        </p:txBody>
      </p:sp>
      <p:sp>
        <p:nvSpPr>
          <p:cNvPr id="31748" name="Text Box 2"/>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A2C59D3-7C70-4F31-97D1-2AB174C414CB}"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GB" sz="1200">
              <a:solidFill>
                <a:srgbClr val="000000"/>
              </a:solidFill>
              <a:latin typeface="Calibri" pitchFamily="-112" charset="0"/>
            </a:endParaRPr>
          </a:p>
        </p:txBody>
      </p:sp>
      <p:sp>
        <p:nvSpPr>
          <p:cNvPr id="31749"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1750" name="Text Box 4"/>
          <p:cNvSpPr txBox="1">
            <a:spLocks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solidFill>
                <a:srgbClr val="94006B"/>
              </a:solidFill>
              <a:cs typeface="Arial Unicode MS" pitchFamily="-112"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dirty="0" smtClean="0">
                <a:solidFill>
                  <a:srgbClr val="94006B"/>
                </a:solidFill>
                <a:cs typeface="Arial Unicode MS" pitchFamily="-112" charset="0"/>
              </a:rPr>
              <a:t>Info-Activism </a:t>
            </a:r>
            <a:r>
              <a:rPr lang="en-US" sz="1400" dirty="0" smtClean="0">
                <a:cs typeface="Arial Unicode MS" pitchFamily="-112" charset="0"/>
              </a:rPr>
              <a:t>is what happens when rights advocates turn information about their issue into action that will address it. </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cs typeface="Arial Unicode MS" pitchFamily="-112"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cs typeface="Arial Unicode MS" pitchFamily="-112"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dirty="0" smtClean="0">
                <a:solidFill>
                  <a:srgbClr val="800080"/>
                </a:solidFill>
                <a:cs typeface="Arial Unicode MS" pitchFamily="-112" charset="0"/>
              </a:rPr>
              <a:t>Within this concept we talk about both tools and tactics.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solidFill>
                <a:srgbClr val="800080"/>
              </a:solidFill>
              <a:cs typeface="Arial Unicode MS" pitchFamily="-112"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dirty="0" smtClean="0">
                <a:solidFill>
                  <a:srgbClr val="800080"/>
                </a:solidFill>
                <a:cs typeface="Arial Unicode MS" pitchFamily="-112" charset="0"/>
              </a:rPr>
              <a:t>Tactics</a:t>
            </a:r>
            <a:r>
              <a:rPr lang="en-US" sz="1400" dirty="0" smtClean="0">
                <a:cs typeface="Arial Unicode MS" pitchFamily="-112" charset="0"/>
              </a:rPr>
              <a:t> are the approaches that are </a:t>
            </a:r>
            <a:r>
              <a:rPr lang="en-US" sz="1400" dirty="0" smtClean="0">
                <a:cs typeface="Arial Unicode MS" pitchFamily="-112" charset="0"/>
              </a:rPr>
              <a:t>used</a:t>
            </a:r>
            <a:r>
              <a:rPr lang="en-US" sz="1400" baseline="0" dirty="0" smtClean="0">
                <a:cs typeface="Arial Unicode MS" pitchFamily="-112" charset="0"/>
              </a:rPr>
              <a:t> </a:t>
            </a:r>
            <a:r>
              <a:rPr lang="en-US" sz="1400" dirty="0" smtClean="0">
                <a:cs typeface="Arial Unicode MS" pitchFamily="-112" charset="0"/>
              </a:rPr>
              <a:t>to strategically </a:t>
            </a:r>
            <a:r>
              <a:rPr lang="en-US" sz="1400" dirty="0" smtClean="0">
                <a:cs typeface="Arial Unicode MS" pitchFamily="-112" charset="0"/>
              </a:rPr>
              <a:t>address a goal.</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cs typeface="Arial Unicode MS" pitchFamily="-112"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cs typeface="Arial Unicode MS" pitchFamily="-112"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dirty="0" smtClean="0">
                <a:solidFill>
                  <a:srgbClr val="6B2394"/>
                </a:solidFill>
                <a:cs typeface="Arial Unicode MS" pitchFamily="-112" charset="0"/>
              </a:rPr>
              <a:t>Tools</a:t>
            </a:r>
            <a:r>
              <a:rPr lang="en-US" sz="1400" dirty="0" smtClean="0">
                <a:cs typeface="Arial Unicode MS" pitchFamily="-112" charset="0"/>
              </a:rPr>
              <a:t> are a media vehicle – they are what you use to implement your tactics.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cs typeface="Arial Unicode MS" pitchFamily="-112"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dirty="0" smtClean="0">
                <a:cs typeface="Arial Unicode MS" pitchFamily="-112" charset="0"/>
              </a:rPr>
              <a:t>10 tactics, the film you are about to watch, is focused on how you use specific tools and tactics in a strategic way to achieve your goals.</a:t>
            </a:r>
            <a:r>
              <a:rPr lang="en-US" sz="2800" dirty="0" smtClean="0">
                <a:cs typeface="Arial Unicode MS" pitchFamily="-112" charset="0"/>
              </a:rPr>
              <a:t> </a:t>
            </a:r>
          </a:p>
        </p:txBody>
      </p:sp>
      <p:sp>
        <p:nvSpPr>
          <p:cNvPr id="31751" name="Text Box 5"/>
          <p:cNvSpPr txBox="1">
            <a:spLocks noChangeArrowheads="1"/>
          </p:cNvSpPr>
          <p:nvPr/>
        </p:nvSpPr>
        <p:spPr bwMode="auto">
          <a:xfrm>
            <a:off x="3884613" y="8685213"/>
            <a:ext cx="2971800" cy="457200"/>
          </a:xfrm>
          <a:prstGeom prst="rect">
            <a:avLst/>
          </a:prstGeom>
          <a:noFill/>
          <a:ln w="9525">
            <a:noFill/>
            <a:round/>
            <a:headEnd/>
            <a:tailEnd/>
          </a:ln>
        </p:spPr>
        <p:txBody>
          <a:bodyPr lIns="90000" tIns="57240" rIns="90000" bIns="46800" anchor="b"/>
          <a:lstStyle/>
          <a:p>
            <a:pPr algn="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EC52C4B-AA61-4998-B8F7-09BBDCABE56B}" type="slidenum">
              <a:rPr lang="en-GB" sz="1200">
                <a:solidFill>
                  <a:srgbClr val="000000"/>
                </a:solidFill>
                <a:latin typeface="Times New Roman" pitchFamily="-112" charset="0"/>
                <a:cs typeface="Arial Unicode MS" pitchFamily="-112" charset="0"/>
              </a:rPr>
              <a:pPr algn="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n-GB" sz="1200">
              <a:solidFill>
                <a:srgbClr val="000000"/>
              </a:solidFill>
              <a:latin typeface="Times New Roman" pitchFamily="-112" charset="0"/>
              <a:cs typeface="Arial Unicode MS" pitchFamily="-112" charset="0"/>
            </a:endParaRPr>
          </a:p>
        </p:txBody>
      </p:sp>
      <p:sp>
        <p:nvSpPr>
          <p:cNvPr id="31752" name="Text Box 6"/>
          <p:cNvSpPr txBox="1">
            <a:spLocks noChangeArrowheads="1"/>
          </p:cNvSpPr>
          <p:nvPr/>
        </p:nvSpPr>
        <p:spPr bwMode="auto">
          <a:xfrm>
            <a:off x="166688" y="1765300"/>
            <a:ext cx="6789737" cy="5784850"/>
          </a:xfrm>
          <a:prstGeom prst="rect">
            <a:avLst/>
          </a:prstGeom>
          <a:noFill/>
          <a:ln w="9525">
            <a:noFill/>
            <a:round/>
            <a:headEnd/>
            <a:tailEnd/>
          </a:ln>
        </p:spPr>
        <p:txBody>
          <a:bodyPr lIns="90000" tIns="45000" rIns="90000" bIns="45000"/>
          <a:lstStyle/>
          <a:p>
            <a:pPr>
              <a:lnSpc>
                <a:spcPct val="93000"/>
              </a:lnSpc>
              <a:spcBef>
                <a:spcPts val="12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solidFill>
                <a:srgbClr val="FFFFFF"/>
              </a:solidFill>
              <a:latin typeface="Times New Roman" pitchFamily="-112" charset="0"/>
              <a:cs typeface="Arial Unicode MS" pitchFamily="-112" charset="0"/>
            </a:endParaRPr>
          </a:p>
          <a:p>
            <a:pPr>
              <a:lnSpc>
                <a:spcPct val="93000"/>
              </a:lnSpc>
              <a:spcBef>
                <a:spcPts val="12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a:solidFill>
                  <a:srgbClr val="000000"/>
                </a:solidFill>
                <a:latin typeface="Times New Roman" pitchFamily="-112" charset="0"/>
                <a:cs typeface="Arial Unicode MS" pitchFamily="-112"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1"/>
          <p:cNvSpPr>
            <a:spLocks noGrp="1" noChangeArrowheads="1"/>
          </p:cNvSpPr>
          <p:nvPr>
            <p:ph type="sldNum" sz="quarter"/>
          </p:nvPr>
        </p:nvSpPr>
        <p:spPr>
          <a:noFill/>
        </p:spPr>
        <p:txBody>
          <a:bodyPr/>
          <a:lstStyle/>
          <a:p>
            <a:fld id="{59511BFF-A1C7-4741-B95B-F4881C68CF7F}" type="slidenum">
              <a:rPr lang="en-GB"/>
              <a:pPr/>
              <a:t>4</a:t>
            </a:fld>
            <a:endParaRPr lang="en-GB"/>
          </a:p>
        </p:txBody>
      </p:sp>
      <p:sp>
        <p:nvSpPr>
          <p:cNvPr id="33795"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D862676-4670-4F9E-B638-721E14A8CBD8}"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GB" sz="1200">
              <a:solidFill>
                <a:srgbClr val="000000"/>
              </a:solidFill>
              <a:latin typeface="Calibri" pitchFamily="-112" charset="0"/>
            </a:endParaRPr>
          </a:p>
        </p:txBody>
      </p:sp>
      <p:sp>
        <p:nvSpPr>
          <p:cNvPr id="33796" name="Text Box 2"/>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85C31BB-679D-4F2A-A7B5-B537605D3D77}"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GB" sz="1200">
              <a:solidFill>
                <a:srgbClr val="000000"/>
              </a:solidFill>
              <a:latin typeface="Calibri" pitchFamily="-112" charset="0"/>
            </a:endParaRPr>
          </a:p>
        </p:txBody>
      </p:sp>
      <p:sp>
        <p:nvSpPr>
          <p:cNvPr id="33797" name="Text Box 3"/>
          <p:cNvSpPr txBox="1">
            <a:spLocks noChangeArrowheads="1"/>
          </p:cNvSpPr>
          <p:nvPr/>
        </p:nvSpPr>
        <p:spPr bwMode="auto">
          <a:xfrm>
            <a:off x="1143000" y="685800"/>
            <a:ext cx="4568825" cy="3425825"/>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3798" name="Text Box 4"/>
          <p:cNvSpPr txBox="1">
            <a:spLocks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This is not the first set of support materials Tactical Tech have produced for rights advocates.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Tactical Tech has produced many toolkits and guides over the years. All of them are designed with and for rights advocates and technologists. All of Tactical Tech’s toolkits come with Free and Open Source Software to ensure advocates have access to tools to carry out info-activism.</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Tactical Tech's toolkits and guides are all licensed with Creative Commons licenses to ensure they can be easily adapted, re-mixed and translated to meet different needs.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dirty="0" smtClean="0">
              <a:solidFill>
                <a:srgbClr val="94006B"/>
              </a:solidFill>
              <a:cs typeface="Arial Unicode MS" pitchFamily="-11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1"/>
          <p:cNvSpPr>
            <a:spLocks noGrp="1" noChangeArrowheads="1"/>
          </p:cNvSpPr>
          <p:nvPr>
            <p:ph type="sldNum" sz="quarter"/>
          </p:nvPr>
        </p:nvSpPr>
        <p:spPr>
          <a:noFill/>
        </p:spPr>
        <p:txBody>
          <a:bodyPr/>
          <a:lstStyle/>
          <a:p>
            <a:fld id="{30C73085-DF22-445E-BAE3-9FA9E0714BDA}" type="slidenum">
              <a:rPr lang="en-GB"/>
              <a:pPr/>
              <a:t>5</a:t>
            </a:fld>
            <a:endParaRPr lang="en-GB"/>
          </a:p>
        </p:txBody>
      </p:sp>
      <p:sp>
        <p:nvSpPr>
          <p:cNvPr id="35843"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76D0B81-C5FB-4A4B-AEBB-27114A15A0B8}"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GB" sz="1200">
              <a:solidFill>
                <a:srgbClr val="000000"/>
              </a:solidFill>
              <a:latin typeface="Calibri" pitchFamily="-112" charset="0"/>
            </a:endParaRPr>
          </a:p>
        </p:txBody>
      </p:sp>
      <p:sp>
        <p:nvSpPr>
          <p:cNvPr id="35844" name="Text Box 2"/>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11CDDF4-DCF2-423C-B9ED-59373F4729D4}"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GB" sz="1200">
              <a:solidFill>
                <a:srgbClr val="000000"/>
              </a:solidFill>
              <a:latin typeface="Calibri" pitchFamily="-112" charset="0"/>
            </a:endParaRPr>
          </a:p>
        </p:txBody>
      </p:sp>
      <p:sp>
        <p:nvSpPr>
          <p:cNvPr id="35845"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5846" name="Text Box 4"/>
          <p:cNvSpPr txBox="1">
            <a:spLocks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The other key thing that Tactical Tech does is </a:t>
            </a:r>
            <a:r>
              <a:rPr lang="en-GB" dirty="0" smtClean="0"/>
              <a:t>attend </a:t>
            </a:r>
            <a:r>
              <a:rPr lang="en-GB" dirty="0" smtClean="0"/>
              <a:t>and organise large-scale training events for rights advocates.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In 2009 Tactical Tech organised </a:t>
            </a:r>
            <a:r>
              <a:rPr lang="en-GB" dirty="0" smtClean="0"/>
              <a:t>its </a:t>
            </a:r>
            <a:r>
              <a:rPr lang="en-GB" dirty="0" smtClean="0"/>
              <a:t>first </a:t>
            </a:r>
            <a:r>
              <a:rPr lang="en-GB" dirty="0" smtClean="0"/>
              <a:t>Info-activism </a:t>
            </a:r>
            <a:r>
              <a:rPr lang="en-GB" dirty="0" smtClean="0"/>
              <a:t>Camp held in Bangalore India. This followed on from many successful ‘Source Camp’ events held around the world.</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The camp was an intensive seven day hands-on workshop that brought together 130 advocates, technologists and designers from 35 countries, at a remote retreat style venue outside of Bangalore, India. The event aimed to enable advocates to creatively implement digital advocacy tactics by connecting them with others facing similar challenges, showcasing examples of successful tactics, helping them find the right solutions to meet their needs and giving them the necessary skills to implement ideas.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The 10 tactics project evolved out of this camp. Co-founder of Tactical Tech, Stephanie </a:t>
            </a:r>
            <a:r>
              <a:rPr lang="en-GB" dirty="0" err="1" smtClean="0"/>
              <a:t>Hankey</a:t>
            </a:r>
            <a:r>
              <a:rPr lang="en-GB" dirty="0" smtClean="0"/>
              <a:t>, says “we knew all the participants had really interesting stories to tell about how they had turned information into action using digital technologies. So we decided to document and explore people's stories throughout the camp. When we had finished we knew that what we had collected was pretty remarkable.” These stories from the camp have provided most of the content for the cards and video stories in 10 tactics.</a:t>
            </a:r>
          </a:p>
        </p:txBody>
      </p:sp>
      <p:sp>
        <p:nvSpPr>
          <p:cNvPr id="35847" name="Text Box 5"/>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88CAD5D-BBD9-45BE-8FF7-0CD5BB5C4D3E}" type="slidenum">
              <a:rPr lang="en-GB" sz="1200">
                <a:solidFill>
                  <a:srgbClr val="000000"/>
                </a:solidFill>
                <a:latin typeface="Calibri" pitchFamily="-112" charset="0"/>
                <a:cs typeface="Arial Unicode MS"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GB" sz="1200">
              <a:solidFill>
                <a:srgbClr val="000000"/>
              </a:solidFill>
              <a:latin typeface="Calibri" pitchFamily="-112" charset="0"/>
              <a:cs typeface="Arial Unicode MS" pitchFamily="-11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p>
            <a:fld id="{D3D1E21C-1D36-4EDD-8CEA-C32F3E4B0031}" type="slidenum">
              <a:rPr lang="en-GB"/>
              <a:pPr/>
              <a:t>6</a:t>
            </a:fld>
            <a:endParaRPr lang="en-GB"/>
          </a:p>
        </p:txBody>
      </p:sp>
      <p:sp>
        <p:nvSpPr>
          <p:cNvPr id="37891" name="Text Box 1"/>
          <p:cNvSpPr txBox="1">
            <a:spLocks noChangeArrowheads="1"/>
          </p:cNvSpPr>
          <p:nvPr/>
        </p:nvSpPr>
        <p:spPr bwMode="auto">
          <a:xfrm>
            <a:off x="3884613" y="8685213"/>
            <a:ext cx="2965450" cy="450850"/>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AD8859E-B20D-4127-B060-D2612D831C2F}"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GB" sz="1200">
              <a:solidFill>
                <a:srgbClr val="000000"/>
              </a:solidFill>
              <a:latin typeface="Calibri" pitchFamily="-112" charset="0"/>
            </a:endParaRPr>
          </a:p>
        </p:txBody>
      </p:sp>
      <p:sp>
        <p:nvSpPr>
          <p:cNvPr id="37892" name="Text Box 2"/>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343C657-6790-4EFF-B912-68326AAB7733}" type="slidenum">
              <a:rPr lang="en-GB" sz="1200">
                <a:solidFill>
                  <a:srgbClr val="000000"/>
                </a:solidFill>
                <a:latin typeface="Calibri"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GB" sz="1200">
              <a:solidFill>
                <a:srgbClr val="000000"/>
              </a:solidFill>
              <a:latin typeface="Calibri" pitchFamily="-112" charset="0"/>
            </a:endParaRPr>
          </a:p>
        </p:txBody>
      </p:sp>
      <p:sp>
        <p:nvSpPr>
          <p:cNvPr id="37893" name="Text Box 3"/>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37894" name="Text Box 4"/>
          <p:cNvSpPr txBox="1">
            <a:spLocks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Finally, Tactical Tech aim to support networks that can help rights advocates use information and communication technologies for social change. That is why they are supporting screenings of 10 tactics. The hope here is that these screenings will enable new conversations about info-activism and this will establish new and grow existing networks that support info-activism whether at local, regional or global levels.</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smtClean="0"/>
          </a:p>
        </p:txBody>
      </p:sp>
      <p:sp>
        <p:nvSpPr>
          <p:cNvPr id="37895" name="Text Box 5"/>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03A261A8-92EE-4233-93DA-F8D46280AE6E}" type="slidenum">
              <a:rPr lang="en-GB" sz="1200">
                <a:solidFill>
                  <a:srgbClr val="000000"/>
                </a:solidFill>
                <a:latin typeface="Calibri" pitchFamily="-112" charset="0"/>
                <a:cs typeface="Arial Unicode MS" pitchFamily="-112" charset="0"/>
              </a:rPr>
              <a:pPr algn="r">
                <a:lnSpc>
                  <a:spcPct val="102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GB" sz="1200">
              <a:solidFill>
                <a:srgbClr val="000000"/>
              </a:solidFill>
              <a:latin typeface="Calibri" pitchFamily="-112" charset="0"/>
              <a:cs typeface="Arial Unicode MS" pitchFamily="-11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6700" y="785813"/>
            <a:ext cx="2062163" cy="512127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27038" y="785813"/>
            <a:ext cx="6037262" cy="512127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4963"/>
            <a:ext cx="4033838"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3438" y="1604963"/>
            <a:ext cx="4035425"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5275" y="1030288"/>
            <a:ext cx="2062163" cy="50927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030288"/>
            <a:ext cx="6035675" cy="50927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27038" y="785813"/>
            <a:ext cx="4033837" cy="441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13275" y="785813"/>
            <a:ext cx="4035425" cy="4416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4772025"/>
            <a:ext cx="8221663" cy="1135063"/>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427038" y="785813"/>
            <a:ext cx="8221662" cy="4416425"/>
          </a:xfrm>
          <a:prstGeom prst="rect">
            <a:avLst/>
          </a:prstGeom>
          <a:noFill/>
          <a:ln w="9525">
            <a:noFill/>
            <a:round/>
            <a:headEnd/>
            <a:tailEnd/>
          </a:ln>
        </p:spPr>
        <p:txBody>
          <a:bodyPr vert="horz" wrap="square" lIns="90000" tIns="7488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2pPr>
      <a:lvl3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3pPr>
      <a:lvl4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4pPr>
      <a:lvl5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5pPr>
      <a:lvl6pPr marL="25146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6pPr>
      <a:lvl7pPr marL="29718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7pPr>
      <a:lvl8pPr marL="34290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8pPr>
      <a:lvl9pPr marL="38862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9pPr>
    </p:titleStyle>
    <p:bodyStyle>
      <a:lvl1pPr marL="342900" indent="-342900" algn="l" defTabSz="449263" rtl="0" eaLnBrk="0" fontAlgn="base" hangingPunct="0">
        <a:lnSpc>
          <a:spcPct val="93000"/>
        </a:lnSpc>
        <a:spcBef>
          <a:spcPts val="1200"/>
        </a:spcBef>
        <a:spcAft>
          <a:spcPct val="0"/>
        </a:spcAft>
        <a:buClr>
          <a:srgbClr val="000000"/>
        </a:buClr>
        <a:buSzPct val="100000"/>
        <a:buFont typeface="Times New Roman" pitchFamily="-112" charset="0"/>
        <a:defRPr sz="3200">
          <a:solidFill>
            <a:srgbClr val="000000"/>
          </a:solidFill>
          <a:latin typeface="+mn-lt"/>
          <a:ea typeface="+mn-ea"/>
          <a:cs typeface="+mn-cs"/>
        </a:defRPr>
      </a:lvl1pPr>
      <a:lvl2pPr marL="742950" indent="-285750" algn="l" defTabSz="449263" rtl="0" eaLnBrk="0" fontAlgn="base" hangingPunct="0">
        <a:lnSpc>
          <a:spcPct val="93000"/>
        </a:lnSpc>
        <a:spcBef>
          <a:spcPts val="1200"/>
        </a:spcBef>
        <a:spcAft>
          <a:spcPct val="0"/>
        </a:spcAft>
        <a:buClr>
          <a:srgbClr val="000000"/>
        </a:buClr>
        <a:buSzPct val="100000"/>
        <a:buFont typeface="Times New Roman" pitchFamily="-112" charset="0"/>
        <a:defRPr sz="2800">
          <a:solidFill>
            <a:srgbClr val="000000"/>
          </a:solidFill>
          <a:latin typeface="+mn-lt"/>
          <a:ea typeface="+mn-ea"/>
          <a:cs typeface="+mn-cs"/>
        </a:defRPr>
      </a:lvl2pPr>
      <a:lvl3pPr marL="11430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400">
          <a:solidFill>
            <a:srgbClr val="000000"/>
          </a:solidFill>
          <a:latin typeface="+mn-lt"/>
          <a:ea typeface="+mn-ea"/>
          <a:cs typeface="+mn-cs"/>
        </a:defRPr>
      </a:lvl3pPr>
      <a:lvl4pPr marL="16002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4pPr>
      <a:lvl5pPr marL="20574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5pPr>
      <a:lvl6pPr marL="25146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6pPr>
      <a:lvl7pPr marL="29718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7pPr>
      <a:lvl8pPr marL="34290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8pPr>
      <a:lvl9pPr marL="38862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4B3B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942975" y="1030288"/>
            <a:ext cx="7764463" cy="1462087"/>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pic>
        <p:nvPicPr>
          <p:cNvPr id="13315" name="Picture 2"/>
          <p:cNvPicPr>
            <a:picLocks noChangeAspect="1" noChangeArrowheads="1"/>
          </p:cNvPicPr>
          <p:nvPr/>
        </p:nvPicPr>
        <p:blipFill>
          <a:blip r:embed="rId13">
            <a:lum bright="-100000" contrast="-100000"/>
          </a:blip>
          <a:srcRect l="60246" t="91389"/>
          <a:stretch>
            <a:fillRect/>
          </a:stretch>
        </p:blipFill>
        <p:spPr bwMode="auto">
          <a:xfrm>
            <a:off x="5357813" y="6000750"/>
            <a:ext cx="3330575" cy="536575"/>
          </a:xfrm>
          <a:prstGeom prst="rect">
            <a:avLst/>
          </a:prstGeom>
          <a:noFill/>
          <a:ln w="9525">
            <a:noFill/>
            <a:round/>
            <a:headEnd/>
            <a:tailEnd/>
          </a:ln>
        </p:spPr>
      </p:pic>
      <p:pic>
        <p:nvPicPr>
          <p:cNvPr id="13316" name="Picture 3"/>
          <p:cNvPicPr>
            <a:picLocks noChangeAspect="1" noChangeArrowheads="1"/>
          </p:cNvPicPr>
          <p:nvPr/>
        </p:nvPicPr>
        <p:blipFill>
          <a:blip r:embed="rId14"/>
          <a:srcRect/>
          <a:stretch>
            <a:fillRect/>
          </a:stretch>
        </p:blipFill>
        <p:spPr bwMode="auto">
          <a:xfrm>
            <a:off x="60325" y="2214563"/>
            <a:ext cx="5594350" cy="4194175"/>
          </a:xfrm>
          <a:prstGeom prst="rect">
            <a:avLst/>
          </a:prstGeom>
          <a:noFill/>
          <a:ln w="9525">
            <a:noFill/>
            <a:round/>
            <a:headEnd/>
            <a:tailEnd/>
          </a:ln>
        </p:spPr>
      </p:pic>
      <p:sp>
        <p:nvSpPr>
          <p:cNvPr id="13317" name="Rectangle 4"/>
          <p:cNvSpPr>
            <a:spLocks noGrp="1" noChangeArrowheads="1"/>
          </p:cNvSpPr>
          <p:nvPr>
            <p:ph type="body" idx="1"/>
          </p:nvPr>
        </p:nvSpPr>
        <p:spPr bwMode="auto">
          <a:xfrm>
            <a:off x="457200" y="1604963"/>
            <a:ext cx="8221663" cy="4518025"/>
          </a:xfrm>
          <a:prstGeom prst="rect">
            <a:avLst/>
          </a:prstGeom>
          <a:noFill/>
          <a:ln w="9525">
            <a:noFill/>
            <a:round/>
            <a:headEnd/>
            <a:tailEnd/>
          </a:ln>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mj-lt"/>
          <a:ea typeface="+mj-ea"/>
          <a:cs typeface="+mj-cs"/>
        </a:defRPr>
      </a:lvl1pPr>
      <a:lvl2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2pPr>
      <a:lvl3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3pPr>
      <a:lvl4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4pPr>
      <a:lvl5pPr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5pPr>
      <a:lvl6pPr marL="25146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6pPr>
      <a:lvl7pPr marL="29718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7pPr>
      <a:lvl8pPr marL="34290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8pPr>
      <a:lvl9pPr marL="3886200" indent="-228600" algn="r" defTabSz="449263" rtl="0" eaLnBrk="0" fontAlgn="base" hangingPunct="0">
        <a:lnSpc>
          <a:spcPct val="93000"/>
        </a:lnSpc>
        <a:spcBef>
          <a:spcPct val="0"/>
        </a:spcBef>
        <a:spcAft>
          <a:spcPct val="0"/>
        </a:spcAft>
        <a:buClr>
          <a:srgbClr val="000000"/>
        </a:buClr>
        <a:buSzPct val="100000"/>
        <a:buFont typeface="Times New Roman" pitchFamily="-112" charset="0"/>
        <a:defRPr sz="3600" b="1">
          <a:solidFill>
            <a:srgbClr val="000000"/>
          </a:solidFill>
          <a:latin typeface="Arial" pitchFamily="-112" charset="0"/>
          <a:ea typeface="Arial" pitchFamily="-112" charset="0"/>
          <a:cs typeface="Arial" pitchFamily="-112" charset="0"/>
        </a:defRPr>
      </a:lvl9pPr>
    </p:titleStyle>
    <p:bodyStyle>
      <a:lvl1pPr marL="342900" indent="-342900" algn="l" defTabSz="449263" rtl="0" eaLnBrk="0" fontAlgn="base" hangingPunct="0">
        <a:lnSpc>
          <a:spcPct val="93000"/>
        </a:lnSpc>
        <a:spcBef>
          <a:spcPts val="1200"/>
        </a:spcBef>
        <a:spcAft>
          <a:spcPct val="0"/>
        </a:spcAft>
        <a:buClr>
          <a:srgbClr val="000000"/>
        </a:buClr>
        <a:buSzPct val="100000"/>
        <a:buFont typeface="Times New Roman" pitchFamily="-112" charset="0"/>
        <a:defRPr sz="3200">
          <a:solidFill>
            <a:srgbClr val="000000"/>
          </a:solidFill>
          <a:latin typeface="+mn-lt"/>
          <a:ea typeface="+mn-ea"/>
          <a:cs typeface="+mn-cs"/>
        </a:defRPr>
      </a:lvl1pPr>
      <a:lvl2pPr marL="742950" indent="-285750" algn="l" defTabSz="449263" rtl="0" eaLnBrk="0" fontAlgn="base" hangingPunct="0">
        <a:lnSpc>
          <a:spcPct val="93000"/>
        </a:lnSpc>
        <a:spcBef>
          <a:spcPts val="1200"/>
        </a:spcBef>
        <a:spcAft>
          <a:spcPct val="0"/>
        </a:spcAft>
        <a:buClr>
          <a:srgbClr val="000000"/>
        </a:buClr>
        <a:buSzPct val="100000"/>
        <a:buFont typeface="Times New Roman" pitchFamily="-112" charset="0"/>
        <a:defRPr sz="2800">
          <a:solidFill>
            <a:srgbClr val="000000"/>
          </a:solidFill>
          <a:latin typeface="+mn-lt"/>
          <a:ea typeface="+mn-ea"/>
          <a:cs typeface="+mn-cs"/>
        </a:defRPr>
      </a:lvl2pPr>
      <a:lvl3pPr marL="11430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400">
          <a:solidFill>
            <a:srgbClr val="000000"/>
          </a:solidFill>
          <a:latin typeface="+mn-lt"/>
          <a:ea typeface="+mn-ea"/>
          <a:cs typeface="+mn-cs"/>
        </a:defRPr>
      </a:lvl3pPr>
      <a:lvl4pPr marL="16002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4pPr>
      <a:lvl5pPr marL="20574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5pPr>
      <a:lvl6pPr marL="25146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6pPr>
      <a:lvl7pPr marL="29718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7pPr>
      <a:lvl8pPr marL="34290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8pPr>
      <a:lvl9pPr marL="3886200" indent="-228600" algn="l" defTabSz="449263" rtl="0" eaLnBrk="0" fontAlgn="base" hangingPunct="0">
        <a:lnSpc>
          <a:spcPct val="93000"/>
        </a:lnSpc>
        <a:spcBef>
          <a:spcPts val="1200"/>
        </a:spcBef>
        <a:spcAft>
          <a:spcPct val="0"/>
        </a:spcAft>
        <a:buClr>
          <a:srgbClr val="000000"/>
        </a:buClr>
        <a:buSzPct val="100000"/>
        <a:buFont typeface="Times New Roman" pitchFamily="-112"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noChangeArrowheads="1"/>
          </p:cNvPicPr>
          <p:nvPr/>
        </p:nvPicPr>
        <p:blipFill>
          <a:blip r:embed="rId3"/>
          <a:srcRect/>
          <a:stretch>
            <a:fillRect/>
          </a:stretch>
        </p:blipFill>
        <p:spPr bwMode="auto">
          <a:xfrm>
            <a:off x="0" y="0"/>
            <a:ext cx="9185275" cy="5314950"/>
          </a:xfrm>
          <a:prstGeom prst="rect">
            <a:avLst/>
          </a:prstGeom>
          <a:noFill/>
          <a:ln w="9525">
            <a:noFill/>
            <a:round/>
            <a:headEnd/>
            <a:tailEnd/>
          </a:ln>
        </p:spPr>
      </p:pic>
      <p:pic>
        <p:nvPicPr>
          <p:cNvPr id="26627" name="Picture 2"/>
          <p:cNvPicPr>
            <a:picLocks noChangeAspect="1" noChangeArrowheads="1"/>
          </p:cNvPicPr>
          <p:nvPr/>
        </p:nvPicPr>
        <p:blipFill>
          <a:blip r:embed="rId4"/>
          <a:srcRect/>
          <a:stretch>
            <a:fillRect/>
          </a:stretch>
        </p:blipFill>
        <p:spPr bwMode="auto">
          <a:xfrm>
            <a:off x="6300788" y="5400675"/>
            <a:ext cx="2700337" cy="12604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54A"/>
        </a:solidFill>
        <a:effectLst/>
      </p:bgPr>
    </p:bg>
    <p:spTree>
      <p:nvGrpSpPr>
        <p:cNvPr id="1" name=""/>
        <p:cNvGrpSpPr/>
        <p:nvPr/>
      </p:nvGrpSpPr>
      <p:grpSpPr>
        <a:xfrm>
          <a:off x="0" y="0"/>
          <a:ext cx="0" cy="0"/>
          <a:chOff x="0" y="0"/>
          <a:chExt cx="0" cy="0"/>
        </a:xfrm>
      </p:grpSpPr>
      <p:pic>
        <p:nvPicPr>
          <p:cNvPr id="30722" name="Picture 1"/>
          <p:cNvPicPr>
            <a:picLocks noChangeAspect="1" noChangeArrowheads="1"/>
          </p:cNvPicPr>
          <p:nvPr/>
        </p:nvPicPr>
        <p:blipFill>
          <a:blip r:embed="rId3"/>
          <a:srcRect/>
          <a:stretch>
            <a:fillRect/>
          </a:stretch>
        </p:blipFill>
        <p:spPr bwMode="auto">
          <a:xfrm>
            <a:off x="685800" y="1905000"/>
            <a:ext cx="3176588" cy="2544763"/>
          </a:xfrm>
          <a:prstGeom prst="rect">
            <a:avLst/>
          </a:prstGeom>
          <a:noFill/>
          <a:ln w="9525">
            <a:noFill/>
            <a:round/>
            <a:headEnd/>
            <a:tailEnd/>
          </a:ln>
        </p:spPr>
      </p:pic>
      <p:pic>
        <p:nvPicPr>
          <p:cNvPr id="30723" name="Picture 2"/>
          <p:cNvPicPr>
            <a:picLocks noChangeAspect="1" noChangeArrowheads="1"/>
          </p:cNvPicPr>
          <p:nvPr/>
        </p:nvPicPr>
        <p:blipFill>
          <a:blip r:embed="rId4"/>
          <a:srcRect l="32031" r="18019"/>
          <a:stretch>
            <a:fillRect/>
          </a:stretch>
        </p:blipFill>
        <p:spPr bwMode="auto">
          <a:xfrm>
            <a:off x="4576763" y="0"/>
            <a:ext cx="4567237" cy="6858000"/>
          </a:xfrm>
          <a:prstGeom prst="rect">
            <a:avLst/>
          </a:prstGeom>
          <a:noFill/>
          <a:ln w="9525">
            <a:noFill/>
            <a:round/>
            <a:headEnd/>
            <a:tailEnd/>
          </a:ln>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00"/>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079500" y="360363"/>
            <a:ext cx="6635750" cy="1187450"/>
          </a:xfrm>
          <a:prstGeom prst="rect">
            <a:avLst/>
          </a:prstGeom>
          <a:noFill/>
          <a:ln w="9525">
            <a:noFill/>
            <a:round/>
            <a:headEnd/>
            <a:tailEnd/>
          </a:ln>
        </p:spPr>
        <p:txBody>
          <a:bodyPr lIns="90000" tIns="45000" rIns="90000" bIns="45000"/>
          <a:lstStyle/>
          <a:p>
            <a:pPr>
              <a:spcBef>
                <a:spcPts val="12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a:solidFill>
                  <a:srgbClr val="F8F8F8"/>
                </a:solidFill>
                <a:cs typeface="Arial Unicode MS" pitchFamily="-112" charset="0"/>
              </a:rPr>
              <a:t>t</a:t>
            </a:r>
            <a:r>
              <a:rPr lang="en-GB" sz="3600">
                <a:solidFill>
                  <a:srgbClr val="F8F8F8"/>
                </a:solidFill>
                <a:cs typeface="Arial Unicode MS" pitchFamily="-112" charset="0"/>
              </a:rPr>
              <a:t>oolkits &amp; guides</a:t>
            </a:r>
          </a:p>
        </p:txBody>
      </p:sp>
      <p:pic>
        <p:nvPicPr>
          <p:cNvPr id="32771" name="Picture 2"/>
          <p:cNvPicPr>
            <a:picLocks noChangeAspect="1" noChangeArrowheads="1"/>
          </p:cNvPicPr>
          <p:nvPr/>
        </p:nvPicPr>
        <p:blipFill>
          <a:blip r:embed="rId3"/>
          <a:srcRect/>
          <a:stretch>
            <a:fillRect/>
          </a:stretch>
        </p:blipFill>
        <p:spPr bwMode="auto">
          <a:xfrm>
            <a:off x="533400" y="1219200"/>
            <a:ext cx="1614488" cy="2290763"/>
          </a:xfrm>
          <a:prstGeom prst="rect">
            <a:avLst/>
          </a:prstGeom>
          <a:noFill/>
          <a:ln w="9525">
            <a:noFill/>
            <a:round/>
            <a:headEnd/>
            <a:tailEnd/>
          </a:ln>
        </p:spPr>
      </p:pic>
      <p:pic>
        <p:nvPicPr>
          <p:cNvPr id="32772" name="Picture 3"/>
          <p:cNvPicPr>
            <a:picLocks noChangeAspect="1" noChangeArrowheads="1"/>
          </p:cNvPicPr>
          <p:nvPr/>
        </p:nvPicPr>
        <p:blipFill>
          <a:blip r:embed="rId4"/>
          <a:srcRect/>
          <a:stretch>
            <a:fillRect/>
          </a:stretch>
        </p:blipFill>
        <p:spPr bwMode="auto">
          <a:xfrm>
            <a:off x="5592763" y="4903788"/>
            <a:ext cx="2867025" cy="1755775"/>
          </a:xfrm>
          <a:prstGeom prst="rect">
            <a:avLst/>
          </a:prstGeom>
          <a:noFill/>
          <a:ln w="9525">
            <a:noFill/>
            <a:round/>
            <a:headEnd/>
            <a:tailEnd/>
          </a:ln>
        </p:spPr>
      </p:pic>
      <p:pic>
        <p:nvPicPr>
          <p:cNvPr id="32773" name="Picture 4"/>
          <p:cNvPicPr>
            <a:picLocks noChangeAspect="1" noChangeArrowheads="1"/>
          </p:cNvPicPr>
          <p:nvPr/>
        </p:nvPicPr>
        <p:blipFill>
          <a:blip r:embed="rId5"/>
          <a:srcRect/>
          <a:stretch>
            <a:fillRect/>
          </a:stretch>
        </p:blipFill>
        <p:spPr bwMode="auto">
          <a:xfrm>
            <a:off x="914400" y="4191000"/>
            <a:ext cx="1619250" cy="2174875"/>
          </a:xfrm>
          <a:prstGeom prst="rect">
            <a:avLst/>
          </a:prstGeom>
          <a:noFill/>
          <a:ln w="9525">
            <a:noFill/>
            <a:round/>
            <a:headEnd/>
            <a:tailEnd/>
          </a:ln>
        </p:spPr>
      </p:pic>
      <p:pic>
        <p:nvPicPr>
          <p:cNvPr id="32774" name="Picture 5"/>
          <p:cNvPicPr>
            <a:picLocks noChangeAspect="1" noChangeArrowheads="1"/>
          </p:cNvPicPr>
          <p:nvPr/>
        </p:nvPicPr>
        <p:blipFill>
          <a:blip r:embed="rId6"/>
          <a:srcRect/>
          <a:stretch>
            <a:fillRect/>
          </a:stretch>
        </p:blipFill>
        <p:spPr bwMode="auto">
          <a:xfrm>
            <a:off x="5584825" y="2952750"/>
            <a:ext cx="2874963" cy="1706563"/>
          </a:xfrm>
          <a:prstGeom prst="rect">
            <a:avLst/>
          </a:prstGeom>
          <a:noFill/>
          <a:ln w="9525">
            <a:noFill/>
            <a:round/>
            <a:headEnd/>
            <a:tailEnd/>
          </a:ln>
        </p:spPr>
      </p:pic>
      <p:pic>
        <p:nvPicPr>
          <p:cNvPr id="32775" name="Picture 6"/>
          <p:cNvPicPr>
            <a:picLocks noChangeAspect="1" noChangeArrowheads="1"/>
          </p:cNvPicPr>
          <p:nvPr/>
        </p:nvPicPr>
        <p:blipFill>
          <a:blip r:embed="rId7"/>
          <a:srcRect/>
          <a:stretch>
            <a:fillRect/>
          </a:stretch>
        </p:blipFill>
        <p:spPr bwMode="auto">
          <a:xfrm>
            <a:off x="5580063" y="1008063"/>
            <a:ext cx="2879725" cy="1763712"/>
          </a:xfrm>
          <a:prstGeom prst="rect">
            <a:avLst/>
          </a:prstGeom>
          <a:noFill/>
          <a:ln w="9525">
            <a:noFill/>
            <a:round/>
            <a:headEnd/>
            <a:tailEnd/>
          </a:ln>
        </p:spPr>
      </p:pic>
      <p:pic>
        <p:nvPicPr>
          <p:cNvPr id="32776" name="Picture 7"/>
          <p:cNvPicPr>
            <a:picLocks noChangeAspect="1" noChangeArrowheads="1"/>
          </p:cNvPicPr>
          <p:nvPr/>
        </p:nvPicPr>
        <p:blipFill>
          <a:blip r:embed="rId8"/>
          <a:srcRect/>
          <a:stretch>
            <a:fillRect/>
          </a:stretch>
        </p:blipFill>
        <p:spPr bwMode="auto">
          <a:xfrm>
            <a:off x="1600200" y="3352800"/>
            <a:ext cx="2540000" cy="6096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894886"/>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900113" y="430213"/>
            <a:ext cx="7920037" cy="641350"/>
          </a:xfrm>
          <a:prstGeom prst="rect">
            <a:avLst/>
          </a:prstGeom>
          <a:noFill/>
          <a:ln w="9525">
            <a:noFill/>
            <a:round/>
            <a:headEnd/>
            <a:tailEnd/>
          </a:ln>
        </p:spPr>
        <p:txBody>
          <a:bodyPr lIns="90000" tIns="78480" rIns="90000" bIns="46800"/>
          <a:lstStyle/>
          <a:p>
            <a:pPr>
              <a:lnSpc>
                <a:spcPct val="93000"/>
              </a:lnSpc>
              <a:spcBef>
                <a:spcPts val="12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a:solidFill>
                  <a:srgbClr val="F8F8F8"/>
                </a:solidFill>
                <a:cs typeface="Arial Unicode MS" pitchFamily="-112" charset="0"/>
              </a:rPr>
              <a:t>events which bring together rights advocates, technologists, designers</a:t>
            </a:r>
          </a:p>
        </p:txBody>
      </p:sp>
      <p:pic>
        <p:nvPicPr>
          <p:cNvPr id="34819" name="Picture 3"/>
          <p:cNvPicPr>
            <a:picLocks noChangeAspect="1" noChangeArrowheads="1"/>
          </p:cNvPicPr>
          <p:nvPr/>
        </p:nvPicPr>
        <p:blipFill>
          <a:blip r:embed="rId3"/>
          <a:srcRect/>
          <a:stretch>
            <a:fillRect/>
          </a:stretch>
        </p:blipFill>
        <p:spPr bwMode="auto">
          <a:xfrm>
            <a:off x="1022350" y="1979613"/>
            <a:ext cx="2578100" cy="3592512"/>
          </a:xfrm>
          <a:prstGeom prst="rect">
            <a:avLst/>
          </a:prstGeom>
          <a:noFill/>
          <a:ln w="9525">
            <a:noFill/>
            <a:round/>
            <a:headEnd/>
            <a:tailEnd/>
          </a:ln>
        </p:spPr>
      </p:pic>
      <p:pic>
        <p:nvPicPr>
          <p:cNvPr id="34820" name="Picture 4"/>
          <p:cNvPicPr>
            <a:picLocks noChangeAspect="1" noChangeArrowheads="1"/>
          </p:cNvPicPr>
          <p:nvPr/>
        </p:nvPicPr>
        <p:blipFill>
          <a:blip r:embed="rId4"/>
          <a:srcRect/>
          <a:stretch>
            <a:fillRect/>
          </a:stretch>
        </p:blipFill>
        <p:spPr bwMode="auto">
          <a:xfrm>
            <a:off x="4140200" y="1979613"/>
            <a:ext cx="2519363" cy="3592512"/>
          </a:xfrm>
          <a:prstGeom prst="rect">
            <a:avLst/>
          </a:prstGeom>
          <a:noFill/>
          <a:ln w="9525">
            <a:noFill/>
            <a:round/>
            <a:headEnd/>
            <a:tailEnd/>
          </a:ln>
        </p:spPr>
      </p:pic>
      <p:sp>
        <p:nvSpPr>
          <p:cNvPr id="34821" name="Text Box 5"/>
          <p:cNvSpPr txBox="1">
            <a:spLocks noChangeArrowheads="1"/>
          </p:cNvSpPr>
          <p:nvPr/>
        </p:nvSpPr>
        <p:spPr bwMode="auto">
          <a:xfrm>
            <a:off x="4767263" y="430213"/>
            <a:ext cx="3395662" cy="641350"/>
          </a:xfrm>
          <a:prstGeom prst="rect">
            <a:avLst/>
          </a:prstGeom>
          <a:noFill/>
          <a:ln w="9525">
            <a:noFill/>
            <a:round/>
            <a:headEnd/>
            <a:tailEnd/>
          </a:ln>
        </p:spPr>
        <p:txBody>
          <a:bodyPr wrap="none" anchor="ctr"/>
          <a:lstStyle/>
          <a:p>
            <a:endParaRPr lang="en-US"/>
          </a:p>
        </p:txBody>
      </p:sp>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003872"/>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6763" y="4859338"/>
            <a:ext cx="4422775" cy="1017587"/>
          </a:xfrm>
          <a:prstGeom prst="rect">
            <a:avLst/>
          </a:prstGeom>
          <a:noFill/>
          <a:ln w="9525">
            <a:noFill/>
            <a:round/>
            <a:headEnd/>
            <a:tailEnd/>
          </a:ln>
        </p:spPr>
        <p:txBody>
          <a:bodyPr lIns="90000" tIns="73440" rIns="90000" bIns="46800"/>
          <a:lstStyle/>
          <a:p>
            <a:pPr algn="r">
              <a:lnSpc>
                <a:spcPct val="93000"/>
              </a:lnSpc>
              <a:spcBef>
                <a:spcPts val="12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000">
                <a:solidFill>
                  <a:srgbClr val="F8F8F8"/>
                </a:solidFill>
                <a:cs typeface="Arial Unicode MS" pitchFamily="-112" charset="0"/>
              </a:rPr>
              <a:t>support info-activism networks</a:t>
            </a:r>
          </a:p>
        </p:txBody>
      </p:sp>
      <p:pic>
        <p:nvPicPr>
          <p:cNvPr id="36867" name="Picture 2"/>
          <p:cNvPicPr>
            <a:picLocks noChangeAspect="1" noChangeArrowheads="1"/>
          </p:cNvPicPr>
          <p:nvPr/>
        </p:nvPicPr>
        <p:blipFill>
          <a:blip r:embed="rId3"/>
          <a:srcRect/>
          <a:stretch>
            <a:fillRect/>
          </a:stretch>
        </p:blipFill>
        <p:spPr bwMode="auto">
          <a:xfrm>
            <a:off x="0" y="0"/>
            <a:ext cx="4576763" cy="6858000"/>
          </a:xfrm>
          <a:prstGeom prst="rect">
            <a:avLst/>
          </a:prstGeom>
          <a:noFill/>
          <a:ln w="9525">
            <a:noFill/>
            <a:round/>
            <a:headEnd/>
            <a:tailEnd/>
          </a:ln>
        </p:spPr>
      </p:pic>
    </p:spTree>
  </p:cSld>
  <p:clrMapOvr>
    <a:masterClrMapping/>
  </p:clrMapOvr>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12" charset="0"/>
          <a:buNone/>
          <a:tabLst/>
          <a:defRPr kumimoji="0" lang="en-GB" sz="2400" b="0" i="0" u="none" strike="noStrike" cap="none" normalizeH="0" baseline="0">
            <a:ln>
              <a:noFill/>
            </a:ln>
            <a:solidFill>
              <a:schemeClr val="bg1"/>
            </a:solidFill>
            <a:effectLst/>
            <a:latin typeface="Arial" pitchFamily="-11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12" charset="0"/>
          <a:buNone/>
          <a:tabLst/>
          <a:defRPr kumimoji="0" lang="en-GB" sz="2400" b="0" i="0" u="none" strike="noStrike" cap="none" normalizeH="0" baseline="0">
            <a:ln>
              <a:noFill/>
            </a:ln>
            <a:solidFill>
              <a:schemeClr val="bg1"/>
            </a:solidFill>
            <a:effectLst/>
            <a:latin typeface="Arial" pitchFamily="-11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12" charset="0"/>
          <a:buNone/>
          <a:tabLst/>
          <a:defRPr kumimoji="0" lang="en-GB" sz="2400" b="0" i="0" u="none" strike="noStrike" cap="none" normalizeH="0" baseline="0">
            <a:ln>
              <a:noFill/>
            </a:ln>
            <a:solidFill>
              <a:schemeClr val="bg1"/>
            </a:solidFill>
            <a:effectLst/>
            <a:latin typeface="Arial" pitchFamily="-11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12" charset="0"/>
          <a:buNone/>
          <a:tabLst/>
          <a:defRPr kumimoji="0" lang="en-GB" sz="2400" b="0" i="0" u="none" strike="noStrike" cap="none" normalizeH="0" baseline="0">
            <a:ln>
              <a:noFill/>
            </a:ln>
            <a:solidFill>
              <a:schemeClr val="bg1"/>
            </a:solidFill>
            <a:effectLst/>
            <a:latin typeface="Arial" pitchFamily="-11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1843</TotalTime>
  <Words>663</Words>
  <Application>Microsoft Office PowerPoint</Application>
  <PresentationFormat>On-screen Show (4:3)</PresentationFormat>
  <Paragraphs>60</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Times New Roman</vt:lpstr>
      <vt:lpstr>ＭＳ Ｐゴシック</vt:lpstr>
      <vt:lpstr>Calibri</vt:lpstr>
      <vt:lpstr>Arial Unicode MS</vt:lpstr>
      <vt:lpstr>Office Theme</vt:lpstr>
      <vt:lpstr>1_Office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Diane</dc:creator>
  <cp:lastModifiedBy>Your User Name</cp:lastModifiedBy>
  <cp:revision>42</cp:revision>
  <cp:lastPrinted>1601-01-01T00:00:00Z</cp:lastPrinted>
  <dcterms:created xsi:type="dcterms:W3CDTF">2010-02-16T16:24:55Z</dcterms:created>
  <dcterms:modified xsi:type="dcterms:W3CDTF">2010-02-18T14:17:43Z</dcterms:modified>
</cp:coreProperties>
</file>