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72" r:id="rId2"/>
  </p:sldMasterIdLst>
  <p:notesMasterIdLst>
    <p:notesMasterId r:id="rId61"/>
  </p:notesMasterIdLst>
  <p:sldIdLst>
    <p:sldId id="256" r:id="rId3"/>
    <p:sldId id="276" r:id="rId4"/>
    <p:sldId id="928" r:id="rId5"/>
    <p:sldId id="973" r:id="rId6"/>
    <p:sldId id="929" r:id="rId7"/>
    <p:sldId id="930" r:id="rId8"/>
    <p:sldId id="931" r:id="rId9"/>
    <p:sldId id="932" r:id="rId10"/>
    <p:sldId id="751" r:id="rId11"/>
    <p:sldId id="906" r:id="rId12"/>
    <p:sldId id="867" r:id="rId13"/>
    <p:sldId id="933" r:id="rId14"/>
    <p:sldId id="934" r:id="rId15"/>
    <p:sldId id="935" r:id="rId16"/>
    <p:sldId id="936" r:id="rId17"/>
    <p:sldId id="937" r:id="rId18"/>
    <p:sldId id="938" r:id="rId19"/>
    <p:sldId id="939" r:id="rId20"/>
    <p:sldId id="941" r:id="rId21"/>
    <p:sldId id="940" r:id="rId22"/>
    <p:sldId id="942" r:id="rId23"/>
    <p:sldId id="944" r:id="rId24"/>
    <p:sldId id="945" r:id="rId25"/>
    <p:sldId id="946" r:id="rId26"/>
    <p:sldId id="952" r:id="rId27"/>
    <p:sldId id="948" r:id="rId28"/>
    <p:sldId id="949" r:id="rId29"/>
    <p:sldId id="950" r:id="rId30"/>
    <p:sldId id="903" r:id="rId31"/>
    <p:sldId id="974" r:id="rId32"/>
    <p:sldId id="955" r:id="rId33"/>
    <p:sldId id="957" r:id="rId34"/>
    <p:sldId id="958" r:id="rId35"/>
    <p:sldId id="947" r:id="rId36"/>
    <p:sldId id="953" r:id="rId37"/>
    <p:sldId id="956" r:id="rId38"/>
    <p:sldId id="954" r:id="rId39"/>
    <p:sldId id="959" r:id="rId40"/>
    <p:sldId id="960" r:id="rId41"/>
    <p:sldId id="961" r:id="rId42"/>
    <p:sldId id="962" r:id="rId43"/>
    <p:sldId id="963" r:id="rId44"/>
    <p:sldId id="964" r:id="rId45"/>
    <p:sldId id="965" r:id="rId46"/>
    <p:sldId id="966" r:id="rId47"/>
    <p:sldId id="967" r:id="rId48"/>
    <p:sldId id="968" r:id="rId49"/>
    <p:sldId id="976" r:id="rId50"/>
    <p:sldId id="979" r:id="rId51"/>
    <p:sldId id="978" r:id="rId52"/>
    <p:sldId id="981" r:id="rId53"/>
    <p:sldId id="969" r:id="rId54"/>
    <p:sldId id="971" r:id="rId55"/>
    <p:sldId id="970" r:id="rId56"/>
    <p:sldId id="972" r:id="rId57"/>
    <p:sldId id="904" r:id="rId58"/>
    <p:sldId id="982" r:id="rId59"/>
    <p:sldId id="839" r:id="rId6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gidadmin" initials="c" lastIdx="1" clrIdx="0">
    <p:extLst>
      <p:ext uri="{19B8F6BF-5375-455C-9EA6-DF929625EA0E}">
        <p15:presenceInfo xmlns:p15="http://schemas.microsoft.com/office/powerpoint/2012/main" userId="cegidadmin" providerId="None"/>
      </p:ext>
    </p:extLst>
  </p:cmAuthor>
  <p:cmAuthor id="2" name="christophe CHUECOS-FONT" initials="cCF" lastIdx="2" clrIdx="1">
    <p:extLst>
      <p:ext uri="{19B8F6BF-5375-455C-9EA6-DF929625EA0E}">
        <p15:presenceInfo xmlns:p15="http://schemas.microsoft.com/office/powerpoint/2012/main" userId="christophe CHUECOS-FO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CHUECOS-FONT" userId="7e57acaa-4bc6-4644-8edc-0ecdded28594" providerId="ADAL" clId="{9B2A2DD4-C648-4020-9180-587562B66C01}"/>
    <pc:docChg chg="undo custSel addSld modSld">
      <pc:chgData name="christophe CHUECOS-FONT" userId="7e57acaa-4bc6-4644-8edc-0ecdded28594" providerId="ADAL" clId="{9B2A2DD4-C648-4020-9180-587562B66C01}" dt="2021-04-09T13:46:50.268" v="12" actId="680"/>
      <pc:docMkLst>
        <pc:docMk/>
      </pc:docMkLst>
      <pc:sldChg chg="addSp delSp modSp mod">
        <pc:chgData name="christophe CHUECOS-FONT" userId="7e57acaa-4bc6-4644-8edc-0ecdded28594" providerId="ADAL" clId="{9B2A2DD4-C648-4020-9180-587562B66C01}" dt="2021-04-09T13:46:38.371" v="11" actId="26606"/>
        <pc:sldMkLst>
          <pc:docMk/>
          <pc:sldMk cId="2856685236" sldId="904"/>
        </pc:sldMkLst>
        <pc:spChg chg="mod">
          <ac:chgData name="christophe CHUECOS-FONT" userId="7e57acaa-4bc6-4644-8edc-0ecdded28594" providerId="ADAL" clId="{9B2A2DD4-C648-4020-9180-587562B66C01}" dt="2021-04-09T13:46:38.371" v="11" actId="26606"/>
          <ac:spMkLst>
            <pc:docMk/>
            <pc:sldMk cId="2856685236" sldId="904"/>
            <ac:spMk id="2" creationId="{02517F6E-26E9-44E8-815E-774552D95FD0}"/>
          </ac:spMkLst>
        </pc:spChg>
        <pc:spChg chg="mod">
          <ac:chgData name="christophe CHUECOS-FONT" userId="7e57acaa-4bc6-4644-8edc-0ecdded28594" providerId="ADAL" clId="{9B2A2DD4-C648-4020-9180-587562B66C01}" dt="2021-04-09T13:46:38.371" v="11" actId="26606"/>
          <ac:spMkLst>
            <pc:docMk/>
            <pc:sldMk cId="2856685236" sldId="904"/>
            <ac:spMk id="5" creationId="{DFEA2082-E7DE-4453-8158-54F380B94285}"/>
          </ac:spMkLst>
        </pc:spChg>
        <pc:spChg chg="add del">
          <ac:chgData name="christophe CHUECOS-FONT" userId="7e57acaa-4bc6-4644-8edc-0ecdded28594" providerId="ADAL" clId="{9B2A2DD4-C648-4020-9180-587562B66C01}" dt="2021-04-09T13:46:38.371" v="11" actId="26606"/>
          <ac:spMkLst>
            <pc:docMk/>
            <pc:sldMk cId="2856685236" sldId="904"/>
            <ac:spMk id="84" creationId="{23E547B5-89CF-4EC0-96DE-25771AED0799}"/>
          </ac:spMkLst>
        </pc:spChg>
        <pc:spChg chg="add del">
          <ac:chgData name="christophe CHUECOS-FONT" userId="7e57acaa-4bc6-4644-8edc-0ecdded28594" providerId="ADAL" clId="{9B2A2DD4-C648-4020-9180-587562B66C01}" dt="2021-04-09T13:46:38.371" v="11" actId="26606"/>
          <ac:spMkLst>
            <pc:docMk/>
            <pc:sldMk cId="2856685236" sldId="904"/>
            <ac:spMk id="86" creationId="{3F0B8CEB-8279-4E5E-A0CE-1FC9F71736F2}"/>
          </ac:spMkLst>
        </pc:spChg>
        <pc:spChg chg="add del">
          <ac:chgData name="christophe CHUECOS-FONT" userId="7e57acaa-4bc6-4644-8edc-0ecdded28594" providerId="ADAL" clId="{9B2A2DD4-C648-4020-9180-587562B66C01}" dt="2021-04-09T13:46:38.371" v="10" actId="26606"/>
          <ac:spMkLst>
            <pc:docMk/>
            <pc:sldMk cId="2856685236" sldId="904"/>
            <ac:spMk id="91" creationId="{F4C0B10B-D2C4-4A54-AFAD-3D27DF88BB37}"/>
          </ac:spMkLst>
        </pc:spChg>
        <pc:spChg chg="add">
          <ac:chgData name="christophe CHUECOS-FONT" userId="7e57acaa-4bc6-4644-8edc-0ecdded28594" providerId="ADAL" clId="{9B2A2DD4-C648-4020-9180-587562B66C01}" dt="2021-04-09T13:46:38.371" v="11" actId="26606"/>
          <ac:spMkLst>
            <pc:docMk/>
            <pc:sldMk cId="2856685236" sldId="904"/>
            <ac:spMk id="99" creationId="{4652D57C-331F-43B8-9C07-69FBA9C0279E}"/>
          </ac:spMkLst>
        </pc:spChg>
        <pc:spChg chg="add">
          <ac:chgData name="christophe CHUECOS-FONT" userId="7e57acaa-4bc6-4644-8edc-0ecdded28594" providerId="ADAL" clId="{9B2A2DD4-C648-4020-9180-587562B66C01}" dt="2021-04-09T13:46:38.371" v="11" actId="26606"/>
          <ac:spMkLst>
            <pc:docMk/>
            <pc:sldMk cId="2856685236" sldId="904"/>
            <ac:spMk id="100" creationId="{AC5782D3-6CED-43A7-BE35-09C48F8091FB}"/>
          </ac:spMkLst>
        </pc:spChg>
        <pc:spChg chg="add">
          <ac:chgData name="christophe CHUECOS-FONT" userId="7e57acaa-4bc6-4644-8edc-0ecdded28594" providerId="ADAL" clId="{9B2A2DD4-C648-4020-9180-587562B66C01}" dt="2021-04-09T13:46:38.371" v="11" actId="26606"/>
          <ac:spMkLst>
            <pc:docMk/>
            <pc:sldMk cId="2856685236" sldId="904"/>
            <ac:spMk id="101" creationId="{6721F593-ECD2-4B5B-AAE4-0866A4CDC970}"/>
          </ac:spMkLst>
        </pc:spChg>
        <pc:spChg chg="add">
          <ac:chgData name="christophe CHUECOS-FONT" userId="7e57acaa-4bc6-4644-8edc-0ecdded28594" providerId="ADAL" clId="{9B2A2DD4-C648-4020-9180-587562B66C01}" dt="2021-04-09T13:46:38.371" v="11" actId="26606"/>
          <ac:spMkLst>
            <pc:docMk/>
            <pc:sldMk cId="2856685236" sldId="904"/>
            <ac:spMk id="102" creationId="{71DEE99F-D18C-4025-BA3F-CEBF5258ED3D}"/>
          </ac:spMkLst>
        </pc:spChg>
        <pc:spChg chg="add">
          <ac:chgData name="christophe CHUECOS-FONT" userId="7e57acaa-4bc6-4644-8edc-0ecdded28594" providerId="ADAL" clId="{9B2A2DD4-C648-4020-9180-587562B66C01}" dt="2021-04-09T13:46:38.371" v="11" actId="26606"/>
          <ac:spMkLst>
            <pc:docMk/>
            <pc:sldMk cId="2856685236" sldId="904"/>
            <ac:spMk id="103" creationId="{976FA5D9-3A7C-4FA7-9BA8-1905D703FD77}"/>
          </ac:spMkLst>
        </pc:spChg>
        <pc:grpChg chg="add del">
          <ac:chgData name="christophe CHUECOS-FONT" userId="7e57acaa-4bc6-4644-8edc-0ecdded28594" providerId="ADAL" clId="{9B2A2DD4-C648-4020-9180-587562B66C01}" dt="2021-04-09T13:46:38.371" v="10" actId="26606"/>
          <ac:grpSpMkLst>
            <pc:docMk/>
            <pc:sldMk cId="2856685236" sldId="904"/>
            <ac:grpSpMk id="93" creationId="{B6BADB90-C74B-40D6-86DC-503F65FCE8DC}"/>
          </ac:grpSpMkLst>
        </pc:grpChg>
        <pc:picChg chg="mod ord">
          <ac:chgData name="christophe CHUECOS-FONT" userId="7e57acaa-4bc6-4644-8edc-0ecdded28594" providerId="ADAL" clId="{9B2A2DD4-C648-4020-9180-587562B66C01}" dt="2021-04-09T13:46:38.371" v="11" actId="26606"/>
          <ac:picMkLst>
            <pc:docMk/>
            <pc:sldMk cId="2856685236" sldId="904"/>
            <ac:picMk id="36" creationId="{FC9EF324-339C-4E46-9508-BF0C86AAC793}"/>
          </ac:picMkLst>
        </pc:picChg>
      </pc:sldChg>
      <pc:sldChg chg="addSp modSp mod setBg">
        <pc:chgData name="christophe CHUECOS-FONT" userId="7e57acaa-4bc6-4644-8edc-0ecdded28594" providerId="ADAL" clId="{9B2A2DD4-C648-4020-9180-587562B66C01}" dt="2021-04-09T13:46:08.261" v="5" actId="27636"/>
        <pc:sldMkLst>
          <pc:docMk/>
          <pc:sldMk cId="1602978590" sldId="970"/>
        </pc:sldMkLst>
        <pc:spChg chg="mod">
          <ac:chgData name="christophe CHUECOS-FONT" userId="7e57acaa-4bc6-4644-8edc-0ecdded28594" providerId="ADAL" clId="{9B2A2DD4-C648-4020-9180-587562B66C01}" dt="2021-04-09T13:45:54.103" v="0" actId="26606"/>
          <ac:spMkLst>
            <pc:docMk/>
            <pc:sldMk cId="1602978590" sldId="970"/>
            <ac:spMk id="2" creationId="{53B7089E-8512-4AD3-AE5A-3C458ED09861}"/>
          </ac:spMkLst>
        </pc:spChg>
        <pc:spChg chg="mod">
          <ac:chgData name="christophe CHUECOS-FONT" userId="7e57acaa-4bc6-4644-8edc-0ecdded28594" providerId="ADAL" clId="{9B2A2DD4-C648-4020-9180-587562B66C01}" dt="2021-04-09T13:46:08.261" v="5" actId="27636"/>
          <ac:spMkLst>
            <pc:docMk/>
            <pc:sldMk cId="1602978590" sldId="970"/>
            <ac:spMk id="3" creationId="{B26CD205-1827-4FC6-A33A-72F9F6006431}"/>
          </ac:spMkLst>
        </pc:spChg>
        <pc:picChg chg="add">
          <ac:chgData name="christophe CHUECOS-FONT" userId="7e57acaa-4bc6-4644-8edc-0ecdded28594" providerId="ADAL" clId="{9B2A2DD4-C648-4020-9180-587562B66C01}" dt="2021-04-09T13:45:54.103" v="0" actId="26606"/>
          <ac:picMkLst>
            <pc:docMk/>
            <pc:sldMk cId="1602978590" sldId="970"/>
            <ac:picMk id="7" creationId="{DBE97E1C-4021-44E9-B192-13F55E4DF1D4}"/>
          </ac:picMkLst>
        </pc:picChg>
      </pc:sldChg>
      <pc:sldChg chg="addSp modSp mod setBg">
        <pc:chgData name="christophe CHUECOS-FONT" userId="7e57acaa-4bc6-4644-8edc-0ecdded28594" providerId="ADAL" clId="{9B2A2DD4-C648-4020-9180-587562B66C01}" dt="2021-04-09T13:46:26.003" v="8" actId="14100"/>
        <pc:sldMkLst>
          <pc:docMk/>
          <pc:sldMk cId="432476417" sldId="972"/>
        </pc:sldMkLst>
        <pc:spChg chg="mod">
          <ac:chgData name="christophe CHUECOS-FONT" userId="7e57acaa-4bc6-4644-8edc-0ecdded28594" providerId="ADAL" clId="{9B2A2DD4-C648-4020-9180-587562B66C01}" dt="2021-04-09T13:46:17.309" v="6" actId="26606"/>
          <ac:spMkLst>
            <pc:docMk/>
            <pc:sldMk cId="432476417" sldId="972"/>
            <ac:spMk id="2" creationId="{932C7AE2-AA15-4850-BBBB-A168A1B6B92E}"/>
          </ac:spMkLst>
        </pc:spChg>
        <pc:spChg chg="add">
          <ac:chgData name="christophe CHUECOS-FONT" userId="7e57acaa-4bc6-4644-8edc-0ecdded28594" providerId="ADAL" clId="{9B2A2DD4-C648-4020-9180-587562B66C01}" dt="2021-04-09T13:46:17.309" v="6" actId="26606"/>
          <ac:spMkLst>
            <pc:docMk/>
            <pc:sldMk cId="432476417" sldId="972"/>
            <ac:spMk id="9" creationId="{A4AC5506-6312-4701-8D3C-40187889A947}"/>
          </ac:spMkLst>
        </pc:spChg>
        <pc:graphicFrameChg chg="add mod modGraphic">
          <ac:chgData name="christophe CHUECOS-FONT" userId="7e57acaa-4bc6-4644-8edc-0ecdded28594" providerId="ADAL" clId="{9B2A2DD4-C648-4020-9180-587562B66C01}" dt="2021-04-09T13:46:26.003" v="8" actId="14100"/>
          <ac:graphicFrameMkLst>
            <pc:docMk/>
            <pc:sldMk cId="432476417" sldId="972"/>
            <ac:graphicFrameMk id="4" creationId="{77AC19AD-F523-4504-8864-039CD8BE6039}"/>
          </ac:graphicFrameMkLst>
        </pc:graphicFrameChg>
      </pc:sldChg>
      <pc:sldChg chg="new">
        <pc:chgData name="christophe CHUECOS-FONT" userId="7e57acaa-4bc6-4644-8edc-0ecdded28594" providerId="ADAL" clId="{9B2A2DD4-C648-4020-9180-587562B66C01}" dt="2021-04-09T13:46:50.268" v="12" actId="680"/>
        <pc:sldMkLst>
          <pc:docMk/>
          <pc:sldMk cId="949744744" sldId="982"/>
        </pc:sldMkLst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AF3E0F-1A7E-4EFD-9AB5-3B7F81327F24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D6F0753-C3E2-460B-A3F1-A0895A38D506}">
      <dgm:prSet/>
      <dgm:spPr/>
      <dgm:t>
        <a:bodyPr/>
        <a:lstStyle/>
        <a:p>
          <a:r>
            <a:rPr lang="fr-FR"/>
            <a:t>Un amortissement concerne un bien immobilisé</a:t>
          </a:r>
          <a:endParaRPr lang="en-US"/>
        </a:p>
      </dgm:t>
    </dgm:pt>
    <dgm:pt modelId="{B361A376-975C-4D73-8907-0CE6641941B3}" type="parTrans" cxnId="{6958A379-F030-4564-ABD3-E63A18FADE23}">
      <dgm:prSet/>
      <dgm:spPr/>
      <dgm:t>
        <a:bodyPr/>
        <a:lstStyle/>
        <a:p>
          <a:endParaRPr lang="en-US"/>
        </a:p>
      </dgm:t>
    </dgm:pt>
    <dgm:pt modelId="{9973EAF5-111D-4704-B2D2-36F8989F19C9}" type="sibTrans" cxnId="{6958A379-F030-4564-ABD3-E63A18FADE23}">
      <dgm:prSet/>
      <dgm:spPr/>
      <dgm:t>
        <a:bodyPr/>
        <a:lstStyle/>
        <a:p>
          <a:endParaRPr lang="en-US"/>
        </a:p>
      </dgm:t>
    </dgm:pt>
    <dgm:pt modelId="{39F00817-98DD-4386-ACA5-47309DA785ED}">
      <dgm:prSet/>
      <dgm:spPr/>
      <dgm:t>
        <a:bodyPr/>
        <a:lstStyle/>
        <a:p>
          <a:r>
            <a:rPr lang="fr-FR"/>
            <a:t>Une immobilisation est un élément de l’actif</a:t>
          </a:r>
          <a:endParaRPr lang="en-US"/>
        </a:p>
      </dgm:t>
    </dgm:pt>
    <dgm:pt modelId="{80B3C2DE-4D63-4ECE-975C-F7212507FA2B}" type="parTrans" cxnId="{A81ED7D7-B056-4A6D-A426-AEEA27D5DCDD}">
      <dgm:prSet/>
      <dgm:spPr/>
      <dgm:t>
        <a:bodyPr/>
        <a:lstStyle/>
        <a:p>
          <a:endParaRPr lang="en-US"/>
        </a:p>
      </dgm:t>
    </dgm:pt>
    <dgm:pt modelId="{67316B30-7F5A-410A-9123-F6FCA689EA0B}" type="sibTrans" cxnId="{A81ED7D7-B056-4A6D-A426-AEEA27D5DCDD}">
      <dgm:prSet/>
      <dgm:spPr/>
      <dgm:t>
        <a:bodyPr/>
        <a:lstStyle/>
        <a:p>
          <a:endParaRPr lang="en-US"/>
        </a:p>
      </dgm:t>
    </dgm:pt>
    <dgm:pt modelId="{87E0AD88-FC8E-4C17-9BE9-4582577A05C0}" type="pres">
      <dgm:prSet presAssocID="{A6AF3E0F-1A7E-4EFD-9AB5-3B7F81327F24}" presName="diagram" presStyleCnt="0">
        <dgm:presLayoutVars>
          <dgm:dir/>
          <dgm:resizeHandles/>
        </dgm:presLayoutVars>
      </dgm:prSet>
      <dgm:spPr/>
    </dgm:pt>
    <dgm:pt modelId="{9E02707F-5710-4DD2-95C4-EF9C87667DCE}" type="pres">
      <dgm:prSet presAssocID="{3D6F0753-C3E2-460B-A3F1-A0895A38D506}" presName="firstNode" presStyleLbl="node1" presStyleIdx="0" presStyleCnt="2">
        <dgm:presLayoutVars>
          <dgm:bulletEnabled val="1"/>
        </dgm:presLayoutVars>
      </dgm:prSet>
      <dgm:spPr/>
    </dgm:pt>
    <dgm:pt modelId="{197888EE-A767-4819-9B17-96940B82883F}" type="pres">
      <dgm:prSet presAssocID="{9973EAF5-111D-4704-B2D2-36F8989F19C9}" presName="sibTrans" presStyleLbl="sibTrans2D1" presStyleIdx="0" presStyleCnt="1"/>
      <dgm:spPr/>
    </dgm:pt>
    <dgm:pt modelId="{1A75F175-041E-446B-8079-B8A71E3409F1}" type="pres">
      <dgm:prSet presAssocID="{39F00817-98DD-4386-ACA5-47309DA785ED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A630841F-9085-4ECF-8C22-806BD7DBED1A}" type="presOf" srcId="{3D6F0753-C3E2-460B-A3F1-A0895A38D506}" destId="{9E02707F-5710-4DD2-95C4-EF9C87667DCE}" srcOrd="0" destOrd="0" presId="urn:microsoft.com/office/officeart/2005/8/layout/bProcess2"/>
    <dgm:cxn modelId="{6958A379-F030-4564-ABD3-E63A18FADE23}" srcId="{A6AF3E0F-1A7E-4EFD-9AB5-3B7F81327F24}" destId="{3D6F0753-C3E2-460B-A3F1-A0895A38D506}" srcOrd="0" destOrd="0" parTransId="{B361A376-975C-4D73-8907-0CE6641941B3}" sibTransId="{9973EAF5-111D-4704-B2D2-36F8989F19C9}"/>
    <dgm:cxn modelId="{EC0E7E8B-C3CB-480C-84A0-0C1D5DBFD9FB}" type="presOf" srcId="{39F00817-98DD-4386-ACA5-47309DA785ED}" destId="{1A75F175-041E-446B-8079-B8A71E3409F1}" srcOrd="0" destOrd="0" presId="urn:microsoft.com/office/officeart/2005/8/layout/bProcess2"/>
    <dgm:cxn modelId="{F716EDC3-91CF-49FF-9E6A-F009F80F9681}" type="presOf" srcId="{9973EAF5-111D-4704-B2D2-36F8989F19C9}" destId="{197888EE-A767-4819-9B17-96940B82883F}" srcOrd="0" destOrd="0" presId="urn:microsoft.com/office/officeart/2005/8/layout/bProcess2"/>
    <dgm:cxn modelId="{A81ED7D7-B056-4A6D-A426-AEEA27D5DCDD}" srcId="{A6AF3E0F-1A7E-4EFD-9AB5-3B7F81327F24}" destId="{39F00817-98DD-4386-ACA5-47309DA785ED}" srcOrd="1" destOrd="0" parTransId="{80B3C2DE-4D63-4ECE-975C-F7212507FA2B}" sibTransId="{67316B30-7F5A-410A-9123-F6FCA689EA0B}"/>
    <dgm:cxn modelId="{2C2321E1-7A73-4C28-B20E-6807B6CA4787}" type="presOf" srcId="{A6AF3E0F-1A7E-4EFD-9AB5-3B7F81327F24}" destId="{87E0AD88-FC8E-4C17-9BE9-4582577A05C0}" srcOrd="0" destOrd="0" presId="urn:microsoft.com/office/officeart/2005/8/layout/bProcess2"/>
    <dgm:cxn modelId="{E65C6E1A-C76F-427C-B05D-FE6E03AAA75E}" type="presParOf" srcId="{87E0AD88-FC8E-4C17-9BE9-4582577A05C0}" destId="{9E02707F-5710-4DD2-95C4-EF9C87667DCE}" srcOrd="0" destOrd="0" presId="urn:microsoft.com/office/officeart/2005/8/layout/bProcess2"/>
    <dgm:cxn modelId="{0E0CD6B5-7C78-4B12-9FD8-DCB4D5723BD7}" type="presParOf" srcId="{87E0AD88-FC8E-4C17-9BE9-4582577A05C0}" destId="{197888EE-A767-4819-9B17-96940B82883F}" srcOrd="1" destOrd="0" presId="urn:microsoft.com/office/officeart/2005/8/layout/bProcess2"/>
    <dgm:cxn modelId="{25823C1A-768D-4CB8-B155-154FBA0FA552}" type="presParOf" srcId="{87E0AD88-FC8E-4C17-9BE9-4582577A05C0}" destId="{1A75F175-041E-446B-8079-B8A71E3409F1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08FF48E-C296-4220-9FAB-E14DAA8B94F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F929BE-8818-4865-8748-8301BCBDFD2E}">
      <dgm:prSet/>
      <dgm:spPr/>
      <dgm:t>
        <a:bodyPr/>
        <a:lstStyle/>
        <a:p>
          <a:r>
            <a:rPr lang="fr-FR"/>
            <a:t>1) On fait un schéma pour connaître exactement le nombre de jours d’amortissement de la première annuité.</a:t>
          </a:r>
          <a:endParaRPr lang="en-US"/>
        </a:p>
      </dgm:t>
    </dgm:pt>
    <dgm:pt modelId="{360203D6-B543-4FF5-B6D1-7C7E2B3F0712}" type="parTrans" cxnId="{BAF04DFF-9B16-43C4-811B-FC71412DBB83}">
      <dgm:prSet/>
      <dgm:spPr/>
      <dgm:t>
        <a:bodyPr/>
        <a:lstStyle/>
        <a:p>
          <a:endParaRPr lang="en-US"/>
        </a:p>
      </dgm:t>
    </dgm:pt>
    <dgm:pt modelId="{3076911C-C98B-4774-B132-9904CB6B27BB}" type="sibTrans" cxnId="{BAF04DFF-9B16-43C4-811B-FC71412DBB83}">
      <dgm:prSet/>
      <dgm:spPr/>
      <dgm:t>
        <a:bodyPr/>
        <a:lstStyle/>
        <a:p>
          <a:endParaRPr lang="en-US"/>
        </a:p>
      </dgm:t>
    </dgm:pt>
    <dgm:pt modelId="{1A8C1AE4-4BED-496E-8769-0CCDC8A7B6A8}">
      <dgm:prSet/>
      <dgm:spPr/>
      <dgm:t>
        <a:bodyPr/>
        <a:lstStyle/>
        <a:p>
          <a:r>
            <a:rPr lang="fr-FR"/>
            <a:t>2) On calcule la 1</a:t>
          </a:r>
          <a:r>
            <a:rPr lang="fr-FR" baseline="30000"/>
            <a:t>ère</a:t>
          </a:r>
          <a:r>
            <a:rPr lang="fr-FR"/>
            <a:t> annuité et la dernière avant d’établir le plan.</a:t>
          </a:r>
          <a:endParaRPr lang="en-US"/>
        </a:p>
      </dgm:t>
    </dgm:pt>
    <dgm:pt modelId="{3C939DA3-134C-400A-AF38-FC9037AF1C55}" type="parTrans" cxnId="{A2DA2E1B-E39A-457B-BF4E-FD2A77EE3A23}">
      <dgm:prSet/>
      <dgm:spPr/>
      <dgm:t>
        <a:bodyPr/>
        <a:lstStyle/>
        <a:p>
          <a:endParaRPr lang="en-US"/>
        </a:p>
      </dgm:t>
    </dgm:pt>
    <dgm:pt modelId="{16E5280D-2DEA-44EF-AAC1-902BA5CA4A6B}" type="sibTrans" cxnId="{A2DA2E1B-E39A-457B-BF4E-FD2A77EE3A23}">
      <dgm:prSet/>
      <dgm:spPr/>
      <dgm:t>
        <a:bodyPr/>
        <a:lstStyle/>
        <a:p>
          <a:endParaRPr lang="en-US"/>
        </a:p>
      </dgm:t>
    </dgm:pt>
    <dgm:pt modelId="{661C5FBC-807A-4AD7-AE46-346375974C8B}">
      <dgm:prSet/>
      <dgm:spPr/>
      <dgm:t>
        <a:bodyPr/>
        <a:lstStyle/>
        <a:p>
          <a:r>
            <a:rPr lang="fr-FR"/>
            <a:t>3) On construit le plan (à vide) en indiquant en premier le nombre d’années nécessaires à l’amortissement complet du bien.</a:t>
          </a:r>
          <a:endParaRPr lang="en-US"/>
        </a:p>
      </dgm:t>
    </dgm:pt>
    <dgm:pt modelId="{7D14F6D5-4E03-4242-B688-1DC64D5CC58A}" type="parTrans" cxnId="{5E14CE9F-9952-41E1-B75A-7E51A738282C}">
      <dgm:prSet/>
      <dgm:spPr/>
      <dgm:t>
        <a:bodyPr/>
        <a:lstStyle/>
        <a:p>
          <a:endParaRPr lang="en-US"/>
        </a:p>
      </dgm:t>
    </dgm:pt>
    <dgm:pt modelId="{897A87F2-8730-4CDA-8849-9745E9A270BF}" type="sibTrans" cxnId="{5E14CE9F-9952-41E1-B75A-7E51A738282C}">
      <dgm:prSet/>
      <dgm:spPr/>
      <dgm:t>
        <a:bodyPr/>
        <a:lstStyle/>
        <a:p>
          <a:endParaRPr lang="en-US"/>
        </a:p>
      </dgm:t>
    </dgm:pt>
    <dgm:pt modelId="{AB23371B-E190-486A-96DA-9BCE18CDAB13}">
      <dgm:prSet/>
      <dgm:spPr/>
      <dgm:t>
        <a:bodyPr/>
        <a:lstStyle/>
        <a:p>
          <a:r>
            <a:rPr lang="fr-FR"/>
            <a:t>4) On remplit le plan d'amortissement</a:t>
          </a:r>
          <a:endParaRPr lang="en-US"/>
        </a:p>
      </dgm:t>
    </dgm:pt>
    <dgm:pt modelId="{F171C1E4-427A-4147-A092-B4E4F83516EC}" type="parTrans" cxnId="{F7A8FBEE-4563-4F09-ACB0-9BBC7BE9582B}">
      <dgm:prSet/>
      <dgm:spPr/>
      <dgm:t>
        <a:bodyPr/>
        <a:lstStyle/>
        <a:p>
          <a:endParaRPr lang="en-US"/>
        </a:p>
      </dgm:t>
    </dgm:pt>
    <dgm:pt modelId="{850E7FC5-3A59-4690-870F-264358D2290D}" type="sibTrans" cxnId="{F7A8FBEE-4563-4F09-ACB0-9BBC7BE9582B}">
      <dgm:prSet/>
      <dgm:spPr/>
      <dgm:t>
        <a:bodyPr/>
        <a:lstStyle/>
        <a:p>
          <a:endParaRPr lang="en-US"/>
        </a:p>
      </dgm:t>
    </dgm:pt>
    <dgm:pt modelId="{D783AFCB-3734-4763-819F-580FD4AE8E5E}" type="pres">
      <dgm:prSet presAssocID="{F08FF48E-C296-4220-9FAB-E14DAA8B94F6}" presName="linear" presStyleCnt="0">
        <dgm:presLayoutVars>
          <dgm:animLvl val="lvl"/>
          <dgm:resizeHandles val="exact"/>
        </dgm:presLayoutVars>
      </dgm:prSet>
      <dgm:spPr/>
    </dgm:pt>
    <dgm:pt modelId="{64B70F94-CADA-4BB6-BDB2-D7C7B7A83180}" type="pres">
      <dgm:prSet presAssocID="{1AF929BE-8818-4865-8748-8301BCBDFD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CEFA4F-1BB4-40DA-80E5-AB2EF1ADD697}" type="pres">
      <dgm:prSet presAssocID="{3076911C-C98B-4774-B132-9904CB6B27BB}" presName="spacer" presStyleCnt="0"/>
      <dgm:spPr/>
    </dgm:pt>
    <dgm:pt modelId="{64038DFE-7540-4B76-A5F0-6FFA1057E49A}" type="pres">
      <dgm:prSet presAssocID="{1A8C1AE4-4BED-496E-8769-0CCDC8A7B6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C72298-AFF6-48E2-854E-25BA192AFDF2}" type="pres">
      <dgm:prSet presAssocID="{16E5280D-2DEA-44EF-AAC1-902BA5CA4A6B}" presName="spacer" presStyleCnt="0"/>
      <dgm:spPr/>
    </dgm:pt>
    <dgm:pt modelId="{2DEFCB57-C912-4634-AD64-C910F7B1060E}" type="pres">
      <dgm:prSet presAssocID="{661C5FBC-807A-4AD7-AE46-346375974C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E06EAD4-3E46-4B73-B3D4-F1F09D625151}" type="pres">
      <dgm:prSet presAssocID="{897A87F2-8730-4CDA-8849-9745E9A270BF}" presName="spacer" presStyleCnt="0"/>
      <dgm:spPr/>
    </dgm:pt>
    <dgm:pt modelId="{0FFB6C5C-4013-467D-A2DB-05EB4A80AFBD}" type="pres">
      <dgm:prSet presAssocID="{AB23371B-E190-486A-96DA-9BCE18CDAB1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2DA2E1B-E39A-457B-BF4E-FD2A77EE3A23}" srcId="{F08FF48E-C296-4220-9FAB-E14DAA8B94F6}" destId="{1A8C1AE4-4BED-496E-8769-0CCDC8A7B6A8}" srcOrd="1" destOrd="0" parTransId="{3C939DA3-134C-400A-AF38-FC9037AF1C55}" sibTransId="{16E5280D-2DEA-44EF-AAC1-902BA5CA4A6B}"/>
    <dgm:cxn modelId="{5E14CE9F-9952-41E1-B75A-7E51A738282C}" srcId="{F08FF48E-C296-4220-9FAB-E14DAA8B94F6}" destId="{661C5FBC-807A-4AD7-AE46-346375974C8B}" srcOrd="2" destOrd="0" parTransId="{7D14F6D5-4E03-4242-B688-1DC64D5CC58A}" sibTransId="{897A87F2-8730-4CDA-8849-9745E9A270BF}"/>
    <dgm:cxn modelId="{9C51B5B5-D37D-4E69-8AE7-6E53568136E4}" type="presOf" srcId="{1A8C1AE4-4BED-496E-8769-0CCDC8A7B6A8}" destId="{64038DFE-7540-4B76-A5F0-6FFA1057E49A}" srcOrd="0" destOrd="0" presId="urn:microsoft.com/office/officeart/2005/8/layout/vList2"/>
    <dgm:cxn modelId="{A86458B9-A211-40D9-8C9E-BFFB06618635}" type="presOf" srcId="{AB23371B-E190-486A-96DA-9BCE18CDAB13}" destId="{0FFB6C5C-4013-467D-A2DB-05EB4A80AFBD}" srcOrd="0" destOrd="0" presId="urn:microsoft.com/office/officeart/2005/8/layout/vList2"/>
    <dgm:cxn modelId="{327747E1-02A0-4B67-BE3A-C9C5B20948DC}" type="presOf" srcId="{1AF929BE-8818-4865-8748-8301BCBDFD2E}" destId="{64B70F94-CADA-4BB6-BDB2-D7C7B7A83180}" srcOrd="0" destOrd="0" presId="urn:microsoft.com/office/officeart/2005/8/layout/vList2"/>
    <dgm:cxn modelId="{9ECE55E6-3ECA-471F-BE99-614ADEF28C72}" type="presOf" srcId="{F08FF48E-C296-4220-9FAB-E14DAA8B94F6}" destId="{D783AFCB-3734-4763-819F-580FD4AE8E5E}" srcOrd="0" destOrd="0" presId="urn:microsoft.com/office/officeart/2005/8/layout/vList2"/>
    <dgm:cxn modelId="{DA96C5E9-D064-4025-882A-94B423F07BDD}" type="presOf" srcId="{661C5FBC-807A-4AD7-AE46-346375974C8B}" destId="{2DEFCB57-C912-4634-AD64-C910F7B1060E}" srcOrd="0" destOrd="0" presId="urn:microsoft.com/office/officeart/2005/8/layout/vList2"/>
    <dgm:cxn modelId="{F7A8FBEE-4563-4F09-ACB0-9BBC7BE9582B}" srcId="{F08FF48E-C296-4220-9FAB-E14DAA8B94F6}" destId="{AB23371B-E190-486A-96DA-9BCE18CDAB13}" srcOrd="3" destOrd="0" parTransId="{F171C1E4-427A-4147-A092-B4E4F83516EC}" sibTransId="{850E7FC5-3A59-4690-870F-264358D2290D}"/>
    <dgm:cxn modelId="{BAF04DFF-9B16-43C4-811B-FC71412DBB83}" srcId="{F08FF48E-C296-4220-9FAB-E14DAA8B94F6}" destId="{1AF929BE-8818-4865-8748-8301BCBDFD2E}" srcOrd="0" destOrd="0" parTransId="{360203D6-B543-4FF5-B6D1-7C7E2B3F0712}" sibTransId="{3076911C-C98B-4774-B132-9904CB6B27BB}"/>
    <dgm:cxn modelId="{A9C8D452-7BD6-4C4E-B241-3F91E705CCCF}" type="presParOf" srcId="{D783AFCB-3734-4763-819F-580FD4AE8E5E}" destId="{64B70F94-CADA-4BB6-BDB2-D7C7B7A83180}" srcOrd="0" destOrd="0" presId="urn:microsoft.com/office/officeart/2005/8/layout/vList2"/>
    <dgm:cxn modelId="{4FF4FE30-8569-44BD-B9ED-D1D365CEF4B7}" type="presParOf" srcId="{D783AFCB-3734-4763-819F-580FD4AE8E5E}" destId="{E3CEFA4F-1BB4-40DA-80E5-AB2EF1ADD697}" srcOrd="1" destOrd="0" presId="urn:microsoft.com/office/officeart/2005/8/layout/vList2"/>
    <dgm:cxn modelId="{CF719DBD-6678-41A9-B150-ECBD00B92C83}" type="presParOf" srcId="{D783AFCB-3734-4763-819F-580FD4AE8E5E}" destId="{64038DFE-7540-4B76-A5F0-6FFA1057E49A}" srcOrd="2" destOrd="0" presId="urn:microsoft.com/office/officeart/2005/8/layout/vList2"/>
    <dgm:cxn modelId="{BE082B9E-11B0-48D6-A442-72093E4C1019}" type="presParOf" srcId="{D783AFCB-3734-4763-819F-580FD4AE8E5E}" destId="{58C72298-AFF6-48E2-854E-25BA192AFDF2}" srcOrd="3" destOrd="0" presId="urn:microsoft.com/office/officeart/2005/8/layout/vList2"/>
    <dgm:cxn modelId="{1378076D-0A61-4401-AD6D-00543598F57C}" type="presParOf" srcId="{D783AFCB-3734-4763-819F-580FD4AE8E5E}" destId="{2DEFCB57-C912-4634-AD64-C910F7B1060E}" srcOrd="4" destOrd="0" presId="urn:microsoft.com/office/officeart/2005/8/layout/vList2"/>
    <dgm:cxn modelId="{3DE9FB71-5126-425A-91E3-92265B64CFEF}" type="presParOf" srcId="{D783AFCB-3734-4763-819F-580FD4AE8E5E}" destId="{5E06EAD4-3E46-4B73-B3D4-F1F09D625151}" srcOrd="5" destOrd="0" presId="urn:microsoft.com/office/officeart/2005/8/layout/vList2"/>
    <dgm:cxn modelId="{E074E4D2-48D8-4BF3-B7D0-C368CA6436D4}" type="presParOf" srcId="{D783AFCB-3734-4763-819F-580FD4AE8E5E}" destId="{0FFB6C5C-4013-467D-A2DB-05EB4A80AFB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C99D59-6493-41CC-8572-2E1C994B93B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9ECE38-8873-4007-97A6-F983118BACB1}">
      <dgm:prSet/>
      <dgm:spPr/>
      <dgm:t>
        <a:bodyPr/>
        <a:lstStyle/>
        <a:p>
          <a:r>
            <a:rPr lang="fr-FR"/>
            <a:t>Immobilisation incorporelle</a:t>
          </a:r>
          <a:endParaRPr lang="en-US"/>
        </a:p>
      </dgm:t>
    </dgm:pt>
    <dgm:pt modelId="{10968196-B082-4E92-B66D-16D3F53510AB}" type="parTrans" cxnId="{1A4FE6DA-4654-4BE4-9351-3C042B720197}">
      <dgm:prSet/>
      <dgm:spPr/>
      <dgm:t>
        <a:bodyPr/>
        <a:lstStyle/>
        <a:p>
          <a:endParaRPr lang="en-US"/>
        </a:p>
      </dgm:t>
    </dgm:pt>
    <dgm:pt modelId="{9576447B-75E8-42BC-AE83-8E0C38B5D940}" type="sibTrans" cxnId="{1A4FE6DA-4654-4BE4-9351-3C042B720197}">
      <dgm:prSet/>
      <dgm:spPr/>
      <dgm:t>
        <a:bodyPr/>
        <a:lstStyle/>
        <a:p>
          <a:endParaRPr lang="en-US"/>
        </a:p>
      </dgm:t>
    </dgm:pt>
    <dgm:pt modelId="{CB1708BE-3422-4433-84D4-24BE3CAF8034}">
      <dgm:prSet/>
      <dgm:spPr/>
      <dgm:t>
        <a:bodyPr/>
        <a:lstStyle/>
        <a:p>
          <a:r>
            <a:rPr lang="fr-FR"/>
            <a:t>Immmobilisation corporelle</a:t>
          </a:r>
          <a:endParaRPr lang="en-US"/>
        </a:p>
      </dgm:t>
    </dgm:pt>
    <dgm:pt modelId="{AC5C980F-F69D-43C5-A296-69DB872834F0}" type="parTrans" cxnId="{E41B961E-F50D-48AB-BB01-828404BDDA11}">
      <dgm:prSet/>
      <dgm:spPr/>
      <dgm:t>
        <a:bodyPr/>
        <a:lstStyle/>
        <a:p>
          <a:endParaRPr lang="en-US"/>
        </a:p>
      </dgm:t>
    </dgm:pt>
    <dgm:pt modelId="{A620D96A-AE1B-4507-A5E3-43F3F8157132}" type="sibTrans" cxnId="{E41B961E-F50D-48AB-BB01-828404BDDA11}">
      <dgm:prSet/>
      <dgm:spPr/>
      <dgm:t>
        <a:bodyPr/>
        <a:lstStyle/>
        <a:p>
          <a:endParaRPr lang="en-US"/>
        </a:p>
      </dgm:t>
    </dgm:pt>
    <dgm:pt modelId="{783C793A-0C23-430F-91C0-D9356E9BF1A3}">
      <dgm:prSet/>
      <dgm:spPr/>
      <dgm:t>
        <a:bodyPr/>
        <a:lstStyle/>
        <a:p>
          <a:r>
            <a:rPr lang="fr-FR"/>
            <a:t>Immobilisation financière</a:t>
          </a:r>
          <a:endParaRPr lang="en-US"/>
        </a:p>
      </dgm:t>
    </dgm:pt>
    <dgm:pt modelId="{DEED47B2-337F-4F7C-BEF2-0A2B369B40D5}" type="parTrans" cxnId="{C06AD7C4-0124-42F8-91B4-E8B128F0DD67}">
      <dgm:prSet/>
      <dgm:spPr/>
      <dgm:t>
        <a:bodyPr/>
        <a:lstStyle/>
        <a:p>
          <a:endParaRPr lang="en-US"/>
        </a:p>
      </dgm:t>
    </dgm:pt>
    <dgm:pt modelId="{4E766B60-08A8-483C-A0A8-CB59EFA799AA}" type="sibTrans" cxnId="{C06AD7C4-0124-42F8-91B4-E8B128F0DD67}">
      <dgm:prSet/>
      <dgm:spPr/>
      <dgm:t>
        <a:bodyPr/>
        <a:lstStyle/>
        <a:p>
          <a:endParaRPr lang="en-US"/>
        </a:p>
      </dgm:t>
    </dgm:pt>
    <dgm:pt modelId="{C64700BE-1EBF-4659-980F-ADAF38859C29}" type="pres">
      <dgm:prSet presAssocID="{23C99D59-6493-41CC-8572-2E1C994B93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1AA062-DA7C-4FEB-89EC-A2451FB6402E}" type="pres">
      <dgm:prSet presAssocID="{F99ECE38-8873-4007-97A6-F983118BACB1}" presName="hierRoot1" presStyleCnt="0"/>
      <dgm:spPr/>
    </dgm:pt>
    <dgm:pt modelId="{B17F5ACB-E1FF-44BD-9E65-1F9CAA5D091B}" type="pres">
      <dgm:prSet presAssocID="{F99ECE38-8873-4007-97A6-F983118BACB1}" presName="composite" presStyleCnt="0"/>
      <dgm:spPr/>
    </dgm:pt>
    <dgm:pt modelId="{5733EF37-CC23-4F9D-860F-EF108038CB48}" type="pres">
      <dgm:prSet presAssocID="{F99ECE38-8873-4007-97A6-F983118BACB1}" presName="background" presStyleLbl="node0" presStyleIdx="0" presStyleCnt="3"/>
      <dgm:spPr/>
    </dgm:pt>
    <dgm:pt modelId="{C39E48AF-F2D6-4C3D-87FB-36B144F9764D}" type="pres">
      <dgm:prSet presAssocID="{F99ECE38-8873-4007-97A6-F983118BACB1}" presName="text" presStyleLbl="fgAcc0" presStyleIdx="0" presStyleCnt="3">
        <dgm:presLayoutVars>
          <dgm:chPref val="3"/>
        </dgm:presLayoutVars>
      </dgm:prSet>
      <dgm:spPr/>
    </dgm:pt>
    <dgm:pt modelId="{30D42B54-47FD-4A75-9FA0-0298F57C1F0D}" type="pres">
      <dgm:prSet presAssocID="{F99ECE38-8873-4007-97A6-F983118BACB1}" presName="hierChild2" presStyleCnt="0"/>
      <dgm:spPr/>
    </dgm:pt>
    <dgm:pt modelId="{82926640-E59B-4E7C-ACF2-C504863C4E9E}" type="pres">
      <dgm:prSet presAssocID="{CB1708BE-3422-4433-84D4-24BE3CAF8034}" presName="hierRoot1" presStyleCnt="0"/>
      <dgm:spPr/>
    </dgm:pt>
    <dgm:pt modelId="{912240DB-E544-4DE0-8166-01FDE045D5B8}" type="pres">
      <dgm:prSet presAssocID="{CB1708BE-3422-4433-84D4-24BE3CAF8034}" presName="composite" presStyleCnt="0"/>
      <dgm:spPr/>
    </dgm:pt>
    <dgm:pt modelId="{93E80E5F-4C72-40F3-B0B8-16055048E797}" type="pres">
      <dgm:prSet presAssocID="{CB1708BE-3422-4433-84D4-24BE3CAF8034}" presName="background" presStyleLbl="node0" presStyleIdx="1" presStyleCnt="3"/>
      <dgm:spPr/>
    </dgm:pt>
    <dgm:pt modelId="{18310909-462E-4F28-A612-A5843E3F708B}" type="pres">
      <dgm:prSet presAssocID="{CB1708BE-3422-4433-84D4-24BE3CAF8034}" presName="text" presStyleLbl="fgAcc0" presStyleIdx="1" presStyleCnt="3">
        <dgm:presLayoutVars>
          <dgm:chPref val="3"/>
        </dgm:presLayoutVars>
      </dgm:prSet>
      <dgm:spPr/>
    </dgm:pt>
    <dgm:pt modelId="{6CF280F1-7125-47F5-93A5-F78DA8201928}" type="pres">
      <dgm:prSet presAssocID="{CB1708BE-3422-4433-84D4-24BE3CAF8034}" presName="hierChild2" presStyleCnt="0"/>
      <dgm:spPr/>
    </dgm:pt>
    <dgm:pt modelId="{BE66AE87-C3E7-4EB8-990B-A5EF6DD8C1C8}" type="pres">
      <dgm:prSet presAssocID="{783C793A-0C23-430F-91C0-D9356E9BF1A3}" presName="hierRoot1" presStyleCnt="0"/>
      <dgm:spPr/>
    </dgm:pt>
    <dgm:pt modelId="{529F4A42-3679-4F5E-805F-B5C198BEBE08}" type="pres">
      <dgm:prSet presAssocID="{783C793A-0C23-430F-91C0-D9356E9BF1A3}" presName="composite" presStyleCnt="0"/>
      <dgm:spPr/>
    </dgm:pt>
    <dgm:pt modelId="{053C64EB-C4B3-48B2-BA00-683715E0F6B0}" type="pres">
      <dgm:prSet presAssocID="{783C793A-0C23-430F-91C0-D9356E9BF1A3}" presName="background" presStyleLbl="node0" presStyleIdx="2" presStyleCnt="3"/>
      <dgm:spPr/>
    </dgm:pt>
    <dgm:pt modelId="{A7FE6BFE-DC18-4CCB-BE0A-4C65A4EE85B2}" type="pres">
      <dgm:prSet presAssocID="{783C793A-0C23-430F-91C0-D9356E9BF1A3}" presName="text" presStyleLbl="fgAcc0" presStyleIdx="2" presStyleCnt="3">
        <dgm:presLayoutVars>
          <dgm:chPref val="3"/>
        </dgm:presLayoutVars>
      </dgm:prSet>
      <dgm:spPr/>
    </dgm:pt>
    <dgm:pt modelId="{87D4A07A-3E4F-4450-9123-32D1A848A05C}" type="pres">
      <dgm:prSet presAssocID="{783C793A-0C23-430F-91C0-D9356E9BF1A3}" presName="hierChild2" presStyleCnt="0"/>
      <dgm:spPr/>
    </dgm:pt>
  </dgm:ptLst>
  <dgm:cxnLst>
    <dgm:cxn modelId="{7D1F771C-2F82-4825-8052-0BF93F21F19A}" type="presOf" srcId="{CB1708BE-3422-4433-84D4-24BE3CAF8034}" destId="{18310909-462E-4F28-A612-A5843E3F708B}" srcOrd="0" destOrd="0" presId="urn:microsoft.com/office/officeart/2005/8/layout/hierarchy1"/>
    <dgm:cxn modelId="{E41B961E-F50D-48AB-BB01-828404BDDA11}" srcId="{23C99D59-6493-41CC-8572-2E1C994B93B7}" destId="{CB1708BE-3422-4433-84D4-24BE3CAF8034}" srcOrd="1" destOrd="0" parTransId="{AC5C980F-F69D-43C5-A296-69DB872834F0}" sibTransId="{A620D96A-AE1B-4507-A5E3-43F3F8157132}"/>
    <dgm:cxn modelId="{89143565-EB3F-442C-A965-944D920DAEBB}" type="presOf" srcId="{F99ECE38-8873-4007-97A6-F983118BACB1}" destId="{C39E48AF-F2D6-4C3D-87FB-36B144F9764D}" srcOrd="0" destOrd="0" presId="urn:microsoft.com/office/officeart/2005/8/layout/hierarchy1"/>
    <dgm:cxn modelId="{39E02EB2-F993-42C5-A49D-4ABF07109E76}" type="presOf" srcId="{23C99D59-6493-41CC-8572-2E1C994B93B7}" destId="{C64700BE-1EBF-4659-980F-ADAF38859C29}" srcOrd="0" destOrd="0" presId="urn:microsoft.com/office/officeart/2005/8/layout/hierarchy1"/>
    <dgm:cxn modelId="{C06AD7C4-0124-42F8-91B4-E8B128F0DD67}" srcId="{23C99D59-6493-41CC-8572-2E1C994B93B7}" destId="{783C793A-0C23-430F-91C0-D9356E9BF1A3}" srcOrd="2" destOrd="0" parTransId="{DEED47B2-337F-4F7C-BEF2-0A2B369B40D5}" sibTransId="{4E766B60-08A8-483C-A0A8-CB59EFA799AA}"/>
    <dgm:cxn modelId="{1A4FE6DA-4654-4BE4-9351-3C042B720197}" srcId="{23C99D59-6493-41CC-8572-2E1C994B93B7}" destId="{F99ECE38-8873-4007-97A6-F983118BACB1}" srcOrd="0" destOrd="0" parTransId="{10968196-B082-4E92-B66D-16D3F53510AB}" sibTransId="{9576447B-75E8-42BC-AE83-8E0C38B5D940}"/>
    <dgm:cxn modelId="{23EC17DE-FBC1-41C7-BF82-EFE05EBDB056}" type="presOf" srcId="{783C793A-0C23-430F-91C0-D9356E9BF1A3}" destId="{A7FE6BFE-DC18-4CCB-BE0A-4C65A4EE85B2}" srcOrd="0" destOrd="0" presId="urn:microsoft.com/office/officeart/2005/8/layout/hierarchy1"/>
    <dgm:cxn modelId="{2CD38BEE-8332-4CD1-946B-BBABA7AC966F}" type="presParOf" srcId="{C64700BE-1EBF-4659-980F-ADAF38859C29}" destId="{D41AA062-DA7C-4FEB-89EC-A2451FB6402E}" srcOrd="0" destOrd="0" presId="urn:microsoft.com/office/officeart/2005/8/layout/hierarchy1"/>
    <dgm:cxn modelId="{CABAD262-CBCB-4D91-A7B7-983A145EEE61}" type="presParOf" srcId="{D41AA062-DA7C-4FEB-89EC-A2451FB6402E}" destId="{B17F5ACB-E1FF-44BD-9E65-1F9CAA5D091B}" srcOrd="0" destOrd="0" presId="urn:microsoft.com/office/officeart/2005/8/layout/hierarchy1"/>
    <dgm:cxn modelId="{C025F216-BDB7-4A68-9C0A-F97FF282D9FA}" type="presParOf" srcId="{B17F5ACB-E1FF-44BD-9E65-1F9CAA5D091B}" destId="{5733EF37-CC23-4F9D-860F-EF108038CB48}" srcOrd="0" destOrd="0" presId="urn:microsoft.com/office/officeart/2005/8/layout/hierarchy1"/>
    <dgm:cxn modelId="{07BC7924-6FC6-48CD-B9FA-4A900EBF3CF9}" type="presParOf" srcId="{B17F5ACB-E1FF-44BD-9E65-1F9CAA5D091B}" destId="{C39E48AF-F2D6-4C3D-87FB-36B144F9764D}" srcOrd="1" destOrd="0" presId="urn:microsoft.com/office/officeart/2005/8/layout/hierarchy1"/>
    <dgm:cxn modelId="{910E776C-0635-4B6D-AFB3-8A80C4BE8BC7}" type="presParOf" srcId="{D41AA062-DA7C-4FEB-89EC-A2451FB6402E}" destId="{30D42B54-47FD-4A75-9FA0-0298F57C1F0D}" srcOrd="1" destOrd="0" presId="urn:microsoft.com/office/officeart/2005/8/layout/hierarchy1"/>
    <dgm:cxn modelId="{34DA47E5-6BDC-4648-B79F-E9D9FB331198}" type="presParOf" srcId="{C64700BE-1EBF-4659-980F-ADAF38859C29}" destId="{82926640-E59B-4E7C-ACF2-C504863C4E9E}" srcOrd="1" destOrd="0" presId="urn:microsoft.com/office/officeart/2005/8/layout/hierarchy1"/>
    <dgm:cxn modelId="{45C85220-931B-42BD-8866-86BE2A3704AF}" type="presParOf" srcId="{82926640-E59B-4E7C-ACF2-C504863C4E9E}" destId="{912240DB-E544-4DE0-8166-01FDE045D5B8}" srcOrd="0" destOrd="0" presId="urn:microsoft.com/office/officeart/2005/8/layout/hierarchy1"/>
    <dgm:cxn modelId="{3BB11D32-434A-40A6-9BC1-31D754B44090}" type="presParOf" srcId="{912240DB-E544-4DE0-8166-01FDE045D5B8}" destId="{93E80E5F-4C72-40F3-B0B8-16055048E797}" srcOrd="0" destOrd="0" presId="urn:microsoft.com/office/officeart/2005/8/layout/hierarchy1"/>
    <dgm:cxn modelId="{87D81D82-213A-4F8D-9AA4-563D579457B0}" type="presParOf" srcId="{912240DB-E544-4DE0-8166-01FDE045D5B8}" destId="{18310909-462E-4F28-A612-A5843E3F708B}" srcOrd="1" destOrd="0" presId="urn:microsoft.com/office/officeart/2005/8/layout/hierarchy1"/>
    <dgm:cxn modelId="{AA3FD1AB-BE29-4B94-8612-2A0DF4E30ED3}" type="presParOf" srcId="{82926640-E59B-4E7C-ACF2-C504863C4E9E}" destId="{6CF280F1-7125-47F5-93A5-F78DA8201928}" srcOrd="1" destOrd="0" presId="urn:microsoft.com/office/officeart/2005/8/layout/hierarchy1"/>
    <dgm:cxn modelId="{D7286BDB-D449-4D2F-9010-AB9F9247C0F2}" type="presParOf" srcId="{C64700BE-1EBF-4659-980F-ADAF38859C29}" destId="{BE66AE87-C3E7-4EB8-990B-A5EF6DD8C1C8}" srcOrd="2" destOrd="0" presId="urn:microsoft.com/office/officeart/2005/8/layout/hierarchy1"/>
    <dgm:cxn modelId="{9D0DF304-691D-42BD-A178-8D67E74A6F0D}" type="presParOf" srcId="{BE66AE87-C3E7-4EB8-990B-A5EF6DD8C1C8}" destId="{529F4A42-3679-4F5E-805F-B5C198BEBE08}" srcOrd="0" destOrd="0" presId="urn:microsoft.com/office/officeart/2005/8/layout/hierarchy1"/>
    <dgm:cxn modelId="{6DCF7799-8926-405E-83C0-B58A9D16C548}" type="presParOf" srcId="{529F4A42-3679-4F5E-805F-B5C198BEBE08}" destId="{053C64EB-C4B3-48B2-BA00-683715E0F6B0}" srcOrd="0" destOrd="0" presId="urn:microsoft.com/office/officeart/2005/8/layout/hierarchy1"/>
    <dgm:cxn modelId="{625F9285-DEA9-4DAC-9796-DCF900730BD4}" type="presParOf" srcId="{529F4A42-3679-4F5E-805F-B5C198BEBE08}" destId="{A7FE6BFE-DC18-4CCB-BE0A-4C65A4EE85B2}" srcOrd="1" destOrd="0" presId="urn:microsoft.com/office/officeart/2005/8/layout/hierarchy1"/>
    <dgm:cxn modelId="{3ABBD7F1-AEAB-4866-B832-E5E1E8E1C21A}" type="presParOf" srcId="{BE66AE87-C3E7-4EB8-990B-A5EF6DD8C1C8}" destId="{87D4A07A-3E4F-4450-9123-32D1A848A0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AE3E88-E4E0-4364-BD93-6F2D7353434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E8647DC-3243-49FB-8410-5379DCE8A4BC}">
      <dgm:prSet/>
      <dgm:spPr/>
      <dgm:t>
        <a:bodyPr/>
        <a:lstStyle/>
        <a:p>
          <a:r>
            <a:rPr lang="fr-FR" b="1"/>
            <a:t>L’usure,</a:t>
          </a:r>
          <a:r>
            <a:rPr lang="fr-FR"/>
            <a:t> malgré les travaux d’entretien ou la non-utilisation.</a:t>
          </a:r>
          <a:endParaRPr lang="en-US"/>
        </a:p>
      </dgm:t>
    </dgm:pt>
    <dgm:pt modelId="{3CFB7055-D22D-496A-9A7A-09A3EF283863}" type="parTrans" cxnId="{DFEDC110-AA2D-4949-8FC2-1893B526C7D0}">
      <dgm:prSet/>
      <dgm:spPr/>
      <dgm:t>
        <a:bodyPr/>
        <a:lstStyle/>
        <a:p>
          <a:endParaRPr lang="en-US"/>
        </a:p>
      </dgm:t>
    </dgm:pt>
    <dgm:pt modelId="{3FFBD546-50E3-4BE4-BA24-D72616369FF4}" type="sibTrans" cxnId="{DFEDC110-AA2D-4949-8FC2-1893B526C7D0}">
      <dgm:prSet/>
      <dgm:spPr/>
      <dgm:t>
        <a:bodyPr/>
        <a:lstStyle/>
        <a:p>
          <a:endParaRPr lang="en-US"/>
        </a:p>
      </dgm:t>
    </dgm:pt>
    <dgm:pt modelId="{6C86DC79-64CA-4EEC-8207-E3902983CA34}">
      <dgm:prSet/>
      <dgm:spPr/>
      <dgm:t>
        <a:bodyPr/>
        <a:lstStyle/>
        <a:p>
          <a:r>
            <a:rPr lang="fr-FR" b="1"/>
            <a:t>Le progrès technique</a:t>
          </a:r>
          <a:r>
            <a:rPr lang="fr-FR"/>
            <a:t> (ou obsolescence).</a:t>
          </a:r>
          <a:endParaRPr lang="en-US"/>
        </a:p>
      </dgm:t>
    </dgm:pt>
    <dgm:pt modelId="{D9FC1E56-ACBB-4169-9571-20D250BE0685}" type="parTrans" cxnId="{97F82B5F-9E78-4161-89B1-0ED92A3EE637}">
      <dgm:prSet/>
      <dgm:spPr/>
      <dgm:t>
        <a:bodyPr/>
        <a:lstStyle/>
        <a:p>
          <a:endParaRPr lang="en-US"/>
        </a:p>
      </dgm:t>
    </dgm:pt>
    <dgm:pt modelId="{989B1A80-CA1F-4FF8-A6B6-27F65DE82C72}" type="sibTrans" cxnId="{97F82B5F-9E78-4161-89B1-0ED92A3EE637}">
      <dgm:prSet/>
      <dgm:spPr/>
      <dgm:t>
        <a:bodyPr/>
        <a:lstStyle/>
        <a:p>
          <a:endParaRPr lang="en-US"/>
        </a:p>
      </dgm:t>
    </dgm:pt>
    <dgm:pt modelId="{98CE229B-B136-49C9-A28A-35347A2D7D23}" type="pres">
      <dgm:prSet presAssocID="{61AE3E88-E4E0-4364-BD93-6F2D7353434B}" presName="linear" presStyleCnt="0">
        <dgm:presLayoutVars>
          <dgm:animLvl val="lvl"/>
          <dgm:resizeHandles val="exact"/>
        </dgm:presLayoutVars>
      </dgm:prSet>
      <dgm:spPr/>
    </dgm:pt>
    <dgm:pt modelId="{C42037C4-3824-4DC4-9122-18F8E1145E3E}" type="pres">
      <dgm:prSet presAssocID="{2E8647DC-3243-49FB-8410-5379DCE8A4B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3C7EA7-5B57-4395-B719-7A937B94394B}" type="pres">
      <dgm:prSet presAssocID="{3FFBD546-50E3-4BE4-BA24-D72616369FF4}" presName="spacer" presStyleCnt="0"/>
      <dgm:spPr/>
    </dgm:pt>
    <dgm:pt modelId="{10960BB6-8A93-49AC-8CD4-386CEB9F3A25}" type="pres">
      <dgm:prSet presAssocID="{6C86DC79-64CA-4EEC-8207-E3902983CA3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FEDC110-AA2D-4949-8FC2-1893B526C7D0}" srcId="{61AE3E88-E4E0-4364-BD93-6F2D7353434B}" destId="{2E8647DC-3243-49FB-8410-5379DCE8A4BC}" srcOrd="0" destOrd="0" parTransId="{3CFB7055-D22D-496A-9A7A-09A3EF283863}" sibTransId="{3FFBD546-50E3-4BE4-BA24-D72616369FF4}"/>
    <dgm:cxn modelId="{CAF53E28-5B53-454A-BEE5-F33D41743AB1}" type="presOf" srcId="{61AE3E88-E4E0-4364-BD93-6F2D7353434B}" destId="{98CE229B-B136-49C9-A28A-35347A2D7D23}" srcOrd="0" destOrd="0" presId="urn:microsoft.com/office/officeart/2005/8/layout/vList2"/>
    <dgm:cxn modelId="{97F82B5F-9E78-4161-89B1-0ED92A3EE637}" srcId="{61AE3E88-E4E0-4364-BD93-6F2D7353434B}" destId="{6C86DC79-64CA-4EEC-8207-E3902983CA34}" srcOrd="1" destOrd="0" parTransId="{D9FC1E56-ACBB-4169-9571-20D250BE0685}" sibTransId="{989B1A80-CA1F-4FF8-A6B6-27F65DE82C72}"/>
    <dgm:cxn modelId="{83D46E7F-9D7D-480D-BBC4-F354BA863CE0}" type="presOf" srcId="{2E8647DC-3243-49FB-8410-5379DCE8A4BC}" destId="{C42037C4-3824-4DC4-9122-18F8E1145E3E}" srcOrd="0" destOrd="0" presId="urn:microsoft.com/office/officeart/2005/8/layout/vList2"/>
    <dgm:cxn modelId="{66B964C9-F826-400E-81DB-A57DDF4FF104}" type="presOf" srcId="{6C86DC79-64CA-4EEC-8207-E3902983CA34}" destId="{10960BB6-8A93-49AC-8CD4-386CEB9F3A25}" srcOrd="0" destOrd="0" presId="urn:microsoft.com/office/officeart/2005/8/layout/vList2"/>
    <dgm:cxn modelId="{0D7B8FE2-3AC9-475A-B5C2-7BA4E0D50DF3}" type="presParOf" srcId="{98CE229B-B136-49C9-A28A-35347A2D7D23}" destId="{C42037C4-3824-4DC4-9122-18F8E1145E3E}" srcOrd="0" destOrd="0" presId="urn:microsoft.com/office/officeart/2005/8/layout/vList2"/>
    <dgm:cxn modelId="{A95AB853-08D8-40B8-841D-5E5C4AF79384}" type="presParOf" srcId="{98CE229B-B136-49C9-A28A-35347A2D7D23}" destId="{DE3C7EA7-5B57-4395-B719-7A937B94394B}" srcOrd="1" destOrd="0" presId="urn:microsoft.com/office/officeart/2005/8/layout/vList2"/>
    <dgm:cxn modelId="{BD028854-3D39-40E2-9084-4B5BFE4FD03D}" type="presParOf" srcId="{98CE229B-B136-49C9-A28A-35347A2D7D23}" destId="{10960BB6-8A93-49AC-8CD4-386CEB9F3A2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AE3E88-E4E0-4364-BD93-6F2D7353434B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E8647DC-3243-49FB-8410-5379DCE8A4BC}">
      <dgm:prSet/>
      <dgm:spPr/>
      <dgm:t>
        <a:bodyPr/>
        <a:lstStyle/>
        <a:p>
          <a:r>
            <a:rPr lang="fr-FR" dirty="0"/>
            <a:t>L'amortissement dépend donc de l'usage ou des conditions d'utilisation des immobilisations amortissables par l'entreprise.</a:t>
          </a:r>
          <a:endParaRPr lang="en-US" dirty="0"/>
        </a:p>
      </dgm:t>
    </dgm:pt>
    <dgm:pt modelId="{3CFB7055-D22D-496A-9A7A-09A3EF283863}" type="parTrans" cxnId="{DFEDC110-AA2D-4949-8FC2-1893B526C7D0}">
      <dgm:prSet/>
      <dgm:spPr/>
      <dgm:t>
        <a:bodyPr/>
        <a:lstStyle/>
        <a:p>
          <a:endParaRPr lang="en-US"/>
        </a:p>
      </dgm:t>
    </dgm:pt>
    <dgm:pt modelId="{3FFBD546-50E3-4BE4-BA24-D72616369FF4}" type="sibTrans" cxnId="{DFEDC110-AA2D-4949-8FC2-1893B526C7D0}">
      <dgm:prSet/>
      <dgm:spPr/>
      <dgm:t>
        <a:bodyPr/>
        <a:lstStyle/>
        <a:p>
          <a:endParaRPr lang="en-US"/>
        </a:p>
      </dgm:t>
    </dgm:pt>
    <dgm:pt modelId="{AEC9E334-1946-4E3D-BEFE-7AEC3A1DB73C}" type="pres">
      <dgm:prSet presAssocID="{61AE3E88-E4E0-4364-BD93-6F2D7353434B}" presName="linear" presStyleCnt="0">
        <dgm:presLayoutVars>
          <dgm:animLvl val="lvl"/>
          <dgm:resizeHandles val="exact"/>
        </dgm:presLayoutVars>
      </dgm:prSet>
      <dgm:spPr/>
    </dgm:pt>
    <dgm:pt modelId="{4A3B13D6-CCCC-4B1A-8619-997C99DC5938}" type="pres">
      <dgm:prSet presAssocID="{2E8647DC-3243-49FB-8410-5379DCE8A4B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B78930B-68D1-48A4-B7D1-8425C2B8260C}" type="presOf" srcId="{2E8647DC-3243-49FB-8410-5379DCE8A4BC}" destId="{4A3B13D6-CCCC-4B1A-8619-997C99DC5938}" srcOrd="0" destOrd="0" presId="urn:microsoft.com/office/officeart/2005/8/layout/vList2"/>
    <dgm:cxn modelId="{DFEDC110-AA2D-4949-8FC2-1893B526C7D0}" srcId="{61AE3E88-E4E0-4364-BD93-6F2D7353434B}" destId="{2E8647DC-3243-49FB-8410-5379DCE8A4BC}" srcOrd="0" destOrd="0" parTransId="{3CFB7055-D22D-496A-9A7A-09A3EF283863}" sibTransId="{3FFBD546-50E3-4BE4-BA24-D72616369FF4}"/>
    <dgm:cxn modelId="{1EFCC289-1331-492D-880A-A71670EF9DA1}" type="presOf" srcId="{61AE3E88-E4E0-4364-BD93-6F2D7353434B}" destId="{AEC9E334-1946-4E3D-BEFE-7AEC3A1DB73C}" srcOrd="0" destOrd="0" presId="urn:microsoft.com/office/officeart/2005/8/layout/vList2"/>
    <dgm:cxn modelId="{0A478665-2C06-4C92-8951-8B3F64B41D65}" type="presParOf" srcId="{AEC9E334-1946-4E3D-BEFE-7AEC3A1DB73C}" destId="{4A3B13D6-CCCC-4B1A-8619-997C99DC593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6926BE-FCD3-4D98-9B04-C2A5FD493F1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0FE45BDD-1356-4FB3-AC72-16B6F23C759D}">
      <dgm:prSet custT="1"/>
      <dgm:spPr/>
      <dgm:t>
        <a:bodyPr/>
        <a:lstStyle/>
        <a:p>
          <a:r>
            <a:rPr lang="fr-FR" sz="3200" dirty="0"/>
            <a:t>- pouvoir estimer la durée de vie du bien,  </a:t>
          </a:r>
          <a:endParaRPr lang="en-US" sz="3200" dirty="0"/>
        </a:p>
      </dgm:t>
    </dgm:pt>
    <dgm:pt modelId="{A59AFE6C-4205-4F44-B29A-5C9B5ACB1BFA}" type="parTrans" cxnId="{49BE08CA-D967-43EA-B8B5-A8505D768001}">
      <dgm:prSet/>
      <dgm:spPr/>
      <dgm:t>
        <a:bodyPr/>
        <a:lstStyle/>
        <a:p>
          <a:endParaRPr lang="en-US"/>
        </a:p>
      </dgm:t>
    </dgm:pt>
    <dgm:pt modelId="{50AFD922-5607-4F6A-AF91-F138F328054F}" type="sibTrans" cxnId="{49BE08CA-D967-43EA-B8B5-A8505D768001}">
      <dgm:prSet/>
      <dgm:spPr/>
      <dgm:t>
        <a:bodyPr/>
        <a:lstStyle/>
        <a:p>
          <a:endParaRPr lang="en-US"/>
        </a:p>
      </dgm:t>
    </dgm:pt>
    <dgm:pt modelId="{E08FB52C-D79E-4017-8C35-200002BB0B22}">
      <dgm:prSet custT="1"/>
      <dgm:spPr/>
      <dgm:t>
        <a:bodyPr/>
        <a:lstStyle/>
        <a:p>
          <a:r>
            <a:rPr lang="fr-FR"/>
            <a:t>- pouvoir estimer son coût d’acquisition</a:t>
          </a:r>
          <a:endParaRPr lang="en-US"/>
        </a:p>
      </dgm:t>
    </dgm:pt>
    <dgm:pt modelId="{D302BC08-7EB9-4341-96EB-8BE6127380FA}" type="parTrans" cxnId="{641257EA-4731-4556-99EE-0BF290763340}">
      <dgm:prSet/>
      <dgm:spPr/>
      <dgm:t>
        <a:bodyPr/>
        <a:lstStyle/>
        <a:p>
          <a:endParaRPr lang="en-US"/>
        </a:p>
      </dgm:t>
    </dgm:pt>
    <dgm:pt modelId="{C8C32B0E-7BEA-4AF4-8F45-8BFAB0B77C7E}" type="sibTrans" cxnId="{641257EA-4731-4556-99EE-0BF290763340}">
      <dgm:prSet/>
      <dgm:spPr/>
      <dgm:t>
        <a:bodyPr/>
        <a:lstStyle/>
        <a:p>
          <a:endParaRPr lang="en-US"/>
        </a:p>
      </dgm:t>
    </dgm:pt>
    <dgm:pt modelId="{307F7C1B-82D4-4A06-B70E-5C64ED3FACC1}" type="pres">
      <dgm:prSet presAssocID="{356926BE-FCD3-4D98-9B04-C2A5FD493F1D}" presName="root" presStyleCnt="0">
        <dgm:presLayoutVars>
          <dgm:dir/>
          <dgm:resizeHandles val="exact"/>
        </dgm:presLayoutVars>
      </dgm:prSet>
      <dgm:spPr/>
    </dgm:pt>
    <dgm:pt modelId="{93F3CC04-8CD4-4107-B57D-DE3063481213}" type="pres">
      <dgm:prSet presAssocID="{356926BE-FCD3-4D98-9B04-C2A5FD493F1D}" presName="container" presStyleCnt="0">
        <dgm:presLayoutVars>
          <dgm:dir/>
          <dgm:resizeHandles val="exact"/>
        </dgm:presLayoutVars>
      </dgm:prSet>
      <dgm:spPr/>
    </dgm:pt>
    <dgm:pt modelId="{422F41F2-2A40-4837-A688-269E9ED1C7DB}" type="pres">
      <dgm:prSet presAssocID="{0FE45BDD-1356-4FB3-AC72-16B6F23C759D}" presName="compNode" presStyleCnt="0"/>
      <dgm:spPr/>
    </dgm:pt>
    <dgm:pt modelId="{9A2D3FEC-27CE-44EB-A4E0-6B7906CCE248}" type="pres">
      <dgm:prSet presAssocID="{0FE45BDD-1356-4FB3-AC72-16B6F23C759D}" presName="iconBgRect" presStyleLbl="bgShp" presStyleIdx="0" presStyleCnt="2"/>
      <dgm:spPr/>
    </dgm:pt>
    <dgm:pt modelId="{DDFA0BA9-ED78-4C51-98EB-DE12C789189E}" type="pres">
      <dgm:prSet presAssocID="{0FE45BDD-1356-4FB3-AC72-16B6F23C75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blier terminé"/>
        </a:ext>
      </dgm:extLst>
    </dgm:pt>
    <dgm:pt modelId="{D82C8B3D-B566-43C5-A115-0C62A1CF4844}" type="pres">
      <dgm:prSet presAssocID="{0FE45BDD-1356-4FB3-AC72-16B6F23C759D}" presName="spaceRect" presStyleCnt="0"/>
      <dgm:spPr/>
    </dgm:pt>
    <dgm:pt modelId="{8AA828D2-81F2-41B1-A1D0-68D9011D0CC2}" type="pres">
      <dgm:prSet presAssocID="{0FE45BDD-1356-4FB3-AC72-16B6F23C759D}" presName="textRect" presStyleLbl="revTx" presStyleIdx="0" presStyleCnt="2">
        <dgm:presLayoutVars>
          <dgm:chMax val="1"/>
          <dgm:chPref val="1"/>
        </dgm:presLayoutVars>
      </dgm:prSet>
      <dgm:spPr/>
    </dgm:pt>
    <dgm:pt modelId="{4DD2D685-3429-4A1C-A456-DC19A8BC6ACD}" type="pres">
      <dgm:prSet presAssocID="{50AFD922-5607-4F6A-AF91-F138F328054F}" presName="sibTrans" presStyleLbl="sibTrans2D1" presStyleIdx="0" presStyleCnt="0"/>
      <dgm:spPr/>
    </dgm:pt>
    <dgm:pt modelId="{3A8B04E8-11A4-4B75-8A62-864FC06ED8CA}" type="pres">
      <dgm:prSet presAssocID="{E08FB52C-D79E-4017-8C35-200002BB0B22}" presName="compNode" presStyleCnt="0"/>
      <dgm:spPr/>
    </dgm:pt>
    <dgm:pt modelId="{DE88C41C-F56E-4E98-92DE-9999B9B4F514}" type="pres">
      <dgm:prSet presAssocID="{E08FB52C-D79E-4017-8C35-200002BB0B22}" presName="iconBgRect" presStyleLbl="bgShp" presStyleIdx="1" presStyleCnt="2"/>
      <dgm:spPr/>
    </dgm:pt>
    <dgm:pt modelId="{9E84C88D-6699-4FD0-8D9F-C8149708FEFE}" type="pres">
      <dgm:prSet presAssocID="{E08FB52C-D79E-4017-8C35-200002BB0B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rice"/>
        </a:ext>
      </dgm:extLst>
    </dgm:pt>
    <dgm:pt modelId="{4EFB4206-4623-4347-A185-01398B05FFA5}" type="pres">
      <dgm:prSet presAssocID="{E08FB52C-D79E-4017-8C35-200002BB0B22}" presName="spaceRect" presStyleCnt="0"/>
      <dgm:spPr/>
    </dgm:pt>
    <dgm:pt modelId="{A8A19ECE-A22D-4F37-8A14-9AC5B0F0894E}" type="pres">
      <dgm:prSet presAssocID="{E08FB52C-D79E-4017-8C35-200002BB0B2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91CE075-94E8-4EC7-89F7-960226643061}" type="presOf" srcId="{50AFD922-5607-4F6A-AF91-F138F328054F}" destId="{4DD2D685-3429-4A1C-A456-DC19A8BC6ACD}" srcOrd="0" destOrd="0" presId="urn:microsoft.com/office/officeart/2018/2/layout/IconCircleList"/>
    <dgm:cxn modelId="{C6DEF685-1149-43D0-A5DF-38044560344C}" type="presOf" srcId="{0FE45BDD-1356-4FB3-AC72-16B6F23C759D}" destId="{8AA828D2-81F2-41B1-A1D0-68D9011D0CC2}" srcOrd="0" destOrd="0" presId="urn:microsoft.com/office/officeart/2018/2/layout/IconCircleList"/>
    <dgm:cxn modelId="{917AAAC6-1743-4F3F-914E-786E464C3EFB}" type="presOf" srcId="{E08FB52C-D79E-4017-8C35-200002BB0B22}" destId="{A8A19ECE-A22D-4F37-8A14-9AC5B0F0894E}" srcOrd="0" destOrd="0" presId="urn:microsoft.com/office/officeart/2018/2/layout/IconCircleList"/>
    <dgm:cxn modelId="{49BE08CA-D967-43EA-B8B5-A8505D768001}" srcId="{356926BE-FCD3-4D98-9B04-C2A5FD493F1D}" destId="{0FE45BDD-1356-4FB3-AC72-16B6F23C759D}" srcOrd="0" destOrd="0" parTransId="{A59AFE6C-4205-4F44-B29A-5C9B5ACB1BFA}" sibTransId="{50AFD922-5607-4F6A-AF91-F138F328054F}"/>
    <dgm:cxn modelId="{641257EA-4731-4556-99EE-0BF290763340}" srcId="{356926BE-FCD3-4D98-9B04-C2A5FD493F1D}" destId="{E08FB52C-D79E-4017-8C35-200002BB0B22}" srcOrd="1" destOrd="0" parTransId="{D302BC08-7EB9-4341-96EB-8BE6127380FA}" sibTransId="{C8C32B0E-7BEA-4AF4-8F45-8BFAB0B77C7E}"/>
    <dgm:cxn modelId="{A47887FE-4775-4B42-A6C2-71C1EFB400B7}" type="presOf" srcId="{356926BE-FCD3-4D98-9B04-C2A5FD493F1D}" destId="{307F7C1B-82D4-4A06-B70E-5C64ED3FACC1}" srcOrd="0" destOrd="0" presId="urn:microsoft.com/office/officeart/2018/2/layout/IconCircleList"/>
    <dgm:cxn modelId="{4102C390-32E2-48E4-B70F-3247B36DE191}" type="presParOf" srcId="{307F7C1B-82D4-4A06-B70E-5C64ED3FACC1}" destId="{93F3CC04-8CD4-4107-B57D-DE3063481213}" srcOrd="0" destOrd="0" presId="urn:microsoft.com/office/officeart/2018/2/layout/IconCircleList"/>
    <dgm:cxn modelId="{2498DDA0-8533-417A-A466-87016BD8E23C}" type="presParOf" srcId="{93F3CC04-8CD4-4107-B57D-DE3063481213}" destId="{422F41F2-2A40-4837-A688-269E9ED1C7DB}" srcOrd="0" destOrd="0" presId="urn:microsoft.com/office/officeart/2018/2/layout/IconCircleList"/>
    <dgm:cxn modelId="{D918C01B-8C4C-4FD4-A634-8E3B151389C8}" type="presParOf" srcId="{422F41F2-2A40-4837-A688-269E9ED1C7DB}" destId="{9A2D3FEC-27CE-44EB-A4E0-6B7906CCE248}" srcOrd="0" destOrd="0" presId="urn:microsoft.com/office/officeart/2018/2/layout/IconCircleList"/>
    <dgm:cxn modelId="{32EBB106-E319-463C-BBC2-3AAE81919C40}" type="presParOf" srcId="{422F41F2-2A40-4837-A688-269E9ED1C7DB}" destId="{DDFA0BA9-ED78-4C51-98EB-DE12C789189E}" srcOrd="1" destOrd="0" presId="urn:microsoft.com/office/officeart/2018/2/layout/IconCircleList"/>
    <dgm:cxn modelId="{E5FBE337-745D-41BF-A478-A908B544801F}" type="presParOf" srcId="{422F41F2-2A40-4837-A688-269E9ED1C7DB}" destId="{D82C8B3D-B566-43C5-A115-0C62A1CF4844}" srcOrd="2" destOrd="0" presId="urn:microsoft.com/office/officeart/2018/2/layout/IconCircleList"/>
    <dgm:cxn modelId="{288C1768-CCA1-4D8A-B9FD-DE233B5E3141}" type="presParOf" srcId="{422F41F2-2A40-4837-A688-269E9ED1C7DB}" destId="{8AA828D2-81F2-41B1-A1D0-68D9011D0CC2}" srcOrd="3" destOrd="0" presId="urn:microsoft.com/office/officeart/2018/2/layout/IconCircleList"/>
    <dgm:cxn modelId="{01DD363D-C43A-417E-8031-2358F51CD3CD}" type="presParOf" srcId="{93F3CC04-8CD4-4107-B57D-DE3063481213}" destId="{4DD2D685-3429-4A1C-A456-DC19A8BC6ACD}" srcOrd="1" destOrd="0" presId="urn:microsoft.com/office/officeart/2018/2/layout/IconCircleList"/>
    <dgm:cxn modelId="{5D4D4BE8-E7FD-43AE-B225-7C3673A0B869}" type="presParOf" srcId="{93F3CC04-8CD4-4107-B57D-DE3063481213}" destId="{3A8B04E8-11A4-4B75-8A62-864FC06ED8CA}" srcOrd="2" destOrd="0" presId="urn:microsoft.com/office/officeart/2018/2/layout/IconCircleList"/>
    <dgm:cxn modelId="{D2FF9928-DCBF-4C75-9238-610071E785AD}" type="presParOf" srcId="{3A8B04E8-11A4-4B75-8A62-864FC06ED8CA}" destId="{DE88C41C-F56E-4E98-92DE-9999B9B4F514}" srcOrd="0" destOrd="0" presId="urn:microsoft.com/office/officeart/2018/2/layout/IconCircleList"/>
    <dgm:cxn modelId="{9C07E7EE-95CA-48D6-AD89-5CFD6CAA942F}" type="presParOf" srcId="{3A8B04E8-11A4-4B75-8A62-864FC06ED8CA}" destId="{9E84C88D-6699-4FD0-8D9F-C8149708FEFE}" srcOrd="1" destOrd="0" presId="urn:microsoft.com/office/officeart/2018/2/layout/IconCircleList"/>
    <dgm:cxn modelId="{7CB6FBF9-230B-48D5-93EC-33414AF499DD}" type="presParOf" srcId="{3A8B04E8-11A4-4B75-8A62-864FC06ED8CA}" destId="{4EFB4206-4623-4347-A185-01398B05FFA5}" srcOrd="2" destOrd="0" presId="urn:microsoft.com/office/officeart/2018/2/layout/IconCircleList"/>
    <dgm:cxn modelId="{A4E5E00E-CCA7-4493-B8B4-5ACCD1D47125}" type="presParOf" srcId="{3A8B04E8-11A4-4B75-8A62-864FC06ED8CA}" destId="{A8A19ECE-A22D-4F37-8A14-9AC5B0F0894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2B8E682-CE78-4203-A178-E6008765BC5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8D6E95F-5808-464E-8B7A-C77D64A7257C}">
      <dgm:prSet custT="1"/>
      <dgm:spPr/>
      <dgm:t>
        <a:bodyPr/>
        <a:lstStyle/>
        <a:p>
          <a:r>
            <a:rPr lang="fr-FR" sz="2400" dirty="0"/>
            <a:t>- droits de douane,</a:t>
          </a:r>
          <a:endParaRPr lang="en-US" sz="2400" dirty="0"/>
        </a:p>
      </dgm:t>
    </dgm:pt>
    <dgm:pt modelId="{BCF31368-06EA-4F13-8CB2-184BB84A2253}" type="parTrans" cxnId="{E44AF6D2-DB72-4A72-BB0A-9B94B7C04F21}">
      <dgm:prSet/>
      <dgm:spPr/>
      <dgm:t>
        <a:bodyPr/>
        <a:lstStyle/>
        <a:p>
          <a:endParaRPr lang="en-US"/>
        </a:p>
      </dgm:t>
    </dgm:pt>
    <dgm:pt modelId="{A2EAD9B3-2EE8-43D7-AB5C-22FCD9D7EED4}" type="sibTrans" cxnId="{E44AF6D2-DB72-4A72-BB0A-9B94B7C04F21}">
      <dgm:prSet/>
      <dgm:spPr/>
      <dgm:t>
        <a:bodyPr/>
        <a:lstStyle/>
        <a:p>
          <a:endParaRPr lang="en-US"/>
        </a:p>
      </dgm:t>
    </dgm:pt>
    <dgm:pt modelId="{849F3D09-51CB-4FAD-B37C-B05C48107CE2}">
      <dgm:prSet custT="1"/>
      <dgm:spPr/>
      <dgm:t>
        <a:bodyPr/>
        <a:lstStyle/>
        <a:p>
          <a:r>
            <a:rPr lang="fr-FR" sz="2400" dirty="0"/>
            <a:t>- frais de transport,</a:t>
          </a:r>
          <a:endParaRPr lang="en-US" sz="2400" dirty="0"/>
        </a:p>
      </dgm:t>
    </dgm:pt>
    <dgm:pt modelId="{482C3838-4BA9-43B5-AF93-CD49769EE3EF}" type="parTrans" cxnId="{02409995-EB93-4DC8-866D-906D53A99DC8}">
      <dgm:prSet/>
      <dgm:spPr/>
      <dgm:t>
        <a:bodyPr/>
        <a:lstStyle/>
        <a:p>
          <a:endParaRPr lang="en-US"/>
        </a:p>
      </dgm:t>
    </dgm:pt>
    <dgm:pt modelId="{0F04B869-CF00-4367-B772-45E8DA9DBBEE}" type="sibTrans" cxnId="{02409995-EB93-4DC8-866D-906D53A99DC8}">
      <dgm:prSet/>
      <dgm:spPr/>
      <dgm:t>
        <a:bodyPr/>
        <a:lstStyle/>
        <a:p>
          <a:endParaRPr lang="en-US"/>
        </a:p>
      </dgm:t>
    </dgm:pt>
    <dgm:pt modelId="{CB3083A8-A74A-49CC-9A76-4BCCE0D11A15}">
      <dgm:prSet custT="1"/>
      <dgm:spPr/>
      <dgm:t>
        <a:bodyPr/>
        <a:lstStyle/>
        <a:p>
          <a:r>
            <a:rPr lang="fr-FR" sz="2400" dirty="0"/>
            <a:t>- frais de montage,</a:t>
          </a:r>
          <a:endParaRPr lang="en-US" sz="2400" dirty="0"/>
        </a:p>
      </dgm:t>
    </dgm:pt>
    <dgm:pt modelId="{B0440F28-1027-488F-998A-FF2AA4DAD149}" type="parTrans" cxnId="{CE951EF9-48E3-4590-B48D-8F09C6AB2532}">
      <dgm:prSet/>
      <dgm:spPr/>
      <dgm:t>
        <a:bodyPr/>
        <a:lstStyle/>
        <a:p>
          <a:endParaRPr lang="en-US"/>
        </a:p>
      </dgm:t>
    </dgm:pt>
    <dgm:pt modelId="{EFD98FF6-4B52-49DD-BD7B-323BF60918A4}" type="sibTrans" cxnId="{CE951EF9-48E3-4590-B48D-8F09C6AB2532}">
      <dgm:prSet/>
      <dgm:spPr/>
      <dgm:t>
        <a:bodyPr/>
        <a:lstStyle/>
        <a:p>
          <a:endParaRPr lang="en-US"/>
        </a:p>
      </dgm:t>
    </dgm:pt>
    <dgm:pt modelId="{8A18C334-3690-41D1-AC5E-C2416B8D35FA}">
      <dgm:prSet custT="1"/>
      <dgm:spPr/>
      <dgm:t>
        <a:bodyPr/>
        <a:lstStyle/>
        <a:p>
          <a:r>
            <a:rPr lang="fr-FR" sz="2400" dirty="0"/>
            <a:t>- frais d’installation,</a:t>
          </a:r>
          <a:endParaRPr lang="en-US" sz="2400" dirty="0"/>
        </a:p>
      </dgm:t>
    </dgm:pt>
    <dgm:pt modelId="{AE4A1EED-ED16-432B-959D-77E17918517A}" type="parTrans" cxnId="{CEB3B5C7-89DD-4675-9A79-F211B11B870C}">
      <dgm:prSet/>
      <dgm:spPr/>
      <dgm:t>
        <a:bodyPr/>
        <a:lstStyle/>
        <a:p>
          <a:endParaRPr lang="en-US"/>
        </a:p>
      </dgm:t>
    </dgm:pt>
    <dgm:pt modelId="{4A16F91C-E70A-4017-8444-CD89FBF23E88}" type="sibTrans" cxnId="{CEB3B5C7-89DD-4675-9A79-F211B11B870C}">
      <dgm:prSet/>
      <dgm:spPr/>
      <dgm:t>
        <a:bodyPr/>
        <a:lstStyle/>
        <a:p>
          <a:endParaRPr lang="en-US"/>
        </a:p>
      </dgm:t>
    </dgm:pt>
    <dgm:pt modelId="{CAF0C2DA-4C65-44C7-BAD3-717FCDA1F0DF}">
      <dgm:prSet custT="1"/>
      <dgm:spPr/>
      <dgm:t>
        <a:bodyPr/>
        <a:lstStyle/>
        <a:p>
          <a:r>
            <a:rPr lang="fr-FR" sz="2400" dirty="0"/>
            <a:t>- frais de déchargement,</a:t>
          </a:r>
          <a:endParaRPr lang="en-US" sz="2400" dirty="0"/>
        </a:p>
      </dgm:t>
    </dgm:pt>
    <dgm:pt modelId="{08C29ACC-B3D9-415C-9341-5E249F2F1313}" type="parTrans" cxnId="{FE8402FB-EB28-4817-8ADE-6D2898695968}">
      <dgm:prSet/>
      <dgm:spPr/>
      <dgm:t>
        <a:bodyPr/>
        <a:lstStyle/>
        <a:p>
          <a:endParaRPr lang="en-US"/>
        </a:p>
      </dgm:t>
    </dgm:pt>
    <dgm:pt modelId="{55FBE5A4-33B3-4DED-9220-C87B6FE84994}" type="sibTrans" cxnId="{FE8402FB-EB28-4817-8ADE-6D2898695968}">
      <dgm:prSet/>
      <dgm:spPr/>
      <dgm:t>
        <a:bodyPr/>
        <a:lstStyle/>
        <a:p>
          <a:endParaRPr lang="en-US"/>
        </a:p>
      </dgm:t>
    </dgm:pt>
    <dgm:pt modelId="{6A4532C9-7B44-4896-B55F-A5B865F19BF2}">
      <dgm:prSet custT="1"/>
      <dgm:spPr/>
      <dgm:t>
        <a:bodyPr/>
        <a:lstStyle/>
        <a:p>
          <a:r>
            <a:rPr lang="fr-FR" sz="2400" dirty="0"/>
            <a:t>- frais de remise en état, en cas d'achat d'une immobilisation d'occasion,</a:t>
          </a:r>
          <a:endParaRPr lang="en-US" sz="2400" dirty="0"/>
        </a:p>
      </dgm:t>
    </dgm:pt>
    <dgm:pt modelId="{E9FF541B-D6E5-4FD1-9E08-4016C2CE0DEB}" type="parTrans" cxnId="{096C424D-834C-4FD1-898E-72125545C95F}">
      <dgm:prSet/>
      <dgm:spPr/>
      <dgm:t>
        <a:bodyPr/>
        <a:lstStyle/>
        <a:p>
          <a:endParaRPr lang="en-US"/>
        </a:p>
      </dgm:t>
    </dgm:pt>
    <dgm:pt modelId="{884189C2-88B1-4E28-9AFD-DAEF284FF003}" type="sibTrans" cxnId="{096C424D-834C-4FD1-898E-72125545C95F}">
      <dgm:prSet/>
      <dgm:spPr/>
      <dgm:t>
        <a:bodyPr/>
        <a:lstStyle/>
        <a:p>
          <a:endParaRPr lang="en-US"/>
        </a:p>
      </dgm:t>
    </dgm:pt>
    <dgm:pt modelId="{7187FCC8-C4B1-4883-BB95-8872430C26AE}">
      <dgm:prSet custT="1"/>
      <dgm:spPr/>
      <dgm:t>
        <a:bodyPr/>
        <a:lstStyle/>
        <a:p>
          <a:r>
            <a:rPr lang="fr-FR" sz="2400" dirty="0"/>
            <a:t>- T.V.A non déductible (pour les véhicules de tourisme par exemple),</a:t>
          </a:r>
          <a:endParaRPr lang="en-US" sz="2400" dirty="0"/>
        </a:p>
      </dgm:t>
    </dgm:pt>
    <dgm:pt modelId="{1EB03C5A-B610-49B5-8211-37DD55DCEC2D}" type="parTrans" cxnId="{57D8D5EA-9C63-4685-8EF7-43493DDE463B}">
      <dgm:prSet/>
      <dgm:spPr/>
      <dgm:t>
        <a:bodyPr/>
        <a:lstStyle/>
        <a:p>
          <a:endParaRPr lang="en-US"/>
        </a:p>
      </dgm:t>
    </dgm:pt>
    <dgm:pt modelId="{98C636F6-B3E8-448E-B93C-08BBA3E26256}" type="sibTrans" cxnId="{57D8D5EA-9C63-4685-8EF7-43493DDE463B}">
      <dgm:prSet/>
      <dgm:spPr/>
      <dgm:t>
        <a:bodyPr/>
        <a:lstStyle/>
        <a:p>
          <a:endParaRPr lang="en-US"/>
        </a:p>
      </dgm:t>
    </dgm:pt>
    <dgm:pt modelId="{C95E4067-A2C1-49F1-974C-4532AE4F5FD0}" type="pres">
      <dgm:prSet presAssocID="{C2B8E682-CE78-4203-A178-E6008765BC52}" presName="linear" presStyleCnt="0">
        <dgm:presLayoutVars>
          <dgm:animLvl val="lvl"/>
          <dgm:resizeHandles val="exact"/>
        </dgm:presLayoutVars>
      </dgm:prSet>
      <dgm:spPr/>
    </dgm:pt>
    <dgm:pt modelId="{C0C9BBE3-B994-4155-9C7C-12B4C28E6768}" type="pres">
      <dgm:prSet presAssocID="{18D6E95F-5808-464E-8B7A-C77D64A7257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07259A6-C994-4625-959D-580865857335}" type="pres">
      <dgm:prSet presAssocID="{A2EAD9B3-2EE8-43D7-AB5C-22FCD9D7EED4}" presName="spacer" presStyleCnt="0"/>
      <dgm:spPr/>
    </dgm:pt>
    <dgm:pt modelId="{CFF12EF2-485E-4182-B336-4478191B3265}" type="pres">
      <dgm:prSet presAssocID="{849F3D09-51CB-4FAD-B37C-B05C48107CE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26245D8-FAB0-47DB-A9AC-4E8F7FAC53A5}" type="pres">
      <dgm:prSet presAssocID="{0F04B869-CF00-4367-B772-45E8DA9DBBEE}" presName="spacer" presStyleCnt="0"/>
      <dgm:spPr/>
    </dgm:pt>
    <dgm:pt modelId="{02D2B8F5-3D9E-4B02-841D-F1C64D55E7BB}" type="pres">
      <dgm:prSet presAssocID="{CB3083A8-A74A-49CC-9A76-4BCCE0D11A1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4F3AFA3-A76B-4C5A-8A4A-361462C36B3C}" type="pres">
      <dgm:prSet presAssocID="{EFD98FF6-4B52-49DD-BD7B-323BF60918A4}" presName="spacer" presStyleCnt="0"/>
      <dgm:spPr/>
    </dgm:pt>
    <dgm:pt modelId="{891CEF43-A450-4AA4-8305-0E698B910498}" type="pres">
      <dgm:prSet presAssocID="{8A18C334-3690-41D1-AC5E-C2416B8D35F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25662BB-1C00-40E7-B8A4-014FB59C364C}" type="pres">
      <dgm:prSet presAssocID="{4A16F91C-E70A-4017-8444-CD89FBF23E88}" presName="spacer" presStyleCnt="0"/>
      <dgm:spPr/>
    </dgm:pt>
    <dgm:pt modelId="{8617C645-B55D-48DA-8B16-9B1A8996F8A2}" type="pres">
      <dgm:prSet presAssocID="{CAF0C2DA-4C65-44C7-BAD3-717FCDA1F0D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D08329A-831D-4989-9435-D332135067E2}" type="pres">
      <dgm:prSet presAssocID="{55FBE5A4-33B3-4DED-9220-C87B6FE84994}" presName="spacer" presStyleCnt="0"/>
      <dgm:spPr/>
    </dgm:pt>
    <dgm:pt modelId="{92833AD8-BFF0-430E-9B6D-0E085FD8181E}" type="pres">
      <dgm:prSet presAssocID="{6A4532C9-7B44-4896-B55F-A5B865F19BF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D1FAF94-B692-4C5F-ACC6-2E9F3C013E95}" type="pres">
      <dgm:prSet presAssocID="{884189C2-88B1-4E28-9AFD-DAEF284FF003}" presName="spacer" presStyleCnt="0"/>
      <dgm:spPr/>
    </dgm:pt>
    <dgm:pt modelId="{B4A0E13C-D079-4999-BC60-1C5948CEB3E9}" type="pres">
      <dgm:prSet presAssocID="{7187FCC8-C4B1-4883-BB95-8872430C26A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E33F10C-A2EF-422A-BCCE-4535C5CA0612}" type="presOf" srcId="{7187FCC8-C4B1-4883-BB95-8872430C26AE}" destId="{B4A0E13C-D079-4999-BC60-1C5948CEB3E9}" srcOrd="0" destOrd="0" presId="urn:microsoft.com/office/officeart/2005/8/layout/vList2"/>
    <dgm:cxn modelId="{91E69C26-655D-48B0-91ED-A10B0AEFEFD1}" type="presOf" srcId="{CAF0C2DA-4C65-44C7-BAD3-717FCDA1F0DF}" destId="{8617C645-B55D-48DA-8B16-9B1A8996F8A2}" srcOrd="0" destOrd="0" presId="urn:microsoft.com/office/officeart/2005/8/layout/vList2"/>
    <dgm:cxn modelId="{B5D20665-54C8-48B0-9D0B-C7AA21BB6D44}" type="presOf" srcId="{C2B8E682-CE78-4203-A178-E6008765BC52}" destId="{C95E4067-A2C1-49F1-974C-4532AE4F5FD0}" srcOrd="0" destOrd="0" presId="urn:microsoft.com/office/officeart/2005/8/layout/vList2"/>
    <dgm:cxn modelId="{C09DF966-C852-4EF0-8BFA-A1210BD5FEE2}" type="presOf" srcId="{849F3D09-51CB-4FAD-B37C-B05C48107CE2}" destId="{CFF12EF2-485E-4182-B336-4478191B3265}" srcOrd="0" destOrd="0" presId="urn:microsoft.com/office/officeart/2005/8/layout/vList2"/>
    <dgm:cxn modelId="{51A8656B-CAAF-48D9-8A73-09B2579087BC}" type="presOf" srcId="{18D6E95F-5808-464E-8B7A-C77D64A7257C}" destId="{C0C9BBE3-B994-4155-9C7C-12B4C28E6768}" srcOrd="0" destOrd="0" presId="urn:microsoft.com/office/officeart/2005/8/layout/vList2"/>
    <dgm:cxn modelId="{096C424D-834C-4FD1-898E-72125545C95F}" srcId="{C2B8E682-CE78-4203-A178-E6008765BC52}" destId="{6A4532C9-7B44-4896-B55F-A5B865F19BF2}" srcOrd="5" destOrd="0" parTransId="{E9FF541B-D6E5-4FD1-9E08-4016C2CE0DEB}" sibTransId="{884189C2-88B1-4E28-9AFD-DAEF284FF003}"/>
    <dgm:cxn modelId="{BA190E57-D611-447E-B684-867C575858F2}" type="presOf" srcId="{6A4532C9-7B44-4896-B55F-A5B865F19BF2}" destId="{92833AD8-BFF0-430E-9B6D-0E085FD8181E}" srcOrd="0" destOrd="0" presId="urn:microsoft.com/office/officeart/2005/8/layout/vList2"/>
    <dgm:cxn modelId="{02409995-EB93-4DC8-866D-906D53A99DC8}" srcId="{C2B8E682-CE78-4203-A178-E6008765BC52}" destId="{849F3D09-51CB-4FAD-B37C-B05C48107CE2}" srcOrd="1" destOrd="0" parTransId="{482C3838-4BA9-43B5-AF93-CD49769EE3EF}" sibTransId="{0F04B869-CF00-4367-B772-45E8DA9DBBEE}"/>
    <dgm:cxn modelId="{4136689C-9C94-4B40-B078-F6B56E43DCF5}" type="presOf" srcId="{8A18C334-3690-41D1-AC5E-C2416B8D35FA}" destId="{891CEF43-A450-4AA4-8305-0E698B910498}" srcOrd="0" destOrd="0" presId="urn:microsoft.com/office/officeart/2005/8/layout/vList2"/>
    <dgm:cxn modelId="{CEB3B5C7-89DD-4675-9A79-F211B11B870C}" srcId="{C2B8E682-CE78-4203-A178-E6008765BC52}" destId="{8A18C334-3690-41D1-AC5E-C2416B8D35FA}" srcOrd="3" destOrd="0" parTransId="{AE4A1EED-ED16-432B-959D-77E17918517A}" sibTransId="{4A16F91C-E70A-4017-8444-CD89FBF23E88}"/>
    <dgm:cxn modelId="{D252C2CD-19C1-435D-A584-6E90A7059A36}" type="presOf" srcId="{CB3083A8-A74A-49CC-9A76-4BCCE0D11A15}" destId="{02D2B8F5-3D9E-4B02-841D-F1C64D55E7BB}" srcOrd="0" destOrd="0" presId="urn:microsoft.com/office/officeart/2005/8/layout/vList2"/>
    <dgm:cxn modelId="{E44AF6D2-DB72-4A72-BB0A-9B94B7C04F21}" srcId="{C2B8E682-CE78-4203-A178-E6008765BC52}" destId="{18D6E95F-5808-464E-8B7A-C77D64A7257C}" srcOrd="0" destOrd="0" parTransId="{BCF31368-06EA-4F13-8CB2-184BB84A2253}" sibTransId="{A2EAD9B3-2EE8-43D7-AB5C-22FCD9D7EED4}"/>
    <dgm:cxn modelId="{57D8D5EA-9C63-4685-8EF7-43493DDE463B}" srcId="{C2B8E682-CE78-4203-A178-E6008765BC52}" destId="{7187FCC8-C4B1-4883-BB95-8872430C26AE}" srcOrd="6" destOrd="0" parTransId="{1EB03C5A-B610-49B5-8211-37DD55DCEC2D}" sibTransId="{98C636F6-B3E8-448E-B93C-08BBA3E26256}"/>
    <dgm:cxn modelId="{CE951EF9-48E3-4590-B48D-8F09C6AB2532}" srcId="{C2B8E682-CE78-4203-A178-E6008765BC52}" destId="{CB3083A8-A74A-49CC-9A76-4BCCE0D11A15}" srcOrd="2" destOrd="0" parTransId="{B0440F28-1027-488F-998A-FF2AA4DAD149}" sibTransId="{EFD98FF6-4B52-49DD-BD7B-323BF60918A4}"/>
    <dgm:cxn modelId="{FE8402FB-EB28-4817-8ADE-6D2898695968}" srcId="{C2B8E682-CE78-4203-A178-E6008765BC52}" destId="{CAF0C2DA-4C65-44C7-BAD3-717FCDA1F0DF}" srcOrd="4" destOrd="0" parTransId="{08C29ACC-B3D9-415C-9341-5E249F2F1313}" sibTransId="{55FBE5A4-33B3-4DED-9220-C87B6FE84994}"/>
    <dgm:cxn modelId="{43384E63-89A6-41C9-942E-4BEBA06F1745}" type="presParOf" srcId="{C95E4067-A2C1-49F1-974C-4532AE4F5FD0}" destId="{C0C9BBE3-B994-4155-9C7C-12B4C28E6768}" srcOrd="0" destOrd="0" presId="urn:microsoft.com/office/officeart/2005/8/layout/vList2"/>
    <dgm:cxn modelId="{5D3C9F88-683C-4D61-8192-879A20E30C9A}" type="presParOf" srcId="{C95E4067-A2C1-49F1-974C-4532AE4F5FD0}" destId="{E07259A6-C994-4625-959D-580865857335}" srcOrd="1" destOrd="0" presId="urn:microsoft.com/office/officeart/2005/8/layout/vList2"/>
    <dgm:cxn modelId="{9831F237-F609-4C81-9EE7-1D353835BC05}" type="presParOf" srcId="{C95E4067-A2C1-49F1-974C-4532AE4F5FD0}" destId="{CFF12EF2-485E-4182-B336-4478191B3265}" srcOrd="2" destOrd="0" presId="urn:microsoft.com/office/officeart/2005/8/layout/vList2"/>
    <dgm:cxn modelId="{EF4D1F76-C0AF-4963-9B07-08DDFF4F7D15}" type="presParOf" srcId="{C95E4067-A2C1-49F1-974C-4532AE4F5FD0}" destId="{526245D8-FAB0-47DB-A9AC-4E8F7FAC53A5}" srcOrd="3" destOrd="0" presId="urn:microsoft.com/office/officeart/2005/8/layout/vList2"/>
    <dgm:cxn modelId="{76432FB7-1FB2-4570-B8D2-EC6B2721E596}" type="presParOf" srcId="{C95E4067-A2C1-49F1-974C-4532AE4F5FD0}" destId="{02D2B8F5-3D9E-4B02-841D-F1C64D55E7BB}" srcOrd="4" destOrd="0" presId="urn:microsoft.com/office/officeart/2005/8/layout/vList2"/>
    <dgm:cxn modelId="{1FB3E5B3-6735-4CF9-AA61-EEE2A58349E5}" type="presParOf" srcId="{C95E4067-A2C1-49F1-974C-4532AE4F5FD0}" destId="{E4F3AFA3-A76B-4C5A-8A4A-361462C36B3C}" srcOrd="5" destOrd="0" presId="urn:microsoft.com/office/officeart/2005/8/layout/vList2"/>
    <dgm:cxn modelId="{1DA3BEC8-F449-495C-BA12-17F167C0226B}" type="presParOf" srcId="{C95E4067-A2C1-49F1-974C-4532AE4F5FD0}" destId="{891CEF43-A450-4AA4-8305-0E698B910498}" srcOrd="6" destOrd="0" presId="urn:microsoft.com/office/officeart/2005/8/layout/vList2"/>
    <dgm:cxn modelId="{06359CAC-7EBC-4CDE-B477-276539B3F6DD}" type="presParOf" srcId="{C95E4067-A2C1-49F1-974C-4532AE4F5FD0}" destId="{025662BB-1C00-40E7-B8A4-014FB59C364C}" srcOrd="7" destOrd="0" presId="urn:microsoft.com/office/officeart/2005/8/layout/vList2"/>
    <dgm:cxn modelId="{82B0E72C-4A86-4B2E-8841-A41DAD5B2B1F}" type="presParOf" srcId="{C95E4067-A2C1-49F1-974C-4532AE4F5FD0}" destId="{8617C645-B55D-48DA-8B16-9B1A8996F8A2}" srcOrd="8" destOrd="0" presId="urn:microsoft.com/office/officeart/2005/8/layout/vList2"/>
    <dgm:cxn modelId="{F6FFB5E7-CDF8-4A33-AE6C-29C9A8394141}" type="presParOf" srcId="{C95E4067-A2C1-49F1-974C-4532AE4F5FD0}" destId="{1D08329A-831D-4989-9435-D332135067E2}" srcOrd="9" destOrd="0" presId="urn:microsoft.com/office/officeart/2005/8/layout/vList2"/>
    <dgm:cxn modelId="{82D32BED-E761-46F8-9F71-158F9D056687}" type="presParOf" srcId="{C95E4067-A2C1-49F1-974C-4532AE4F5FD0}" destId="{92833AD8-BFF0-430E-9B6D-0E085FD8181E}" srcOrd="10" destOrd="0" presId="urn:microsoft.com/office/officeart/2005/8/layout/vList2"/>
    <dgm:cxn modelId="{40289133-9EAA-4676-944F-F1C76F145BCE}" type="presParOf" srcId="{C95E4067-A2C1-49F1-974C-4532AE4F5FD0}" destId="{ED1FAF94-B692-4C5F-ACC6-2E9F3C013E95}" srcOrd="11" destOrd="0" presId="urn:microsoft.com/office/officeart/2005/8/layout/vList2"/>
    <dgm:cxn modelId="{6C875AFD-F077-44A0-8B94-C9ACA65DFD8E}" type="presParOf" srcId="{C95E4067-A2C1-49F1-974C-4532AE4F5FD0}" destId="{B4A0E13C-D079-4999-BC60-1C5948CEB3E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B8E682-CE78-4203-A178-E6008765BC5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D6E95F-5808-464E-8B7A-C77D64A7257C}">
      <dgm:prSet/>
      <dgm:spPr/>
      <dgm:t>
        <a:bodyPr/>
        <a:lstStyle/>
        <a:p>
          <a:r>
            <a:rPr lang="fr-FR" dirty="0"/>
            <a:t>- honoraires (d'architectes, avocats</a:t>
          </a:r>
          <a:endParaRPr lang="en-US" dirty="0"/>
        </a:p>
      </dgm:t>
    </dgm:pt>
    <dgm:pt modelId="{BCF31368-06EA-4F13-8CB2-184BB84A2253}" type="parTrans" cxnId="{E44AF6D2-DB72-4A72-BB0A-9B94B7C04F21}">
      <dgm:prSet/>
      <dgm:spPr/>
      <dgm:t>
        <a:bodyPr/>
        <a:lstStyle/>
        <a:p>
          <a:endParaRPr lang="en-US"/>
        </a:p>
      </dgm:t>
    </dgm:pt>
    <dgm:pt modelId="{A2EAD9B3-2EE8-43D7-AB5C-22FCD9D7EED4}" type="sibTrans" cxnId="{E44AF6D2-DB72-4A72-BB0A-9B94B7C04F2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A9C94E38-DE00-430F-A369-55D1ED91E897}">
      <dgm:prSet/>
      <dgm:spPr/>
      <dgm:t>
        <a:bodyPr/>
        <a:lstStyle/>
        <a:p>
          <a:r>
            <a:rPr lang="fr-FR"/>
            <a:t>- droits de mutation,</a:t>
          </a:r>
        </a:p>
      </dgm:t>
    </dgm:pt>
    <dgm:pt modelId="{7BAA7773-44EC-4CC2-A282-171C6F375DD2}" type="parTrans" cxnId="{9FAC609D-9C30-41B0-A807-3A922DB098A1}">
      <dgm:prSet/>
      <dgm:spPr/>
      <dgm:t>
        <a:bodyPr/>
        <a:lstStyle/>
        <a:p>
          <a:endParaRPr lang="fr-FR"/>
        </a:p>
      </dgm:t>
    </dgm:pt>
    <dgm:pt modelId="{A16032D3-3990-4369-AAAA-B97CBB15B08E}" type="sibTrans" cxnId="{9FAC609D-9C30-41B0-A807-3A922DB098A1}">
      <dgm:prSet phldrT="02"/>
      <dgm:spPr/>
      <dgm:t>
        <a:bodyPr/>
        <a:lstStyle/>
        <a:p>
          <a:r>
            <a:rPr lang="fr-FR"/>
            <a:t>02</a:t>
          </a:r>
        </a:p>
      </dgm:t>
    </dgm:pt>
    <dgm:pt modelId="{3427ED3D-138D-45E7-9B89-A928F0929A53}">
      <dgm:prSet/>
      <dgm:spPr/>
      <dgm:t>
        <a:bodyPr/>
        <a:lstStyle/>
        <a:p>
          <a:r>
            <a:rPr lang="fr-FR"/>
            <a:t>- commissions (frais d'agence immobilière), </a:t>
          </a:r>
        </a:p>
      </dgm:t>
    </dgm:pt>
    <dgm:pt modelId="{6406ECA7-2755-4F00-A704-0327C6845D43}" type="parTrans" cxnId="{63EA64A2-C297-4598-BABE-4B68F6BD2086}">
      <dgm:prSet/>
      <dgm:spPr/>
      <dgm:t>
        <a:bodyPr/>
        <a:lstStyle/>
        <a:p>
          <a:endParaRPr lang="fr-FR"/>
        </a:p>
      </dgm:t>
    </dgm:pt>
    <dgm:pt modelId="{C083CA37-D28A-4502-9F5C-EFFBAF087C6E}" type="sibTrans" cxnId="{63EA64A2-C297-4598-BABE-4B68F6BD2086}">
      <dgm:prSet phldrT="03"/>
      <dgm:spPr/>
      <dgm:t>
        <a:bodyPr/>
        <a:lstStyle/>
        <a:p>
          <a:r>
            <a:rPr lang="fr-FR"/>
            <a:t>03</a:t>
          </a:r>
        </a:p>
      </dgm:t>
    </dgm:pt>
    <dgm:pt modelId="{4D021C31-9D3A-4635-8D4B-1E896C3E4B56}">
      <dgm:prSet/>
      <dgm:spPr/>
      <dgm:t>
        <a:bodyPr/>
        <a:lstStyle/>
        <a:p>
          <a:r>
            <a:rPr lang="fr-FR"/>
            <a:t>- frais d'actes.</a:t>
          </a:r>
        </a:p>
      </dgm:t>
    </dgm:pt>
    <dgm:pt modelId="{7758A51F-12A8-496B-93B0-FF8A1CA2DD27}" type="parTrans" cxnId="{4F4D89AA-2F10-4851-86A2-F5E67D30B852}">
      <dgm:prSet/>
      <dgm:spPr/>
      <dgm:t>
        <a:bodyPr/>
        <a:lstStyle/>
        <a:p>
          <a:endParaRPr lang="fr-FR"/>
        </a:p>
      </dgm:t>
    </dgm:pt>
    <dgm:pt modelId="{2CC82EBA-5F26-4A61-B817-E5B3852C10D3}" type="sibTrans" cxnId="{4F4D89AA-2F10-4851-86A2-F5E67D30B852}">
      <dgm:prSet phldrT="04"/>
      <dgm:spPr/>
      <dgm:t>
        <a:bodyPr/>
        <a:lstStyle/>
        <a:p>
          <a:r>
            <a:rPr lang="fr-FR"/>
            <a:t>04</a:t>
          </a:r>
        </a:p>
      </dgm:t>
    </dgm:pt>
    <dgm:pt modelId="{98B83E53-6624-4D87-AC5E-594A5388FE58}" type="pres">
      <dgm:prSet presAssocID="{C2B8E682-CE78-4203-A178-E6008765BC52}" presName="Name0" presStyleCnt="0">
        <dgm:presLayoutVars>
          <dgm:animLvl val="lvl"/>
          <dgm:resizeHandles val="exact"/>
        </dgm:presLayoutVars>
      </dgm:prSet>
      <dgm:spPr/>
    </dgm:pt>
    <dgm:pt modelId="{55001D63-DF9F-405C-A58C-F6EF6936B210}" type="pres">
      <dgm:prSet presAssocID="{18D6E95F-5808-464E-8B7A-C77D64A7257C}" presName="compositeNode" presStyleCnt="0">
        <dgm:presLayoutVars>
          <dgm:bulletEnabled val="1"/>
        </dgm:presLayoutVars>
      </dgm:prSet>
      <dgm:spPr/>
    </dgm:pt>
    <dgm:pt modelId="{03C63C21-2077-4D2B-9D35-BE93B388B5CC}" type="pres">
      <dgm:prSet presAssocID="{18D6E95F-5808-464E-8B7A-C77D64A7257C}" presName="bgRect" presStyleLbl="alignNode1" presStyleIdx="0" presStyleCnt="4"/>
      <dgm:spPr/>
    </dgm:pt>
    <dgm:pt modelId="{1202D765-D302-4E74-A2B8-20E60CE5A293}" type="pres">
      <dgm:prSet presAssocID="{A2EAD9B3-2EE8-43D7-AB5C-22FCD9D7EED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5253B57C-8976-463F-98DC-C5264FB77B27}" type="pres">
      <dgm:prSet presAssocID="{18D6E95F-5808-464E-8B7A-C77D64A7257C}" presName="nodeRect" presStyleLbl="alignNode1" presStyleIdx="0" presStyleCnt="4">
        <dgm:presLayoutVars>
          <dgm:bulletEnabled val="1"/>
        </dgm:presLayoutVars>
      </dgm:prSet>
      <dgm:spPr/>
    </dgm:pt>
    <dgm:pt modelId="{B705839C-A2E8-4178-AC9B-BF0755DC7B73}" type="pres">
      <dgm:prSet presAssocID="{A2EAD9B3-2EE8-43D7-AB5C-22FCD9D7EED4}" presName="sibTrans" presStyleCnt="0"/>
      <dgm:spPr/>
    </dgm:pt>
    <dgm:pt modelId="{DC43C4D6-BD12-48CA-A377-A724A9AAAC83}" type="pres">
      <dgm:prSet presAssocID="{A9C94E38-DE00-430F-A369-55D1ED91E897}" presName="compositeNode" presStyleCnt="0">
        <dgm:presLayoutVars>
          <dgm:bulletEnabled val="1"/>
        </dgm:presLayoutVars>
      </dgm:prSet>
      <dgm:spPr/>
    </dgm:pt>
    <dgm:pt modelId="{3F30D49C-76BF-4183-9B91-6C97220BA2AA}" type="pres">
      <dgm:prSet presAssocID="{A9C94E38-DE00-430F-A369-55D1ED91E897}" presName="bgRect" presStyleLbl="alignNode1" presStyleIdx="1" presStyleCnt="4"/>
      <dgm:spPr/>
    </dgm:pt>
    <dgm:pt modelId="{C6312857-B7CF-4539-B7E4-AECF04369EAA}" type="pres">
      <dgm:prSet presAssocID="{A16032D3-3990-4369-AAAA-B97CBB15B08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5A4809D-0B1C-49FE-9BFC-0A989A0D2E7F}" type="pres">
      <dgm:prSet presAssocID="{A9C94E38-DE00-430F-A369-55D1ED91E897}" presName="nodeRect" presStyleLbl="alignNode1" presStyleIdx="1" presStyleCnt="4">
        <dgm:presLayoutVars>
          <dgm:bulletEnabled val="1"/>
        </dgm:presLayoutVars>
      </dgm:prSet>
      <dgm:spPr/>
    </dgm:pt>
    <dgm:pt modelId="{E3120E86-E841-416C-A88F-1C47FAFEAB83}" type="pres">
      <dgm:prSet presAssocID="{A16032D3-3990-4369-AAAA-B97CBB15B08E}" presName="sibTrans" presStyleCnt="0"/>
      <dgm:spPr/>
    </dgm:pt>
    <dgm:pt modelId="{97E9DC24-6817-4462-B7AC-C4D24AFA7F54}" type="pres">
      <dgm:prSet presAssocID="{3427ED3D-138D-45E7-9B89-A928F0929A53}" presName="compositeNode" presStyleCnt="0">
        <dgm:presLayoutVars>
          <dgm:bulletEnabled val="1"/>
        </dgm:presLayoutVars>
      </dgm:prSet>
      <dgm:spPr/>
    </dgm:pt>
    <dgm:pt modelId="{6D26F5A3-92D8-44EC-A766-54410919774A}" type="pres">
      <dgm:prSet presAssocID="{3427ED3D-138D-45E7-9B89-A928F0929A53}" presName="bgRect" presStyleLbl="alignNode1" presStyleIdx="2" presStyleCnt="4"/>
      <dgm:spPr/>
    </dgm:pt>
    <dgm:pt modelId="{EE98CC14-1250-48C3-8B99-8A18E9D8A738}" type="pres">
      <dgm:prSet presAssocID="{C083CA37-D28A-4502-9F5C-EFFBAF087C6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87BC409-8B1A-4E1F-B70F-75FC1F92F718}" type="pres">
      <dgm:prSet presAssocID="{3427ED3D-138D-45E7-9B89-A928F0929A53}" presName="nodeRect" presStyleLbl="alignNode1" presStyleIdx="2" presStyleCnt="4">
        <dgm:presLayoutVars>
          <dgm:bulletEnabled val="1"/>
        </dgm:presLayoutVars>
      </dgm:prSet>
      <dgm:spPr/>
    </dgm:pt>
    <dgm:pt modelId="{D3A40726-32C3-4AFC-B20A-7DD01C7D25F0}" type="pres">
      <dgm:prSet presAssocID="{C083CA37-D28A-4502-9F5C-EFFBAF087C6E}" presName="sibTrans" presStyleCnt="0"/>
      <dgm:spPr/>
    </dgm:pt>
    <dgm:pt modelId="{88ABAC41-B834-450A-A4F6-CA6EDB1B1B57}" type="pres">
      <dgm:prSet presAssocID="{4D021C31-9D3A-4635-8D4B-1E896C3E4B56}" presName="compositeNode" presStyleCnt="0">
        <dgm:presLayoutVars>
          <dgm:bulletEnabled val="1"/>
        </dgm:presLayoutVars>
      </dgm:prSet>
      <dgm:spPr/>
    </dgm:pt>
    <dgm:pt modelId="{BA1C8A48-89B9-4090-86F1-E32F76179EAC}" type="pres">
      <dgm:prSet presAssocID="{4D021C31-9D3A-4635-8D4B-1E896C3E4B56}" presName="bgRect" presStyleLbl="alignNode1" presStyleIdx="3" presStyleCnt="4"/>
      <dgm:spPr/>
    </dgm:pt>
    <dgm:pt modelId="{A98A07C7-C9F6-4D61-B649-37571E33F450}" type="pres">
      <dgm:prSet presAssocID="{2CC82EBA-5F26-4A61-B817-E5B3852C10D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6D37E09D-B50A-4644-AF22-AD5CFB1FDFEB}" type="pres">
      <dgm:prSet presAssocID="{4D021C31-9D3A-4635-8D4B-1E896C3E4B56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4171E500-90B9-4E79-8CD2-D78E073B4BDF}" type="presOf" srcId="{A9C94E38-DE00-430F-A369-55D1ED91E897}" destId="{75A4809D-0B1C-49FE-9BFC-0A989A0D2E7F}" srcOrd="1" destOrd="0" presId="urn:microsoft.com/office/officeart/2016/7/layout/LinearBlockProcessNumbered"/>
    <dgm:cxn modelId="{E7B00833-D68B-4650-AE9C-964B611AA0DF}" type="presOf" srcId="{3427ED3D-138D-45E7-9B89-A928F0929A53}" destId="{6D26F5A3-92D8-44EC-A766-54410919774A}" srcOrd="0" destOrd="0" presId="urn:microsoft.com/office/officeart/2016/7/layout/LinearBlockProcessNumbered"/>
    <dgm:cxn modelId="{A0BEDD74-DC01-4F9B-A588-015CF0C743D1}" type="presOf" srcId="{C2B8E682-CE78-4203-A178-E6008765BC52}" destId="{98B83E53-6624-4D87-AC5E-594A5388FE58}" srcOrd="0" destOrd="0" presId="urn:microsoft.com/office/officeart/2016/7/layout/LinearBlockProcessNumbered"/>
    <dgm:cxn modelId="{AD73CA7B-E3C9-4900-862E-6F75DB17A273}" type="presOf" srcId="{A2EAD9B3-2EE8-43D7-AB5C-22FCD9D7EED4}" destId="{1202D765-D302-4E74-A2B8-20E60CE5A293}" srcOrd="0" destOrd="0" presId="urn:microsoft.com/office/officeart/2016/7/layout/LinearBlockProcessNumbered"/>
    <dgm:cxn modelId="{C9EEF087-6183-4DEF-AAC2-BDEADDBE2743}" type="presOf" srcId="{A9C94E38-DE00-430F-A369-55D1ED91E897}" destId="{3F30D49C-76BF-4183-9B91-6C97220BA2AA}" srcOrd="0" destOrd="0" presId="urn:microsoft.com/office/officeart/2016/7/layout/LinearBlockProcessNumbered"/>
    <dgm:cxn modelId="{55781F9D-BD90-4B4F-8601-06A7BFD4AF14}" type="presOf" srcId="{C083CA37-D28A-4502-9F5C-EFFBAF087C6E}" destId="{EE98CC14-1250-48C3-8B99-8A18E9D8A738}" srcOrd="0" destOrd="0" presId="urn:microsoft.com/office/officeart/2016/7/layout/LinearBlockProcessNumbered"/>
    <dgm:cxn modelId="{9FAC609D-9C30-41B0-A807-3A922DB098A1}" srcId="{C2B8E682-CE78-4203-A178-E6008765BC52}" destId="{A9C94E38-DE00-430F-A369-55D1ED91E897}" srcOrd="1" destOrd="0" parTransId="{7BAA7773-44EC-4CC2-A282-171C6F375DD2}" sibTransId="{A16032D3-3990-4369-AAAA-B97CBB15B08E}"/>
    <dgm:cxn modelId="{63EA64A2-C297-4598-BABE-4B68F6BD2086}" srcId="{C2B8E682-CE78-4203-A178-E6008765BC52}" destId="{3427ED3D-138D-45E7-9B89-A928F0929A53}" srcOrd="2" destOrd="0" parTransId="{6406ECA7-2755-4F00-A704-0327C6845D43}" sibTransId="{C083CA37-D28A-4502-9F5C-EFFBAF087C6E}"/>
    <dgm:cxn modelId="{DEAC0FA3-94D0-4233-97AA-FC6FF22EDE1B}" type="presOf" srcId="{4D021C31-9D3A-4635-8D4B-1E896C3E4B56}" destId="{BA1C8A48-89B9-4090-86F1-E32F76179EAC}" srcOrd="0" destOrd="0" presId="urn:microsoft.com/office/officeart/2016/7/layout/LinearBlockProcessNumbered"/>
    <dgm:cxn modelId="{4F4D89AA-2F10-4851-86A2-F5E67D30B852}" srcId="{C2B8E682-CE78-4203-A178-E6008765BC52}" destId="{4D021C31-9D3A-4635-8D4B-1E896C3E4B56}" srcOrd="3" destOrd="0" parTransId="{7758A51F-12A8-496B-93B0-FF8A1CA2DD27}" sibTransId="{2CC82EBA-5F26-4A61-B817-E5B3852C10D3}"/>
    <dgm:cxn modelId="{A018F8B0-FCDA-4FBB-9505-E760A85D47A9}" type="presOf" srcId="{A16032D3-3990-4369-AAAA-B97CBB15B08E}" destId="{C6312857-B7CF-4539-B7E4-AECF04369EAA}" srcOrd="0" destOrd="0" presId="urn:microsoft.com/office/officeart/2016/7/layout/LinearBlockProcessNumbered"/>
    <dgm:cxn modelId="{F7DA2DB3-F7E8-485C-9374-F2B214E7B950}" type="presOf" srcId="{4D021C31-9D3A-4635-8D4B-1E896C3E4B56}" destId="{6D37E09D-B50A-4644-AF22-AD5CFB1FDFEB}" srcOrd="1" destOrd="0" presId="urn:microsoft.com/office/officeart/2016/7/layout/LinearBlockProcessNumbered"/>
    <dgm:cxn modelId="{16C81DC6-18A4-451D-918C-7208A156B4F9}" type="presOf" srcId="{2CC82EBA-5F26-4A61-B817-E5B3852C10D3}" destId="{A98A07C7-C9F6-4D61-B649-37571E33F450}" srcOrd="0" destOrd="0" presId="urn:microsoft.com/office/officeart/2016/7/layout/LinearBlockProcessNumbered"/>
    <dgm:cxn modelId="{E44AF6D2-DB72-4A72-BB0A-9B94B7C04F21}" srcId="{C2B8E682-CE78-4203-A178-E6008765BC52}" destId="{18D6E95F-5808-464E-8B7A-C77D64A7257C}" srcOrd="0" destOrd="0" parTransId="{BCF31368-06EA-4F13-8CB2-184BB84A2253}" sibTransId="{A2EAD9B3-2EE8-43D7-AB5C-22FCD9D7EED4}"/>
    <dgm:cxn modelId="{FE8825D4-8544-48C1-9440-9523A32BE971}" type="presOf" srcId="{3427ED3D-138D-45E7-9B89-A928F0929A53}" destId="{487BC409-8B1A-4E1F-B70F-75FC1F92F718}" srcOrd="1" destOrd="0" presId="urn:microsoft.com/office/officeart/2016/7/layout/LinearBlockProcessNumbered"/>
    <dgm:cxn modelId="{248B0AEA-3AC7-4164-B02A-926F04E3C05F}" type="presOf" srcId="{18D6E95F-5808-464E-8B7A-C77D64A7257C}" destId="{03C63C21-2077-4D2B-9D35-BE93B388B5CC}" srcOrd="0" destOrd="0" presId="urn:microsoft.com/office/officeart/2016/7/layout/LinearBlockProcessNumbered"/>
    <dgm:cxn modelId="{0336F9EA-4712-404C-9EE2-D903A78AE18E}" type="presOf" srcId="{18D6E95F-5808-464E-8B7A-C77D64A7257C}" destId="{5253B57C-8976-463F-98DC-C5264FB77B27}" srcOrd="1" destOrd="0" presId="urn:microsoft.com/office/officeart/2016/7/layout/LinearBlockProcessNumbered"/>
    <dgm:cxn modelId="{8D0F95A6-90A0-4CDA-B01E-CC73119CF706}" type="presParOf" srcId="{98B83E53-6624-4D87-AC5E-594A5388FE58}" destId="{55001D63-DF9F-405C-A58C-F6EF6936B210}" srcOrd="0" destOrd="0" presId="urn:microsoft.com/office/officeart/2016/7/layout/LinearBlockProcessNumbered"/>
    <dgm:cxn modelId="{DDD057DA-83BB-439F-92C0-F19A879096AE}" type="presParOf" srcId="{55001D63-DF9F-405C-A58C-F6EF6936B210}" destId="{03C63C21-2077-4D2B-9D35-BE93B388B5CC}" srcOrd="0" destOrd="0" presId="urn:microsoft.com/office/officeart/2016/7/layout/LinearBlockProcessNumbered"/>
    <dgm:cxn modelId="{AA8479A9-7DFA-4562-9D76-058DD0097F7A}" type="presParOf" srcId="{55001D63-DF9F-405C-A58C-F6EF6936B210}" destId="{1202D765-D302-4E74-A2B8-20E60CE5A293}" srcOrd="1" destOrd="0" presId="urn:microsoft.com/office/officeart/2016/7/layout/LinearBlockProcessNumbered"/>
    <dgm:cxn modelId="{376E79FC-47D0-4AE4-AEB3-9C60B5217D5C}" type="presParOf" srcId="{55001D63-DF9F-405C-A58C-F6EF6936B210}" destId="{5253B57C-8976-463F-98DC-C5264FB77B27}" srcOrd="2" destOrd="0" presId="urn:microsoft.com/office/officeart/2016/7/layout/LinearBlockProcessNumbered"/>
    <dgm:cxn modelId="{6A1EE361-CE24-4B83-9A03-26A4929B5130}" type="presParOf" srcId="{98B83E53-6624-4D87-AC5E-594A5388FE58}" destId="{B705839C-A2E8-4178-AC9B-BF0755DC7B73}" srcOrd="1" destOrd="0" presId="urn:microsoft.com/office/officeart/2016/7/layout/LinearBlockProcessNumbered"/>
    <dgm:cxn modelId="{DB782FA8-31D6-4F43-A654-6A9211FA18CB}" type="presParOf" srcId="{98B83E53-6624-4D87-AC5E-594A5388FE58}" destId="{DC43C4D6-BD12-48CA-A377-A724A9AAAC83}" srcOrd="2" destOrd="0" presId="urn:microsoft.com/office/officeart/2016/7/layout/LinearBlockProcessNumbered"/>
    <dgm:cxn modelId="{4EF0C0C5-AC78-4EA2-A090-13BF1CF45E11}" type="presParOf" srcId="{DC43C4D6-BD12-48CA-A377-A724A9AAAC83}" destId="{3F30D49C-76BF-4183-9B91-6C97220BA2AA}" srcOrd="0" destOrd="0" presId="urn:microsoft.com/office/officeart/2016/7/layout/LinearBlockProcessNumbered"/>
    <dgm:cxn modelId="{AD50397F-9145-46AA-BF18-FDAA316D974E}" type="presParOf" srcId="{DC43C4D6-BD12-48CA-A377-A724A9AAAC83}" destId="{C6312857-B7CF-4539-B7E4-AECF04369EAA}" srcOrd="1" destOrd="0" presId="urn:microsoft.com/office/officeart/2016/7/layout/LinearBlockProcessNumbered"/>
    <dgm:cxn modelId="{38929B75-B9E5-492E-8234-1BF38B324A86}" type="presParOf" srcId="{DC43C4D6-BD12-48CA-A377-A724A9AAAC83}" destId="{75A4809D-0B1C-49FE-9BFC-0A989A0D2E7F}" srcOrd="2" destOrd="0" presId="urn:microsoft.com/office/officeart/2016/7/layout/LinearBlockProcessNumbered"/>
    <dgm:cxn modelId="{010F98B6-F490-4AA4-82B3-7DAE74D73FC1}" type="presParOf" srcId="{98B83E53-6624-4D87-AC5E-594A5388FE58}" destId="{E3120E86-E841-416C-A88F-1C47FAFEAB83}" srcOrd="3" destOrd="0" presId="urn:microsoft.com/office/officeart/2016/7/layout/LinearBlockProcessNumbered"/>
    <dgm:cxn modelId="{207994FD-57FB-46E5-9B7E-6CC6DF5F4B73}" type="presParOf" srcId="{98B83E53-6624-4D87-AC5E-594A5388FE58}" destId="{97E9DC24-6817-4462-B7AC-C4D24AFA7F54}" srcOrd="4" destOrd="0" presId="urn:microsoft.com/office/officeart/2016/7/layout/LinearBlockProcessNumbered"/>
    <dgm:cxn modelId="{3811A972-AC19-450E-9A31-0FFE9256243C}" type="presParOf" srcId="{97E9DC24-6817-4462-B7AC-C4D24AFA7F54}" destId="{6D26F5A3-92D8-44EC-A766-54410919774A}" srcOrd="0" destOrd="0" presId="urn:microsoft.com/office/officeart/2016/7/layout/LinearBlockProcessNumbered"/>
    <dgm:cxn modelId="{37F99560-8C98-4D9A-AAB3-22C4B1EA837C}" type="presParOf" srcId="{97E9DC24-6817-4462-B7AC-C4D24AFA7F54}" destId="{EE98CC14-1250-48C3-8B99-8A18E9D8A738}" srcOrd="1" destOrd="0" presId="urn:microsoft.com/office/officeart/2016/7/layout/LinearBlockProcessNumbered"/>
    <dgm:cxn modelId="{9092B091-EDBD-450F-AC45-1D235B167EEA}" type="presParOf" srcId="{97E9DC24-6817-4462-B7AC-C4D24AFA7F54}" destId="{487BC409-8B1A-4E1F-B70F-75FC1F92F718}" srcOrd="2" destOrd="0" presId="urn:microsoft.com/office/officeart/2016/7/layout/LinearBlockProcessNumbered"/>
    <dgm:cxn modelId="{8BED0CB7-E2DF-4D09-BA18-072E4B65C0BE}" type="presParOf" srcId="{98B83E53-6624-4D87-AC5E-594A5388FE58}" destId="{D3A40726-32C3-4AFC-B20A-7DD01C7D25F0}" srcOrd="5" destOrd="0" presId="urn:microsoft.com/office/officeart/2016/7/layout/LinearBlockProcessNumbered"/>
    <dgm:cxn modelId="{CBC1CFE4-AE44-4142-B0DB-B16AD9DE9612}" type="presParOf" srcId="{98B83E53-6624-4D87-AC5E-594A5388FE58}" destId="{88ABAC41-B834-450A-A4F6-CA6EDB1B1B57}" srcOrd="6" destOrd="0" presId="urn:microsoft.com/office/officeart/2016/7/layout/LinearBlockProcessNumbered"/>
    <dgm:cxn modelId="{E48904ED-F7E0-46AF-93DA-DAF42EFAD430}" type="presParOf" srcId="{88ABAC41-B834-450A-A4F6-CA6EDB1B1B57}" destId="{BA1C8A48-89B9-4090-86F1-E32F76179EAC}" srcOrd="0" destOrd="0" presId="urn:microsoft.com/office/officeart/2016/7/layout/LinearBlockProcessNumbered"/>
    <dgm:cxn modelId="{F439C2E6-05AE-4C41-8CD1-920DA4EFA97A}" type="presParOf" srcId="{88ABAC41-B834-450A-A4F6-CA6EDB1B1B57}" destId="{A98A07C7-C9F6-4D61-B649-37571E33F450}" srcOrd="1" destOrd="0" presId="urn:microsoft.com/office/officeart/2016/7/layout/LinearBlockProcessNumbered"/>
    <dgm:cxn modelId="{2F0D06F8-8D5F-4260-999F-E4739EF4002F}" type="presParOf" srcId="{88ABAC41-B834-450A-A4F6-CA6EDB1B1B57}" destId="{6D37E09D-B50A-4644-AF22-AD5CFB1FDFE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0F4BDB-6EAC-4BF0-8F16-19E368A230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3701E9A-5A40-4BE8-9F1D-2A072C2C73FA}">
      <dgm:prSet/>
      <dgm:spPr/>
      <dgm:t>
        <a:bodyPr/>
        <a:lstStyle/>
        <a:p>
          <a:r>
            <a:rPr lang="fr-FR"/>
            <a:t>Durée d'utilisation : 5 ans =&gt; Taux L = 1/5 * 100 = 20 %</a:t>
          </a:r>
          <a:endParaRPr lang="en-US"/>
        </a:p>
      </dgm:t>
    </dgm:pt>
    <dgm:pt modelId="{2B1FB182-8062-4D5F-9B16-A8313941E4A2}" type="parTrans" cxnId="{A377C100-8147-45F1-BC96-E4C65F94C202}">
      <dgm:prSet/>
      <dgm:spPr/>
      <dgm:t>
        <a:bodyPr/>
        <a:lstStyle/>
        <a:p>
          <a:endParaRPr lang="en-US"/>
        </a:p>
      </dgm:t>
    </dgm:pt>
    <dgm:pt modelId="{623093ED-9E71-4BDE-990D-4FFCD3872FEB}" type="sibTrans" cxnId="{A377C100-8147-45F1-BC96-E4C65F94C202}">
      <dgm:prSet/>
      <dgm:spPr/>
      <dgm:t>
        <a:bodyPr/>
        <a:lstStyle/>
        <a:p>
          <a:endParaRPr lang="en-US"/>
        </a:p>
      </dgm:t>
    </dgm:pt>
    <dgm:pt modelId="{5661BA71-AC7F-4718-852B-8E5E63A44CA0}">
      <dgm:prSet/>
      <dgm:spPr/>
      <dgm:t>
        <a:bodyPr/>
        <a:lstStyle/>
        <a:p>
          <a:r>
            <a:rPr lang="fr-FR"/>
            <a:t>Durée d'utilisation : 3 ans =&gt; Taux L = 1/3 * 100 = 33,33 %</a:t>
          </a:r>
          <a:endParaRPr lang="en-US"/>
        </a:p>
      </dgm:t>
    </dgm:pt>
    <dgm:pt modelId="{B3C53603-3A9E-448B-B18C-BC13A0D6AF63}" type="parTrans" cxnId="{A00AF06B-2CAB-4620-B08E-FF867DF321D8}">
      <dgm:prSet/>
      <dgm:spPr/>
      <dgm:t>
        <a:bodyPr/>
        <a:lstStyle/>
        <a:p>
          <a:endParaRPr lang="en-US"/>
        </a:p>
      </dgm:t>
    </dgm:pt>
    <dgm:pt modelId="{46640324-626B-408F-9DE6-F6D66EC48B83}" type="sibTrans" cxnId="{A00AF06B-2CAB-4620-B08E-FF867DF321D8}">
      <dgm:prSet/>
      <dgm:spPr/>
      <dgm:t>
        <a:bodyPr/>
        <a:lstStyle/>
        <a:p>
          <a:endParaRPr lang="en-US"/>
        </a:p>
      </dgm:t>
    </dgm:pt>
    <dgm:pt modelId="{88F20214-1823-4620-9019-9A5B645EDE0A}" type="pres">
      <dgm:prSet presAssocID="{FB0F4BDB-6EAC-4BF0-8F16-19E368A23093}" presName="root" presStyleCnt="0">
        <dgm:presLayoutVars>
          <dgm:dir/>
          <dgm:resizeHandles val="exact"/>
        </dgm:presLayoutVars>
      </dgm:prSet>
      <dgm:spPr/>
    </dgm:pt>
    <dgm:pt modelId="{DA78D09B-D615-460E-AC5A-31BE1D888255}" type="pres">
      <dgm:prSet presAssocID="{E3701E9A-5A40-4BE8-9F1D-2A072C2C73FA}" presName="compNode" presStyleCnt="0"/>
      <dgm:spPr/>
    </dgm:pt>
    <dgm:pt modelId="{647D69E7-021A-4A67-92C7-AD1E833171FE}" type="pres">
      <dgm:prSet presAssocID="{E3701E9A-5A40-4BE8-9F1D-2A072C2C73FA}" presName="bgRect" presStyleLbl="bgShp" presStyleIdx="0" presStyleCnt="2"/>
      <dgm:spPr/>
    </dgm:pt>
    <dgm:pt modelId="{EF82CEC7-18D7-405D-B916-6ADD1EC207EF}" type="pres">
      <dgm:prSet presAssocID="{E3701E9A-5A40-4BE8-9F1D-2A072C2C73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F4028121-77A2-415D-8880-DD56CC055B64}" type="pres">
      <dgm:prSet presAssocID="{E3701E9A-5A40-4BE8-9F1D-2A072C2C73FA}" presName="spaceRect" presStyleCnt="0"/>
      <dgm:spPr/>
    </dgm:pt>
    <dgm:pt modelId="{5B2479B5-DB52-4112-8886-79BD32D75C4B}" type="pres">
      <dgm:prSet presAssocID="{E3701E9A-5A40-4BE8-9F1D-2A072C2C73FA}" presName="parTx" presStyleLbl="revTx" presStyleIdx="0" presStyleCnt="2">
        <dgm:presLayoutVars>
          <dgm:chMax val="0"/>
          <dgm:chPref val="0"/>
        </dgm:presLayoutVars>
      </dgm:prSet>
      <dgm:spPr/>
    </dgm:pt>
    <dgm:pt modelId="{65778FFE-A4E0-41DA-839A-F0C74A10DF6B}" type="pres">
      <dgm:prSet presAssocID="{623093ED-9E71-4BDE-990D-4FFCD3872FEB}" presName="sibTrans" presStyleCnt="0"/>
      <dgm:spPr/>
    </dgm:pt>
    <dgm:pt modelId="{1B0FD19B-52BB-457C-B2D0-44DB7F9CB1A8}" type="pres">
      <dgm:prSet presAssocID="{5661BA71-AC7F-4718-852B-8E5E63A44CA0}" presName="compNode" presStyleCnt="0"/>
      <dgm:spPr/>
    </dgm:pt>
    <dgm:pt modelId="{8003C46B-EB75-4221-B46C-9C3834CA23EE}" type="pres">
      <dgm:prSet presAssocID="{5661BA71-AC7F-4718-852B-8E5E63A44CA0}" presName="bgRect" presStyleLbl="bgShp" presStyleIdx="1" presStyleCnt="2"/>
      <dgm:spPr/>
    </dgm:pt>
    <dgm:pt modelId="{64A141A6-4BD0-43A5-8A5A-007179016E4B}" type="pres">
      <dgm:prSet presAssocID="{5661BA71-AC7F-4718-852B-8E5E63A44C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ématiques"/>
        </a:ext>
      </dgm:extLst>
    </dgm:pt>
    <dgm:pt modelId="{A41FD445-5747-4B94-962C-F0169700E94B}" type="pres">
      <dgm:prSet presAssocID="{5661BA71-AC7F-4718-852B-8E5E63A44CA0}" presName="spaceRect" presStyleCnt="0"/>
      <dgm:spPr/>
    </dgm:pt>
    <dgm:pt modelId="{61C1AC61-540D-48CE-9752-0F89EAD865F7}" type="pres">
      <dgm:prSet presAssocID="{5661BA71-AC7F-4718-852B-8E5E63A44CA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377C100-8147-45F1-BC96-E4C65F94C202}" srcId="{FB0F4BDB-6EAC-4BF0-8F16-19E368A23093}" destId="{E3701E9A-5A40-4BE8-9F1D-2A072C2C73FA}" srcOrd="0" destOrd="0" parTransId="{2B1FB182-8062-4D5F-9B16-A8313941E4A2}" sibTransId="{623093ED-9E71-4BDE-990D-4FFCD3872FEB}"/>
    <dgm:cxn modelId="{A00AF06B-2CAB-4620-B08E-FF867DF321D8}" srcId="{FB0F4BDB-6EAC-4BF0-8F16-19E368A23093}" destId="{5661BA71-AC7F-4718-852B-8E5E63A44CA0}" srcOrd="1" destOrd="0" parTransId="{B3C53603-3A9E-448B-B18C-BC13A0D6AF63}" sibTransId="{46640324-626B-408F-9DE6-F6D66EC48B83}"/>
    <dgm:cxn modelId="{F230AC6E-82B3-49DB-8B21-7A3D1C18058B}" type="presOf" srcId="{5661BA71-AC7F-4718-852B-8E5E63A44CA0}" destId="{61C1AC61-540D-48CE-9752-0F89EAD865F7}" srcOrd="0" destOrd="0" presId="urn:microsoft.com/office/officeart/2018/2/layout/IconVerticalSolidList"/>
    <dgm:cxn modelId="{1B7B5F82-3299-42BD-B6CF-769DC3ED3746}" type="presOf" srcId="{FB0F4BDB-6EAC-4BF0-8F16-19E368A23093}" destId="{88F20214-1823-4620-9019-9A5B645EDE0A}" srcOrd="0" destOrd="0" presId="urn:microsoft.com/office/officeart/2018/2/layout/IconVerticalSolidList"/>
    <dgm:cxn modelId="{FA66AAEA-8276-4FF6-9E22-B3A59F556B7F}" type="presOf" srcId="{E3701E9A-5A40-4BE8-9F1D-2A072C2C73FA}" destId="{5B2479B5-DB52-4112-8886-79BD32D75C4B}" srcOrd="0" destOrd="0" presId="urn:microsoft.com/office/officeart/2018/2/layout/IconVerticalSolidList"/>
    <dgm:cxn modelId="{50FE1B99-1A0D-4AAD-B61F-4A313768A46F}" type="presParOf" srcId="{88F20214-1823-4620-9019-9A5B645EDE0A}" destId="{DA78D09B-D615-460E-AC5A-31BE1D888255}" srcOrd="0" destOrd="0" presId="urn:microsoft.com/office/officeart/2018/2/layout/IconVerticalSolidList"/>
    <dgm:cxn modelId="{07E68490-662D-498B-B256-AE479BBB0CA9}" type="presParOf" srcId="{DA78D09B-D615-460E-AC5A-31BE1D888255}" destId="{647D69E7-021A-4A67-92C7-AD1E833171FE}" srcOrd="0" destOrd="0" presId="urn:microsoft.com/office/officeart/2018/2/layout/IconVerticalSolidList"/>
    <dgm:cxn modelId="{0423C3FE-E313-4940-AD17-792D090CEC2C}" type="presParOf" srcId="{DA78D09B-D615-460E-AC5A-31BE1D888255}" destId="{EF82CEC7-18D7-405D-B916-6ADD1EC207EF}" srcOrd="1" destOrd="0" presId="urn:microsoft.com/office/officeart/2018/2/layout/IconVerticalSolidList"/>
    <dgm:cxn modelId="{6E79121E-EE6B-4F8F-900E-4A7E378D33CB}" type="presParOf" srcId="{DA78D09B-D615-460E-AC5A-31BE1D888255}" destId="{F4028121-77A2-415D-8880-DD56CC055B64}" srcOrd="2" destOrd="0" presId="urn:microsoft.com/office/officeart/2018/2/layout/IconVerticalSolidList"/>
    <dgm:cxn modelId="{4A5DF96E-B4BD-436F-8093-19006FF1533D}" type="presParOf" srcId="{DA78D09B-D615-460E-AC5A-31BE1D888255}" destId="{5B2479B5-DB52-4112-8886-79BD32D75C4B}" srcOrd="3" destOrd="0" presId="urn:microsoft.com/office/officeart/2018/2/layout/IconVerticalSolidList"/>
    <dgm:cxn modelId="{765FC9F6-7AC3-4738-8FBB-05AB34F89563}" type="presParOf" srcId="{88F20214-1823-4620-9019-9A5B645EDE0A}" destId="{65778FFE-A4E0-41DA-839A-F0C74A10DF6B}" srcOrd="1" destOrd="0" presId="urn:microsoft.com/office/officeart/2018/2/layout/IconVerticalSolidList"/>
    <dgm:cxn modelId="{B701E9F1-E94B-4658-8D1A-236E3BB61FA9}" type="presParOf" srcId="{88F20214-1823-4620-9019-9A5B645EDE0A}" destId="{1B0FD19B-52BB-457C-B2D0-44DB7F9CB1A8}" srcOrd="2" destOrd="0" presId="urn:microsoft.com/office/officeart/2018/2/layout/IconVerticalSolidList"/>
    <dgm:cxn modelId="{62B412F7-3DE3-4D8C-BCAE-DB9FBF60398B}" type="presParOf" srcId="{1B0FD19B-52BB-457C-B2D0-44DB7F9CB1A8}" destId="{8003C46B-EB75-4221-B46C-9C3834CA23EE}" srcOrd="0" destOrd="0" presId="urn:microsoft.com/office/officeart/2018/2/layout/IconVerticalSolidList"/>
    <dgm:cxn modelId="{AC3F0619-1427-402D-B2B5-F5EA8546BCA4}" type="presParOf" srcId="{1B0FD19B-52BB-457C-B2D0-44DB7F9CB1A8}" destId="{64A141A6-4BD0-43A5-8A5A-007179016E4B}" srcOrd="1" destOrd="0" presId="urn:microsoft.com/office/officeart/2018/2/layout/IconVerticalSolidList"/>
    <dgm:cxn modelId="{306CBB22-91DF-4554-89EE-F828F1B7A70A}" type="presParOf" srcId="{1B0FD19B-52BB-457C-B2D0-44DB7F9CB1A8}" destId="{A41FD445-5747-4B94-962C-F0169700E94B}" srcOrd="2" destOrd="0" presId="urn:microsoft.com/office/officeart/2018/2/layout/IconVerticalSolidList"/>
    <dgm:cxn modelId="{198B5203-D6DA-4687-9D18-8EC0DDABEABD}" type="presParOf" srcId="{1B0FD19B-52BB-457C-B2D0-44DB7F9CB1A8}" destId="{61C1AC61-540D-48CE-9752-0F89EAD865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CB0662-20AC-453F-A1EA-D432EE5890C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75C527B-0095-4708-8413-CD94D80B64EB}">
      <dgm:prSet custT="1"/>
      <dgm:spPr/>
      <dgm:t>
        <a:bodyPr/>
        <a:lstStyle/>
        <a:p>
          <a:r>
            <a:rPr lang="fr-FR" sz="1800" dirty="0"/>
            <a:t>Avant de construire le plan d'amortissement de l'immobilisation proprement dit, il est nécessaire d'effectuer des calculs préalables.</a:t>
          </a:r>
          <a:endParaRPr lang="en-US" sz="1800" dirty="0"/>
        </a:p>
      </dgm:t>
    </dgm:pt>
    <dgm:pt modelId="{2A55F883-EE34-477E-92E8-E5057D105F69}" type="parTrans" cxnId="{D548B7E8-BD6D-442E-9751-019FEAB30D1B}">
      <dgm:prSet/>
      <dgm:spPr/>
      <dgm:t>
        <a:bodyPr/>
        <a:lstStyle/>
        <a:p>
          <a:endParaRPr lang="en-US"/>
        </a:p>
      </dgm:t>
    </dgm:pt>
    <dgm:pt modelId="{2D0B3069-4A6B-4495-9893-7ABCDCE9054F}" type="sibTrans" cxnId="{D548B7E8-BD6D-442E-9751-019FEAB30D1B}">
      <dgm:prSet/>
      <dgm:spPr/>
      <dgm:t>
        <a:bodyPr/>
        <a:lstStyle/>
        <a:p>
          <a:endParaRPr lang="en-US"/>
        </a:p>
      </dgm:t>
    </dgm:pt>
    <dgm:pt modelId="{595DCF90-0F44-4CB5-AD31-60E7A140D562}">
      <dgm:prSet custT="1"/>
      <dgm:spPr/>
      <dgm:t>
        <a:bodyPr/>
        <a:lstStyle/>
        <a:p>
          <a:r>
            <a:rPr lang="fr-FR" sz="1800" dirty="0"/>
            <a:t>La première annuité d’amortissement  est calculée </a:t>
          </a:r>
          <a:r>
            <a:rPr lang="fr-FR" sz="1800" b="1" dirty="0"/>
            <a:t>prorata-</a:t>
          </a:r>
          <a:r>
            <a:rPr lang="fr-FR" sz="1800" b="1" dirty="0" err="1"/>
            <a:t>temporis</a:t>
          </a:r>
          <a:r>
            <a:rPr lang="fr-FR" sz="1800" b="1" dirty="0"/>
            <a:t> </a:t>
          </a:r>
          <a:r>
            <a:rPr lang="fr-FR" sz="1800" dirty="0"/>
            <a:t>(en fonction du temps), </a:t>
          </a:r>
          <a:r>
            <a:rPr lang="fr-FR" sz="1800" b="1" dirty="0"/>
            <a:t>en jours</a:t>
          </a:r>
          <a:r>
            <a:rPr lang="fr-FR" sz="1800" dirty="0"/>
            <a:t>, entre la date de livraison (ou de mise en service) et la date d’inventaire.</a:t>
          </a:r>
          <a:endParaRPr lang="en-US" sz="1800" dirty="0"/>
        </a:p>
      </dgm:t>
    </dgm:pt>
    <dgm:pt modelId="{679992DE-8A6B-4750-9C6D-D18650990EEC}" type="parTrans" cxnId="{59D6BE42-4902-47D3-A525-8D58827F7243}">
      <dgm:prSet/>
      <dgm:spPr/>
      <dgm:t>
        <a:bodyPr/>
        <a:lstStyle/>
        <a:p>
          <a:endParaRPr lang="en-US"/>
        </a:p>
      </dgm:t>
    </dgm:pt>
    <dgm:pt modelId="{45FFD234-4F77-4DCF-B70C-0320BC48C91E}" type="sibTrans" cxnId="{59D6BE42-4902-47D3-A525-8D58827F7243}">
      <dgm:prSet/>
      <dgm:spPr/>
      <dgm:t>
        <a:bodyPr/>
        <a:lstStyle/>
        <a:p>
          <a:endParaRPr lang="en-US"/>
        </a:p>
      </dgm:t>
    </dgm:pt>
    <dgm:pt modelId="{9B5CC8A0-727B-4090-9AAC-FF546C1B12E6}">
      <dgm:prSet custT="1"/>
      <dgm:spPr/>
      <dgm:t>
        <a:bodyPr/>
        <a:lstStyle/>
        <a:p>
          <a:r>
            <a:rPr lang="fr-FR" sz="1800" dirty="0"/>
            <a:t>Par simplification :</a:t>
          </a:r>
          <a:endParaRPr lang="en-US" sz="1800" dirty="0"/>
        </a:p>
      </dgm:t>
    </dgm:pt>
    <dgm:pt modelId="{1F7F63AB-1A2D-4327-A9AF-09C7097D5D4E}" type="parTrans" cxnId="{D7838F67-E286-4A19-B428-6D1FC27D7CCA}">
      <dgm:prSet/>
      <dgm:spPr/>
      <dgm:t>
        <a:bodyPr/>
        <a:lstStyle/>
        <a:p>
          <a:endParaRPr lang="en-US"/>
        </a:p>
      </dgm:t>
    </dgm:pt>
    <dgm:pt modelId="{1CD3414F-3929-4368-9548-9405CA727E28}" type="sibTrans" cxnId="{D7838F67-E286-4A19-B428-6D1FC27D7CCA}">
      <dgm:prSet/>
      <dgm:spPr/>
      <dgm:t>
        <a:bodyPr/>
        <a:lstStyle/>
        <a:p>
          <a:endParaRPr lang="en-US"/>
        </a:p>
      </dgm:t>
    </dgm:pt>
    <dgm:pt modelId="{83BD79DA-D5C6-457B-AAA5-7173CE363798}">
      <dgm:prSet custT="1"/>
      <dgm:spPr/>
      <dgm:t>
        <a:bodyPr/>
        <a:lstStyle/>
        <a:p>
          <a:r>
            <a:rPr lang="fr-FR" sz="1800" dirty="0"/>
            <a:t>- la durée d'un exercice = 12 mois * 30 jours = 360 	jours ;</a:t>
          </a:r>
          <a:endParaRPr lang="en-US" sz="1800" dirty="0"/>
        </a:p>
      </dgm:t>
    </dgm:pt>
    <dgm:pt modelId="{D95AAD9F-22E3-4171-A8BA-B48AFE32B442}" type="parTrans" cxnId="{3F9598FA-08FE-4597-9AC8-99FB387299BB}">
      <dgm:prSet/>
      <dgm:spPr/>
      <dgm:t>
        <a:bodyPr/>
        <a:lstStyle/>
        <a:p>
          <a:endParaRPr lang="en-US"/>
        </a:p>
      </dgm:t>
    </dgm:pt>
    <dgm:pt modelId="{A16F1361-AB00-461E-8268-F81A7E162FB6}" type="sibTrans" cxnId="{3F9598FA-08FE-4597-9AC8-99FB387299BB}">
      <dgm:prSet/>
      <dgm:spPr/>
      <dgm:t>
        <a:bodyPr/>
        <a:lstStyle/>
        <a:p>
          <a:endParaRPr lang="en-US"/>
        </a:p>
      </dgm:t>
    </dgm:pt>
    <dgm:pt modelId="{3CD563AF-E496-4A53-8248-4C85CE5E7120}">
      <dgm:prSet custT="1"/>
      <dgm:spPr/>
      <dgm:t>
        <a:bodyPr/>
        <a:lstStyle/>
        <a:p>
          <a:r>
            <a:rPr lang="fr-FR" sz="1800" dirty="0"/>
            <a:t>- chaque mois est compté pour 30 jours,</a:t>
          </a:r>
          <a:endParaRPr lang="en-US" sz="1800" dirty="0"/>
        </a:p>
      </dgm:t>
    </dgm:pt>
    <dgm:pt modelId="{9C4F1CE4-6704-41A6-BF4D-2605970A44EE}" type="parTrans" cxnId="{5536C37C-EE7D-47F6-ADA0-FEB826B4FB4B}">
      <dgm:prSet/>
      <dgm:spPr/>
      <dgm:t>
        <a:bodyPr/>
        <a:lstStyle/>
        <a:p>
          <a:endParaRPr lang="en-US"/>
        </a:p>
      </dgm:t>
    </dgm:pt>
    <dgm:pt modelId="{5318222F-65C3-4EDC-9415-03A60D96635C}" type="sibTrans" cxnId="{5536C37C-EE7D-47F6-ADA0-FEB826B4FB4B}">
      <dgm:prSet/>
      <dgm:spPr/>
      <dgm:t>
        <a:bodyPr/>
        <a:lstStyle/>
        <a:p>
          <a:endParaRPr lang="en-US"/>
        </a:p>
      </dgm:t>
    </dgm:pt>
    <dgm:pt modelId="{BE4ECB25-A1A7-437E-814B-A504248F28EF}" type="pres">
      <dgm:prSet presAssocID="{1BCB0662-20AC-453F-A1EA-D432EE5890CA}" presName="vert0" presStyleCnt="0">
        <dgm:presLayoutVars>
          <dgm:dir/>
          <dgm:animOne val="branch"/>
          <dgm:animLvl val="lvl"/>
        </dgm:presLayoutVars>
      </dgm:prSet>
      <dgm:spPr/>
    </dgm:pt>
    <dgm:pt modelId="{827004D2-B5AD-4AD2-A58F-5E3508E33CC5}" type="pres">
      <dgm:prSet presAssocID="{275C527B-0095-4708-8413-CD94D80B64EB}" presName="thickLine" presStyleLbl="alignNode1" presStyleIdx="0" presStyleCnt="5"/>
      <dgm:spPr/>
    </dgm:pt>
    <dgm:pt modelId="{25007FCF-97E3-4720-AA6C-CFF65CA17905}" type="pres">
      <dgm:prSet presAssocID="{275C527B-0095-4708-8413-CD94D80B64EB}" presName="horz1" presStyleCnt="0"/>
      <dgm:spPr/>
    </dgm:pt>
    <dgm:pt modelId="{AD0E17BD-A27B-4448-8CB7-7C4F441EE2F2}" type="pres">
      <dgm:prSet presAssocID="{275C527B-0095-4708-8413-CD94D80B64EB}" presName="tx1" presStyleLbl="revTx" presStyleIdx="0" presStyleCnt="5" custScaleY="187686" custLinFactNeighborX="98" custLinFactNeighborY="-82398"/>
      <dgm:spPr/>
    </dgm:pt>
    <dgm:pt modelId="{09FABF4E-C777-4DA0-A279-0C3D7DA6F604}" type="pres">
      <dgm:prSet presAssocID="{275C527B-0095-4708-8413-CD94D80B64EB}" presName="vert1" presStyleCnt="0"/>
      <dgm:spPr/>
    </dgm:pt>
    <dgm:pt modelId="{B59D0DE6-9F36-4261-9410-115BD3BFE169}" type="pres">
      <dgm:prSet presAssocID="{595DCF90-0F44-4CB5-AD31-60E7A140D562}" presName="thickLine" presStyleLbl="alignNode1" presStyleIdx="1" presStyleCnt="5"/>
      <dgm:spPr/>
    </dgm:pt>
    <dgm:pt modelId="{7C74F5D8-0B52-48ED-A166-EF94A7FF2EC4}" type="pres">
      <dgm:prSet presAssocID="{595DCF90-0F44-4CB5-AD31-60E7A140D562}" presName="horz1" presStyleCnt="0"/>
      <dgm:spPr/>
    </dgm:pt>
    <dgm:pt modelId="{9B58B88C-A61B-49CF-BA8F-E40EB303E514}" type="pres">
      <dgm:prSet presAssocID="{595DCF90-0F44-4CB5-AD31-60E7A140D562}" presName="tx1" presStyleLbl="revTx" presStyleIdx="1" presStyleCnt="5" custScaleY="187686"/>
      <dgm:spPr/>
    </dgm:pt>
    <dgm:pt modelId="{AE0C53A8-D569-43CF-87C6-2ED5001BA81A}" type="pres">
      <dgm:prSet presAssocID="{595DCF90-0F44-4CB5-AD31-60E7A140D562}" presName="vert1" presStyleCnt="0"/>
      <dgm:spPr/>
    </dgm:pt>
    <dgm:pt modelId="{3ADF82BE-169E-4353-9926-2ECCA54B5FC8}" type="pres">
      <dgm:prSet presAssocID="{9B5CC8A0-727B-4090-9AAC-FF546C1B12E6}" presName="thickLine" presStyleLbl="alignNode1" presStyleIdx="2" presStyleCnt="5"/>
      <dgm:spPr/>
    </dgm:pt>
    <dgm:pt modelId="{C44944AE-C3CF-4EEB-AFBA-0140702B9B39}" type="pres">
      <dgm:prSet presAssocID="{9B5CC8A0-727B-4090-9AAC-FF546C1B12E6}" presName="horz1" presStyleCnt="0"/>
      <dgm:spPr/>
    </dgm:pt>
    <dgm:pt modelId="{A828B766-7DD3-4097-9EB7-70752FED7769}" type="pres">
      <dgm:prSet presAssocID="{9B5CC8A0-727B-4090-9AAC-FF546C1B12E6}" presName="tx1" presStyleLbl="revTx" presStyleIdx="2" presStyleCnt="5" custScaleY="187686"/>
      <dgm:spPr/>
    </dgm:pt>
    <dgm:pt modelId="{46F1C7BB-979B-4F98-9FA7-2DF6A3C58133}" type="pres">
      <dgm:prSet presAssocID="{9B5CC8A0-727B-4090-9AAC-FF546C1B12E6}" presName="vert1" presStyleCnt="0"/>
      <dgm:spPr/>
    </dgm:pt>
    <dgm:pt modelId="{E55214DC-4FA9-464E-8F83-5750D83DBCA9}" type="pres">
      <dgm:prSet presAssocID="{83BD79DA-D5C6-457B-AAA5-7173CE363798}" presName="thickLine" presStyleLbl="alignNode1" presStyleIdx="3" presStyleCnt="5"/>
      <dgm:spPr/>
    </dgm:pt>
    <dgm:pt modelId="{297DD409-C327-4416-9C1B-230205B16640}" type="pres">
      <dgm:prSet presAssocID="{83BD79DA-D5C6-457B-AAA5-7173CE363798}" presName="horz1" presStyleCnt="0"/>
      <dgm:spPr/>
    </dgm:pt>
    <dgm:pt modelId="{9B129D94-9F18-45B1-AAE9-B9300C856024}" type="pres">
      <dgm:prSet presAssocID="{83BD79DA-D5C6-457B-AAA5-7173CE363798}" presName="tx1" presStyleLbl="revTx" presStyleIdx="3" presStyleCnt="5" custScaleY="187686"/>
      <dgm:spPr/>
    </dgm:pt>
    <dgm:pt modelId="{2F8EE62F-9070-41DC-9C13-A34B8F346035}" type="pres">
      <dgm:prSet presAssocID="{83BD79DA-D5C6-457B-AAA5-7173CE363798}" presName="vert1" presStyleCnt="0"/>
      <dgm:spPr/>
    </dgm:pt>
    <dgm:pt modelId="{E45D2ED1-E6FB-4815-9029-01B5E1471840}" type="pres">
      <dgm:prSet presAssocID="{3CD563AF-E496-4A53-8248-4C85CE5E7120}" presName="thickLine" presStyleLbl="alignNode1" presStyleIdx="4" presStyleCnt="5"/>
      <dgm:spPr/>
    </dgm:pt>
    <dgm:pt modelId="{361E26D8-EBCB-4BEB-8D33-16079AE2162F}" type="pres">
      <dgm:prSet presAssocID="{3CD563AF-E496-4A53-8248-4C85CE5E7120}" presName="horz1" presStyleCnt="0"/>
      <dgm:spPr/>
    </dgm:pt>
    <dgm:pt modelId="{96DB567F-6AF1-4BB0-BB20-D7329F8333C1}" type="pres">
      <dgm:prSet presAssocID="{3CD563AF-E496-4A53-8248-4C85CE5E7120}" presName="tx1" presStyleLbl="revTx" presStyleIdx="4" presStyleCnt="5" custScaleY="187686"/>
      <dgm:spPr/>
    </dgm:pt>
    <dgm:pt modelId="{6621F429-53D4-4440-8EBE-52370C89D176}" type="pres">
      <dgm:prSet presAssocID="{3CD563AF-E496-4A53-8248-4C85CE5E7120}" presName="vert1" presStyleCnt="0"/>
      <dgm:spPr/>
    </dgm:pt>
  </dgm:ptLst>
  <dgm:cxnLst>
    <dgm:cxn modelId="{9A5ADB17-0AC6-40FA-8C58-E0575318D31A}" type="presOf" srcId="{9B5CC8A0-727B-4090-9AAC-FF546C1B12E6}" destId="{A828B766-7DD3-4097-9EB7-70752FED7769}" srcOrd="0" destOrd="0" presId="urn:microsoft.com/office/officeart/2008/layout/LinedList"/>
    <dgm:cxn modelId="{59D6BE42-4902-47D3-A525-8D58827F7243}" srcId="{1BCB0662-20AC-453F-A1EA-D432EE5890CA}" destId="{595DCF90-0F44-4CB5-AD31-60E7A140D562}" srcOrd="1" destOrd="0" parTransId="{679992DE-8A6B-4750-9C6D-D18650990EEC}" sibTransId="{45FFD234-4F77-4DCF-B70C-0320BC48C91E}"/>
    <dgm:cxn modelId="{D7838F67-E286-4A19-B428-6D1FC27D7CCA}" srcId="{1BCB0662-20AC-453F-A1EA-D432EE5890CA}" destId="{9B5CC8A0-727B-4090-9AAC-FF546C1B12E6}" srcOrd="2" destOrd="0" parTransId="{1F7F63AB-1A2D-4327-A9AF-09C7097D5D4E}" sibTransId="{1CD3414F-3929-4368-9548-9405CA727E28}"/>
    <dgm:cxn modelId="{A2497870-4115-43EF-938E-7757530D667D}" type="presOf" srcId="{1BCB0662-20AC-453F-A1EA-D432EE5890CA}" destId="{BE4ECB25-A1A7-437E-814B-A504248F28EF}" srcOrd="0" destOrd="0" presId="urn:microsoft.com/office/officeart/2008/layout/LinedList"/>
    <dgm:cxn modelId="{5536C37C-EE7D-47F6-ADA0-FEB826B4FB4B}" srcId="{1BCB0662-20AC-453F-A1EA-D432EE5890CA}" destId="{3CD563AF-E496-4A53-8248-4C85CE5E7120}" srcOrd="4" destOrd="0" parTransId="{9C4F1CE4-6704-41A6-BF4D-2605970A44EE}" sibTransId="{5318222F-65C3-4EDC-9415-03A60D96635C}"/>
    <dgm:cxn modelId="{7A4FE887-C83E-49C0-AAAE-678FD20FB7DC}" type="presOf" srcId="{3CD563AF-E496-4A53-8248-4C85CE5E7120}" destId="{96DB567F-6AF1-4BB0-BB20-D7329F8333C1}" srcOrd="0" destOrd="0" presId="urn:microsoft.com/office/officeart/2008/layout/LinedList"/>
    <dgm:cxn modelId="{87850ABC-53D2-4A63-9D1A-C8B9BA784FCE}" type="presOf" srcId="{595DCF90-0F44-4CB5-AD31-60E7A140D562}" destId="{9B58B88C-A61B-49CF-BA8F-E40EB303E514}" srcOrd="0" destOrd="0" presId="urn:microsoft.com/office/officeart/2008/layout/LinedList"/>
    <dgm:cxn modelId="{939EF8CF-24A0-48AA-9514-127F3768186A}" type="presOf" srcId="{275C527B-0095-4708-8413-CD94D80B64EB}" destId="{AD0E17BD-A27B-4448-8CB7-7C4F441EE2F2}" srcOrd="0" destOrd="0" presId="urn:microsoft.com/office/officeart/2008/layout/LinedList"/>
    <dgm:cxn modelId="{A213D0D1-08D4-49B7-8DE9-970AC91F0813}" type="presOf" srcId="{83BD79DA-D5C6-457B-AAA5-7173CE363798}" destId="{9B129D94-9F18-45B1-AAE9-B9300C856024}" srcOrd="0" destOrd="0" presId="urn:microsoft.com/office/officeart/2008/layout/LinedList"/>
    <dgm:cxn modelId="{D548B7E8-BD6D-442E-9751-019FEAB30D1B}" srcId="{1BCB0662-20AC-453F-A1EA-D432EE5890CA}" destId="{275C527B-0095-4708-8413-CD94D80B64EB}" srcOrd="0" destOrd="0" parTransId="{2A55F883-EE34-477E-92E8-E5057D105F69}" sibTransId="{2D0B3069-4A6B-4495-9893-7ABCDCE9054F}"/>
    <dgm:cxn modelId="{3F9598FA-08FE-4597-9AC8-99FB387299BB}" srcId="{1BCB0662-20AC-453F-A1EA-D432EE5890CA}" destId="{83BD79DA-D5C6-457B-AAA5-7173CE363798}" srcOrd="3" destOrd="0" parTransId="{D95AAD9F-22E3-4171-A8BA-B48AFE32B442}" sibTransId="{A16F1361-AB00-461E-8268-F81A7E162FB6}"/>
    <dgm:cxn modelId="{B485133C-10B7-43EF-9F78-9F7C284950ED}" type="presParOf" srcId="{BE4ECB25-A1A7-437E-814B-A504248F28EF}" destId="{827004D2-B5AD-4AD2-A58F-5E3508E33CC5}" srcOrd="0" destOrd="0" presId="urn:microsoft.com/office/officeart/2008/layout/LinedList"/>
    <dgm:cxn modelId="{8818C63D-615E-4982-86DA-9D601CE61FB7}" type="presParOf" srcId="{BE4ECB25-A1A7-437E-814B-A504248F28EF}" destId="{25007FCF-97E3-4720-AA6C-CFF65CA17905}" srcOrd="1" destOrd="0" presId="urn:microsoft.com/office/officeart/2008/layout/LinedList"/>
    <dgm:cxn modelId="{1BE0C868-A228-4BD5-9C0A-663315D14F06}" type="presParOf" srcId="{25007FCF-97E3-4720-AA6C-CFF65CA17905}" destId="{AD0E17BD-A27B-4448-8CB7-7C4F441EE2F2}" srcOrd="0" destOrd="0" presId="urn:microsoft.com/office/officeart/2008/layout/LinedList"/>
    <dgm:cxn modelId="{A49DB238-3FB1-4845-B987-76EACB9D654C}" type="presParOf" srcId="{25007FCF-97E3-4720-AA6C-CFF65CA17905}" destId="{09FABF4E-C777-4DA0-A279-0C3D7DA6F604}" srcOrd="1" destOrd="0" presId="urn:microsoft.com/office/officeart/2008/layout/LinedList"/>
    <dgm:cxn modelId="{2ADC9700-4746-45FB-B46E-D9A8D3CD1843}" type="presParOf" srcId="{BE4ECB25-A1A7-437E-814B-A504248F28EF}" destId="{B59D0DE6-9F36-4261-9410-115BD3BFE169}" srcOrd="2" destOrd="0" presId="urn:microsoft.com/office/officeart/2008/layout/LinedList"/>
    <dgm:cxn modelId="{09B4C7B6-5467-4EC6-A5D2-9636F491A219}" type="presParOf" srcId="{BE4ECB25-A1A7-437E-814B-A504248F28EF}" destId="{7C74F5D8-0B52-48ED-A166-EF94A7FF2EC4}" srcOrd="3" destOrd="0" presId="urn:microsoft.com/office/officeart/2008/layout/LinedList"/>
    <dgm:cxn modelId="{CF95B6AE-6FB2-46E4-8864-45BB045BF4B9}" type="presParOf" srcId="{7C74F5D8-0B52-48ED-A166-EF94A7FF2EC4}" destId="{9B58B88C-A61B-49CF-BA8F-E40EB303E514}" srcOrd="0" destOrd="0" presId="urn:microsoft.com/office/officeart/2008/layout/LinedList"/>
    <dgm:cxn modelId="{CF69426C-DD91-4C96-9804-2AF95E3A2DF6}" type="presParOf" srcId="{7C74F5D8-0B52-48ED-A166-EF94A7FF2EC4}" destId="{AE0C53A8-D569-43CF-87C6-2ED5001BA81A}" srcOrd="1" destOrd="0" presId="urn:microsoft.com/office/officeart/2008/layout/LinedList"/>
    <dgm:cxn modelId="{737064FD-B831-4CF4-A52D-786AD4A19919}" type="presParOf" srcId="{BE4ECB25-A1A7-437E-814B-A504248F28EF}" destId="{3ADF82BE-169E-4353-9926-2ECCA54B5FC8}" srcOrd="4" destOrd="0" presId="urn:microsoft.com/office/officeart/2008/layout/LinedList"/>
    <dgm:cxn modelId="{2531DDD7-BD7D-433F-B1CD-87BA6AEE484C}" type="presParOf" srcId="{BE4ECB25-A1A7-437E-814B-A504248F28EF}" destId="{C44944AE-C3CF-4EEB-AFBA-0140702B9B39}" srcOrd="5" destOrd="0" presId="urn:microsoft.com/office/officeart/2008/layout/LinedList"/>
    <dgm:cxn modelId="{49631D1D-3E75-46CF-ACBC-5131DBBE44C9}" type="presParOf" srcId="{C44944AE-C3CF-4EEB-AFBA-0140702B9B39}" destId="{A828B766-7DD3-4097-9EB7-70752FED7769}" srcOrd="0" destOrd="0" presId="urn:microsoft.com/office/officeart/2008/layout/LinedList"/>
    <dgm:cxn modelId="{F2917E04-FB74-43AE-802D-0B7B821967EF}" type="presParOf" srcId="{C44944AE-C3CF-4EEB-AFBA-0140702B9B39}" destId="{46F1C7BB-979B-4F98-9FA7-2DF6A3C58133}" srcOrd="1" destOrd="0" presId="urn:microsoft.com/office/officeart/2008/layout/LinedList"/>
    <dgm:cxn modelId="{B6D24F4D-A4B5-4B95-8EDE-0CC79CF892D9}" type="presParOf" srcId="{BE4ECB25-A1A7-437E-814B-A504248F28EF}" destId="{E55214DC-4FA9-464E-8F83-5750D83DBCA9}" srcOrd="6" destOrd="0" presId="urn:microsoft.com/office/officeart/2008/layout/LinedList"/>
    <dgm:cxn modelId="{C6FF40AE-F239-4632-99B5-2ECB3B033284}" type="presParOf" srcId="{BE4ECB25-A1A7-437E-814B-A504248F28EF}" destId="{297DD409-C327-4416-9C1B-230205B16640}" srcOrd="7" destOrd="0" presId="urn:microsoft.com/office/officeart/2008/layout/LinedList"/>
    <dgm:cxn modelId="{096E0A26-2B0C-4342-AF71-00F86643B625}" type="presParOf" srcId="{297DD409-C327-4416-9C1B-230205B16640}" destId="{9B129D94-9F18-45B1-AAE9-B9300C856024}" srcOrd="0" destOrd="0" presId="urn:microsoft.com/office/officeart/2008/layout/LinedList"/>
    <dgm:cxn modelId="{3B540610-0428-4A9C-ACB8-B50E3EDFAC81}" type="presParOf" srcId="{297DD409-C327-4416-9C1B-230205B16640}" destId="{2F8EE62F-9070-41DC-9C13-A34B8F346035}" srcOrd="1" destOrd="0" presId="urn:microsoft.com/office/officeart/2008/layout/LinedList"/>
    <dgm:cxn modelId="{91CCC14C-74F2-4F27-972A-4A6FDC538E7B}" type="presParOf" srcId="{BE4ECB25-A1A7-437E-814B-A504248F28EF}" destId="{E45D2ED1-E6FB-4815-9029-01B5E1471840}" srcOrd="8" destOrd="0" presId="urn:microsoft.com/office/officeart/2008/layout/LinedList"/>
    <dgm:cxn modelId="{BCC95BA2-52B2-477F-BED3-0F0DE0220D40}" type="presParOf" srcId="{BE4ECB25-A1A7-437E-814B-A504248F28EF}" destId="{361E26D8-EBCB-4BEB-8D33-16079AE2162F}" srcOrd="9" destOrd="0" presId="urn:microsoft.com/office/officeart/2008/layout/LinedList"/>
    <dgm:cxn modelId="{539B1EB1-BA81-415C-8D36-E670A17D6F8C}" type="presParOf" srcId="{361E26D8-EBCB-4BEB-8D33-16079AE2162F}" destId="{96DB567F-6AF1-4BB0-BB20-D7329F8333C1}" srcOrd="0" destOrd="0" presId="urn:microsoft.com/office/officeart/2008/layout/LinedList"/>
    <dgm:cxn modelId="{AAB9B42E-D433-42BF-B8F4-7F4AC8302103}" type="presParOf" srcId="{361E26D8-EBCB-4BEB-8D33-16079AE2162F}" destId="{6621F429-53D4-4440-8EBE-52370C89D1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2707F-5710-4DD2-95C4-EF9C87667DCE}">
      <dsp:nvSpPr>
        <dsp:cNvPr id="0" name=""/>
        <dsp:cNvSpPr/>
      </dsp:nvSpPr>
      <dsp:spPr>
        <a:xfrm>
          <a:off x="471972" y="1918"/>
          <a:ext cx="3577820" cy="35778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Un amortissement concerne un bien immobilisé</a:t>
          </a:r>
          <a:endParaRPr lang="en-US" sz="3100" kern="1200"/>
        </a:p>
      </dsp:txBody>
      <dsp:txXfrm>
        <a:off x="995932" y="525878"/>
        <a:ext cx="2529900" cy="2529900"/>
      </dsp:txXfrm>
    </dsp:sp>
    <dsp:sp modelId="{197888EE-A767-4819-9B17-96940B82883F}">
      <dsp:nvSpPr>
        <dsp:cNvPr id="0" name=""/>
        <dsp:cNvSpPr/>
      </dsp:nvSpPr>
      <dsp:spPr>
        <a:xfrm rot="5400000">
          <a:off x="4344963" y="1316767"/>
          <a:ext cx="1252237" cy="948122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5F175-041E-446B-8079-B8A71E3409F1}">
      <dsp:nvSpPr>
        <dsp:cNvPr id="0" name=""/>
        <dsp:cNvSpPr/>
      </dsp:nvSpPr>
      <dsp:spPr>
        <a:xfrm>
          <a:off x="5838703" y="1918"/>
          <a:ext cx="3577820" cy="35778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Une immobilisation est un élément de l’actif</a:t>
          </a:r>
          <a:endParaRPr lang="en-US" sz="3100" kern="1200"/>
        </a:p>
      </dsp:txBody>
      <dsp:txXfrm>
        <a:off x="6362663" y="525878"/>
        <a:ext cx="2529900" cy="25299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70F94-CADA-4BB6-BDB2-D7C7B7A83180}">
      <dsp:nvSpPr>
        <dsp:cNvPr id="0" name=""/>
        <dsp:cNvSpPr/>
      </dsp:nvSpPr>
      <dsp:spPr>
        <a:xfrm>
          <a:off x="0" y="9144"/>
          <a:ext cx="7108698" cy="131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1) On fait un schéma pour connaître exactement le nombre de jours d’amortissement de la première annuité.</a:t>
          </a:r>
          <a:endParaRPr lang="en-US" sz="2400" kern="1200"/>
        </a:p>
      </dsp:txBody>
      <dsp:txXfrm>
        <a:off x="64425" y="73569"/>
        <a:ext cx="6979848" cy="1190909"/>
      </dsp:txXfrm>
    </dsp:sp>
    <dsp:sp modelId="{64038DFE-7540-4B76-A5F0-6FFA1057E49A}">
      <dsp:nvSpPr>
        <dsp:cNvPr id="0" name=""/>
        <dsp:cNvSpPr/>
      </dsp:nvSpPr>
      <dsp:spPr>
        <a:xfrm>
          <a:off x="0" y="1398024"/>
          <a:ext cx="7108698" cy="131975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2) On calcule la 1</a:t>
          </a:r>
          <a:r>
            <a:rPr lang="fr-FR" sz="2400" kern="1200" baseline="30000"/>
            <a:t>ère</a:t>
          </a:r>
          <a:r>
            <a:rPr lang="fr-FR" sz="2400" kern="1200"/>
            <a:t> annuité et la dernière avant d’établir le plan.</a:t>
          </a:r>
          <a:endParaRPr lang="en-US" sz="2400" kern="1200"/>
        </a:p>
      </dsp:txBody>
      <dsp:txXfrm>
        <a:off x="64425" y="1462449"/>
        <a:ext cx="6979848" cy="1190909"/>
      </dsp:txXfrm>
    </dsp:sp>
    <dsp:sp modelId="{2DEFCB57-C912-4634-AD64-C910F7B1060E}">
      <dsp:nvSpPr>
        <dsp:cNvPr id="0" name=""/>
        <dsp:cNvSpPr/>
      </dsp:nvSpPr>
      <dsp:spPr>
        <a:xfrm>
          <a:off x="0" y="2786904"/>
          <a:ext cx="7108698" cy="131975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3) On construit le plan (à vide) en indiquant en premier le nombre d’années nécessaires à l’amortissement complet du bien.</a:t>
          </a:r>
          <a:endParaRPr lang="en-US" sz="2400" kern="1200"/>
        </a:p>
      </dsp:txBody>
      <dsp:txXfrm>
        <a:off x="64425" y="2851329"/>
        <a:ext cx="6979848" cy="1190909"/>
      </dsp:txXfrm>
    </dsp:sp>
    <dsp:sp modelId="{0FFB6C5C-4013-467D-A2DB-05EB4A80AFBD}">
      <dsp:nvSpPr>
        <dsp:cNvPr id="0" name=""/>
        <dsp:cNvSpPr/>
      </dsp:nvSpPr>
      <dsp:spPr>
        <a:xfrm>
          <a:off x="0" y="4175784"/>
          <a:ext cx="7108698" cy="131975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4) On remplit le plan d'amortissement</a:t>
          </a:r>
          <a:endParaRPr lang="en-US" sz="2400" kern="1200"/>
        </a:p>
      </dsp:txBody>
      <dsp:txXfrm>
        <a:off x="64425" y="4240209"/>
        <a:ext cx="6979848" cy="1190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3EF37-CC23-4F9D-860F-EF108038CB48}">
      <dsp:nvSpPr>
        <dsp:cNvPr id="0" name=""/>
        <dsp:cNvSpPr/>
      </dsp:nvSpPr>
      <dsp:spPr>
        <a:xfrm>
          <a:off x="0" y="537777"/>
          <a:ext cx="2980729" cy="189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E48AF-F2D6-4C3D-87FB-36B144F9764D}">
      <dsp:nvSpPr>
        <dsp:cNvPr id="0" name=""/>
        <dsp:cNvSpPr/>
      </dsp:nvSpPr>
      <dsp:spPr>
        <a:xfrm>
          <a:off x="331192" y="852409"/>
          <a:ext cx="2980729" cy="18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Immobilisation incorporelle</a:t>
          </a:r>
          <a:endParaRPr lang="en-US" sz="3000" kern="1200"/>
        </a:p>
      </dsp:txBody>
      <dsp:txXfrm>
        <a:off x="386629" y="907846"/>
        <a:ext cx="2869855" cy="1781889"/>
      </dsp:txXfrm>
    </dsp:sp>
    <dsp:sp modelId="{93E80E5F-4C72-40F3-B0B8-16055048E797}">
      <dsp:nvSpPr>
        <dsp:cNvPr id="0" name=""/>
        <dsp:cNvSpPr/>
      </dsp:nvSpPr>
      <dsp:spPr>
        <a:xfrm>
          <a:off x="3643114" y="537777"/>
          <a:ext cx="2980729" cy="189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10909-462E-4F28-A612-A5843E3F708B}">
      <dsp:nvSpPr>
        <dsp:cNvPr id="0" name=""/>
        <dsp:cNvSpPr/>
      </dsp:nvSpPr>
      <dsp:spPr>
        <a:xfrm>
          <a:off x="3974306" y="852409"/>
          <a:ext cx="2980729" cy="18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Immmobilisation corporelle</a:t>
          </a:r>
          <a:endParaRPr lang="en-US" sz="3000" kern="1200"/>
        </a:p>
      </dsp:txBody>
      <dsp:txXfrm>
        <a:off x="4029743" y="907846"/>
        <a:ext cx="2869855" cy="1781889"/>
      </dsp:txXfrm>
    </dsp:sp>
    <dsp:sp modelId="{053C64EB-C4B3-48B2-BA00-683715E0F6B0}">
      <dsp:nvSpPr>
        <dsp:cNvPr id="0" name=""/>
        <dsp:cNvSpPr/>
      </dsp:nvSpPr>
      <dsp:spPr>
        <a:xfrm>
          <a:off x="7286228" y="537777"/>
          <a:ext cx="2980729" cy="189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E6BFE-DC18-4CCB-BE0A-4C65A4EE85B2}">
      <dsp:nvSpPr>
        <dsp:cNvPr id="0" name=""/>
        <dsp:cNvSpPr/>
      </dsp:nvSpPr>
      <dsp:spPr>
        <a:xfrm>
          <a:off x="7617420" y="852409"/>
          <a:ext cx="2980729" cy="18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Immobilisation financière</a:t>
          </a:r>
          <a:endParaRPr lang="en-US" sz="3000" kern="1200"/>
        </a:p>
      </dsp:txBody>
      <dsp:txXfrm>
        <a:off x="7672857" y="907846"/>
        <a:ext cx="2869855" cy="17818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037C4-3824-4DC4-9122-18F8E1145E3E}">
      <dsp:nvSpPr>
        <dsp:cNvPr id="0" name=""/>
        <dsp:cNvSpPr/>
      </dsp:nvSpPr>
      <dsp:spPr>
        <a:xfrm>
          <a:off x="0" y="361364"/>
          <a:ext cx="6620505" cy="14718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1" kern="1200"/>
            <a:t>L’usure,</a:t>
          </a:r>
          <a:r>
            <a:rPr lang="fr-FR" sz="3700" kern="1200"/>
            <a:t> malgré les travaux d’entretien ou la non-utilisation.</a:t>
          </a:r>
          <a:endParaRPr lang="en-US" sz="3700" kern="1200"/>
        </a:p>
      </dsp:txBody>
      <dsp:txXfrm>
        <a:off x="71850" y="433214"/>
        <a:ext cx="6476805" cy="1328160"/>
      </dsp:txXfrm>
    </dsp:sp>
    <dsp:sp modelId="{10960BB6-8A93-49AC-8CD4-386CEB9F3A25}">
      <dsp:nvSpPr>
        <dsp:cNvPr id="0" name=""/>
        <dsp:cNvSpPr/>
      </dsp:nvSpPr>
      <dsp:spPr>
        <a:xfrm>
          <a:off x="0" y="1939785"/>
          <a:ext cx="6620505" cy="14718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b="1" kern="1200"/>
            <a:t>Le progrès technique</a:t>
          </a:r>
          <a:r>
            <a:rPr lang="fr-FR" sz="3700" kern="1200"/>
            <a:t> (ou obsolescence).</a:t>
          </a:r>
          <a:endParaRPr lang="en-US" sz="3700" kern="1200"/>
        </a:p>
      </dsp:txBody>
      <dsp:txXfrm>
        <a:off x="71850" y="2011635"/>
        <a:ext cx="6476805" cy="1328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B13D6-CCCC-4B1A-8619-997C99DC5938}">
      <dsp:nvSpPr>
        <dsp:cNvPr id="0" name=""/>
        <dsp:cNvSpPr/>
      </dsp:nvSpPr>
      <dsp:spPr>
        <a:xfrm>
          <a:off x="0" y="105939"/>
          <a:ext cx="10515600" cy="41394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800" kern="1200" dirty="0"/>
            <a:t>L'amortissement dépend donc de l'usage ou des conditions d'utilisation des immobilisations amortissables par l'entreprise.</a:t>
          </a:r>
          <a:endParaRPr lang="en-US" sz="5800" kern="1200" dirty="0"/>
        </a:p>
      </dsp:txBody>
      <dsp:txXfrm>
        <a:off x="202072" y="308011"/>
        <a:ext cx="10111456" cy="37353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D3FEC-27CE-44EB-A4E0-6B7906CCE248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A0BA9-ED78-4C51-98EB-DE12C789189E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828D2-81F2-41B1-A1D0-68D9011D0CC2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/>
            <a:t>- pouvoir estimer la durée de vie du bien,  </a:t>
          </a:r>
          <a:endParaRPr lang="en-US" sz="3200" kern="1200" dirty="0"/>
        </a:p>
      </dsp:txBody>
      <dsp:txXfrm>
        <a:off x="1834517" y="1507711"/>
        <a:ext cx="3148942" cy="1335915"/>
      </dsp:txXfrm>
    </dsp:sp>
    <dsp:sp modelId="{DE88C41C-F56E-4E98-92DE-9999B9B4F514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4C88D-6699-4FD0-8D9F-C8149708FEFE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19ECE-A22D-4F37-8A14-9AC5B0F0894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/>
            <a:t>- pouvoir estimer son coût d’acquisition</a:t>
          </a:r>
          <a:endParaRPr lang="en-US" sz="3600" kern="1200"/>
        </a:p>
      </dsp:txBody>
      <dsp:txXfrm>
        <a:off x="7154322" y="1507711"/>
        <a:ext cx="3148942" cy="1335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9BBE3-B994-4155-9C7C-12B4C28E6768}">
      <dsp:nvSpPr>
        <dsp:cNvPr id="0" name=""/>
        <dsp:cNvSpPr/>
      </dsp:nvSpPr>
      <dsp:spPr>
        <a:xfrm>
          <a:off x="0" y="8"/>
          <a:ext cx="6900512" cy="78073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- droits de douane,</a:t>
          </a:r>
          <a:endParaRPr lang="en-US" sz="2400" kern="1200" dirty="0"/>
        </a:p>
      </dsp:txBody>
      <dsp:txXfrm>
        <a:off x="38112" y="38120"/>
        <a:ext cx="6824288" cy="704513"/>
      </dsp:txXfrm>
    </dsp:sp>
    <dsp:sp modelId="{CFF12EF2-485E-4182-B336-4478191B3265}">
      <dsp:nvSpPr>
        <dsp:cNvPr id="0" name=""/>
        <dsp:cNvSpPr/>
      </dsp:nvSpPr>
      <dsp:spPr>
        <a:xfrm>
          <a:off x="0" y="792572"/>
          <a:ext cx="6900512" cy="780737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- frais de transport,</a:t>
          </a:r>
          <a:endParaRPr lang="en-US" sz="2400" kern="1200" dirty="0"/>
        </a:p>
      </dsp:txBody>
      <dsp:txXfrm>
        <a:off x="38112" y="830684"/>
        <a:ext cx="6824288" cy="704513"/>
      </dsp:txXfrm>
    </dsp:sp>
    <dsp:sp modelId="{02D2B8F5-3D9E-4B02-841D-F1C64D55E7BB}">
      <dsp:nvSpPr>
        <dsp:cNvPr id="0" name=""/>
        <dsp:cNvSpPr/>
      </dsp:nvSpPr>
      <dsp:spPr>
        <a:xfrm>
          <a:off x="0" y="1585137"/>
          <a:ext cx="6900512" cy="780737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- frais de montage,</a:t>
          </a:r>
          <a:endParaRPr lang="en-US" sz="2400" kern="1200" dirty="0"/>
        </a:p>
      </dsp:txBody>
      <dsp:txXfrm>
        <a:off x="38112" y="1623249"/>
        <a:ext cx="6824288" cy="704513"/>
      </dsp:txXfrm>
    </dsp:sp>
    <dsp:sp modelId="{891CEF43-A450-4AA4-8305-0E698B910498}">
      <dsp:nvSpPr>
        <dsp:cNvPr id="0" name=""/>
        <dsp:cNvSpPr/>
      </dsp:nvSpPr>
      <dsp:spPr>
        <a:xfrm>
          <a:off x="0" y="2377701"/>
          <a:ext cx="6900512" cy="78073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- frais d’installation,</a:t>
          </a:r>
          <a:endParaRPr lang="en-US" sz="2400" kern="1200" dirty="0"/>
        </a:p>
      </dsp:txBody>
      <dsp:txXfrm>
        <a:off x="38112" y="2415813"/>
        <a:ext cx="6824288" cy="704513"/>
      </dsp:txXfrm>
    </dsp:sp>
    <dsp:sp modelId="{8617C645-B55D-48DA-8B16-9B1A8996F8A2}">
      <dsp:nvSpPr>
        <dsp:cNvPr id="0" name=""/>
        <dsp:cNvSpPr/>
      </dsp:nvSpPr>
      <dsp:spPr>
        <a:xfrm>
          <a:off x="0" y="3170266"/>
          <a:ext cx="6900512" cy="780737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- frais de déchargement,</a:t>
          </a:r>
          <a:endParaRPr lang="en-US" sz="2400" kern="1200" dirty="0"/>
        </a:p>
      </dsp:txBody>
      <dsp:txXfrm>
        <a:off x="38112" y="3208378"/>
        <a:ext cx="6824288" cy="704513"/>
      </dsp:txXfrm>
    </dsp:sp>
    <dsp:sp modelId="{92833AD8-BFF0-430E-9B6D-0E085FD8181E}">
      <dsp:nvSpPr>
        <dsp:cNvPr id="0" name=""/>
        <dsp:cNvSpPr/>
      </dsp:nvSpPr>
      <dsp:spPr>
        <a:xfrm>
          <a:off x="0" y="3962830"/>
          <a:ext cx="6900512" cy="780737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- frais de remise en état, en cas d'achat d'une immobilisation d'occasion,</a:t>
          </a:r>
          <a:endParaRPr lang="en-US" sz="2400" kern="1200" dirty="0"/>
        </a:p>
      </dsp:txBody>
      <dsp:txXfrm>
        <a:off x="38112" y="4000942"/>
        <a:ext cx="6824288" cy="704513"/>
      </dsp:txXfrm>
    </dsp:sp>
    <dsp:sp modelId="{B4A0E13C-D079-4999-BC60-1C5948CEB3E9}">
      <dsp:nvSpPr>
        <dsp:cNvPr id="0" name=""/>
        <dsp:cNvSpPr/>
      </dsp:nvSpPr>
      <dsp:spPr>
        <a:xfrm>
          <a:off x="0" y="4755394"/>
          <a:ext cx="6900512" cy="78073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- T.V.A non déductible (pour les véhicules de tourisme par exemple),</a:t>
          </a:r>
          <a:endParaRPr lang="en-US" sz="2400" kern="1200" dirty="0"/>
        </a:p>
      </dsp:txBody>
      <dsp:txXfrm>
        <a:off x="38112" y="4793506"/>
        <a:ext cx="6824288" cy="7045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63C21-2077-4D2B-9D35-BE93B388B5CC}">
      <dsp:nvSpPr>
        <dsp:cNvPr id="0" name=""/>
        <dsp:cNvSpPr/>
      </dsp:nvSpPr>
      <dsp:spPr>
        <a:xfrm>
          <a:off x="205" y="486439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- honoraires (d'architectes, avocats</a:t>
          </a:r>
          <a:endParaRPr lang="en-US" sz="2600" kern="1200" dirty="0"/>
        </a:p>
      </dsp:txBody>
      <dsp:txXfrm>
        <a:off x="205" y="1676838"/>
        <a:ext cx="2479997" cy="1785598"/>
      </dsp:txXfrm>
    </dsp:sp>
    <dsp:sp modelId="{1202D765-D302-4E74-A2B8-20E60CE5A293}">
      <dsp:nvSpPr>
        <dsp:cNvPr id="0" name=""/>
        <dsp:cNvSpPr/>
      </dsp:nvSpPr>
      <dsp:spPr>
        <a:xfrm>
          <a:off x="205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486439"/>
        <a:ext cx="2479997" cy="1190398"/>
      </dsp:txXfrm>
    </dsp:sp>
    <dsp:sp modelId="{3F30D49C-76BF-4183-9B91-6C97220BA2AA}">
      <dsp:nvSpPr>
        <dsp:cNvPr id="0" name=""/>
        <dsp:cNvSpPr/>
      </dsp:nvSpPr>
      <dsp:spPr>
        <a:xfrm>
          <a:off x="2678602" y="486439"/>
          <a:ext cx="2479997" cy="29759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- droits de mutation,</a:t>
          </a:r>
        </a:p>
      </dsp:txBody>
      <dsp:txXfrm>
        <a:off x="2678602" y="1676838"/>
        <a:ext cx="2479997" cy="1785598"/>
      </dsp:txXfrm>
    </dsp:sp>
    <dsp:sp modelId="{C6312857-B7CF-4539-B7E4-AECF04369EAA}">
      <dsp:nvSpPr>
        <dsp:cNvPr id="0" name=""/>
        <dsp:cNvSpPr/>
      </dsp:nvSpPr>
      <dsp:spPr>
        <a:xfrm>
          <a:off x="2678602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100" kern="1200"/>
            <a:t>02</a:t>
          </a:r>
        </a:p>
      </dsp:txBody>
      <dsp:txXfrm>
        <a:off x="2678602" y="486439"/>
        <a:ext cx="2479997" cy="1190398"/>
      </dsp:txXfrm>
    </dsp:sp>
    <dsp:sp modelId="{6D26F5A3-92D8-44EC-A766-54410919774A}">
      <dsp:nvSpPr>
        <dsp:cNvPr id="0" name=""/>
        <dsp:cNvSpPr/>
      </dsp:nvSpPr>
      <dsp:spPr>
        <a:xfrm>
          <a:off x="5356999" y="486439"/>
          <a:ext cx="2479997" cy="29759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- commissions (frais d'agence immobilière), </a:t>
          </a:r>
        </a:p>
      </dsp:txBody>
      <dsp:txXfrm>
        <a:off x="5356999" y="1676838"/>
        <a:ext cx="2479997" cy="1785598"/>
      </dsp:txXfrm>
    </dsp:sp>
    <dsp:sp modelId="{EE98CC14-1250-48C3-8B99-8A18E9D8A738}">
      <dsp:nvSpPr>
        <dsp:cNvPr id="0" name=""/>
        <dsp:cNvSpPr/>
      </dsp:nvSpPr>
      <dsp:spPr>
        <a:xfrm>
          <a:off x="5356999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100" kern="1200"/>
            <a:t>03</a:t>
          </a:r>
        </a:p>
      </dsp:txBody>
      <dsp:txXfrm>
        <a:off x="5356999" y="486439"/>
        <a:ext cx="2479997" cy="1190398"/>
      </dsp:txXfrm>
    </dsp:sp>
    <dsp:sp modelId="{BA1C8A48-89B9-4090-86F1-E32F76179EAC}">
      <dsp:nvSpPr>
        <dsp:cNvPr id="0" name=""/>
        <dsp:cNvSpPr/>
      </dsp:nvSpPr>
      <dsp:spPr>
        <a:xfrm>
          <a:off x="8035397" y="486439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/>
            <a:t>- frais d'actes.</a:t>
          </a:r>
        </a:p>
      </dsp:txBody>
      <dsp:txXfrm>
        <a:off x="8035397" y="1676838"/>
        <a:ext cx="2479997" cy="1785598"/>
      </dsp:txXfrm>
    </dsp:sp>
    <dsp:sp modelId="{A98A07C7-C9F6-4D61-B649-37571E33F450}">
      <dsp:nvSpPr>
        <dsp:cNvPr id="0" name=""/>
        <dsp:cNvSpPr/>
      </dsp:nvSpPr>
      <dsp:spPr>
        <a:xfrm>
          <a:off x="8035397" y="486439"/>
          <a:ext cx="2479997" cy="119039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100" kern="1200"/>
            <a:t>04</a:t>
          </a:r>
        </a:p>
      </dsp:txBody>
      <dsp:txXfrm>
        <a:off x="8035397" y="486439"/>
        <a:ext cx="2479997" cy="11903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D69E7-021A-4A67-92C7-AD1E833171FE}">
      <dsp:nvSpPr>
        <dsp:cNvPr id="0" name=""/>
        <dsp:cNvSpPr/>
      </dsp:nvSpPr>
      <dsp:spPr>
        <a:xfrm>
          <a:off x="0" y="919142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2CEC7-18D7-405D-B916-6ADD1EC207EF}">
      <dsp:nvSpPr>
        <dsp:cNvPr id="0" name=""/>
        <dsp:cNvSpPr/>
      </dsp:nvSpPr>
      <dsp:spPr>
        <a:xfrm>
          <a:off x="513305" y="1300940"/>
          <a:ext cx="933283" cy="933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479B5-DB52-4112-8886-79BD32D75C4B}">
      <dsp:nvSpPr>
        <dsp:cNvPr id="0" name=""/>
        <dsp:cNvSpPr/>
      </dsp:nvSpPr>
      <dsp:spPr>
        <a:xfrm>
          <a:off x="1959895" y="919142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Durée d'utilisation : 5 ans =&gt; Taux L = 1/5 * 100 = 20 %</a:t>
          </a:r>
          <a:endParaRPr lang="en-US" sz="2500" kern="1200"/>
        </a:p>
      </dsp:txBody>
      <dsp:txXfrm>
        <a:off x="1959895" y="919142"/>
        <a:ext cx="4288504" cy="1696878"/>
      </dsp:txXfrm>
    </dsp:sp>
    <dsp:sp modelId="{8003C46B-EB75-4221-B46C-9C3834CA23EE}">
      <dsp:nvSpPr>
        <dsp:cNvPr id="0" name=""/>
        <dsp:cNvSpPr/>
      </dsp:nvSpPr>
      <dsp:spPr>
        <a:xfrm>
          <a:off x="0" y="3040241"/>
          <a:ext cx="6248400" cy="16968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141A6-4BD0-43A5-8A5A-007179016E4B}">
      <dsp:nvSpPr>
        <dsp:cNvPr id="0" name=""/>
        <dsp:cNvSpPr/>
      </dsp:nvSpPr>
      <dsp:spPr>
        <a:xfrm>
          <a:off x="513305" y="3422039"/>
          <a:ext cx="933283" cy="933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1AC61-540D-48CE-9752-0F89EAD865F7}">
      <dsp:nvSpPr>
        <dsp:cNvPr id="0" name=""/>
        <dsp:cNvSpPr/>
      </dsp:nvSpPr>
      <dsp:spPr>
        <a:xfrm>
          <a:off x="1959895" y="3040241"/>
          <a:ext cx="4288504" cy="1696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86" tIns="179586" rIns="179586" bIns="1795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Durée d'utilisation : 3 ans =&gt; Taux L = 1/3 * 100 = 33,33 %</a:t>
          </a:r>
          <a:endParaRPr lang="en-US" sz="2500" kern="1200"/>
        </a:p>
      </dsp:txBody>
      <dsp:txXfrm>
        <a:off x="1959895" y="3040241"/>
        <a:ext cx="4288504" cy="16968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004D2-B5AD-4AD2-A58F-5E3508E33CC5}">
      <dsp:nvSpPr>
        <dsp:cNvPr id="0" name=""/>
        <dsp:cNvSpPr/>
      </dsp:nvSpPr>
      <dsp:spPr>
        <a:xfrm>
          <a:off x="0" y="2253"/>
          <a:ext cx="661981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E17BD-A27B-4448-8CB7-7C4F441EE2F2}">
      <dsp:nvSpPr>
        <dsp:cNvPr id="0" name=""/>
        <dsp:cNvSpPr/>
      </dsp:nvSpPr>
      <dsp:spPr>
        <a:xfrm>
          <a:off x="6464" y="0"/>
          <a:ext cx="6613346" cy="8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Avant de construire le plan d'amortissement de l'immobilisation proprement dit, il est nécessaire d'effectuer des calculs préalables.</a:t>
          </a:r>
          <a:endParaRPr lang="en-US" sz="1800" kern="1200" dirty="0"/>
        </a:p>
      </dsp:txBody>
      <dsp:txXfrm>
        <a:off x="6464" y="0"/>
        <a:ext cx="6613346" cy="829710"/>
      </dsp:txXfrm>
    </dsp:sp>
    <dsp:sp modelId="{B59D0DE6-9F36-4261-9410-115BD3BFE169}">
      <dsp:nvSpPr>
        <dsp:cNvPr id="0" name=""/>
        <dsp:cNvSpPr/>
      </dsp:nvSpPr>
      <dsp:spPr>
        <a:xfrm>
          <a:off x="0" y="831963"/>
          <a:ext cx="6619811" cy="0"/>
        </a:xfrm>
        <a:prstGeom prst="line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8B88C-A61B-49CF-BA8F-E40EB303E514}">
      <dsp:nvSpPr>
        <dsp:cNvPr id="0" name=""/>
        <dsp:cNvSpPr/>
      </dsp:nvSpPr>
      <dsp:spPr>
        <a:xfrm>
          <a:off x="0" y="831963"/>
          <a:ext cx="6613346" cy="8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La première annuité d’amortissement  est calculée </a:t>
          </a:r>
          <a:r>
            <a:rPr lang="fr-FR" sz="1800" b="1" kern="1200" dirty="0"/>
            <a:t>prorata-</a:t>
          </a:r>
          <a:r>
            <a:rPr lang="fr-FR" sz="1800" b="1" kern="1200" dirty="0" err="1"/>
            <a:t>temporis</a:t>
          </a:r>
          <a:r>
            <a:rPr lang="fr-FR" sz="1800" b="1" kern="1200" dirty="0"/>
            <a:t> </a:t>
          </a:r>
          <a:r>
            <a:rPr lang="fr-FR" sz="1800" kern="1200" dirty="0"/>
            <a:t>(en fonction du temps), </a:t>
          </a:r>
          <a:r>
            <a:rPr lang="fr-FR" sz="1800" b="1" kern="1200" dirty="0"/>
            <a:t>en jours</a:t>
          </a:r>
          <a:r>
            <a:rPr lang="fr-FR" sz="1800" kern="1200" dirty="0"/>
            <a:t>, entre la date de livraison (ou de mise en service) et la date d’inventaire.</a:t>
          </a:r>
          <a:endParaRPr lang="en-US" sz="1800" kern="1200" dirty="0"/>
        </a:p>
      </dsp:txBody>
      <dsp:txXfrm>
        <a:off x="0" y="831963"/>
        <a:ext cx="6613346" cy="829710"/>
      </dsp:txXfrm>
    </dsp:sp>
    <dsp:sp modelId="{3ADF82BE-169E-4353-9926-2ECCA54B5FC8}">
      <dsp:nvSpPr>
        <dsp:cNvPr id="0" name=""/>
        <dsp:cNvSpPr/>
      </dsp:nvSpPr>
      <dsp:spPr>
        <a:xfrm>
          <a:off x="0" y="1661674"/>
          <a:ext cx="6619811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8B766-7DD3-4097-9EB7-70752FED7769}">
      <dsp:nvSpPr>
        <dsp:cNvPr id="0" name=""/>
        <dsp:cNvSpPr/>
      </dsp:nvSpPr>
      <dsp:spPr>
        <a:xfrm>
          <a:off x="0" y="1661674"/>
          <a:ext cx="6613346" cy="8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Par simplification :</a:t>
          </a:r>
          <a:endParaRPr lang="en-US" sz="1800" kern="1200" dirty="0"/>
        </a:p>
      </dsp:txBody>
      <dsp:txXfrm>
        <a:off x="0" y="1661674"/>
        <a:ext cx="6613346" cy="829710"/>
      </dsp:txXfrm>
    </dsp:sp>
    <dsp:sp modelId="{E55214DC-4FA9-464E-8F83-5750D83DBCA9}">
      <dsp:nvSpPr>
        <dsp:cNvPr id="0" name=""/>
        <dsp:cNvSpPr/>
      </dsp:nvSpPr>
      <dsp:spPr>
        <a:xfrm>
          <a:off x="0" y="2491384"/>
          <a:ext cx="6619811" cy="0"/>
        </a:xfrm>
        <a:prstGeom prst="line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29D94-9F18-45B1-AAE9-B9300C856024}">
      <dsp:nvSpPr>
        <dsp:cNvPr id="0" name=""/>
        <dsp:cNvSpPr/>
      </dsp:nvSpPr>
      <dsp:spPr>
        <a:xfrm>
          <a:off x="0" y="2491384"/>
          <a:ext cx="6613346" cy="8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- la durée d'un exercice = 12 mois * 30 jours = 360 	jours ;</a:t>
          </a:r>
          <a:endParaRPr lang="en-US" sz="1800" kern="1200" dirty="0"/>
        </a:p>
      </dsp:txBody>
      <dsp:txXfrm>
        <a:off x="0" y="2491384"/>
        <a:ext cx="6613346" cy="829710"/>
      </dsp:txXfrm>
    </dsp:sp>
    <dsp:sp modelId="{E45D2ED1-E6FB-4815-9029-01B5E1471840}">
      <dsp:nvSpPr>
        <dsp:cNvPr id="0" name=""/>
        <dsp:cNvSpPr/>
      </dsp:nvSpPr>
      <dsp:spPr>
        <a:xfrm>
          <a:off x="0" y="3321095"/>
          <a:ext cx="6619811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B567F-6AF1-4BB0-BB20-D7329F8333C1}">
      <dsp:nvSpPr>
        <dsp:cNvPr id="0" name=""/>
        <dsp:cNvSpPr/>
      </dsp:nvSpPr>
      <dsp:spPr>
        <a:xfrm>
          <a:off x="0" y="3321095"/>
          <a:ext cx="6613346" cy="82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- chaque mois est compté pour 30 jours,</a:t>
          </a:r>
          <a:endParaRPr lang="en-US" sz="1800" kern="1200" dirty="0"/>
        </a:p>
      </dsp:txBody>
      <dsp:txXfrm>
        <a:off x="0" y="3321095"/>
        <a:ext cx="6613346" cy="829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74E31-4102-4DAB-AA30-205A8BC854D4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E81F-EEE6-4E3A-AE16-C0BE10FF1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40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77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56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5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762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3954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58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33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BD57D-84CD-4DA6-ACCF-8CEC063D8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19402C-4986-4F03-B149-B59478CBC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A17A5-4404-44D9-B645-2177629E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36A295-F235-411B-8653-78D5CFEB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D0148C-2377-437A-9B96-C1D01D45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41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F77D9-A2E2-47AF-9DA6-3E88E50E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F1DE80-A284-4C12-8998-96E09ECD2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9B5A0B-FBB5-4756-860F-875AB0CB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CC808-89A4-47E4-B295-3F9116F8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55BD20-72DC-487C-8B40-787775EB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48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353EA2-D366-4F02-B08A-5FEED95BD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DA6CD5-251E-4DFA-B380-5EB213029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5B917B-2B60-4988-B84F-D3AFCB1D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B53DFA-3E34-4A01-A1E8-6D7B7445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9D7E8-2346-4B4B-9CF9-1C67D666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262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914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544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42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09/04/2021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795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09/04/2021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361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09/04/2021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618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09/04/2021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242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09/04/2021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07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533BA-64DD-46E7-AC37-8284A1B9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A018E-EDA2-4960-8996-9D0F0B37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E258E7-ED34-4740-9A51-3EF63654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4DA7DE-70E6-4FC4-AEB8-2B4A9102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4F055B-A12A-40C8-913E-87AC2D7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264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09/04/2021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949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021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16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53301-5DB9-4753-ABD4-856DD514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065A32-834F-432D-A0D3-7ECBC848C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16BCDE-E203-48ED-B45F-9D93DC3E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B27C3-8E90-44EF-B2A0-1D4A9700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169281-95B4-43D4-BD98-2009AB07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54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EE1FC-395B-4804-BCED-98B869CA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0819D-33A8-4726-B505-831ADB90F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7D8D7-37DF-475A-8F8B-107336CE7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6DA209-39AA-44B8-BA06-71668A72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701A22-5ACC-4505-9A5B-EFFCF1BE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5BF9EC-FDAE-4527-A964-C32D4D88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45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377DA-C3AC-4A42-9312-85C3B28A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CFD34-CCC4-4C10-95D2-1DCC3D87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248D42-AEE2-48BB-B8A6-37B3BF1E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F54CA6-B4B3-4EBE-BAA9-8A083AD04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67F1B9-3210-4603-A593-82AA14779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FE2936-F0AC-4E86-9BB9-6C88937F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4DA8C-4CAE-47BB-B5D8-D3CD8CA0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733564-54DF-4A81-A1E0-E16BDFCC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60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06E18-40BE-4CE6-A1DE-51E2FCB7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9E90AC-A901-4B3B-8F1A-62F80383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69960F-910E-441F-9234-4EFA0317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EAD386-BAAD-4887-AEC1-ACEC7AC7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84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A3A60B-5261-4319-9606-C7A19FE7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D7E47D-E0D5-4EA3-A174-877281D1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BA8F0E-BF11-4E0E-B6B3-0C4D3ED9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2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5B282-2CDC-43BA-91BF-BB825DDC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B1462-82C2-41F9-B928-24CD0E05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E6443F-D9C8-4B0A-A85E-AFB98C17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8546B2-B4AD-4632-A7F6-E278F595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5E8C30-5617-4C3D-86F5-1BB6370D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98214D-67A4-4095-A830-2541FC3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99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969A8-DB1E-4329-86AA-AAC523FD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A97373-2753-4E91-A499-97DCFA713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0A5C63-7589-47D3-A6A8-2BAA1AA2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58AF3C-8B47-4456-B292-94827E8D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94149C-1965-48BE-A21B-231EFD47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B3F0F-B380-4E1B-AC33-1610717B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53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24DAE3-D939-4C4D-88F9-662ED8E0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D21944-0B8F-4C3A-9BCA-D8EF26A83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3C1B60-F7FD-45E2-AFE6-969B7E482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C662-8F7E-46FF-BF45-54D2733F0C8C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6FD234-03EA-4C46-8B22-CFC6DD230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0ED5CD-B777-437E-B0F8-CFA32F5B3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09/04/2021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26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hyperlink" Target="https://espritscience.blogspot.com/2008/01/du-rapport-des-temps.html" TargetMode="External"/><Relationship Id="rId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9AF2F-022D-42E7-9EE8-B11BCE898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Université de Montpellier</a:t>
            </a:r>
            <a:br>
              <a:rPr lang="fr-FR" sz="5400" dirty="0"/>
            </a:br>
            <a:endParaRPr lang="fr-FR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49F9F-31B4-41DC-B4DB-C097467B5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489965" cy="1147863"/>
          </a:xfrm>
        </p:spPr>
        <p:txBody>
          <a:bodyPr anchor="t">
            <a:normAutofit fontScale="70000" lnSpcReduction="20000"/>
          </a:bodyPr>
          <a:lstStyle/>
          <a:p>
            <a:pPr algn="l"/>
            <a:endParaRPr lang="fr-FR" sz="2000" dirty="0"/>
          </a:p>
          <a:p>
            <a:pPr algn="l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Cours de comptabilité N°7</a:t>
            </a:r>
          </a:p>
          <a:p>
            <a:pPr algn="l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02-09 avril 2021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Bibliothèque publique floue abstraite avec des étagères à livres">
            <a:extLst>
              <a:ext uri="{FF2B5EF4-FFF2-40B4-BE49-F238E27FC236}">
                <a16:creationId xmlns:a16="http://schemas.microsoft.com/office/drawing/2014/main" id="{7BB6D41E-7376-4805-B0B6-C72AFA381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5" r="2696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863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22650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Principe - Amortissement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65038"/>
            <a:ext cx="12191990" cy="4639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Espace réservé du contenu 2">
            <a:extLst>
              <a:ext uri="{FF2B5EF4-FFF2-40B4-BE49-F238E27FC236}">
                <a16:creationId xmlns:a16="http://schemas.microsoft.com/office/drawing/2014/main" id="{EA8B118F-B79E-4FD3-A0D6-C6DB5E057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654901"/>
              </p:ext>
            </p:extLst>
          </p:nvPr>
        </p:nvGraphicFramePr>
        <p:xfrm>
          <a:off x="1156851" y="2632872"/>
          <a:ext cx="9888496" cy="3581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387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Actif : contexte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7" y="1920240"/>
            <a:ext cx="10873408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règlement modifiant le Plan comptable général sur la définition, la comptabilisation et l’évaluation des actifs a été homologué par l’arrêté du 24 décembre 2004 (CRC </a:t>
            </a:r>
            <a:r>
              <a:rPr lang="fr-FR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règlt</a:t>
            </a: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04-06 du 23 novembre 2004).</a:t>
            </a: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Ces dispositions s’inscrivent dans le cadre de la rénovation des normes comptables françaises et de leur convergence vers le référentiel international de l’IASB.</a:t>
            </a: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234399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Actif : définition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7" y="1920240"/>
            <a:ext cx="10873408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3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définition des actifs rejoint celle retenue dans le référentiel international : un actif est un élément </a:t>
            </a:r>
            <a:r>
              <a:rPr lang="fr-FR" sz="3600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identifiable</a:t>
            </a:r>
            <a:r>
              <a:rPr lang="fr-FR" sz="3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 patrimoine ayant une valeur économique positive pour l’entité, c’est-à-dire une ressource que l’entité </a:t>
            </a:r>
            <a:r>
              <a:rPr lang="fr-FR" sz="3600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contrôle</a:t>
            </a:r>
            <a:r>
              <a:rPr lang="fr-FR" sz="3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 fait d’événements passés et dont elle attend </a:t>
            </a:r>
            <a:r>
              <a:rPr lang="fr-FR" sz="3600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 avantages économiques futurs. </a:t>
            </a: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216926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sz="5400" dirty="0"/>
              <a:t>Actif : </a:t>
            </a:r>
            <a:r>
              <a:rPr lang="fr-FR" sz="5400" dirty="0">
                <a:highlight>
                  <a:srgbClr val="FFFF00"/>
                </a:highlight>
              </a:rPr>
              <a:t>identifiable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7" y="1920240"/>
            <a:ext cx="10873408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Immobilisation corporelle =&gt; aucun soucis</a:t>
            </a:r>
          </a:p>
          <a:p>
            <a:pPr algn="just"/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Immobilisation incorporelle =&gt; </a:t>
            </a:r>
          </a:p>
          <a:p>
            <a:pPr marL="449580"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si elle est séparable des activités de l’entité, c’est-à-dire susceptible d’être vendue, transférée, louée ou échangée de manière isolée ou avec un contrat, un autre actif ou passif, </a:t>
            </a: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ou si elle résulte d’un droit légal ou contractuel même si ce droit n’est pas transférable ou séparable de l’entité ou des autres droits et obligations.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074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sz="5400" dirty="0"/>
              <a:t>Actif : </a:t>
            </a:r>
            <a:r>
              <a:rPr lang="fr-FR" sz="5400" dirty="0">
                <a:highlight>
                  <a:srgbClr val="FFFF00"/>
                </a:highlight>
              </a:rPr>
              <a:t>contrôle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7" y="1920240"/>
            <a:ext cx="10873408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3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critère de propriété (juridique) n’est pas essentiel</a:t>
            </a:r>
          </a:p>
          <a:p>
            <a:pPr marL="0" indent="0" algn="just">
              <a:buNone/>
            </a:pPr>
            <a:r>
              <a:rPr lang="fr-FR" sz="3600" dirty="0"/>
              <a:t>« Substance over </a:t>
            </a:r>
            <a:r>
              <a:rPr lang="fr-FR" sz="3600" dirty="0" err="1"/>
              <a:t>form</a:t>
            </a:r>
            <a:r>
              <a:rPr lang="fr-FR" sz="3600" dirty="0"/>
              <a:t> »</a:t>
            </a:r>
          </a:p>
          <a:p>
            <a:pPr marL="0" indent="0" algn="just">
              <a:buNone/>
            </a:pPr>
            <a:r>
              <a:rPr lang="fr-FR" sz="3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critères économiques sont à prendre en compte. Le contrôle d’un actif suppose désormais que l’entité ait la maîtrise des avantages économiques et qu’elle assume tout ou partie des risques y afférents (sans pour autant en avoir nécessairement la propriété).</a:t>
            </a:r>
          </a:p>
          <a:p>
            <a:pPr marL="0" indent="0" algn="just">
              <a:buNone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411080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Actif : </a:t>
            </a:r>
            <a:r>
              <a:rPr lang="fr-FR" sz="5400" dirty="0">
                <a:highlight>
                  <a:srgbClr val="FFFF00"/>
                </a:highlight>
              </a:rPr>
              <a:t>Avantage économique futur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7" y="1920240"/>
            <a:ext cx="10873408" cy="486818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L'avantage économique futur représentatif d'un actif est le potentiel qu'a cet actif de contribuer, directement ou indirectement, à des flux nets de trésorerie au bénéfice de l'entreprise.</a:t>
            </a: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Ces flux de trésorerie sont ceux attendus de l’exploitation de l’actif ainsi que ceux qui découleront de la revente de celui-ci. Ainsi, un actif qui n’est plus exploité mais qui a une valeur vénale est à maintenir à l’actif. En revanche, une machine mise au rebut et qui ne peut plus être revendue doit être sortie de l’actif.</a:t>
            </a:r>
          </a:p>
          <a:p>
            <a:pPr marL="0" indent="0" algn="just">
              <a:buNone/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723624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640490-C0F3-44D9-81D6-1745680A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Immobilisation =&gt; élément de l’actif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2BB19B92-6157-48A5-9537-3DD5511B3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031794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299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4BAECA-A9E7-4228-AF29-CC35BA2F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fr-FR" sz="3500" dirty="0">
                <a:solidFill>
                  <a:srgbClr val="FFFFFF"/>
                </a:solidFill>
              </a:rPr>
              <a:t>Immobilisation incorporelle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E19F3-635F-4ED7-91EC-7D07BAA7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fr-FR" sz="26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Une immobilisation incorporelle est un actif non monétaire sans substance physique, détenu soit pour produire ou fournir des biens ou des services, soit pour être loué à des tiers, soit à des fins administratives (c’est-à-dire à des fins de gestion interne) et dont l'entité attend qu’il soit utilisé au-delà de l’exercice en cours.</a:t>
            </a:r>
          </a:p>
          <a:p>
            <a:endParaRPr lang="fr-FR" sz="2600"/>
          </a:p>
        </p:txBody>
      </p:sp>
    </p:spTree>
    <p:extLst>
      <p:ext uri="{BB962C8B-B14F-4D97-AF65-F5344CB8AC3E}">
        <p14:creationId xmlns:p14="http://schemas.microsoft.com/office/powerpoint/2010/main" val="705635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4BAECA-A9E7-4228-AF29-CC35BA2F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Immobilisation corporelle</a:t>
            </a: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DADE19F3-635F-4ED7-91EC-7D07BAA7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anchor="ctr">
            <a:normAutofit/>
          </a:bodyPr>
          <a:lstStyle/>
          <a:p>
            <a:r>
              <a:rPr lang="fr-FR" sz="26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Une immobilisation corporelle est un actif physique détenu, et dont l'entité attend qu’il soit utilisé au-delà de l’exercice en cours.</a:t>
            </a:r>
          </a:p>
          <a:p>
            <a:r>
              <a:rPr lang="fr-FR" sz="26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26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convient d’entendre par « au-delà d’un exercice » une utilisation supérieure à 12 mois (CNC, avis 05-D du Comité d’urgence).</a:t>
            </a:r>
          </a:p>
          <a:p>
            <a:endParaRPr lang="fr-FR" sz="2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53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1" y="453981"/>
            <a:ext cx="11274158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4BAECA-A9E7-4228-AF29-CC35BA2F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731520"/>
            <a:ext cx="10666145" cy="14264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Immobilisation financière</a:t>
            </a: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9006933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DADE19F3-635F-4ED7-91EC-7D07BAA7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89918"/>
            <a:ext cx="8370393" cy="3300196"/>
          </a:xfrm>
        </p:spPr>
        <p:txBody>
          <a:bodyPr anchor="ctr">
            <a:normAutofit/>
          </a:bodyPr>
          <a:lstStyle/>
          <a:p>
            <a:r>
              <a:rPr lang="fr-FR" sz="2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 sont les titres (durée de détention &gt; 2 ans)</a:t>
            </a:r>
          </a:p>
          <a:p>
            <a:endParaRPr lang="fr-FR" sz="2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2480956"/>
            <a:ext cx="2112264" cy="1898903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5716" y="4529023"/>
            <a:ext cx="2107363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9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FB199-37AF-4AEB-91D2-99997345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18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prévisionnel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D878E7-F5C5-452B-937D-8840816B6ECF}"/>
              </a:ext>
            </a:extLst>
          </p:cNvPr>
          <p:cNvSpPr txBox="1"/>
          <p:nvPr/>
        </p:nvSpPr>
        <p:spPr>
          <a:xfrm>
            <a:off x="2843428" y="6003837"/>
            <a:ext cx="6505071" cy="40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0A39BD7-E179-4570-8079-E6A295B49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22401"/>
              </p:ext>
            </p:extLst>
          </p:nvPr>
        </p:nvGraphicFramePr>
        <p:xfrm>
          <a:off x="121920" y="1193533"/>
          <a:ext cx="11460443" cy="5160900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</a:tblPr>
              <a:tblGrid>
                <a:gridCol w="990464">
                  <a:extLst>
                    <a:ext uri="{9D8B030D-6E8A-4147-A177-3AD203B41FA5}">
                      <a16:colId xmlns:a16="http://schemas.microsoft.com/office/drawing/2014/main" val="421084245"/>
                    </a:ext>
                  </a:extLst>
                </a:gridCol>
                <a:gridCol w="10469979">
                  <a:extLst>
                    <a:ext uri="{9D8B030D-6E8A-4147-A177-3AD203B41FA5}">
                      <a16:colId xmlns:a16="http://schemas.microsoft.com/office/drawing/2014/main" val="3974086313"/>
                    </a:ext>
                  </a:extLst>
                </a:gridCol>
              </a:tblGrid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b="0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Séance</a:t>
                      </a:r>
                      <a:endParaRPr lang="fr-FR" sz="15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b="0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Contenu des séances</a:t>
                      </a:r>
                      <a:endParaRPr lang="fr-FR" sz="15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08224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1-2-3-4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Concepts et principes de base de la comptabilité – Le PCG – Les différentes classes – LAB -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013335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5-6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 comptabilisation – Les documents comptables – Les normes internationales =&gt; après le bilan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204828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7-8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 compte de résultat - Analyse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72546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9-10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 bilan – Analyse 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6633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11-12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 comptabilisation 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6539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13-14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Les écritures – La TVA 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58747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15-16</a:t>
                      </a:r>
                      <a:endParaRPr lang="fr-FR" sz="1500" cap="none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Dettes à LT et autres dettes - les capitaux propres – Les provisions </a:t>
                      </a:r>
                      <a:r>
                        <a:rPr lang="fr-FR" sz="1500" cap="none" spc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 Les immobilisations</a:t>
                      </a: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fr-FR" sz="1500" cap="none" spc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IFRS 16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03615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17-18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Les écritures d’inventaire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9341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19-20</a:t>
                      </a: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L’annexe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96521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21-22</a:t>
                      </a: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Les points particuliers – La TVA – Affectation du résultat</a:t>
                      </a:r>
                    </a:p>
                    <a:p>
                      <a:pPr algn="just">
                        <a:tabLst>
                          <a:tab pos="3978910" algn="l"/>
                        </a:tabLst>
                      </a:pP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9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9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4BAECA-A9E7-4228-AF29-CC35BA2F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Rappel – position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fiscale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DADE19F3-635F-4ED7-91EC-7D07BAA7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PU HT &lt; 500 € =&gt; charges 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directement</a:t>
            </a: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4000" dirty="0"/>
              <a:t>Exception =&gt; première acquisition </a:t>
            </a:r>
            <a:r>
              <a:rPr lang="en-US" sz="4000" dirty="0" err="1"/>
              <a:t>si</a:t>
            </a:r>
            <a:r>
              <a:rPr lang="en-US" sz="4000" dirty="0"/>
              <a:t> volume</a:t>
            </a: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397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818457"/>
            <a:ext cx="3322317" cy="297587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1540" b="21540"/>
          <a:stretch/>
        </p:blipFill>
        <p:spPr>
          <a:xfrm>
            <a:off x="716280" y="2215808"/>
            <a:ext cx="5401937" cy="2036367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8045042" y="1417320"/>
            <a:ext cx="364977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Les amortissements</a:t>
            </a:r>
          </a:p>
          <a:p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Retour au sujet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5717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3F55A5-F0D8-4923-9022-ADF91DBEA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68" b="18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302103-84FE-4480-B011-DA713F71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Amortissement </a:t>
            </a:r>
            <a:br>
              <a:rPr lang="fr-FR" sz="4000" dirty="0"/>
            </a:br>
            <a:r>
              <a:rPr lang="fr-FR" sz="4000" dirty="0"/>
              <a:t>= </a:t>
            </a:r>
            <a:br>
              <a:rPr lang="fr-FR" sz="4000" dirty="0"/>
            </a:br>
            <a:r>
              <a:rPr lang="fr-FR" sz="4000" dirty="0"/>
              <a:t>perte de valeur irréversible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F997F44-93CA-4919-BCD6-0C6F18BCD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579370"/>
              </p:ext>
            </p:extLst>
          </p:nvPr>
        </p:nvGraphicFramePr>
        <p:xfrm>
          <a:off x="594109" y="2121763"/>
          <a:ext cx="6620505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9229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3F55A5-F0D8-4923-9022-ADF91DBEA2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268" b="7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0302103-84FE-4480-B011-DA713F71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F997F44-93CA-4919-BCD6-0C6F18BCD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2910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2986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08A016-1E9A-4DAD-AFB1-78E502EB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5200"/>
              <a:t>Immobilisation amortissable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76BAA54C-1744-476C-B424-49C14E6B0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6015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43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4BD8A2-5C77-4F6B-ACB6-AB917A0C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Cout d’acquisition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7BC496-97F0-4F08-B182-396A614F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 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coût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d’entrée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au 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coût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historique</a:t>
            </a: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oche">
            <a:extLst>
              <a:ext uri="{FF2B5EF4-FFF2-40B4-BE49-F238E27FC236}">
                <a16:creationId xmlns:a16="http://schemas.microsoft.com/office/drawing/2014/main" id="{E889F2CB-776F-4113-951A-136AF7AF2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14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513513-2F52-4253-AF63-2B569A3E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Le coût d’acquisition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60A3C58A-134C-4B52-A66C-326E23765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932437"/>
              </p:ext>
            </p:extLst>
          </p:nvPr>
        </p:nvGraphicFramePr>
        <p:xfrm>
          <a:off x="788988" y="3108321"/>
          <a:ext cx="10598150" cy="2663835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598150">
                  <a:extLst>
                    <a:ext uri="{9D8B030D-6E8A-4147-A177-3AD203B41FA5}">
                      <a16:colId xmlns:a16="http://schemas.microsoft.com/office/drawing/2014/main" val="652572838"/>
                    </a:ext>
                  </a:extLst>
                </a:gridCol>
              </a:tblGrid>
              <a:tr h="1313672">
                <a:tc>
                  <a:txBody>
                    <a:bodyPr/>
                    <a:lstStyle/>
                    <a:p>
                      <a:pPr algn="l"/>
                      <a:r>
                        <a:rPr lang="fr-FR" sz="2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Prix d'achat H.T de l'immobilisation</a:t>
                      </a:r>
                    </a:p>
                    <a:p>
                      <a:pPr algn="l"/>
                      <a:r>
                        <a:rPr lang="fr-FR" sz="2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(après rabais, remise, ristourne et escompte =&gt; Net financier)</a:t>
                      </a:r>
                    </a:p>
                  </a:txBody>
                  <a:tcPr marL="68420" marR="68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554278"/>
                  </a:ext>
                </a:extLst>
              </a:tr>
              <a:tr h="887945">
                <a:tc>
                  <a:txBody>
                    <a:bodyPr/>
                    <a:lstStyle/>
                    <a:p>
                      <a:pPr algn="l"/>
                      <a:r>
                        <a:rPr lang="fr-FR" sz="2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Frais accessoires H.T nécessaires à la mise en état d'utilisation</a:t>
                      </a:r>
                    </a:p>
                  </a:txBody>
                  <a:tcPr marL="68420" marR="68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783743"/>
                  </a:ext>
                </a:extLst>
              </a:tr>
              <a:tr h="462218">
                <a:tc>
                  <a:txBody>
                    <a:bodyPr/>
                    <a:lstStyle/>
                    <a:p>
                      <a:pPr algn="l"/>
                      <a:r>
                        <a:rPr lang="fr-FR" sz="2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 Valeur d'entrée de l'immobilisation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420" marR="684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35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36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8639B9-77A1-4188-9120-BBBC0852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2600" b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Frais accessoires à intégrer obligatoirement</a:t>
            </a:r>
            <a:endParaRPr lang="fr-FR" sz="26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78E892E-3B3E-4743-AFE3-FFD5DEEEC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95428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1772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68639B9-77A1-4188-9120-BBBC0852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200" b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Frais accessoires à intégrer sur options</a:t>
            </a:r>
            <a:endParaRPr lang="fr-FR" sz="42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78E892E-3B3E-4743-AFE3-FFD5DEEEC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91870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44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644713-AF21-4543-94FE-A96FEBAA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 err="1">
                <a:latin typeface="+mj-lt"/>
                <a:ea typeface="+mj-ea"/>
                <a:cs typeface="+mj-cs"/>
              </a:rPr>
              <a:t>Exemple</a:t>
            </a:r>
            <a:r>
              <a:rPr lang="en-US" sz="7200" kern="1200" dirty="0">
                <a:latin typeface="+mj-lt"/>
                <a:ea typeface="+mj-ea"/>
                <a:cs typeface="+mj-cs"/>
              </a:rPr>
              <a:t> 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6AB3AA-03B3-4E7A-94A3-3EB3E0E9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830310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 d'achat d'une machine outil : 200 000,00 € H.T.</a:t>
            </a:r>
          </a:p>
          <a:p>
            <a:r>
              <a:rPr lang="fr-FR" sz="2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Frais d'installation 25 000,00 € H.T.</a:t>
            </a:r>
          </a:p>
          <a:p>
            <a:r>
              <a:rPr lang="fr-FR" sz="2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Frais de montage 50 000,00 € H.T.</a:t>
            </a:r>
          </a:p>
        </p:txBody>
      </p:sp>
    </p:spTree>
    <p:extLst>
      <p:ext uri="{BB962C8B-B14F-4D97-AF65-F5344CB8AC3E}">
        <p14:creationId xmlns:p14="http://schemas.microsoft.com/office/powerpoint/2010/main" val="51859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675" r="16676" b="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7320465" y="219410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Les </a:t>
            </a:r>
            <a:r>
              <a:rPr lang="en-US" sz="4000" dirty="0" err="1"/>
              <a:t>écritures</a:t>
            </a:r>
            <a:endParaRPr lang="en-US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Cas pratiques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Cas RRR1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699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644713-AF21-4543-94FE-A96FEBAA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 err="1">
                <a:latin typeface="+mj-lt"/>
                <a:ea typeface="+mj-ea"/>
                <a:cs typeface="+mj-cs"/>
              </a:rPr>
              <a:t>Exemple</a:t>
            </a:r>
            <a:r>
              <a:rPr lang="en-US" sz="7200" kern="1200" dirty="0">
                <a:latin typeface="+mj-lt"/>
                <a:ea typeface="+mj-ea"/>
                <a:cs typeface="+mj-cs"/>
              </a:rPr>
              <a:t> 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6AB3AA-03B3-4E7A-94A3-3EB3E0E9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9249410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de la valeur d’acquisition (V.O) : 275 000,00 € H.T.</a:t>
            </a:r>
          </a:p>
        </p:txBody>
      </p:sp>
    </p:spTree>
    <p:extLst>
      <p:ext uri="{BB962C8B-B14F-4D97-AF65-F5344CB8AC3E}">
        <p14:creationId xmlns:p14="http://schemas.microsoft.com/office/powerpoint/2010/main" val="1479901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644713-AF21-4543-94FE-A96FEBAA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90" y="473547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 err="1">
                <a:latin typeface="+mj-lt"/>
                <a:ea typeface="+mj-ea"/>
                <a:cs typeface="+mj-cs"/>
              </a:rPr>
              <a:t>Exemple</a:t>
            </a:r>
            <a:endParaRPr lang="en-US" sz="72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ED4966F-E2DC-47D2-8406-77E6764A6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56698"/>
              </p:ext>
            </p:extLst>
          </p:nvPr>
        </p:nvGraphicFramePr>
        <p:xfrm>
          <a:off x="798990" y="2241764"/>
          <a:ext cx="10635449" cy="3864252"/>
        </p:xfrm>
        <a:graphic>
          <a:graphicData uri="http://schemas.openxmlformats.org/drawingml/2006/table">
            <a:tbl>
              <a:tblPr/>
              <a:tblGrid>
                <a:gridCol w="869725">
                  <a:extLst>
                    <a:ext uri="{9D8B030D-6E8A-4147-A177-3AD203B41FA5}">
                      <a16:colId xmlns:a16="http://schemas.microsoft.com/office/drawing/2014/main" val="3533520684"/>
                    </a:ext>
                  </a:extLst>
                </a:gridCol>
                <a:gridCol w="6138467">
                  <a:extLst>
                    <a:ext uri="{9D8B030D-6E8A-4147-A177-3AD203B41FA5}">
                      <a16:colId xmlns:a16="http://schemas.microsoft.com/office/drawing/2014/main" val="3683709775"/>
                    </a:ext>
                  </a:extLst>
                </a:gridCol>
                <a:gridCol w="1535454">
                  <a:extLst>
                    <a:ext uri="{9D8B030D-6E8A-4147-A177-3AD203B41FA5}">
                      <a16:colId xmlns:a16="http://schemas.microsoft.com/office/drawing/2014/main" val="2303002425"/>
                    </a:ext>
                  </a:extLst>
                </a:gridCol>
                <a:gridCol w="2091803">
                  <a:extLst>
                    <a:ext uri="{9D8B030D-6E8A-4147-A177-3AD203B41FA5}">
                      <a16:colId xmlns:a16="http://schemas.microsoft.com/office/drawing/2014/main" val="3746661263"/>
                    </a:ext>
                  </a:extLst>
                </a:gridCol>
              </a:tblGrid>
              <a:tr h="1288084">
                <a:tc>
                  <a:txBody>
                    <a:bodyPr/>
                    <a:lstStyle/>
                    <a:p>
                      <a:pPr algn="l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2154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I.T.M.O.I (200 000,00 + 25 000,00 + 50 000,00)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275 000,00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800175"/>
                  </a:ext>
                </a:extLst>
              </a:tr>
              <a:tr h="1288084">
                <a:tc>
                  <a:txBody>
                    <a:bodyPr/>
                    <a:lstStyle/>
                    <a:p>
                      <a:pPr algn="l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44562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T.V.A déductible sur immobilisation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984994"/>
                  </a:ext>
                </a:extLst>
              </a:tr>
              <a:tr h="1288084">
                <a:tc>
                  <a:txBody>
                    <a:bodyPr/>
                    <a:lstStyle/>
                    <a:p>
                      <a:pPr algn="l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404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Fournisseurs d'immobilisations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330 000,00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20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73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644713-AF21-4543-94FE-A96FEBAA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 err="1">
                <a:latin typeface="+mj-lt"/>
                <a:ea typeface="+mj-ea"/>
                <a:cs typeface="+mj-cs"/>
              </a:rPr>
              <a:t>Exemple</a:t>
            </a:r>
            <a:r>
              <a:rPr lang="en-US" sz="7200" kern="1200" dirty="0">
                <a:latin typeface="+mj-lt"/>
                <a:ea typeface="+mj-ea"/>
                <a:cs typeface="+mj-cs"/>
              </a:rPr>
              <a:t> 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6AB3AA-03B3-4E7A-94A3-3EB3E0E9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788" y="2441359"/>
            <a:ext cx="10227076" cy="33285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Prix achat H.T de base d’un véhicule de tourisme neuf chez un concessionnaire : 14 000,00 €.</a:t>
            </a: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Frais H.T de préparation du véhicule : 1 000,00 €.</a:t>
            </a: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Carte grise : 200,00 €.</a:t>
            </a:r>
          </a:p>
          <a:p>
            <a:pPr algn="just"/>
            <a:endParaRPr lang="fr-FR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Attention : un véhicule de tourisme ne permet pas de déduire la TVA – la base d’imposition est le TTC</a:t>
            </a:r>
          </a:p>
          <a:p>
            <a:endParaRPr lang="fr-FR" sz="2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31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644713-AF21-4543-94FE-A96FEBAA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90" y="473547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 err="1">
                <a:latin typeface="+mj-lt"/>
                <a:ea typeface="+mj-ea"/>
                <a:cs typeface="+mj-cs"/>
              </a:rPr>
              <a:t>Exemple</a:t>
            </a:r>
            <a:r>
              <a:rPr lang="en-US" sz="7200" kern="1200" dirty="0">
                <a:latin typeface="+mj-lt"/>
                <a:ea typeface="+mj-ea"/>
                <a:cs typeface="+mj-cs"/>
              </a:rPr>
              <a:t> B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ED4966F-E2DC-47D2-8406-77E6764A6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36406"/>
              </p:ext>
            </p:extLst>
          </p:nvPr>
        </p:nvGraphicFramePr>
        <p:xfrm>
          <a:off x="798990" y="2241764"/>
          <a:ext cx="10665837" cy="3864252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3533520684"/>
                    </a:ext>
                  </a:extLst>
                </a:gridCol>
                <a:gridCol w="6138467">
                  <a:extLst>
                    <a:ext uri="{9D8B030D-6E8A-4147-A177-3AD203B41FA5}">
                      <a16:colId xmlns:a16="http://schemas.microsoft.com/office/drawing/2014/main" val="3683709775"/>
                    </a:ext>
                  </a:extLst>
                </a:gridCol>
                <a:gridCol w="1535454">
                  <a:extLst>
                    <a:ext uri="{9D8B030D-6E8A-4147-A177-3AD203B41FA5}">
                      <a16:colId xmlns:a16="http://schemas.microsoft.com/office/drawing/2014/main" val="2303002425"/>
                    </a:ext>
                  </a:extLst>
                </a:gridCol>
                <a:gridCol w="2091803">
                  <a:extLst>
                    <a:ext uri="{9D8B030D-6E8A-4147-A177-3AD203B41FA5}">
                      <a16:colId xmlns:a16="http://schemas.microsoft.com/office/drawing/2014/main" val="3746661263"/>
                    </a:ext>
                  </a:extLst>
                </a:gridCol>
              </a:tblGrid>
              <a:tr h="1288084">
                <a:tc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2182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dirty="0" err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Materiel</a:t>
                      </a:r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transport (14 000,00 + 1 000) * 1,2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800175"/>
                  </a:ext>
                </a:extLst>
              </a:tr>
              <a:tr h="1288084">
                <a:tc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6354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Carte grise (sur option donc au choix 6354/2182)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984994"/>
                  </a:ext>
                </a:extLst>
              </a:tr>
              <a:tr h="1288084">
                <a:tc>
                  <a:txBody>
                    <a:bodyPr/>
                    <a:lstStyle/>
                    <a:p>
                      <a:pPr algn="l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404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Fournisseurs d'immobilisations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18 200,00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20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396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4BD8A2-5C77-4F6B-ACB6-AB917A0C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Durée de vie du bien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7BC496-97F0-4F08-B182-396A614F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C’est</a:t>
            </a:r>
            <a:r>
              <a:rPr lang="en-US" sz="4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 plan </a:t>
            </a:r>
            <a:r>
              <a:rPr lang="en-US" sz="4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d’amortissement</a:t>
            </a:r>
            <a:endParaRPr lang="en-US" sz="4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oche">
            <a:extLst>
              <a:ext uri="{FF2B5EF4-FFF2-40B4-BE49-F238E27FC236}">
                <a16:creationId xmlns:a16="http://schemas.microsoft.com/office/drawing/2014/main" id="{E889F2CB-776F-4113-951A-136AF7AF2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39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5D0AB6-2E9F-40DC-AE5E-95029B2B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fr-FR" sz="5400">
                <a:solidFill>
                  <a:srgbClr val="FFFFFF"/>
                </a:solidFill>
              </a:rPr>
              <a:t>Catégories d’amortissement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46EB7-E210-43B1-9FEF-9EBC83FC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2586789"/>
            <a:ext cx="11877260" cy="3590174"/>
          </a:xfrm>
        </p:spPr>
        <p:txBody>
          <a:bodyPr>
            <a:normAutofit/>
          </a:bodyPr>
          <a:lstStyle/>
          <a:p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amortissement constants ou linéaires ;</a:t>
            </a: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amortissements par unités d'œuvre ;</a:t>
            </a: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amortissements par composants.</a:t>
            </a: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les amortissements fiscalement autorisés (basés sur la durée d'usage)</a:t>
            </a: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les amortissements dégressifs ;</a:t>
            </a: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les amortissements exceptionnels.</a:t>
            </a: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57249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5D0AB6-2E9F-40DC-AE5E-95029B2B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fr-FR" sz="5400">
                <a:solidFill>
                  <a:srgbClr val="FFFFFF"/>
                </a:solidFill>
              </a:rPr>
              <a:t>Catégories d’amortissement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46EB7-E210-43B1-9FEF-9EBC83FC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2586789"/>
            <a:ext cx="11877260" cy="3590174"/>
          </a:xfrm>
        </p:spPr>
        <p:txBody>
          <a:bodyPr>
            <a:normAutofit/>
          </a:bodyPr>
          <a:lstStyle/>
          <a:p>
            <a:pPr algn="just"/>
            <a:r>
              <a:rPr lang="fr-FR" sz="3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Une annuité d'amortissement correspond au montant de l’amortissement pratiqué sur une immobilisation pour </a:t>
            </a:r>
            <a:r>
              <a:rPr lang="fr-FR" sz="32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exercice.</a:t>
            </a:r>
            <a:r>
              <a:rPr lang="fr-FR" sz="3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953886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odèle 3D de formes en anneau connecté par des lignes">
            <a:extLst>
              <a:ext uri="{FF2B5EF4-FFF2-40B4-BE49-F238E27FC236}">
                <a16:creationId xmlns:a16="http://schemas.microsoft.com/office/drawing/2014/main" id="{A9628A4C-9EB8-435C-93AE-2A98D3C90F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1644713-AF21-4543-94FE-A96FEBAA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Vocabulaire</a:t>
            </a:r>
          </a:p>
        </p:txBody>
      </p:sp>
    </p:spTree>
    <p:extLst>
      <p:ext uri="{BB962C8B-B14F-4D97-AF65-F5344CB8AC3E}">
        <p14:creationId xmlns:p14="http://schemas.microsoft.com/office/powerpoint/2010/main" val="413479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42D5F6-0AFB-44FC-8526-BA5666B8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fr-FR" dirty="0"/>
              <a:t>La valeur nette comptable =&gt; VNC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308088B-60F7-43B0-9D2A-CA94DA022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452182"/>
              </p:ext>
            </p:extLst>
          </p:nvPr>
        </p:nvGraphicFramePr>
        <p:xfrm>
          <a:off x="1356376" y="2104738"/>
          <a:ext cx="9454447" cy="360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4447">
                  <a:extLst>
                    <a:ext uri="{9D8B030D-6E8A-4147-A177-3AD203B41FA5}">
                      <a16:colId xmlns:a16="http://schemas.microsoft.com/office/drawing/2014/main" val="2650800668"/>
                    </a:ext>
                  </a:extLst>
                </a:gridCol>
              </a:tblGrid>
              <a:tr h="3060628">
                <a:tc>
                  <a:txBody>
                    <a:bodyPr/>
                    <a:lstStyle/>
                    <a:p>
                      <a:pPr algn="just"/>
                      <a:r>
                        <a:rPr lang="fr-FR" sz="3300">
                          <a:effectLst/>
                        </a:rPr>
                        <a:t>   Valeur d’entrée de l’immobilisation (</a:t>
                      </a:r>
                      <a:r>
                        <a:rPr lang="fr-FR" sz="3300" err="1">
                          <a:effectLst/>
                        </a:rPr>
                        <a:t>cf</a:t>
                      </a:r>
                      <a:r>
                        <a:rPr lang="fr-FR" sz="3300">
                          <a:effectLst/>
                        </a:rPr>
                        <a:t> section 1 - D)</a:t>
                      </a:r>
                    </a:p>
                    <a:p>
                      <a:pPr algn="just"/>
                      <a:r>
                        <a:rPr lang="fr-FR" sz="3300">
                          <a:effectLst/>
                        </a:rPr>
                        <a:t>  </a:t>
                      </a:r>
                    </a:p>
                    <a:p>
                      <a:pPr marL="90170" indent="-90170" algn="just"/>
                      <a:r>
                        <a:rPr lang="fr-FR" sz="3300">
                          <a:effectLst/>
                        </a:rPr>
                        <a:t>- Total des amortissements comptables pratiqués depuis l’entrée du bien à l’actif jusqu'à la date de calcul de la V.N.C (1)</a:t>
                      </a:r>
                    </a:p>
                  </a:txBody>
                  <a:tcPr marL="52388" marR="52388" marT="0" marB="0"/>
                </a:tc>
                <a:extLst>
                  <a:ext uri="{0D108BD9-81ED-4DB2-BD59-A6C34878D82A}">
                    <a16:rowId xmlns:a16="http://schemas.microsoft.com/office/drawing/2014/main" val="1821310303"/>
                  </a:ext>
                </a:extLst>
              </a:tr>
              <a:tr h="546028">
                <a:tc>
                  <a:txBody>
                    <a:bodyPr/>
                    <a:lstStyle/>
                    <a:p>
                      <a:pPr algn="l"/>
                      <a:r>
                        <a:rPr lang="fr-FR" sz="3300">
                          <a:effectLst/>
                        </a:rPr>
                        <a:t>= V.N.C</a:t>
                      </a:r>
                      <a:endParaRPr lang="fr-FR" sz="33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 anchor="ctr"/>
                </a:tc>
                <a:extLst>
                  <a:ext uri="{0D108BD9-81ED-4DB2-BD59-A6C34878D82A}">
                    <a16:rowId xmlns:a16="http://schemas.microsoft.com/office/drawing/2014/main" val="4065553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885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52604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42D5F6-0AFB-44FC-8526-BA5666B8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213" y="731520"/>
            <a:ext cx="6089904" cy="1426464"/>
          </a:xfrm>
        </p:spPr>
        <p:txBody>
          <a:bodyPr>
            <a:normAutofit/>
          </a:bodyPr>
          <a:lstStyle/>
          <a:p>
            <a:pPr algn="ctr"/>
            <a:r>
              <a:rPr lang="fr-FR" sz="3700" dirty="0">
                <a:solidFill>
                  <a:srgbClr val="FFFFFF"/>
                </a:solidFill>
              </a:rPr>
              <a:t>La valeur comptable des éléments actifs cédés=&gt; VCEAC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3CACB960-77B0-4BE9-9BB2-4AB65CF80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6883"/>
              </p:ext>
            </p:extLst>
          </p:nvPr>
        </p:nvGraphicFramePr>
        <p:xfrm>
          <a:off x="788988" y="3135582"/>
          <a:ext cx="10598150" cy="2609312"/>
        </p:xfrm>
        <a:graphic>
          <a:graphicData uri="http://schemas.openxmlformats.org/drawingml/2006/table">
            <a:tbl>
              <a:tblPr firstRow="1" bandRow="1"/>
              <a:tblGrid>
                <a:gridCol w="10598150">
                  <a:extLst>
                    <a:ext uri="{9D8B030D-6E8A-4147-A177-3AD203B41FA5}">
                      <a16:colId xmlns:a16="http://schemas.microsoft.com/office/drawing/2014/main" val="2031640823"/>
                    </a:ext>
                  </a:extLst>
                </a:gridCol>
              </a:tblGrid>
              <a:tr h="2140974">
                <a:tc>
                  <a:txBody>
                    <a:bodyPr/>
                    <a:lstStyle/>
                    <a:p>
                      <a:pPr algn="just"/>
                      <a:r>
                        <a:rPr lang="fr-FR" sz="2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Valeur d’entrée de l’immobilisation (</a:t>
                      </a:r>
                      <a:r>
                        <a:rPr lang="fr-FR" sz="2700" err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cf</a:t>
                      </a:r>
                      <a:r>
                        <a:rPr lang="fr-FR" sz="2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section 1 - D)</a:t>
                      </a:r>
                    </a:p>
                    <a:p>
                      <a:pPr algn="just"/>
                      <a:r>
                        <a:rPr lang="fr-FR" sz="2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marL="90170" indent="-90170" algn="just"/>
                      <a:r>
                        <a:rPr lang="fr-FR" sz="2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Total des amortissements économiquement justifiés (comptables) pratiqués depuis l’entrée du bien à l’actif jusqu'à la date de calcul de la V.C.E.A.C</a:t>
                      </a:r>
                    </a:p>
                  </a:txBody>
                  <a:tcPr marL="60982" marR="60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431698"/>
                  </a:ext>
                </a:extLst>
              </a:tr>
              <a:tr h="468338">
                <a:tc>
                  <a:txBody>
                    <a:bodyPr/>
                    <a:lstStyle/>
                    <a:p>
                      <a:pPr algn="l"/>
                      <a:r>
                        <a:rPr lang="fr-FR" sz="27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= V.C.E.A.C</a:t>
                      </a:r>
                      <a:endParaRPr lang="fr-FR" sz="27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82" marR="609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11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54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55E506-6883-4D93-BE20-543C6550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Cas RRR - </a:t>
            </a:r>
            <a:r>
              <a:rPr lang="fr-FR" dirty="0" err="1"/>
              <a:t>enoncé</a:t>
            </a:r>
            <a:endParaRPr lang="fr-FR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20E0C6-6DD4-4F19-B694-322A4FE3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4" y="1838325"/>
            <a:ext cx="11039475" cy="4905375"/>
          </a:xfrm>
        </p:spPr>
        <p:txBody>
          <a:bodyPr anchor="t">
            <a:noAutofit/>
          </a:bodyPr>
          <a:lstStyle/>
          <a:p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- </a:t>
            </a:r>
            <a:r>
              <a:rPr lang="fr-FR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 4/01</a:t>
            </a:r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: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Achat chez le fournisseur SAINTLOUP de 45 cartons de 12 bouteilles identiques pour un montant global avant remise de 4 950 € H.T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Remise 15 %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T.V.A au taux normal, facture 20F15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10 % par chèque, le restant à crédit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/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- </a:t>
            </a:r>
            <a:r>
              <a:rPr lang="fr-FR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 19/01</a:t>
            </a:r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: 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Retour de 216 bouteilles concernant l'achat du 4 janvier. Avoir 20A60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/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- </a:t>
            </a:r>
            <a:r>
              <a:rPr lang="fr-FR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 23/01</a:t>
            </a:r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: 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Le fournisseur SAINTLOUP nous notifie par téléphone que nous bénéficions d’un rabais exceptionnel de 20 % sur le montant brut des marchandises conservées. Il prépare l’avoir ce jour.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- </a:t>
            </a:r>
            <a:r>
              <a:rPr lang="fr-FR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 24/01</a:t>
            </a:r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: 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Réception de l'avoir correspondant 20A75.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- </a:t>
            </a:r>
            <a:r>
              <a:rPr lang="fr-FR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 28/02</a:t>
            </a:r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: 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Paiement du solde dû au fournisseur SAINTLOUP par virement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910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870F72-8149-444B-B043-4676BF76B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fr-FR" sz="5400"/>
              <a:t>Le taux d’amortissement</a:t>
            </a:r>
          </a:p>
        </p:txBody>
      </p:sp>
      <p:pic>
        <p:nvPicPr>
          <p:cNvPr id="6" name="Picture 5" descr="Pièces de jeu de morpion métalliques ">
            <a:extLst>
              <a:ext uri="{FF2B5EF4-FFF2-40B4-BE49-F238E27FC236}">
                <a16:creationId xmlns:a16="http://schemas.microsoft.com/office/drawing/2014/main" id="{8301769A-1886-4032-BCC1-193CFF523D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5" r="3130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941D5F-41FA-425D-929C-99356FD83A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57345" y="2706624"/>
            <a:ext cx="7420355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C’est le pourcentage qui, appliqué à la valeur d’entrée (ou à la V.N.C selon le cas), permettra de déterminer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22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montant de l’annuité de l’amortissement </a:t>
            </a:r>
            <a:r>
              <a:rPr kumimoji="0" lang="fr-FR" altLang="fr-FR" sz="2200" b="0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(économiquement justifié ou fiscalement autorisé).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fr-FR" altLang="fr-FR" sz="22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54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9B23E5-D825-4652-9964-7669849F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La valeur résiduelle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FD4E8E-9F31-4476-A954-73266A93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FR" sz="22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valeur résiduelle est le montant, net des coûts de sortie attendus, qu'une entité obtiendrait de la cession de l'actif sur le marché, </a:t>
            </a:r>
            <a:r>
              <a:rPr lang="fr-FR" sz="2200" b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 la fin de son utilisation</a:t>
            </a:r>
            <a:r>
              <a:rPr lang="fr-FR" sz="22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fr-FR" sz="22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22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s'agit donc de </a:t>
            </a:r>
            <a:r>
              <a:rPr lang="fr-FR" sz="2200" b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l'estimation de la valeur de vente</a:t>
            </a:r>
            <a:r>
              <a:rPr lang="fr-FR" sz="22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l'immobilisation </a:t>
            </a:r>
            <a:r>
              <a:rPr lang="fr-FR" sz="2200" b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 la fin de la période d'utilisation </a:t>
            </a:r>
            <a:r>
              <a:rPr lang="fr-FR" sz="22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(nette des frais nécessaires pour aboutir à la cession).</a:t>
            </a:r>
          </a:p>
          <a:p>
            <a:endParaRPr lang="fr-FR" sz="2200"/>
          </a:p>
        </p:txBody>
      </p:sp>
    </p:spTree>
    <p:extLst>
      <p:ext uri="{BB962C8B-B14F-4D97-AF65-F5344CB8AC3E}">
        <p14:creationId xmlns:p14="http://schemas.microsoft.com/office/powerpoint/2010/main" val="924349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9B23E5-D825-4652-9964-7669849F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La valeur vénale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FD4E8E-9F31-4476-A954-73266A93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valeur vénale est le montant qui </a:t>
            </a:r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pourrait</a:t>
            </a: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être obtenu, </a:t>
            </a:r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 la date de clôture de l'exercice</a:t>
            </a: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 la vente d'un actif lors d'une transaction conclue à des conditions normales de marché, net des coûts de sortie.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58577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F0E29-078B-4332-A192-DD74EA0A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Durée amortissement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C49F0B-85B3-42AF-A36B-BAB73C30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Avec l'amortissement constant, l'entreprise considère que l’immobilisation se déprécie d’une manière constante dans le temps.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Donc, l'entreprise doit définir, lors de l'achat, la 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durée d'utilisation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l'immobilisation pour connaître sa dépréciation annuelle.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Exemples "classiques" de durée d'utilisation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Construction : entre 10 et 25 ans selon la nature (bureaux, hangars …).</a:t>
            </a:r>
          </a:p>
          <a:p>
            <a:pPr indent="44958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- Véhicule de tourisme de société : 5 ans.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- Matériel : entre 5 et 10 ans.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- Agencement : entre 5 et 10 ans.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2143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DF166-4625-42C0-BEA4-E1440D67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Taux linéaire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AB51F4B-15F3-41C6-94E6-2484E6184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43" y="2038349"/>
            <a:ext cx="11134645" cy="32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09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E8ADB1-B7C1-4B39-813B-0BDD34F5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Exemple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DFD2393-4D0C-41E4-8C83-15525D62C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148980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04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6C58C-5954-4FA8-A56A-A377BC1EE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7D98BB-790E-4021-AA5D-57B01664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fr-FR" sz="4000"/>
              <a:t>Méthode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17803DD-FD6B-4314-9E7E-DF6226462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873838"/>
              </p:ext>
            </p:extLst>
          </p:nvPr>
        </p:nvGraphicFramePr>
        <p:xfrm>
          <a:off x="594803" y="1741714"/>
          <a:ext cx="6619811" cy="4153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8206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D98BB-790E-4021-AA5D-57B01664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621792"/>
            <a:ext cx="3557155" cy="5504688"/>
          </a:xfrm>
        </p:spPr>
        <p:txBody>
          <a:bodyPr>
            <a:normAutofit/>
          </a:bodyPr>
          <a:lstStyle/>
          <a:p>
            <a:r>
              <a:rPr lang="fr-FR" sz="4800"/>
              <a:t>Méthode</a:t>
            </a:r>
          </a:p>
        </p:txBody>
      </p: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EE5B065A-99BA-4B71-944D-5481CED34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06959"/>
              </p:ext>
            </p:extLst>
          </p:nvPr>
        </p:nvGraphicFramePr>
        <p:xfrm>
          <a:off x="4248150" y="621792"/>
          <a:ext cx="7108698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0113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B7089E-8512-4AD3-AE5A-3C458ED0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fr-FR" dirty="0"/>
              <a:t>Exemple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6CD205-1827-4FC6-A33A-72F9F6006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1" y="523875"/>
            <a:ext cx="6477000" cy="5620814"/>
          </a:xfrm>
        </p:spPr>
        <p:txBody>
          <a:bodyPr anchor="ctr">
            <a:normAutofit/>
          </a:bodyPr>
          <a:lstStyle/>
          <a:p>
            <a:r>
              <a:rPr lang="fr-FR" sz="2000" kern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Acquisition le 1 janvier N, pour 20 000,00 € H.T, d’une immobilisation.</a:t>
            </a:r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kern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Durée d'utilisation 4 ans. </a:t>
            </a:r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kern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kern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L’exercice coïncide avec l’année civile.</a:t>
            </a:r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Question.</a:t>
            </a:r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Présentez le plan d’amortissement.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373668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C7AE2-AA15-4850-BBBB-A168A1B6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fr-FR" sz="5400"/>
              <a:t>Plan d’amortissement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7AC19AD-F523-4504-8864-039CD8BE6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996871"/>
              </p:ext>
            </p:extLst>
          </p:nvPr>
        </p:nvGraphicFramePr>
        <p:xfrm>
          <a:off x="200025" y="2085974"/>
          <a:ext cx="11878765" cy="3888106"/>
        </p:xfrm>
        <a:graphic>
          <a:graphicData uri="http://schemas.openxmlformats.org/drawingml/2006/table">
            <a:tbl>
              <a:tblPr firstRow="1" bandRow="1"/>
              <a:tblGrid>
                <a:gridCol w="1910951">
                  <a:extLst>
                    <a:ext uri="{9D8B030D-6E8A-4147-A177-3AD203B41FA5}">
                      <a16:colId xmlns:a16="http://schemas.microsoft.com/office/drawing/2014/main" val="3617378616"/>
                    </a:ext>
                  </a:extLst>
                </a:gridCol>
                <a:gridCol w="2333406">
                  <a:extLst>
                    <a:ext uri="{9D8B030D-6E8A-4147-A177-3AD203B41FA5}">
                      <a16:colId xmlns:a16="http://schemas.microsoft.com/office/drawing/2014/main" val="2209619005"/>
                    </a:ext>
                  </a:extLst>
                </a:gridCol>
                <a:gridCol w="2278745">
                  <a:extLst>
                    <a:ext uri="{9D8B030D-6E8A-4147-A177-3AD203B41FA5}">
                      <a16:colId xmlns:a16="http://schemas.microsoft.com/office/drawing/2014/main" val="2119392953"/>
                    </a:ext>
                  </a:extLst>
                </a:gridCol>
                <a:gridCol w="1613546">
                  <a:extLst>
                    <a:ext uri="{9D8B030D-6E8A-4147-A177-3AD203B41FA5}">
                      <a16:colId xmlns:a16="http://schemas.microsoft.com/office/drawing/2014/main" val="1642900458"/>
                    </a:ext>
                  </a:extLst>
                </a:gridCol>
                <a:gridCol w="1841761">
                  <a:extLst>
                    <a:ext uri="{9D8B030D-6E8A-4147-A177-3AD203B41FA5}">
                      <a16:colId xmlns:a16="http://schemas.microsoft.com/office/drawing/2014/main" val="4074823274"/>
                    </a:ext>
                  </a:extLst>
                </a:gridCol>
                <a:gridCol w="1900356">
                  <a:extLst>
                    <a:ext uri="{9D8B030D-6E8A-4147-A177-3AD203B41FA5}">
                      <a16:colId xmlns:a16="http://schemas.microsoft.com/office/drawing/2014/main" val="3489293159"/>
                    </a:ext>
                  </a:extLst>
                </a:gridCol>
              </a:tblGrid>
              <a:tr h="903460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 d’inventaire</a:t>
                      </a:r>
                      <a:endParaRPr lang="fr-FR" sz="2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 de calcul 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Taux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2000" b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Annuités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Annuités cumulées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V.N.C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60882"/>
                  </a:ext>
                </a:extLst>
              </a:tr>
              <a:tr h="903460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20 000,00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100/4 = 25 %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5 000,00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5 000,00</a:t>
                      </a:r>
                      <a:endParaRPr lang="fr-FR" sz="2200" b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2200" b="0" kern="120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15 000,00</a:t>
                      </a: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754418"/>
                  </a:ext>
                </a:extLst>
              </a:tr>
              <a:tr h="540462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31/12/N+1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20 000,00</a:t>
                      </a:r>
                      <a:endParaRPr kumimoji="0" lang="fr-FR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0,25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5 000,00</a:t>
                      </a:r>
                      <a:endParaRPr kumimoji="0" lang="fr-FR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10 000,00</a:t>
                      </a:r>
                      <a:endParaRPr lang="fr-FR" sz="2200" b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200" b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10 000,00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35749"/>
                  </a:ext>
                </a:extLst>
              </a:tr>
              <a:tr h="500131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31/12/N+2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20 000,00</a:t>
                      </a:r>
                      <a:endParaRPr kumimoji="0" lang="fr-FR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0,25</a:t>
                      </a:r>
                      <a:endParaRPr kumimoji="0" lang="fr-FR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5 000,00</a:t>
                      </a:r>
                      <a:endParaRPr kumimoji="0" lang="fr-FR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15 000,00 </a:t>
                      </a:r>
                      <a:endParaRPr lang="fr-FR" sz="2200" b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5 000,00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975873"/>
                  </a:ext>
                </a:extLst>
              </a:tr>
              <a:tr h="500131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31/12/N+3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20 000,00</a:t>
                      </a:r>
                      <a:endParaRPr kumimoji="0" lang="fr-FR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0,25</a:t>
                      </a:r>
                      <a:endParaRPr kumimoji="0" lang="fr-FR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5 000,00</a:t>
                      </a:r>
                      <a:endParaRPr kumimoji="0" lang="fr-FR" sz="2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20 000,00</a:t>
                      </a:r>
                      <a:endParaRPr lang="fr-FR" sz="2200" b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973315"/>
                  </a:ext>
                </a:extLst>
              </a:tr>
              <a:tr h="540462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fr-FR" sz="220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20 000,00</a:t>
                      </a:r>
                      <a:endParaRPr lang="fr-FR" sz="220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20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220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20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20 000,00</a:t>
                      </a: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sz="2200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332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46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44713-AF21-4543-94FE-A96FEBAA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065"/>
          </a:xfrm>
        </p:spPr>
        <p:txBody>
          <a:bodyPr>
            <a:normAutofit fontScale="90000"/>
          </a:bodyPr>
          <a:lstStyle/>
          <a:p>
            <a:r>
              <a:rPr lang="fr-FR" dirty="0"/>
              <a:t>Correction RRR 1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45F626AC-1F44-4757-B4FD-077685C39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73400"/>
              </p:ext>
            </p:extLst>
          </p:nvPr>
        </p:nvGraphicFramePr>
        <p:xfrm>
          <a:off x="407504" y="1361662"/>
          <a:ext cx="5367130" cy="4572000"/>
        </p:xfrm>
        <a:graphic>
          <a:graphicData uri="http://schemas.openxmlformats.org/drawingml/2006/table">
            <a:tbl>
              <a:tblPr/>
              <a:tblGrid>
                <a:gridCol w="3146169">
                  <a:extLst>
                    <a:ext uri="{9D8B030D-6E8A-4147-A177-3AD203B41FA5}">
                      <a16:colId xmlns:a16="http://schemas.microsoft.com/office/drawing/2014/main" val="2193574691"/>
                    </a:ext>
                  </a:extLst>
                </a:gridCol>
                <a:gridCol w="2220961">
                  <a:extLst>
                    <a:ext uri="{9D8B030D-6E8A-4147-A177-3AD203B41FA5}">
                      <a16:colId xmlns:a16="http://schemas.microsoft.com/office/drawing/2014/main" val="1328386562"/>
                    </a:ext>
                  </a:extLst>
                </a:gridCol>
              </a:tblGrid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SAINTLOUP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74444"/>
                  </a:ext>
                </a:extLst>
              </a:tr>
              <a:tr h="296849">
                <a:tc gridSpan="2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 : 04/01/N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11817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DIX-VINS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775157"/>
                  </a:ext>
                </a:extLst>
              </a:tr>
              <a:tr h="296849">
                <a:tc gridSpan="2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Facture 20F15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41848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Brut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4 950,00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178843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Remise 15%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742,50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627039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787810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commercial H.T 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4 207,50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484999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T.V.A 20 %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+ 841,50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46022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037383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T.T.C à payer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5 049,00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70384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750611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Acompte 10 %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504,90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83233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887708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Restant dû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4 544,10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78396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386674B8-23E5-4776-9065-5B640B3F8F6F}"/>
              </a:ext>
            </a:extLst>
          </p:cNvPr>
          <p:cNvSpPr txBox="1"/>
          <p:nvPr/>
        </p:nvSpPr>
        <p:spPr>
          <a:xfrm>
            <a:off x="685800" y="6061987"/>
            <a:ext cx="99316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44675" algn="l"/>
              </a:tabLst>
            </a:pPr>
            <a:r>
              <a:rPr lang="fr-F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Concernant la facture d’avoir, elle concerne le retour de 216 bouteilles, soit 18 cartons de 12 bouteilles (ou 40 % du volume total de la commande)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45AFCB1D-0726-4004-BD1A-A1FB07D0A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93603"/>
              </p:ext>
            </p:extLst>
          </p:nvPr>
        </p:nvGraphicFramePr>
        <p:xfrm>
          <a:off x="6096000" y="1291266"/>
          <a:ext cx="5989983" cy="4642396"/>
        </p:xfrm>
        <a:graphic>
          <a:graphicData uri="http://schemas.openxmlformats.org/drawingml/2006/table">
            <a:tbl>
              <a:tblPr/>
              <a:tblGrid>
                <a:gridCol w="3507702">
                  <a:extLst>
                    <a:ext uri="{9D8B030D-6E8A-4147-A177-3AD203B41FA5}">
                      <a16:colId xmlns:a16="http://schemas.microsoft.com/office/drawing/2014/main" val="2749476516"/>
                    </a:ext>
                  </a:extLst>
                </a:gridCol>
                <a:gridCol w="2482281">
                  <a:extLst>
                    <a:ext uri="{9D8B030D-6E8A-4147-A177-3AD203B41FA5}">
                      <a16:colId xmlns:a16="http://schemas.microsoft.com/office/drawing/2014/main" val="601506998"/>
                    </a:ext>
                  </a:extLst>
                </a:gridCol>
              </a:tblGrid>
              <a:tr h="422036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SAINTLOUP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764784"/>
                  </a:ext>
                </a:extLst>
              </a:tr>
              <a:tr h="422036">
                <a:tc gridSpan="2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 : 19/01/N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24508"/>
                  </a:ext>
                </a:extLst>
              </a:tr>
              <a:tr h="422036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DIX-VINS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096690"/>
                  </a:ext>
                </a:extLst>
              </a:tr>
              <a:tr h="422036">
                <a:tc gridSpan="2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Avoir 20A60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59016"/>
                  </a:ext>
                </a:extLst>
              </a:tr>
              <a:tr h="422036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Retour 18 cartons 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1 980,00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141582"/>
                  </a:ext>
                </a:extLst>
              </a:tr>
              <a:tr h="422036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Remise 15%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297,00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784152"/>
                  </a:ext>
                </a:extLst>
              </a:tr>
              <a:tr h="422036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69773"/>
                  </a:ext>
                </a:extLst>
              </a:tr>
              <a:tr h="422036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H.T 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1 683,00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795023"/>
                  </a:ext>
                </a:extLst>
              </a:tr>
              <a:tr h="422036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T.V.A 20 %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+ 336,60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357281"/>
                  </a:ext>
                </a:extLst>
              </a:tr>
              <a:tr h="422036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499866"/>
                  </a:ext>
                </a:extLst>
              </a:tr>
              <a:tr h="422036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 votre faveur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2019,60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168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034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B7089E-8512-4AD3-AE5A-3C458ED0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fr-FR" dirty="0"/>
              <a:t>Exemple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6CD205-1827-4FC6-A33A-72F9F6006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1" y="523875"/>
            <a:ext cx="6477000" cy="5620814"/>
          </a:xfrm>
        </p:spPr>
        <p:txBody>
          <a:bodyPr anchor="ctr">
            <a:normAutofit/>
          </a:bodyPr>
          <a:lstStyle/>
          <a:p>
            <a:r>
              <a:rPr lang="fr-FR" sz="2000" kern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Acquisition le 1 </a:t>
            </a:r>
            <a:r>
              <a:rPr lang="fr-FR" sz="2000" kern="16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avril </a:t>
            </a:r>
            <a:r>
              <a:rPr lang="fr-FR" sz="2000" kern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N, pour </a:t>
            </a:r>
            <a:r>
              <a:rPr lang="fr-FR" sz="2000" kern="16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fr-FR" sz="2000" kern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000,00 € H.T, d’une immobilisation.</a:t>
            </a:r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kern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Durée d'utilisation 3 ans. </a:t>
            </a:r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kern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kern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L’exercice coïncide avec l’année civile.</a:t>
            </a:r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Question.</a:t>
            </a:r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Présentez le plan d’amortissement.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190315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C7AE2-AA15-4850-BBBB-A168A1B6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78" y="320675"/>
            <a:ext cx="11407487" cy="1325563"/>
          </a:xfrm>
        </p:spPr>
        <p:txBody>
          <a:bodyPr>
            <a:normAutofit/>
          </a:bodyPr>
          <a:lstStyle/>
          <a:p>
            <a:r>
              <a:rPr lang="fr-FR" sz="5400"/>
              <a:t>Plan d’amortissement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7AC19AD-F523-4504-8864-039CD8BE6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35175"/>
              </p:ext>
            </p:extLst>
          </p:nvPr>
        </p:nvGraphicFramePr>
        <p:xfrm>
          <a:off x="200025" y="2085974"/>
          <a:ext cx="11878765" cy="3888106"/>
        </p:xfrm>
        <a:graphic>
          <a:graphicData uri="http://schemas.openxmlformats.org/drawingml/2006/table">
            <a:tbl>
              <a:tblPr firstRow="1" bandRow="1"/>
              <a:tblGrid>
                <a:gridCol w="1910951">
                  <a:extLst>
                    <a:ext uri="{9D8B030D-6E8A-4147-A177-3AD203B41FA5}">
                      <a16:colId xmlns:a16="http://schemas.microsoft.com/office/drawing/2014/main" val="3617378616"/>
                    </a:ext>
                  </a:extLst>
                </a:gridCol>
                <a:gridCol w="2333406">
                  <a:extLst>
                    <a:ext uri="{9D8B030D-6E8A-4147-A177-3AD203B41FA5}">
                      <a16:colId xmlns:a16="http://schemas.microsoft.com/office/drawing/2014/main" val="2209619005"/>
                    </a:ext>
                  </a:extLst>
                </a:gridCol>
                <a:gridCol w="2278745">
                  <a:extLst>
                    <a:ext uri="{9D8B030D-6E8A-4147-A177-3AD203B41FA5}">
                      <a16:colId xmlns:a16="http://schemas.microsoft.com/office/drawing/2014/main" val="2119392953"/>
                    </a:ext>
                  </a:extLst>
                </a:gridCol>
                <a:gridCol w="1613546">
                  <a:extLst>
                    <a:ext uri="{9D8B030D-6E8A-4147-A177-3AD203B41FA5}">
                      <a16:colId xmlns:a16="http://schemas.microsoft.com/office/drawing/2014/main" val="1642900458"/>
                    </a:ext>
                  </a:extLst>
                </a:gridCol>
                <a:gridCol w="1841761">
                  <a:extLst>
                    <a:ext uri="{9D8B030D-6E8A-4147-A177-3AD203B41FA5}">
                      <a16:colId xmlns:a16="http://schemas.microsoft.com/office/drawing/2014/main" val="4074823274"/>
                    </a:ext>
                  </a:extLst>
                </a:gridCol>
                <a:gridCol w="1900356">
                  <a:extLst>
                    <a:ext uri="{9D8B030D-6E8A-4147-A177-3AD203B41FA5}">
                      <a16:colId xmlns:a16="http://schemas.microsoft.com/office/drawing/2014/main" val="3489293159"/>
                    </a:ext>
                  </a:extLst>
                </a:gridCol>
              </a:tblGrid>
              <a:tr h="903460"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 d’inventaire</a:t>
                      </a:r>
                      <a:endParaRPr lang="fr-FR" sz="2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 de calcul 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Taux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2000" b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Annuités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Annuités cumulées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V.N.C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960882"/>
                  </a:ext>
                </a:extLst>
              </a:tr>
              <a:tr h="903460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9 000,00</a:t>
                      </a:r>
                      <a:endParaRPr lang="fr-FR" sz="2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100/3 = 33,33 %</a:t>
                      </a:r>
                      <a:endParaRPr lang="fr-FR" sz="2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2 250,00</a:t>
                      </a:r>
                      <a:r>
                        <a:rPr lang="fr-FR" sz="2000" dirty="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fr-FR" sz="2200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2 250,00</a:t>
                      </a:r>
                      <a:endParaRPr lang="fr-FR" sz="22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2200" b="0" kern="120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6 750,00</a:t>
                      </a: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754418"/>
                  </a:ext>
                </a:extLst>
              </a:tr>
              <a:tr h="540462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31/12/N+1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9 000,00</a:t>
                      </a:r>
                      <a:endParaRPr kumimoji="0" lang="fr-F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0,33</a:t>
                      </a:r>
                      <a:r>
                        <a:rPr lang="fr-FR" sz="2000" u="sng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fr-FR" sz="2200" u="sng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3 000,00</a:t>
                      </a:r>
                      <a:endParaRPr kumimoji="0" lang="fr-F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5 250,00</a:t>
                      </a:r>
                      <a:endParaRPr lang="fr-FR" sz="22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2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3 750,00</a:t>
                      </a:r>
                      <a:endParaRPr lang="fr-FR" sz="2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35749"/>
                  </a:ext>
                </a:extLst>
              </a:tr>
              <a:tr h="500131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31/12/N+2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9 000,00</a:t>
                      </a:r>
                      <a:endParaRPr kumimoji="0" lang="fr-F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0,33</a:t>
                      </a:r>
                      <a:r>
                        <a:rPr kumimoji="0" lang="fr-FR" sz="2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sz="2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3 000,00</a:t>
                      </a:r>
                      <a:endParaRPr kumimoji="0" lang="fr-F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8 250,00 </a:t>
                      </a:r>
                      <a:endParaRPr lang="fr-FR" sz="22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750,00</a:t>
                      </a:r>
                      <a:endParaRPr lang="fr-FR" sz="2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975873"/>
                  </a:ext>
                </a:extLst>
              </a:tr>
              <a:tr h="500131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31/12/N+3</a:t>
                      </a:r>
                      <a:endParaRPr lang="fr-FR" sz="22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9 000,00</a:t>
                      </a:r>
                      <a:endParaRPr kumimoji="0" lang="fr-F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0,33</a:t>
                      </a:r>
                      <a:r>
                        <a:rPr kumimoji="0" lang="fr-FR" sz="20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fr-FR" sz="22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750,00</a:t>
                      </a:r>
                      <a:endParaRPr kumimoji="0" lang="fr-F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9 000,00</a:t>
                      </a:r>
                      <a:endParaRPr lang="fr-FR" sz="2200" b="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sz="22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973315"/>
                  </a:ext>
                </a:extLst>
              </a:tr>
              <a:tr h="540462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fr-FR" sz="220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9 000,00</a:t>
                      </a:r>
                      <a:endParaRPr lang="fr-FR" sz="2200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20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220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200" dirty="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9 000,00</a:t>
                      </a: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fr-FR" sz="2200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481" marR="8748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332868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EC380ECC-17A3-4984-848C-FD65446A24E4}"/>
              </a:ext>
            </a:extLst>
          </p:cNvPr>
          <p:cNvSpPr txBox="1"/>
          <p:nvPr/>
        </p:nvSpPr>
        <p:spPr>
          <a:xfrm>
            <a:off x="391378" y="6165669"/>
            <a:ext cx="1119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*</a:t>
            </a:r>
            <a:r>
              <a:rPr lang="fr-FR" dirty="0"/>
              <a:t> = prorata année N (1 avril) soit 9 mois / 12 mois = 3 000,00 * 270 / 360 = 2 250,00</a:t>
            </a:r>
          </a:p>
        </p:txBody>
      </p:sp>
    </p:spTree>
    <p:extLst>
      <p:ext uri="{BB962C8B-B14F-4D97-AF65-F5344CB8AC3E}">
        <p14:creationId xmlns:p14="http://schemas.microsoft.com/office/powerpoint/2010/main" val="21152980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B7089E-8512-4AD3-AE5A-3C458ED0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fr-FR" dirty="0"/>
              <a:t>Exemple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6CD205-1827-4FC6-A33A-72F9F6006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1" y="523875"/>
            <a:ext cx="6477000" cy="5620814"/>
          </a:xfrm>
        </p:spPr>
        <p:txBody>
          <a:bodyPr anchor="ctr">
            <a:normAutofit/>
          </a:bodyPr>
          <a:lstStyle/>
          <a:p>
            <a:r>
              <a:rPr lang="fr-FR" sz="2000" kern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Acquisition le 19 août N, pour 145 000,00 € H.T, d’une immobilisation.</a:t>
            </a:r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kern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Durée d'utilisation 8 ans. </a:t>
            </a:r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000" kern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kern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L’exercice coïncide avec l’année civile.</a:t>
            </a:r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0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Question.</a:t>
            </a:r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Présentez le plan d’amortissement.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76801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8238B8-C0BE-40C6-8944-21A2A8E2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</a:t>
            </a:r>
          </a:p>
        </p:txBody>
      </p:sp>
      <p:sp>
        <p:nvSpPr>
          <p:cNvPr id="10" name="Zone de texte 34">
            <a:extLst>
              <a:ext uri="{FF2B5EF4-FFF2-40B4-BE49-F238E27FC236}">
                <a16:creationId xmlns:a16="http://schemas.microsoft.com/office/drawing/2014/main" id="{9B6A9EDE-AD4F-43CD-BAB5-9CE78292A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675" y="3595688"/>
            <a:ext cx="1057275" cy="3159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11" name="Objet 10">
            <a:extLst>
              <a:ext uri="{FF2B5EF4-FFF2-40B4-BE49-F238E27FC236}">
                <a16:creationId xmlns:a16="http://schemas.microsoft.com/office/drawing/2014/main" id="{5EB7C54B-7185-407F-8361-9934F3CED2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627029"/>
              </p:ext>
            </p:extLst>
          </p:nvPr>
        </p:nvGraphicFramePr>
        <p:xfrm>
          <a:off x="663330" y="2441196"/>
          <a:ext cx="11034071" cy="2365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491879" imgH="1179813" progId="Word.Document.12">
                  <p:embed/>
                </p:oleObj>
              </mc:Choice>
              <mc:Fallback>
                <p:oleObj name="Document" r:id="rId2" imgW="6491879" imgH="1179813" progId="Word.Document.12">
                  <p:embed/>
                  <p:pic>
                    <p:nvPicPr>
                      <p:cNvPr id="11" name="Objet 10">
                        <a:extLst>
                          <a:ext uri="{FF2B5EF4-FFF2-40B4-BE49-F238E27FC236}">
                            <a16:creationId xmlns:a16="http://schemas.microsoft.com/office/drawing/2014/main" id="{5EB7C54B-7185-407F-8361-9934F3CED2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3330" y="2441196"/>
                        <a:ext cx="11034071" cy="2365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254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B7089E-8512-4AD3-AE5A-3C458ED0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fr-FR" sz="5400"/>
              <a:t>Exemple 3</a:t>
            </a:r>
          </a:p>
        </p:txBody>
      </p:sp>
      <p:pic>
        <p:nvPicPr>
          <p:cNvPr id="7" name="Graphic 6" descr="Calculatrice">
            <a:extLst>
              <a:ext uri="{FF2B5EF4-FFF2-40B4-BE49-F238E27FC236}">
                <a16:creationId xmlns:a16="http://schemas.microsoft.com/office/drawing/2014/main" id="{DBE97E1C-4021-44E9-B192-13F55E4DF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6CD205-1827-4FC6-A33A-72F9F6006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1609724"/>
            <a:ext cx="11782425" cy="5133975"/>
          </a:xfrm>
        </p:spPr>
        <p:txBody>
          <a:bodyPr>
            <a:normAutofit/>
          </a:bodyPr>
          <a:lstStyle/>
          <a:p>
            <a:pPr indent="449580"/>
            <a:r>
              <a:rPr lang="fr-FR" sz="16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- 2</a:t>
            </a:r>
            <a:r>
              <a:rPr lang="fr-FR" sz="1600" b="1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ème</a:t>
            </a:r>
            <a:r>
              <a:rPr lang="fr-FR" sz="16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étape - Calcul de la 1</a:t>
            </a:r>
            <a:r>
              <a:rPr lang="fr-FR" sz="1600" b="1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ère</a:t>
            </a:r>
            <a:r>
              <a:rPr lang="fr-FR" sz="16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annuité</a:t>
            </a:r>
            <a:endParaRPr lang="fr-FR" sz="16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600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ère</a:t>
            </a:r>
            <a:r>
              <a:rPr lang="fr-FR" sz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annuité = 145 000,00 * 1/8 * (132/360) </a:t>
            </a:r>
          </a:p>
          <a:p>
            <a:r>
              <a:rPr lang="fr-FR" sz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</a:t>
            </a:r>
            <a:r>
              <a:rPr lang="fr-FR" sz="1600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ère</a:t>
            </a:r>
            <a:r>
              <a:rPr lang="fr-FR" sz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annuité = 6 645,83</a:t>
            </a:r>
          </a:p>
          <a:p>
            <a:endParaRPr lang="fr-FR" sz="1600" dirty="0"/>
          </a:p>
          <a:p>
            <a:pPr indent="449580"/>
            <a:r>
              <a:rPr lang="fr-FR" sz="16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- 3</a:t>
            </a:r>
            <a:r>
              <a:rPr lang="fr-FR" sz="1600" b="1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ème</a:t>
            </a:r>
            <a:r>
              <a:rPr lang="fr-FR" sz="16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étape - Calcul de la dernière annuité</a:t>
            </a:r>
            <a:endParaRPr lang="fr-FR" sz="16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Dernière annuité = (145 000,00 * 1/8) – 6 645,83 </a:t>
            </a:r>
          </a:p>
          <a:p>
            <a:r>
              <a:rPr lang="fr-FR" sz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Dernière annuité = 11 479,17</a:t>
            </a:r>
          </a:p>
          <a:p>
            <a:r>
              <a:rPr lang="fr-FR" sz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Ou (ce qui revient au même) :</a:t>
            </a:r>
          </a:p>
          <a:p>
            <a:r>
              <a:rPr lang="fr-FR" sz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fr-FR" sz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Dernière annuité= (145 000,00 * 1/8) [(360 – 132)/360] </a:t>
            </a:r>
          </a:p>
          <a:p>
            <a:r>
              <a:rPr lang="fr-FR" sz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16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Dernière annuité = 11 479,17</a:t>
            </a:r>
          </a:p>
          <a:p>
            <a:r>
              <a:rPr lang="fr-FR" sz="1600" dirty="0" err="1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fr-FR" sz="16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= 6 645,83 + 11 479,17 =  18 125 soit une anuité complète (145 000*1/8)</a:t>
            </a:r>
            <a:endParaRPr lang="fr-FR" sz="16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1602978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2C7AE2-AA15-4850-BBBB-A168A1B6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 d’amortissement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7AC19AD-F523-4504-8864-039CD8BE6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975502"/>
              </p:ext>
            </p:extLst>
          </p:nvPr>
        </p:nvGraphicFramePr>
        <p:xfrm>
          <a:off x="209551" y="1733550"/>
          <a:ext cx="11744323" cy="4829176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2287847">
                  <a:extLst>
                    <a:ext uri="{9D8B030D-6E8A-4147-A177-3AD203B41FA5}">
                      <a16:colId xmlns:a16="http://schemas.microsoft.com/office/drawing/2014/main" val="3617378616"/>
                    </a:ext>
                  </a:extLst>
                </a:gridCol>
                <a:gridCol w="2219232">
                  <a:extLst>
                    <a:ext uri="{9D8B030D-6E8A-4147-A177-3AD203B41FA5}">
                      <a16:colId xmlns:a16="http://schemas.microsoft.com/office/drawing/2014/main" val="2209619005"/>
                    </a:ext>
                  </a:extLst>
                </a:gridCol>
                <a:gridCol w="906936">
                  <a:extLst>
                    <a:ext uri="{9D8B030D-6E8A-4147-A177-3AD203B41FA5}">
                      <a16:colId xmlns:a16="http://schemas.microsoft.com/office/drawing/2014/main" val="2119392953"/>
                    </a:ext>
                  </a:extLst>
                </a:gridCol>
                <a:gridCol w="1812587">
                  <a:extLst>
                    <a:ext uri="{9D8B030D-6E8A-4147-A177-3AD203B41FA5}">
                      <a16:colId xmlns:a16="http://schemas.microsoft.com/office/drawing/2014/main" val="1642900458"/>
                    </a:ext>
                  </a:extLst>
                </a:gridCol>
                <a:gridCol w="2480883">
                  <a:extLst>
                    <a:ext uri="{9D8B030D-6E8A-4147-A177-3AD203B41FA5}">
                      <a16:colId xmlns:a16="http://schemas.microsoft.com/office/drawing/2014/main" val="4074823274"/>
                    </a:ext>
                  </a:extLst>
                </a:gridCol>
                <a:gridCol w="2036838">
                  <a:extLst>
                    <a:ext uri="{9D8B030D-6E8A-4147-A177-3AD203B41FA5}">
                      <a16:colId xmlns:a16="http://schemas.microsoft.com/office/drawing/2014/main" val="3489293159"/>
                    </a:ext>
                  </a:extLst>
                </a:gridCol>
              </a:tblGrid>
              <a:tr h="809704">
                <a:tc>
                  <a:txBody>
                    <a:bodyPr/>
                    <a:lstStyle/>
                    <a:p>
                      <a:pPr algn="ctr"/>
                      <a:r>
                        <a:rPr lang="fr-FR" sz="1500" b="1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 d’inventaire</a:t>
                      </a:r>
                    </a:p>
                  </a:txBody>
                  <a:tcPr marL="61246" marR="42532" marT="17499" marB="13124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 de calcul </a:t>
                      </a:r>
                    </a:p>
                  </a:txBody>
                  <a:tcPr marL="61246" marR="42532" marT="17499" marB="13124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Taux</a:t>
                      </a:r>
                    </a:p>
                    <a:p>
                      <a:pPr algn="ctr"/>
                      <a:r>
                        <a:rPr lang="fr-FR" sz="1500" b="1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246" marR="42532" marT="17499" marB="13124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Annuités</a:t>
                      </a:r>
                    </a:p>
                  </a:txBody>
                  <a:tcPr marL="61246" marR="42532" marT="17499" marB="13124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Annuités cumulées</a:t>
                      </a:r>
                    </a:p>
                  </a:txBody>
                  <a:tcPr marL="61246" marR="42532" marT="17499" marB="13124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b="1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V.N.C</a:t>
                      </a:r>
                    </a:p>
                  </a:txBody>
                  <a:tcPr marL="61246" marR="42532" marT="17499" marB="13124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960882"/>
                  </a:ext>
                </a:extLst>
              </a:tr>
              <a:tr h="446608">
                <a:tc>
                  <a:txBody>
                    <a:bodyPr/>
                    <a:lstStyle/>
                    <a:p>
                      <a:pPr algn="ct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</a:t>
                      </a:r>
                    </a:p>
                  </a:txBody>
                  <a:tcPr marL="61246" marR="42532" marT="17499" marB="13124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145 000,00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6 645,83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6 645,83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138 354,17 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754418"/>
                  </a:ext>
                </a:extLst>
              </a:tr>
              <a:tr h="446608">
                <a:tc>
                  <a:txBody>
                    <a:bodyPr/>
                    <a:lstStyle/>
                    <a:p>
                      <a:pPr algn="ct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31/12/N+1</a:t>
                      </a:r>
                    </a:p>
                  </a:txBody>
                  <a:tcPr marL="61246" marR="42532" marT="17499" marB="13124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145 000,00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18 125,00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24 770,83 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120 229,17 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35749"/>
                  </a:ext>
                </a:extLst>
              </a:tr>
              <a:tr h="446608">
                <a:tc>
                  <a:txBody>
                    <a:bodyPr/>
                    <a:lstStyle/>
                    <a:p>
                      <a:pPr algn="ct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31/12/N+2</a:t>
                      </a:r>
                    </a:p>
                  </a:txBody>
                  <a:tcPr marL="61246" marR="42532" marT="17499" marB="13124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145 000,00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18 125,00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42 895,83 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102 104,17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75873"/>
                  </a:ext>
                </a:extLst>
              </a:tr>
              <a:tr h="446608">
                <a:tc>
                  <a:txBody>
                    <a:bodyPr/>
                    <a:lstStyle/>
                    <a:p>
                      <a:pPr algn="ct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31/12/N+3</a:t>
                      </a:r>
                    </a:p>
                  </a:txBody>
                  <a:tcPr marL="61246" marR="42532" marT="17499" marB="13124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145 000,00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18 125,00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61 020,83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83 979,17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973315"/>
                  </a:ext>
                </a:extLst>
              </a:tr>
              <a:tr h="446608">
                <a:tc>
                  <a:txBody>
                    <a:bodyPr/>
                    <a:lstStyle/>
                    <a:p>
                      <a:pPr algn="ct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31/12/N+4</a:t>
                      </a:r>
                    </a:p>
                  </a:txBody>
                  <a:tcPr marL="61246" marR="42532" marT="17499" marB="13124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145 000,00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18 125,00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79 145,83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65 854,17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55934"/>
                  </a:ext>
                </a:extLst>
              </a:tr>
              <a:tr h="446608">
                <a:tc>
                  <a:txBody>
                    <a:bodyPr/>
                    <a:lstStyle/>
                    <a:p>
                      <a:pPr algn="ct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31/12/N+5</a:t>
                      </a:r>
                    </a:p>
                  </a:txBody>
                  <a:tcPr marL="61246" marR="42532" marT="17499" marB="13124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145 000,00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18 125,00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97 270,83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47 729,17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562731"/>
                  </a:ext>
                </a:extLst>
              </a:tr>
              <a:tr h="446608">
                <a:tc>
                  <a:txBody>
                    <a:bodyPr/>
                    <a:lstStyle/>
                    <a:p>
                      <a:pPr algn="ct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31/12/N+6</a:t>
                      </a:r>
                    </a:p>
                  </a:txBody>
                  <a:tcPr marL="61246" marR="42532" marT="17499" marB="13124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145 000,00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18 125,00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115 395,83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29 604,17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558386"/>
                  </a:ext>
                </a:extLst>
              </a:tr>
              <a:tr h="446608">
                <a:tc>
                  <a:txBody>
                    <a:bodyPr/>
                    <a:lstStyle/>
                    <a:p>
                      <a:pPr algn="ct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31/12/N+7</a:t>
                      </a:r>
                    </a:p>
                  </a:txBody>
                  <a:tcPr marL="61246" marR="42532" marT="17499" marB="13124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145 000,00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18 125,00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133 520,83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11 479,17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08225"/>
                  </a:ext>
                </a:extLst>
              </a:tr>
              <a:tr h="446608">
                <a:tc>
                  <a:txBody>
                    <a:bodyPr/>
                    <a:lstStyle/>
                    <a:p>
                      <a:pPr algn="ct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31/12/N+8</a:t>
                      </a:r>
                    </a:p>
                  </a:txBody>
                  <a:tcPr marL="61246" marR="42532" marT="17499" marB="131242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145 000,00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0,125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11 479,17 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145 000,00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cap="none" spc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1246" marR="42532" marT="17499" marB="1312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32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4764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0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5104" y="1213968"/>
            <a:ext cx="3220127" cy="171510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600">
                <a:solidFill>
                  <a:srgbClr val="FFFFFF"/>
                </a:solidFill>
              </a:rPr>
            </a:b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589" r="13506" b="2"/>
          <a:stretch/>
        </p:blipFill>
        <p:spPr>
          <a:xfrm>
            <a:off x="804101" y="804101"/>
            <a:ext cx="6730556" cy="52497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7835105" y="3072208"/>
            <a:ext cx="3264916" cy="26606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Amortissement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Cas pratique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Amort easy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99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6852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B1DCD-B3C8-40F9-9C66-CBE3643C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A89B12-3BB0-4836-8A3D-CB7B8CD66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744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Merci</a:t>
            </a:r>
          </a:p>
        </p:txBody>
      </p:sp>
      <p:sp>
        <p:nvSpPr>
          <p:cNvPr id="9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579" r="5579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313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A997B-66BC-4EE8-AE60-BABCAC88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fr-FR" dirty="0"/>
              <a:t>RRR1 - Corrigé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ABC54-2180-4F73-9948-B6849C5F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86" y="5275537"/>
            <a:ext cx="10515600" cy="1373741"/>
          </a:xfrm>
        </p:spPr>
        <p:txBody>
          <a:bodyPr>
            <a:normAutofit fontScale="85000" lnSpcReduction="20000"/>
          </a:bodyPr>
          <a:lstStyle/>
          <a:p>
            <a:r>
              <a:rPr lang="fr-F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Concernant la facture d’avoir, elle concerne les 60 % restants soit 324 bouteilles (27 cartons)</a:t>
            </a:r>
            <a:endParaRPr lang="fr-F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Ce qui représente un brut de 4 950 * 60 % = 2 970 € HT</a:t>
            </a:r>
            <a:endParaRPr lang="fr-F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et donc un rabais de 2 970 * 20 % = 594 € HT</a:t>
            </a:r>
            <a:endParaRPr lang="fr-F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62D9251-85CF-41C3-A48F-6E8A80B66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393692"/>
              </p:ext>
            </p:extLst>
          </p:nvPr>
        </p:nvGraphicFramePr>
        <p:xfrm>
          <a:off x="606286" y="914400"/>
          <a:ext cx="10416209" cy="3955770"/>
        </p:xfrm>
        <a:graphic>
          <a:graphicData uri="http://schemas.openxmlformats.org/drawingml/2006/table">
            <a:tbl>
              <a:tblPr/>
              <a:tblGrid>
                <a:gridCol w="6105897">
                  <a:extLst>
                    <a:ext uri="{9D8B030D-6E8A-4147-A177-3AD203B41FA5}">
                      <a16:colId xmlns:a16="http://schemas.microsoft.com/office/drawing/2014/main" val="3247257220"/>
                    </a:ext>
                  </a:extLst>
                </a:gridCol>
                <a:gridCol w="4310312">
                  <a:extLst>
                    <a:ext uri="{9D8B030D-6E8A-4147-A177-3AD203B41FA5}">
                      <a16:colId xmlns:a16="http://schemas.microsoft.com/office/drawing/2014/main" val="1156990957"/>
                    </a:ext>
                  </a:extLst>
                </a:gridCol>
              </a:tblGrid>
              <a:tr h="39557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SAINTLOUP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314761"/>
                  </a:ext>
                </a:extLst>
              </a:tr>
              <a:tr h="395577">
                <a:tc gridSpan="2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 : 23/01/N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844447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DIX-VINS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340519"/>
                  </a:ext>
                </a:extLst>
              </a:tr>
              <a:tr h="395577">
                <a:tc gridSpan="2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Avoir 20A75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7677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Avoir 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594,00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65352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544156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H.T 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594,00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972003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T.V.A 20  %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+ 118,80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002754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078372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 votre faveur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712,80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28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FB80B-948C-4DCD-B125-E01D1DE2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Chez ST LOUP                          Chez DIX VINS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1E747829-FA88-4678-8487-2DB53727F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551638"/>
              </p:ext>
            </p:extLst>
          </p:nvPr>
        </p:nvGraphicFramePr>
        <p:xfrm>
          <a:off x="149638" y="2102325"/>
          <a:ext cx="6079117" cy="2346957"/>
        </p:xfrm>
        <a:graphic>
          <a:graphicData uri="http://schemas.openxmlformats.org/drawingml/2006/table">
            <a:tbl>
              <a:tblPr/>
              <a:tblGrid>
                <a:gridCol w="868334">
                  <a:extLst>
                    <a:ext uri="{9D8B030D-6E8A-4147-A177-3AD203B41FA5}">
                      <a16:colId xmlns:a16="http://schemas.microsoft.com/office/drawing/2014/main" val="4230665547"/>
                    </a:ext>
                  </a:extLst>
                </a:gridCol>
                <a:gridCol w="890734">
                  <a:extLst>
                    <a:ext uri="{9D8B030D-6E8A-4147-A177-3AD203B41FA5}">
                      <a16:colId xmlns:a16="http://schemas.microsoft.com/office/drawing/2014/main" val="1347895173"/>
                    </a:ext>
                  </a:extLst>
                </a:gridCol>
                <a:gridCol w="1253748">
                  <a:extLst>
                    <a:ext uri="{9D8B030D-6E8A-4147-A177-3AD203B41FA5}">
                      <a16:colId xmlns:a16="http://schemas.microsoft.com/office/drawing/2014/main" val="2098929571"/>
                    </a:ext>
                  </a:extLst>
                </a:gridCol>
                <a:gridCol w="72589">
                  <a:extLst>
                    <a:ext uri="{9D8B030D-6E8A-4147-A177-3AD203B41FA5}">
                      <a16:colId xmlns:a16="http://schemas.microsoft.com/office/drawing/2014/main" val="1664922160"/>
                    </a:ext>
                  </a:extLst>
                </a:gridCol>
                <a:gridCol w="1191819">
                  <a:extLst>
                    <a:ext uri="{9D8B030D-6E8A-4147-A177-3AD203B41FA5}">
                      <a16:colId xmlns:a16="http://schemas.microsoft.com/office/drawing/2014/main" val="3057593382"/>
                    </a:ext>
                  </a:extLst>
                </a:gridCol>
                <a:gridCol w="316895">
                  <a:extLst>
                    <a:ext uri="{9D8B030D-6E8A-4147-A177-3AD203B41FA5}">
                      <a16:colId xmlns:a16="http://schemas.microsoft.com/office/drawing/2014/main" val="1854090856"/>
                    </a:ext>
                  </a:extLst>
                </a:gridCol>
                <a:gridCol w="742499">
                  <a:extLst>
                    <a:ext uri="{9D8B030D-6E8A-4147-A177-3AD203B41FA5}">
                      <a16:colId xmlns:a16="http://schemas.microsoft.com/office/drawing/2014/main" val="973298524"/>
                    </a:ext>
                  </a:extLst>
                </a:gridCol>
                <a:gridCol w="742499">
                  <a:extLst>
                    <a:ext uri="{9D8B030D-6E8A-4147-A177-3AD203B41FA5}">
                      <a16:colId xmlns:a16="http://schemas.microsoft.com/office/drawing/2014/main" val="1070290769"/>
                    </a:ext>
                  </a:extLst>
                </a:gridCol>
              </a:tblGrid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01242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04/01/N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65705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 DIX-VINS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4 544,10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821326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Banque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504,90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678973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44571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T.V.A collectée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841,50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85268"/>
                  </a:ext>
                </a:extLst>
              </a:tr>
              <a:tr h="521546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707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Vente de marchandises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4 207,50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743703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Facture N° 20F15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216036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399416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53ACA630-92D7-4FD8-BDC2-8C5BCED2D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9442"/>
              </p:ext>
            </p:extLst>
          </p:nvPr>
        </p:nvGraphicFramePr>
        <p:xfrm>
          <a:off x="70125" y="4662644"/>
          <a:ext cx="6025874" cy="1688457"/>
        </p:xfrm>
        <a:graphic>
          <a:graphicData uri="http://schemas.openxmlformats.org/drawingml/2006/table">
            <a:tbl>
              <a:tblPr/>
              <a:tblGrid>
                <a:gridCol w="889880">
                  <a:extLst>
                    <a:ext uri="{9D8B030D-6E8A-4147-A177-3AD203B41FA5}">
                      <a16:colId xmlns:a16="http://schemas.microsoft.com/office/drawing/2014/main" val="321466716"/>
                    </a:ext>
                  </a:extLst>
                </a:gridCol>
                <a:gridCol w="889880">
                  <a:extLst>
                    <a:ext uri="{9D8B030D-6E8A-4147-A177-3AD203B41FA5}">
                      <a16:colId xmlns:a16="http://schemas.microsoft.com/office/drawing/2014/main" val="2044548150"/>
                    </a:ext>
                  </a:extLst>
                </a:gridCol>
                <a:gridCol w="1340395">
                  <a:extLst>
                    <a:ext uri="{9D8B030D-6E8A-4147-A177-3AD203B41FA5}">
                      <a16:colId xmlns:a16="http://schemas.microsoft.com/office/drawing/2014/main" val="1981046562"/>
                    </a:ext>
                  </a:extLst>
                </a:gridCol>
                <a:gridCol w="1213832">
                  <a:extLst>
                    <a:ext uri="{9D8B030D-6E8A-4147-A177-3AD203B41FA5}">
                      <a16:colId xmlns:a16="http://schemas.microsoft.com/office/drawing/2014/main" val="3343697284"/>
                    </a:ext>
                  </a:extLst>
                </a:gridCol>
                <a:gridCol w="209847">
                  <a:extLst>
                    <a:ext uri="{9D8B030D-6E8A-4147-A177-3AD203B41FA5}">
                      <a16:colId xmlns:a16="http://schemas.microsoft.com/office/drawing/2014/main" val="3976682366"/>
                    </a:ext>
                  </a:extLst>
                </a:gridCol>
                <a:gridCol w="734462">
                  <a:extLst>
                    <a:ext uri="{9D8B030D-6E8A-4147-A177-3AD203B41FA5}">
                      <a16:colId xmlns:a16="http://schemas.microsoft.com/office/drawing/2014/main" val="110034224"/>
                    </a:ext>
                  </a:extLst>
                </a:gridCol>
                <a:gridCol w="747578">
                  <a:extLst>
                    <a:ext uri="{9D8B030D-6E8A-4147-A177-3AD203B41FA5}">
                      <a16:colId xmlns:a16="http://schemas.microsoft.com/office/drawing/2014/main" val="3673764092"/>
                    </a:ext>
                  </a:extLst>
                </a:gridCol>
              </a:tblGrid>
              <a:tr h="241208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40497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4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19/01/N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781003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707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Vente de marchandises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1683,00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324114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44571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T.V.A collectée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336,60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49784"/>
                  </a:ext>
                </a:extLst>
              </a:tr>
              <a:tr h="482417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411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Client DIX-VINS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2019,60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58226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Avoir 20A60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400036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C42D3E78-840F-4ECE-9036-7C20CD6B8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54965" y="13411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Chez SAINTLOUP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371AD77-3665-4473-867C-0A5F047F0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8354"/>
              </p:ext>
            </p:extLst>
          </p:nvPr>
        </p:nvGraphicFramePr>
        <p:xfrm>
          <a:off x="6292021" y="2102325"/>
          <a:ext cx="5899979" cy="2346960"/>
        </p:xfrm>
        <a:graphic>
          <a:graphicData uri="http://schemas.openxmlformats.org/drawingml/2006/table">
            <a:tbl>
              <a:tblPr/>
              <a:tblGrid>
                <a:gridCol w="839886">
                  <a:extLst>
                    <a:ext uri="{9D8B030D-6E8A-4147-A177-3AD203B41FA5}">
                      <a16:colId xmlns:a16="http://schemas.microsoft.com/office/drawing/2014/main" val="3581822002"/>
                    </a:ext>
                  </a:extLst>
                </a:gridCol>
                <a:gridCol w="862877">
                  <a:extLst>
                    <a:ext uri="{9D8B030D-6E8A-4147-A177-3AD203B41FA5}">
                      <a16:colId xmlns:a16="http://schemas.microsoft.com/office/drawing/2014/main" val="446234207"/>
                    </a:ext>
                  </a:extLst>
                </a:gridCol>
                <a:gridCol w="1217992">
                  <a:extLst>
                    <a:ext uri="{9D8B030D-6E8A-4147-A177-3AD203B41FA5}">
                      <a16:colId xmlns:a16="http://schemas.microsoft.com/office/drawing/2014/main" val="3464989384"/>
                    </a:ext>
                  </a:extLst>
                </a:gridCol>
                <a:gridCol w="76991">
                  <a:extLst>
                    <a:ext uri="{9D8B030D-6E8A-4147-A177-3AD203B41FA5}">
                      <a16:colId xmlns:a16="http://schemas.microsoft.com/office/drawing/2014/main" val="3598231975"/>
                    </a:ext>
                  </a:extLst>
                </a:gridCol>
                <a:gridCol w="1157316">
                  <a:extLst>
                    <a:ext uri="{9D8B030D-6E8A-4147-A177-3AD203B41FA5}">
                      <a16:colId xmlns:a16="http://schemas.microsoft.com/office/drawing/2014/main" val="2552270902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3016604502"/>
                    </a:ext>
                  </a:extLst>
                </a:gridCol>
                <a:gridCol w="713423">
                  <a:extLst>
                    <a:ext uri="{9D8B030D-6E8A-4147-A177-3AD203B41FA5}">
                      <a16:colId xmlns:a16="http://schemas.microsoft.com/office/drawing/2014/main" val="1391897057"/>
                    </a:ext>
                  </a:extLst>
                </a:gridCol>
                <a:gridCol w="724920">
                  <a:extLst>
                    <a:ext uri="{9D8B030D-6E8A-4147-A177-3AD203B41FA5}">
                      <a16:colId xmlns:a16="http://schemas.microsoft.com/office/drawing/2014/main" val="38729197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62548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04/01/N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0228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607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Achats de marchandises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4 207,50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10322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44566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TVA Déductible sur biens et services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841,50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19926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Fournisseur SAINTLOUP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4 544,10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8914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512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Banque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504,90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1948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Facture 20F15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40085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44910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7F4B5347-7984-4237-AA38-6B1089BED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09570"/>
              </p:ext>
            </p:extLst>
          </p:nvPr>
        </p:nvGraphicFramePr>
        <p:xfrm>
          <a:off x="6228754" y="4662645"/>
          <a:ext cx="5751529" cy="1706880"/>
        </p:xfrm>
        <a:graphic>
          <a:graphicData uri="http://schemas.openxmlformats.org/drawingml/2006/table">
            <a:tbl>
              <a:tblPr/>
              <a:tblGrid>
                <a:gridCol w="821995">
                  <a:extLst>
                    <a:ext uri="{9D8B030D-6E8A-4147-A177-3AD203B41FA5}">
                      <a16:colId xmlns:a16="http://schemas.microsoft.com/office/drawing/2014/main" val="3166479279"/>
                    </a:ext>
                  </a:extLst>
                </a:gridCol>
                <a:gridCol w="841938">
                  <a:extLst>
                    <a:ext uri="{9D8B030D-6E8A-4147-A177-3AD203B41FA5}">
                      <a16:colId xmlns:a16="http://schemas.microsoft.com/office/drawing/2014/main" val="1310589009"/>
                    </a:ext>
                  </a:extLst>
                </a:gridCol>
                <a:gridCol w="1186566">
                  <a:extLst>
                    <a:ext uri="{9D8B030D-6E8A-4147-A177-3AD203B41FA5}">
                      <a16:colId xmlns:a16="http://schemas.microsoft.com/office/drawing/2014/main" val="174716583"/>
                    </a:ext>
                  </a:extLst>
                </a:gridCol>
                <a:gridCol w="69850">
                  <a:extLst>
                    <a:ext uri="{9D8B030D-6E8A-4147-A177-3AD203B41FA5}">
                      <a16:colId xmlns:a16="http://schemas.microsoft.com/office/drawing/2014/main" val="2089451430"/>
                    </a:ext>
                  </a:extLst>
                </a:gridCol>
                <a:gridCol w="1127986">
                  <a:extLst>
                    <a:ext uri="{9D8B030D-6E8A-4147-A177-3AD203B41FA5}">
                      <a16:colId xmlns:a16="http://schemas.microsoft.com/office/drawing/2014/main" val="687431697"/>
                    </a:ext>
                  </a:extLst>
                </a:gridCol>
                <a:gridCol w="299134">
                  <a:extLst>
                    <a:ext uri="{9D8B030D-6E8A-4147-A177-3AD203B41FA5}">
                      <a16:colId xmlns:a16="http://schemas.microsoft.com/office/drawing/2014/main" val="601400147"/>
                    </a:ext>
                  </a:extLst>
                </a:gridCol>
                <a:gridCol w="696733">
                  <a:extLst>
                    <a:ext uri="{9D8B030D-6E8A-4147-A177-3AD203B41FA5}">
                      <a16:colId xmlns:a16="http://schemas.microsoft.com/office/drawing/2014/main" val="270108623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3034486015"/>
                    </a:ext>
                  </a:extLst>
                </a:gridCol>
              </a:tblGrid>
              <a:tr h="204348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32988"/>
                  </a:ext>
                </a:extLst>
              </a:tr>
              <a:tr h="204348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19/01/N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28218"/>
                  </a:ext>
                </a:extLst>
              </a:tr>
              <a:tr h="204348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Fournisseur SAINTLOUP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2019,60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723562"/>
                  </a:ext>
                </a:extLst>
              </a:tr>
              <a:tr h="20434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607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Achats de </a:t>
                      </a:r>
                      <a:r>
                        <a:rPr lang="fr-FR" sz="14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march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1683,00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762251"/>
                  </a:ext>
                </a:extLst>
              </a:tr>
              <a:tr h="40869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44566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TVA Déductible sur B S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336,60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072024"/>
                  </a:ext>
                </a:extLst>
              </a:tr>
              <a:tr h="204348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Avoir N° 20A60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215237"/>
                  </a:ext>
                </a:extLst>
              </a:tr>
              <a:tr h="204348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86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65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164A463-B201-4E44-BC57-FF454DE7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65" y="204181"/>
            <a:ext cx="10766469" cy="889124"/>
          </a:xfrm>
          <a:prstGeom prst="rect">
            <a:avLst/>
          </a:prstGeom>
        </p:spPr>
      </p:pic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DEC20EB-3E45-48F3-BF9C-FB014B1CD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571795"/>
              </p:ext>
            </p:extLst>
          </p:nvPr>
        </p:nvGraphicFramePr>
        <p:xfrm>
          <a:off x="5935183" y="1728333"/>
          <a:ext cx="5858010" cy="1813472"/>
        </p:xfrm>
        <a:graphic>
          <a:graphicData uri="http://schemas.openxmlformats.org/drawingml/2006/table">
            <a:tbl>
              <a:tblPr/>
              <a:tblGrid>
                <a:gridCol w="861023">
                  <a:extLst>
                    <a:ext uri="{9D8B030D-6E8A-4147-A177-3AD203B41FA5}">
                      <a16:colId xmlns:a16="http://schemas.microsoft.com/office/drawing/2014/main" val="3528309171"/>
                    </a:ext>
                  </a:extLst>
                </a:gridCol>
                <a:gridCol w="862931">
                  <a:extLst>
                    <a:ext uri="{9D8B030D-6E8A-4147-A177-3AD203B41FA5}">
                      <a16:colId xmlns:a16="http://schemas.microsoft.com/office/drawing/2014/main" val="209563378"/>
                    </a:ext>
                  </a:extLst>
                </a:gridCol>
                <a:gridCol w="1297894">
                  <a:extLst>
                    <a:ext uri="{9D8B030D-6E8A-4147-A177-3AD203B41FA5}">
                      <a16:colId xmlns:a16="http://schemas.microsoft.com/office/drawing/2014/main" val="3313392832"/>
                    </a:ext>
                  </a:extLst>
                </a:gridCol>
                <a:gridCol w="1175163">
                  <a:extLst>
                    <a:ext uri="{9D8B030D-6E8A-4147-A177-3AD203B41FA5}">
                      <a16:colId xmlns:a16="http://schemas.microsoft.com/office/drawing/2014/main" val="325264630"/>
                    </a:ext>
                  </a:extLst>
                </a:gridCol>
                <a:gridCol w="227020">
                  <a:extLst>
                    <a:ext uri="{9D8B030D-6E8A-4147-A177-3AD203B41FA5}">
                      <a16:colId xmlns:a16="http://schemas.microsoft.com/office/drawing/2014/main" val="2361198814"/>
                    </a:ext>
                  </a:extLst>
                </a:gridCol>
                <a:gridCol w="713492">
                  <a:extLst>
                    <a:ext uri="{9D8B030D-6E8A-4147-A177-3AD203B41FA5}">
                      <a16:colId xmlns:a16="http://schemas.microsoft.com/office/drawing/2014/main" val="1935997682"/>
                    </a:ext>
                  </a:extLst>
                </a:gridCol>
                <a:gridCol w="720487">
                  <a:extLst>
                    <a:ext uri="{9D8B030D-6E8A-4147-A177-3AD203B41FA5}">
                      <a16:colId xmlns:a16="http://schemas.microsoft.com/office/drawing/2014/main" val="2146430090"/>
                    </a:ext>
                  </a:extLst>
                </a:gridCol>
              </a:tblGrid>
              <a:tr h="226684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518559"/>
                  </a:ext>
                </a:extLst>
              </a:tr>
              <a:tr h="226684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4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24/01/N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233522"/>
                  </a:ext>
                </a:extLst>
              </a:tr>
              <a:tr h="226684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Fournisseur SAINTLOUP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712,80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913703"/>
                  </a:ext>
                </a:extLst>
              </a:tr>
              <a:tr h="45336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44566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TVA Déductible sur biens et services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594,00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881353"/>
                  </a:ext>
                </a:extLst>
              </a:tr>
              <a:tr h="453368"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609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RRR Obtenus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118,80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307942"/>
                  </a:ext>
                </a:extLst>
              </a:tr>
              <a:tr h="226684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Avoir N° 20A60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10134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03A891D-18A8-4F79-8035-4AF184220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4601"/>
              </p:ext>
            </p:extLst>
          </p:nvPr>
        </p:nvGraphicFramePr>
        <p:xfrm>
          <a:off x="5935183" y="4075043"/>
          <a:ext cx="6256817" cy="2417830"/>
        </p:xfrm>
        <a:graphic>
          <a:graphicData uri="http://schemas.openxmlformats.org/drawingml/2006/table">
            <a:tbl>
              <a:tblPr/>
              <a:tblGrid>
                <a:gridCol w="918566">
                  <a:extLst>
                    <a:ext uri="{9D8B030D-6E8A-4147-A177-3AD203B41FA5}">
                      <a16:colId xmlns:a16="http://schemas.microsoft.com/office/drawing/2014/main" val="3279777692"/>
                    </a:ext>
                  </a:extLst>
                </a:gridCol>
                <a:gridCol w="918566">
                  <a:extLst>
                    <a:ext uri="{9D8B030D-6E8A-4147-A177-3AD203B41FA5}">
                      <a16:colId xmlns:a16="http://schemas.microsoft.com/office/drawing/2014/main" val="4257459473"/>
                    </a:ext>
                  </a:extLst>
                </a:gridCol>
                <a:gridCol w="1317942">
                  <a:extLst>
                    <a:ext uri="{9D8B030D-6E8A-4147-A177-3AD203B41FA5}">
                      <a16:colId xmlns:a16="http://schemas.microsoft.com/office/drawing/2014/main" val="3091071803"/>
                    </a:ext>
                  </a:extLst>
                </a:gridCol>
                <a:gridCol w="74606">
                  <a:extLst>
                    <a:ext uri="{9D8B030D-6E8A-4147-A177-3AD203B41FA5}">
                      <a16:colId xmlns:a16="http://schemas.microsoft.com/office/drawing/2014/main" val="3648534532"/>
                    </a:ext>
                  </a:extLst>
                </a:gridCol>
                <a:gridCol w="1252958">
                  <a:extLst>
                    <a:ext uri="{9D8B030D-6E8A-4147-A177-3AD203B41FA5}">
                      <a16:colId xmlns:a16="http://schemas.microsoft.com/office/drawing/2014/main" val="1588271041"/>
                    </a:ext>
                  </a:extLst>
                </a:gridCol>
                <a:gridCol w="235565">
                  <a:extLst>
                    <a:ext uri="{9D8B030D-6E8A-4147-A177-3AD203B41FA5}">
                      <a16:colId xmlns:a16="http://schemas.microsoft.com/office/drawing/2014/main" val="1283483106"/>
                    </a:ext>
                  </a:extLst>
                </a:gridCol>
                <a:gridCol w="766938">
                  <a:extLst>
                    <a:ext uri="{9D8B030D-6E8A-4147-A177-3AD203B41FA5}">
                      <a16:colId xmlns:a16="http://schemas.microsoft.com/office/drawing/2014/main" val="4186390966"/>
                    </a:ext>
                  </a:extLst>
                </a:gridCol>
                <a:gridCol w="771676">
                  <a:extLst>
                    <a:ext uri="{9D8B030D-6E8A-4147-A177-3AD203B41FA5}">
                      <a16:colId xmlns:a16="http://schemas.microsoft.com/office/drawing/2014/main" val="1029276861"/>
                    </a:ext>
                  </a:extLst>
                </a:gridCol>
              </a:tblGrid>
              <a:tr h="345404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636064"/>
                  </a:ext>
                </a:extLst>
              </a:tr>
              <a:tr h="345404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28/02/N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787649"/>
                  </a:ext>
                </a:extLst>
              </a:tr>
              <a:tr h="345404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Fournisseurs SAINTLOUP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1 811,70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970067"/>
                  </a:ext>
                </a:extLst>
              </a:tr>
              <a:tr h="690810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Banque (4528,95 - 2012,87 - 710,42)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1 811,70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251783"/>
                  </a:ext>
                </a:extLst>
              </a:tr>
              <a:tr h="34540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Reglement du solde 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331672"/>
                  </a:ext>
                </a:extLst>
              </a:tr>
              <a:tr h="34540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80699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37B8EB3-3F8D-4B5F-80F8-A5F6DC261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18338"/>
              </p:ext>
            </p:extLst>
          </p:nvPr>
        </p:nvGraphicFramePr>
        <p:xfrm>
          <a:off x="246266" y="1728333"/>
          <a:ext cx="5518429" cy="2108169"/>
        </p:xfrm>
        <a:graphic>
          <a:graphicData uri="http://schemas.openxmlformats.org/drawingml/2006/table">
            <a:tbl>
              <a:tblPr/>
              <a:tblGrid>
                <a:gridCol w="483216">
                  <a:extLst>
                    <a:ext uri="{9D8B030D-6E8A-4147-A177-3AD203B41FA5}">
                      <a16:colId xmlns:a16="http://schemas.microsoft.com/office/drawing/2014/main" val="399757990"/>
                    </a:ext>
                  </a:extLst>
                </a:gridCol>
                <a:gridCol w="861049">
                  <a:extLst>
                    <a:ext uri="{9D8B030D-6E8A-4147-A177-3AD203B41FA5}">
                      <a16:colId xmlns:a16="http://schemas.microsoft.com/office/drawing/2014/main" val="3314532417"/>
                    </a:ext>
                  </a:extLst>
                </a:gridCol>
                <a:gridCol w="1213875">
                  <a:extLst>
                    <a:ext uri="{9D8B030D-6E8A-4147-A177-3AD203B41FA5}">
                      <a16:colId xmlns:a16="http://schemas.microsoft.com/office/drawing/2014/main" val="2755327201"/>
                    </a:ext>
                  </a:extLst>
                </a:gridCol>
                <a:gridCol w="70170">
                  <a:extLst>
                    <a:ext uri="{9D8B030D-6E8A-4147-A177-3AD203B41FA5}">
                      <a16:colId xmlns:a16="http://schemas.microsoft.com/office/drawing/2014/main" val="3427743722"/>
                    </a:ext>
                  </a:extLst>
                </a:gridCol>
                <a:gridCol w="1153373">
                  <a:extLst>
                    <a:ext uri="{9D8B030D-6E8A-4147-A177-3AD203B41FA5}">
                      <a16:colId xmlns:a16="http://schemas.microsoft.com/office/drawing/2014/main" val="700201794"/>
                    </a:ext>
                  </a:extLst>
                </a:gridCol>
                <a:gridCol w="306334">
                  <a:extLst>
                    <a:ext uri="{9D8B030D-6E8A-4147-A177-3AD203B41FA5}">
                      <a16:colId xmlns:a16="http://schemas.microsoft.com/office/drawing/2014/main" val="469222902"/>
                    </a:ext>
                  </a:extLst>
                </a:gridCol>
                <a:gridCol w="715206">
                  <a:extLst>
                    <a:ext uri="{9D8B030D-6E8A-4147-A177-3AD203B41FA5}">
                      <a16:colId xmlns:a16="http://schemas.microsoft.com/office/drawing/2014/main" val="4044556528"/>
                    </a:ext>
                  </a:extLst>
                </a:gridCol>
                <a:gridCol w="715206">
                  <a:extLst>
                    <a:ext uri="{9D8B030D-6E8A-4147-A177-3AD203B41FA5}">
                      <a16:colId xmlns:a16="http://schemas.microsoft.com/office/drawing/2014/main" val="2572641239"/>
                    </a:ext>
                  </a:extLst>
                </a:gridCol>
              </a:tblGrid>
              <a:tr h="234241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51079"/>
                  </a:ext>
                </a:extLst>
              </a:tr>
              <a:tr h="234241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23/01/N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829464"/>
                  </a:ext>
                </a:extLst>
              </a:tr>
              <a:tr h="234241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r>
                        <a:rPr lang="fr-FR" sz="140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RRR Accordés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594,00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888303"/>
                  </a:ext>
                </a:extLst>
              </a:tr>
              <a:tr h="468482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44571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T.V.A collectée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118,80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006189"/>
                  </a:ext>
                </a:extLst>
              </a:tr>
              <a:tr h="468482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411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Client DIX-VINS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712,80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301752"/>
                  </a:ext>
                </a:extLst>
              </a:tr>
              <a:tr h="234241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Facture N°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69273"/>
                  </a:ext>
                </a:extLst>
              </a:tr>
              <a:tr h="234241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94346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63F81F5-128B-4897-B5F8-13508D013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61252"/>
              </p:ext>
            </p:extLst>
          </p:nvPr>
        </p:nvGraphicFramePr>
        <p:xfrm>
          <a:off x="159026" y="4351232"/>
          <a:ext cx="5665304" cy="1753184"/>
        </p:xfrm>
        <a:graphic>
          <a:graphicData uri="http://schemas.openxmlformats.org/drawingml/2006/table">
            <a:tbl>
              <a:tblPr/>
              <a:tblGrid>
                <a:gridCol w="655983">
                  <a:extLst>
                    <a:ext uri="{9D8B030D-6E8A-4147-A177-3AD203B41FA5}">
                      <a16:colId xmlns:a16="http://schemas.microsoft.com/office/drawing/2014/main" val="3038054674"/>
                    </a:ext>
                  </a:extLst>
                </a:gridCol>
                <a:gridCol w="606287">
                  <a:extLst>
                    <a:ext uri="{9D8B030D-6E8A-4147-A177-3AD203B41FA5}">
                      <a16:colId xmlns:a16="http://schemas.microsoft.com/office/drawing/2014/main" val="92981738"/>
                    </a:ext>
                  </a:extLst>
                </a:gridCol>
                <a:gridCol w="2677277">
                  <a:extLst>
                    <a:ext uri="{9D8B030D-6E8A-4147-A177-3AD203B41FA5}">
                      <a16:colId xmlns:a16="http://schemas.microsoft.com/office/drawing/2014/main" val="4148595657"/>
                    </a:ext>
                  </a:extLst>
                </a:gridCol>
                <a:gridCol w="215010">
                  <a:extLst>
                    <a:ext uri="{9D8B030D-6E8A-4147-A177-3AD203B41FA5}">
                      <a16:colId xmlns:a16="http://schemas.microsoft.com/office/drawing/2014/main" val="1446920283"/>
                    </a:ext>
                  </a:extLst>
                </a:gridCol>
                <a:gridCol w="764704">
                  <a:extLst>
                    <a:ext uri="{9D8B030D-6E8A-4147-A177-3AD203B41FA5}">
                      <a16:colId xmlns:a16="http://schemas.microsoft.com/office/drawing/2014/main" val="1216711788"/>
                    </a:ext>
                  </a:extLst>
                </a:gridCol>
                <a:gridCol w="746043">
                  <a:extLst>
                    <a:ext uri="{9D8B030D-6E8A-4147-A177-3AD203B41FA5}">
                      <a16:colId xmlns:a16="http://schemas.microsoft.com/office/drawing/2014/main" val="2502724384"/>
                    </a:ext>
                  </a:extLst>
                </a:gridCol>
              </a:tblGrid>
              <a:tr h="350637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28/02/N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1922"/>
                  </a:ext>
                </a:extLst>
              </a:tr>
              <a:tr h="701273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Banque (4544,10 – 2019,60 -712,80)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1 811,70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30783"/>
                  </a:ext>
                </a:extLst>
              </a:tr>
              <a:tr h="350637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Client DIX-VINS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1 811,70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112954"/>
                  </a:ext>
                </a:extLst>
              </a:tr>
              <a:tr h="35063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Reglement du solde 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68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28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818457"/>
            <a:ext cx="3322317" cy="297587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1540" b="21540"/>
          <a:stretch/>
        </p:blipFill>
        <p:spPr>
          <a:xfrm>
            <a:off x="716280" y="2215808"/>
            <a:ext cx="5401937" cy="2036367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8045042" y="1417320"/>
            <a:ext cx="36497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Les amortissements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8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3027</Words>
  <Application>Microsoft Office PowerPoint</Application>
  <PresentationFormat>Grand écran</PresentationFormat>
  <Paragraphs>781</Paragraphs>
  <Slides>58</Slides>
  <Notes>6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Calibri Light</vt:lpstr>
      <vt:lpstr>Times New Roman</vt:lpstr>
      <vt:lpstr>Tw Cen MT</vt:lpstr>
      <vt:lpstr>Verdana</vt:lpstr>
      <vt:lpstr>Thème Office</vt:lpstr>
      <vt:lpstr>1_Thème Office</vt:lpstr>
      <vt:lpstr>Document</vt:lpstr>
      <vt:lpstr>Université de Montpellier </vt:lpstr>
      <vt:lpstr>Programme prévisionnel</vt:lpstr>
      <vt:lpstr> </vt:lpstr>
      <vt:lpstr>Cas RRR - enoncé</vt:lpstr>
      <vt:lpstr>Correction RRR 1</vt:lpstr>
      <vt:lpstr>RRR1 - Corrigé</vt:lpstr>
      <vt:lpstr>Chez ST LOUP                          Chez DIX VINS</vt:lpstr>
      <vt:lpstr>Présentation PowerPoint</vt:lpstr>
      <vt:lpstr> </vt:lpstr>
      <vt:lpstr>Principe - Amortissement</vt:lpstr>
      <vt:lpstr>Actif : contexte</vt:lpstr>
      <vt:lpstr>Actif : définition</vt:lpstr>
      <vt:lpstr>Actif : identifiable</vt:lpstr>
      <vt:lpstr>Actif : contrôle</vt:lpstr>
      <vt:lpstr>Actif : Avantage économique futur</vt:lpstr>
      <vt:lpstr>Immobilisation =&gt; élément de l’actif</vt:lpstr>
      <vt:lpstr>Immobilisation incorporelle</vt:lpstr>
      <vt:lpstr>Immobilisation corporelle</vt:lpstr>
      <vt:lpstr>Immobilisation financière</vt:lpstr>
      <vt:lpstr>Rappel – position fiscale</vt:lpstr>
      <vt:lpstr> </vt:lpstr>
      <vt:lpstr>Amortissement  =  perte de valeur irréversible</vt:lpstr>
      <vt:lpstr>Présentation PowerPoint</vt:lpstr>
      <vt:lpstr>Immobilisation amortissable</vt:lpstr>
      <vt:lpstr>Cout d’acquisition</vt:lpstr>
      <vt:lpstr>Le coût d’acquisition</vt:lpstr>
      <vt:lpstr>Frais accessoires à intégrer obligatoirement</vt:lpstr>
      <vt:lpstr>Frais accessoires à intégrer sur options</vt:lpstr>
      <vt:lpstr>Exemple A</vt:lpstr>
      <vt:lpstr>Exemple A</vt:lpstr>
      <vt:lpstr>Exemple</vt:lpstr>
      <vt:lpstr>Exemple B</vt:lpstr>
      <vt:lpstr>Exemple B</vt:lpstr>
      <vt:lpstr>Durée de vie du bien </vt:lpstr>
      <vt:lpstr>Catégories d’amortissement</vt:lpstr>
      <vt:lpstr>Catégories d’amortissement</vt:lpstr>
      <vt:lpstr>Vocabulaire</vt:lpstr>
      <vt:lpstr>La valeur nette comptable =&gt; VNC</vt:lpstr>
      <vt:lpstr>La valeur comptable des éléments actifs cédés=&gt; VCEAC</vt:lpstr>
      <vt:lpstr>Le taux d’amortissement</vt:lpstr>
      <vt:lpstr>La valeur résiduelle</vt:lpstr>
      <vt:lpstr>La valeur vénale</vt:lpstr>
      <vt:lpstr>Durée amortissement</vt:lpstr>
      <vt:lpstr>Taux linéaire</vt:lpstr>
      <vt:lpstr>Exemple</vt:lpstr>
      <vt:lpstr>Méthode</vt:lpstr>
      <vt:lpstr>Méthode</vt:lpstr>
      <vt:lpstr>Exemple 1</vt:lpstr>
      <vt:lpstr>Plan d’amortissement</vt:lpstr>
      <vt:lpstr>Exemple 2</vt:lpstr>
      <vt:lpstr>Plan d’amortissement</vt:lpstr>
      <vt:lpstr>Exemple 3</vt:lpstr>
      <vt:lpstr>Schéma</vt:lpstr>
      <vt:lpstr>Exemple 3</vt:lpstr>
      <vt:lpstr>Plan d’amortissement</vt:lpstr>
      <vt:lpstr> </vt:lpstr>
      <vt:lpstr>Présentation PowerPoint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Février 2021 ATHENA SECURITE</dc:title>
  <dc:creator>christophe CHUECOS-FONT</dc:creator>
  <cp:lastModifiedBy>christophe CHUECOS-FONT</cp:lastModifiedBy>
  <cp:revision>5</cp:revision>
  <dcterms:created xsi:type="dcterms:W3CDTF">2021-02-02T18:32:53Z</dcterms:created>
  <dcterms:modified xsi:type="dcterms:W3CDTF">2021-04-09T13:47:16Z</dcterms:modified>
</cp:coreProperties>
</file>