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9" r:id="rId23"/>
    <p:sldId id="274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 varScale="1">
        <p:scale>
          <a:sx n="90" d="100"/>
          <a:sy n="90" d="100"/>
        </p:scale>
        <p:origin x="6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C43A-82E6-421F-9EF6-B935D3E8BC8C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7C90-715B-4DC0-95BC-5F18ED4A25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001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C43A-82E6-421F-9EF6-B935D3E8BC8C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7C90-715B-4DC0-95BC-5F18ED4A25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507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C43A-82E6-421F-9EF6-B935D3E8BC8C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7C90-715B-4DC0-95BC-5F18ED4A25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764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C43A-82E6-421F-9EF6-B935D3E8BC8C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7C90-715B-4DC0-95BC-5F18ED4A25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299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C43A-82E6-421F-9EF6-B935D3E8BC8C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7C90-715B-4DC0-95BC-5F18ED4A25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695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C43A-82E6-421F-9EF6-B935D3E8BC8C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7C90-715B-4DC0-95BC-5F18ED4A25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629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C43A-82E6-421F-9EF6-B935D3E8BC8C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7C90-715B-4DC0-95BC-5F18ED4A25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800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C43A-82E6-421F-9EF6-B935D3E8BC8C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7C90-715B-4DC0-95BC-5F18ED4A25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6258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C43A-82E6-421F-9EF6-B935D3E8BC8C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7C90-715B-4DC0-95BC-5F18ED4A25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287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C43A-82E6-421F-9EF6-B935D3E8BC8C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7C90-715B-4DC0-95BC-5F18ED4A25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463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C43A-82E6-421F-9EF6-B935D3E8BC8C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7C90-715B-4DC0-95BC-5F18ED4A25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580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5C43A-82E6-421F-9EF6-B935D3E8BC8C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27C90-715B-4DC0-95BC-5F18ED4A25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2363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38200" y="111125"/>
            <a:ext cx="10515600" cy="1325563"/>
          </a:xfrm>
        </p:spPr>
        <p:txBody>
          <a:bodyPr/>
          <a:lstStyle/>
          <a:p>
            <a:pPr algn="ctr"/>
            <a:r>
              <a:rPr lang="it-IT" dirty="0" smtClean="0"/>
              <a:t>Lezione GIT</a:t>
            </a:r>
            <a:endParaRPr lang="it-IT" dirty="0"/>
          </a:p>
        </p:txBody>
      </p:sp>
      <p:cxnSp>
        <p:nvCxnSpPr>
          <p:cNvPr id="9" name="Connettore diritto 8"/>
          <p:cNvCxnSpPr/>
          <p:nvPr/>
        </p:nvCxnSpPr>
        <p:spPr>
          <a:xfrm>
            <a:off x="829733" y="1286933"/>
            <a:ext cx="105325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0376"/>
            <a:ext cx="1057624" cy="1057624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4866216" y="6464499"/>
            <a:ext cx="245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Marco Panarelli – Noè </a:t>
            </a:r>
            <a:r>
              <a:rPr lang="it-IT" sz="1400" dirty="0" err="1" smtClean="0"/>
              <a:t>Bonacini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4477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1158874"/>
          </a:xfrm>
        </p:spPr>
        <p:txBody>
          <a:bodyPr/>
          <a:lstStyle/>
          <a:p>
            <a:pPr algn="ctr"/>
            <a:r>
              <a:rPr lang="it-IT" dirty="0" smtClean="0"/>
              <a:t>I Tre Stati</a:t>
            </a:r>
            <a:endParaRPr lang="it-IT" dirty="0"/>
          </a:p>
        </p:txBody>
      </p:sp>
      <p:cxnSp>
        <p:nvCxnSpPr>
          <p:cNvPr id="9" name="Connettore diritto 8"/>
          <p:cNvCxnSpPr/>
          <p:nvPr/>
        </p:nvCxnSpPr>
        <p:spPr>
          <a:xfrm>
            <a:off x="829733" y="1158874"/>
            <a:ext cx="105325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0376"/>
            <a:ext cx="1057624" cy="1057624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4866216" y="6464499"/>
            <a:ext cx="245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Marco Panarelli – Noè </a:t>
            </a:r>
            <a:r>
              <a:rPr lang="it-IT" sz="1400" dirty="0" err="1" smtClean="0"/>
              <a:t>Bonacini</a:t>
            </a:r>
            <a:endParaRPr lang="it-IT" sz="1400" dirty="0"/>
          </a:p>
        </p:txBody>
      </p:sp>
      <p:sp>
        <p:nvSpPr>
          <p:cNvPr id="6" name="Rettangolo 5"/>
          <p:cNvSpPr/>
          <p:nvPr/>
        </p:nvSpPr>
        <p:spPr>
          <a:xfrm>
            <a:off x="829733" y="1762569"/>
            <a:ext cx="576156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 err="1" smtClean="0"/>
              <a:t>Git</a:t>
            </a:r>
            <a:r>
              <a:rPr lang="it-IT" dirty="0" smtClean="0"/>
              <a:t> directory 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it-IT" dirty="0" err="1">
                <a:sym typeface="Wingdings" panose="05000000000000000000" pitchFamily="2" charset="2"/>
              </a:rPr>
              <a:t>R</a:t>
            </a:r>
            <a:r>
              <a:rPr lang="it-IT" dirty="0" err="1" smtClean="0">
                <a:sym typeface="Wingdings" panose="05000000000000000000" pitchFamily="2" charset="2"/>
              </a:rPr>
              <a:t>epo</a:t>
            </a:r>
            <a:r>
              <a:rPr lang="it-IT" dirty="0" smtClean="0">
                <a:sym typeface="Wingdings" panose="05000000000000000000" pitchFamily="2" charset="2"/>
              </a:rPr>
              <a:t> remota (</a:t>
            </a:r>
            <a:r>
              <a:rPr lang="it-IT" dirty="0" err="1" smtClean="0">
                <a:sym typeface="Wingdings" panose="05000000000000000000" pitchFamily="2" charset="2"/>
              </a:rPr>
              <a:t>github</a:t>
            </a:r>
            <a:r>
              <a:rPr lang="it-IT" dirty="0" smtClean="0">
                <a:sym typeface="Wingdings" panose="05000000000000000000" pitchFamily="2" charset="2"/>
              </a:rPr>
              <a:t>, </a:t>
            </a:r>
            <a:r>
              <a:rPr lang="it-IT" dirty="0" err="1" smtClean="0">
                <a:sym typeface="Wingdings" panose="05000000000000000000" pitchFamily="2" charset="2"/>
              </a:rPr>
              <a:t>gitlab</a:t>
            </a:r>
            <a:r>
              <a:rPr lang="it-IT" dirty="0" smtClean="0">
                <a:sym typeface="Wingdings" panose="05000000000000000000" pitchFamily="2" charset="2"/>
              </a:rPr>
              <a:t>, </a:t>
            </a:r>
            <a:r>
              <a:rPr lang="it-IT" dirty="0" err="1" smtClean="0">
                <a:sym typeface="Wingdings" panose="05000000000000000000" pitchFamily="2" charset="2"/>
              </a:rPr>
              <a:t>bitbucket</a:t>
            </a:r>
            <a:r>
              <a:rPr lang="it-IT" dirty="0" smtClean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 err="1" smtClean="0">
                <a:sym typeface="Wingdings" panose="05000000000000000000" pitchFamily="2" charset="2"/>
              </a:rPr>
              <a:t>Working</a:t>
            </a:r>
            <a:r>
              <a:rPr lang="it-IT" dirty="0" smtClean="0">
                <a:sym typeface="Wingdings" panose="05000000000000000000" pitchFamily="2" charset="2"/>
              </a:rPr>
              <a:t> directory 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it-IT" dirty="0" err="1" smtClean="0">
                <a:sym typeface="Wingdings" panose="05000000000000000000" pitchFamily="2" charset="2"/>
              </a:rPr>
              <a:t>Repo</a:t>
            </a:r>
            <a:r>
              <a:rPr lang="it-IT" dirty="0" smtClean="0">
                <a:sym typeface="Wingdings" panose="05000000000000000000" pitchFamily="2" charset="2"/>
              </a:rPr>
              <a:t> locale </a:t>
            </a:r>
            <a:endParaRPr lang="it-IT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 err="1" smtClean="0"/>
              <a:t>Staging</a:t>
            </a:r>
            <a:r>
              <a:rPr lang="it-IT" dirty="0" smtClean="0"/>
              <a:t> area </a:t>
            </a:r>
            <a:endParaRPr lang="it-IT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it-IT" dirty="0" smtClean="0">
                <a:sym typeface="Wingdings" panose="05000000000000000000" pitchFamily="2" charset="2"/>
              </a:rPr>
              <a:t>file con info sulla prossima </a:t>
            </a:r>
            <a:r>
              <a:rPr lang="it-IT" dirty="0" err="1" smtClean="0">
                <a:sym typeface="Wingdings" panose="05000000000000000000" pitchFamily="2" charset="2"/>
              </a:rPr>
              <a:t>commit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4580994" y="789542"/>
            <a:ext cx="302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(vi giuro che è l’ultima slide)</a:t>
            </a:r>
            <a:endParaRPr lang="it-IT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299" y="1620936"/>
            <a:ext cx="47625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2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1158874"/>
          </a:xfrm>
        </p:spPr>
        <p:txBody>
          <a:bodyPr/>
          <a:lstStyle/>
          <a:p>
            <a:pPr algn="ctr"/>
            <a:r>
              <a:rPr lang="it-IT" dirty="0" err="1" smtClean="0"/>
              <a:t>Workflow</a:t>
            </a:r>
            <a:endParaRPr lang="it-IT" dirty="0"/>
          </a:p>
        </p:txBody>
      </p:sp>
      <p:cxnSp>
        <p:nvCxnSpPr>
          <p:cNvPr id="9" name="Connettore diritto 8"/>
          <p:cNvCxnSpPr/>
          <p:nvPr/>
        </p:nvCxnSpPr>
        <p:spPr>
          <a:xfrm>
            <a:off x="829733" y="1158874"/>
            <a:ext cx="105325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0376"/>
            <a:ext cx="1057624" cy="1057624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4866216" y="6464499"/>
            <a:ext cx="245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Marco Panarelli – Noè </a:t>
            </a:r>
            <a:r>
              <a:rPr lang="it-IT" sz="1400" dirty="0" err="1" smtClean="0"/>
              <a:t>Bonacini</a:t>
            </a:r>
            <a:endParaRPr lang="it-IT" sz="1400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4580994" y="789542"/>
            <a:ext cx="302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(scherzavo questa è l’ultima)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467096" y="5800376"/>
            <a:ext cx="5249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https://git-scm.com/book/en/v2/Git-Branching-Branching-Workflows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838199" y="1948415"/>
            <a:ext cx="1052406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it-IT" b="1" dirty="0"/>
              <a:t>Modifica</a:t>
            </a:r>
            <a:r>
              <a:rPr lang="it-IT" dirty="0"/>
              <a:t> i file nella tua directory di </a:t>
            </a:r>
            <a:r>
              <a:rPr lang="it-IT" dirty="0" smtClean="0"/>
              <a:t>lavoro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it-IT" dirty="0" smtClean="0"/>
              <a:t>Fanne </a:t>
            </a:r>
            <a:r>
              <a:rPr lang="it-IT" dirty="0"/>
              <a:t>lo </a:t>
            </a:r>
            <a:r>
              <a:rPr lang="it-IT" b="1" dirty="0"/>
              <a:t>stage</a:t>
            </a:r>
            <a:r>
              <a:rPr lang="it-IT" dirty="0"/>
              <a:t>, aggiungendone le istantanee all'area di stage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it-IT" b="1" dirty="0" err="1"/>
              <a:t>Committa</a:t>
            </a:r>
            <a:r>
              <a:rPr lang="it-IT" dirty="0"/>
              <a:t>, ovvero salva i file nell'area di stage in </a:t>
            </a:r>
            <a:r>
              <a:rPr lang="it-IT" dirty="0" smtClean="0"/>
              <a:t>uno </a:t>
            </a:r>
            <a:r>
              <a:rPr lang="it-IT" i="1" dirty="0" err="1" smtClean="0"/>
              <a:t>snapshot</a:t>
            </a:r>
            <a:r>
              <a:rPr lang="it-IT" dirty="0" smtClean="0"/>
              <a:t> </a:t>
            </a:r>
            <a:r>
              <a:rPr lang="it-IT" dirty="0"/>
              <a:t>permanente nella tua directory di </a:t>
            </a:r>
            <a:r>
              <a:rPr lang="it-IT" dirty="0" err="1"/>
              <a:t>Git</a:t>
            </a:r>
            <a:r>
              <a:rPr lang="it-IT" dirty="0"/>
              <a:t>.</a:t>
            </a:r>
          </a:p>
          <a:p>
            <a:pPr>
              <a:lnSpc>
                <a:spcPct val="150000"/>
              </a:lnSpc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1158874"/>
          </a:xfrm>
        </p:spPr>
        <p:txBody>
          <a:bodyPr/>
          <a:lstStyle/>
          <a:p>
            <a:pPr algn="ctr"/>
            <a:r>
              <a:rPr lang="it-IT" dirty="0" smtClean="0"/>
              <a:t>PAUSA</a:t>
            </a:r>
            <a:endParaRPr lang="it-IT" dirty="0"/>
          </a:p>
        </p:txBody>
      </p:sp>
      <p:cxnSp>
        <p:nvCxnSpPr>
          <p:cNvPr id="9" name="Connettore diritto 8"/>
          <p:cNvCxnSpPr/>
          <p:nvPr/>
        </p:nvCxnSpPr>
        <p:spPr>
          <a:xfrm>
            <a:off x="829733" y="1158874"/>
            <a:ext cx="105325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0376"/>
            <a:ext cx="1057624" cy="1057624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4866216" y="6464499"/>
            <a:ext cx="245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Marco Panarelli – Noè </a:t>
            </a:r>
            <a:r>
              <a:rPr lang="it-IT" sz="1400" dirty="0" err="1" smtClean="0"/>
              <a:t>Bonacini</a:t>
            </a:r>
            <a:endParaRPr lang="it-IT" sz="140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9" y="1373287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6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1158874"/>
          </a:xfrm>
        </p:spPr>
        <p:txBody>
          <a:bodyPr/>
          <a:lstStyle/>
          <a:p>
            <a:pPr algn="ctr"/>
            <a:r>
              <a:rPr lang="it-IT" dirty="0" smtClean="0"/>
              <a:t>Incominciano gli Esercizi</a:t>
            </a:r>
            <a:endParaRPr lang="it-IT" dirty="0"/>
          </a:p>
        </p:txBody>
      </p:sp>
      <p:cxnSp>
        <p:nvCxnSpPr>
          <p:cNvPr id="9" name="Connettore diritto 8"/>
          <p:cNvCxnSpPr/>
          <p:nvPr/>
        </p:nvCxnSpPr>
        <p:spPr>
          <a:xfrm>
            <a:off x="829733" y="1158874"/>
            <a:ext cx="105325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376" y="5800376"/>
            <a:ext cx="1057624" cy="1057624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4866216" y="6464499"/>
            <a:ext cx="245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Marco Panarelli – Noè </a:t>
            </a:r>
            <a:r>
              <a:rPr lang="it-IT" sz="1400" dirty="0" err="1" smtClean="0"/>
              <a:t>Bonacini</a:t>
            </a:r>
            <a:endParaRPr lang="it-IT" sz="1400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3314699" y="2997199"/>
            <a:ext cx="556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 smtClean="0"/>
              <a:t>Daje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88425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1158874"/>
          </a:xfrm>
        </p:spPr>
        <p:txBody>
          <a:bodyPr/>
          <a:lstStyle/>
          <a:p>
            <a:pPr algn="ctr"/>
            <a:r>
              <a:rPr lang="it-IT" dirty="0" smtClean="0"/>
              <a:t>Creare </a:t>
            </a:r>
            <a:r>
              <a:rPr lang="it-IT" dirty="0" err="1" smtClean="0"/>
              <a:t>Repo</a:t>
            </a:r>
            <a:r>
              <a:rPr lang="it-IT" dirty="0" smtClean="0"/>
              <a:t> </a:t>
            </a:r>
            <a:r>
              <a:rPr lang="it-IT" dirty="0" err="1" smtClean="0"/>
              <a:t>Github</a:t>
            </a:r>
            <a:endParaRPr lang="it-IT" dirty="0"/>
          </a:p>
        </p:txBody>
      </p:sp>
      <p:cxnSp>
        <p:nvCxnSpPr>
          <p:cNvPr id="9" name="Connettore diritto 8"/>
          <p:cNvCxnSpPr/>
          <p:nvPr/>
        </p:nvCxnSpPr>
        <p:spPr>
          <a:xfrm>
            <a:off x="829733" y="1158874"/>
            <a:ext cx="105325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376" y="5800376"/>
            <a:ext cx="1057624" cy="1057624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4866216" y="6464499"/>
            <a:ext cx="245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Marco Panarelli – Noè </a:t>
            </a:r>
            <a:r>
              <a:rPr lang="it-IT" sz="1400" dirty="0" err="1" smtClean="0"/>
              <a:t>Bonacini</a:t>
            </a:r>
            <a:endParaRPr lang="it-IT" sz="14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298" y="1412981"/>
            <a:ext cx="9436101" cy="454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8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1158874"/>
          </a:xfrm>
        </p:spPr>
        <p:txBody>
          <a:bodyPr/>
          <a:lstStyle/>
          <a:p>
            <a:pPr algn="ctr"/>
            <a:r>
              <a:rPr lang="it-IT" dirty="0" smtClean="0"/>
              <a:t>Creare </a:t>
            </a:r>
            <a:r>
              <a:rPr lang="it-IT" dirty="0" err="1" smtClean="0"/>
              <a:t>Repo</a:t>
            </a:r>
            <a:r>
              <a:rPr lang="it-IT" dirty="0" smtClean="0"/>
              <a:t> </a:t>
            </a:r>
            <a:r>
              <a:rPr lang="it-IT" dirty="0" err="1" smtClean="0"/>
              <a:t>Github</a:t>
            </a:r>
            <a:endParaRPr lang="it-IT" dirty="0"/>
          </a:p>
        </p:txBody>
      </p:sp>
      <p:cxnSp>
        <p:nvCxnSpPr>
          <p:cNvPr id="9" name="Connettore diritto 8"/>
          <p:cNvCxnSpPr/>
          <p:nvPr/>
        </p:nvCxnSpPr>
        <p:spPr>
          <a:xfrm>
            <a:off x="829733" y="1158874"/>
            <a:ext cx="105325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376" y="5800376"/>
            <a:ext cx="1057624" cy="1057624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4866216" y="6464499"/>
            <a:ext cx="245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Marco Panarelli – Noè </a:t>
            </a:r>
            <a:r>
              <a:rPr lang="it-IT" sz="1400" dirty="0" err="1" smtClean="0"/>
              <a:t>Bonacini</a:t>
            </a:r>
            <a:endParaRPr lang="it-IT" sz="14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232" y="1512064"/>
            <a:ext cx="9897533" cy="4817124"/>
          </a:xfrm>
          <a:prstGeom prst="rect">
            <a:avLst/>
          </a:prstGeom>
        </p:spPr>
      </p:pic>
      <p:cxnSp>
        <p:nvCxnSpPr>
          <p:cNvPr id="6" name="Connettore 2 5"/>
          <p:cNvCxnSpPr/>
          <p:nvPr/>
        </p:nvCxnSpPr>
        <p:spPr>
          <a:xfrm>
            <a:off x="3318933" y="4224867"/>
            <a:ext cx="567267" cy="914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>
          <a:xfrm>
            <a:off x="2785533" y="3886200"/>
            <a:ext cx="100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rgbClr val="FF0000"/>
                </a:solidFill>
              </a:rPr>
              <a:t>!!!!!!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21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1158874"/>
          </a:xfrm>
        </p:spPr>
        <p:txBody>
          <a:bodyPr/>
          <a:lstStyle/>
          <a:p>
            <a:pPr algn="ctr"/>
            <a:r>
              <a:rPr lang="it-IT" dirty="0" smtClean="0"/>
              <a:t>Andiamo su </a:t>
            </a:r>
            <a:r>
              <a:rPr lang="it-IT" dirty="0" err="1" smtClean="0"/>
              <a:t>GitKraken</a:t>
            </a:r>
            <a:endParaRPr lang="it-IT" dirty="0"/>
          </a:p>
        </p:txBody>
      </p:sp>
      <p:cxnSp>
        <p:nvCxnSpPr>
          <p:cNvPr id="9" name="Connettore diritto 8"/>
          <p:cNvCxnSpPr/>
          <p:nvPr/>
        </p:nvCxnSpPr>
        <p:spPr>
          <a:xfrm>
            <a:off x="829733" y="1158874"/>
            <a:ext cx="105325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376" y="5800376"/>
            <a:ext cx="1057624" cy="1057624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4866216" y="6464499"/>
            <a:ext cx="245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Marco Panarelli – Noè </a:t>
            </a:r>
            <a:r>
              <a:rPr lang="it-IT" sz="1400" dirty="0" err="1" smtClean="0"/>
              <a:t>Bonacini</a:t>
            </a:r>
            <a:endParaRPr lang="it-IT" sz="14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433" y="1471130"/>
            <a:ext cx="8860368" cy="4681113"/>
          </a:xfrm>
          <a:prstGeom prst="rect">
            <a:avLst/>
          </a:prstGeom>
        </p:spPr>
      </p:pic>
      <p:cxnSp>
        <p:nvCxnSpPr>
          <p:cNvPr id="8" name="Connettore 2 7"/>
          <p:cNvCxnSpPr/>
          <p:nvPr/>
        </p:nvCxnSpPr>
        <p:spPr>
          <a:xfrm flipV="1">
            <a:off x="965200" y="1625600"/>
            <a:ext cx="766233" cy="12615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137526" y="2887133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smtClean="0"/>
              <a:t>1) clone </a:t>
            </a:r>
            <a:r>
              <a:rPr lang="it-IT" i="1" dirty="0" err="1" smtClean="0"/>
              <a:t>repo</a:t>
            </a:r>
            <a:endParaRPr lang="it-IT" i="1" dirty="0"/>
          </a:p>
        </p:txBody>
      </p:sp>
      <p:cxnSp>
        <p:nvCxnSpPr>
          <p:cNvPr id="14" name="Connettore 2 13"/>
          <p:cNvCxnSpPr/>
          <p:nvPr/>
        </p:nvCxnSpPr>
        <p:spPr>
          <a:xfrm flipV="1">
            <a:off x="6350000" y="2887133"/>
            <a:ext cx="745067" cy="15409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5111637" y="4424929"/>
            <a:ext cx="3439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smtClean="0">
                <a:solidFill>
                  <a:schemeClr val="bg1"/>
                </a:solidFill>
              </a:rPr>
              <a:t>2) Incollate qui </a:t>
            </a:r>
            <a:r>
              <a:rPr lang="it-IT" i="1" dirty="0" err="1" smtClean="0">
                <a:solidFill>
                  <a:schemeClr val="bg1"/>
                </a:solidFill>
              </a:rPr>
              <a:t>url</a:t>
            </a:r>
            <a:r>
              <a:rPr lang="it-IT" i="1" dirty="0" smtClean="0">
                <a:solidFill>
                  <a:schemeClr val="bg1"/>
                </a:solidFill>
              </a:rPr>
              <a:t> presa da </a:t>
            </a:r>
            <a:r>
              <a:rPr lang="it-IT" i="1" dirty="0" err="1" smtClean="0">
                <a:solidFill>
                  <a:schemeClr val="bg1"/>
                </a:solidFill>
              </a:rPr>
              <a:t>GitHub</a:t>
            </a:r>
            <a:endParaRPr lang="it-IT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8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1158874"/>
          </a:xfrm>
        </p:spPr>
        <p:txBody>
          <a:bodyPr/>
          <a:lstStyle/>
          <a:p>
            <a:pPr algn="ctr"/>
            <a:r>
              <a:rPr lang="it-IT" dirty="0" smtClean="0"/>
              <a:t>Fate un </a:t>
            </a:r>
            <a:r>
              <a:rPr lang="it-IT" dirty="0" err="1" smtClean="0"/>
              <a:t>Commit</a:t>
            </a:r>
            <a:endParaRPr lang="it-IT" dirty="0"/>
          </a:p>
        </p:txBody>
      </p:sp>
      <p:cxnSp>
        <p:nvCxnSpPr>
          <p:cNvPr id="9" name="Connettore diritto 8"/>
          <p:cNvCxnSpPr/>
          <p:nvPr/>
        </p:nvCxnSpPr>
        <p:spPr>
          <a:xfrm>
            <a:off x="829733" y="1158874"/>
            <a:ext cx="105325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376" y="5800376"/>
            <a:ext cx="1057624" cy="1057624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4866216" y="6464499"/>
            <a:ext cx="245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Marco Panarelli – Noè </a:t>
            </a:r>
            <a:r>
              <a:rPr lang="it-IT" sz="1400" dirty="0" err="1" smtClean="0"/>
              <a:t>Bonacini</a:t>
            </a:r>
            <a:endParaRPr lang="it-IT" sz="14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265" y="1489215"/>
            <a:ext cx="9025467" cy="464494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8000999" y="2986172"/>
            <a:ext cx="246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1) Mettete tutto in stage</a:t>
            </a:r>
            <a:endParaRPr lang="it-IT" dirty="0">
              <a:solidFill>
                <a:schemeClr val="bg1"/>
              </a:solidFill>
            </a:endParaRPr>
          </a:p>
        </p:txBody>
      </p:sp>
      <p:cxnSp>
        <p:nvCxnSpPr>
          <p:cNvPr id="16" name="Connettore 2 15"/>
          <p:cNvCxnSpPr/>
          <p:nvPr/>
        </p:nvCxnSpPr>
        <p:spPr>
          <a:xfrm flipV="1">
            <a:off x="9262533" y="2565400"/>
            <a:ext cx="804333" cy="4402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/>
          <p:nvPr/>
        </p:nvCxnSpPr>
        <p:spPr>
          <a:xfrm>
            <a:off x="7890933" y="5063067"/>
            <a:ext cx="575734" cy="5757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tangolo 18"/>
          <p:cNvSpPr/>
          <p:nvPr/>
        </p:nvSpPr>
        <p:spPr>
          <a:xfrm>
            <a:off x="7015501" y="4693735"/>
            <a:ext cx="1750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</a:t>
            </a:r>
            <a:r>
              <a:rPr lang="it-IT" dirty="0" smtClean="0">
                <a:solidFill>
                  <a:schemeClr val="bg1"/>
                </a:solidFill>
              </a:rPr>
              <a:t>) Fate il </a:t>
            </a:r>
            <a:r>
              <a:rPr lang="it-IT" dirty="0" err="1" smtClean="0">
                <a:solidFill>
                  <a:schemeClr val="bg1"/>
                </a:solidFill>
              </a:rPr>
              <a:t>commit</a:t>
            </a:r>
            <a:endParaRPr lang="it-IT" dirty="0">
              <a:solidFill>
                <a:schemeClr val="bg1"/>
              </a:solidFill>
            </a:endParaRPr>
          </a:p>
        </p:txBody>
      </p:sp>
      <p:cxnSp>
        <p:nvCxnSpPr>
          <p:cNvPr id="21" name="Connettore 2 20"/>
          <p:cNvCxnSpPr/>
          <p:nvPr/>
        </p:nvCxnSpPr>
        <p:spPr>
          <a:xfrm flipV="1">
            <a:off x="5359400" y="1947333"/>
            <a:ext cx="541867" cy="838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/>
          <p:cNvSpPr/>
          <p:nvPr/>
        </p:nvSpPr>
        <p:spPr>
          <a:xfrm>
            <a:off x="4573248" y="2801506"/>
            <a:ext cx="2114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3) Pregate e </a:t>
            </a:r>
            <a:r>
              <a:rPr lang="it-IT" dirty="0" err="1" smtClean="0">
                <a:solidFill>
                  <a:schemeClr val="bg1"/>
                </a:solidFill>
              </a:rPr>
              <a:t>pushate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98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1158874"/>
          </a:xfrm>
        </p:spPr>
        <p:txBody>
          <a:bodyPr/>
          <a:lstStyle/>
          <a:p>
            <a:pPr algn="ctr"/>
            <a:r>
              <a:rPr lang="it-IT" dirty="0" smtClean="0"/>
              <a:t>Da un altro pc fate il Pull</a:t>
            </a:r>
            <a:endParaRPr lang="it-IT" dirty="0"/>
          </a:p>
        </p:txBody>
      </p:sp>
      <p:cxnSp>
        <p:nvCxnSpPr>
          <p:cNvPr id="9" name="Connettore diritto 8"/>
          <p:cNvCxnSpPr/>
          <p:nvPr/>
        </p:nvCxnSpPr>
        <p:spPr>
          <a:xfrm>
            <a:off x="829733" y="1158874"/>
            <a:ext cx="105325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376" y="5800376"/>
            <a:ext cx="1057624" cy="1057624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4866216" y="6464499"/>
            <a:ext cx="245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Marco Panarelli – Noè </a:t>
            </a:r>
            <a:r>
              <a:rPr lang="it-IT" sz="1400" dirty="0" err="1" smtClean="0"/>
              <a:t>Bonacini</a:t>
            </a:r>
            <a:endParaRPr lang="it-IT" sz="1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000999" y="2986172"/>
            <a:ext cx="246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1) Mettete tutto in stage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7015501" y="4693735"/>
            <a:ext cx="1750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</a:t>
            </a:r>
            <a:r>
              <a:rPr lang="it-IT" dirty="0" smtClean="0">
                <a:solidFill>
                  <a:schemeClr val="bg1"/>
                </a:solidFill>
              </a:rPr>
              <a:t>) Fate il </a:t>
            </a:r>
            <a:r>
              <a:rPr lang="it-IT" dirty="0" err="1" smtClean="0">
                <a:solidFill>
                  <a:schemeClr val="bg1"/>
                </a:solidFill>
              </a:rPr>
              <a:t>commit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2" name="Rettangolo 21"/>
          <p:cNvSpPr/>
          <p:nvPr/>
        </p:nvSpPr>
        <p:spPr>
          <a:xfrm>
            <a:off x="4573248" y="2801506"/>
            <a:ext cx="2114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3) Pregate e </a:t>
            </a:r>
            <a:r>
              <a:rPr lang="it-IT" dirty="0" err="1" smtClean="0">
                <a:solidFill>
                  <a:schemeClr val="bg1"/>
                </a:solidFill>
              </a:rPr>
              <a:t>pushate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16" y="1362218"/>
            <a:ext cx="9546166" cy="4898937"/>
          </a:xfrm>
          <a:prstGeom prst="rect">
            <a:avLst/>
          </a:prstGeom>
        </p:spPr>
      </p:pic>
      <p:cxnSp>
        <p:nvCxnSpPr>
          <p:cNvPr id="6" name="Connettore 2 5"/>
          <p:cNvCxnSpPr/>
          <p:nvPr/>
        </p:nvCxnSpPr>
        <p:spPr>
          <a:xfrm flipV="1">
            <a:off x="4573248" y="1830391"/>
            <a:ext cx="853885" cy="9319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3556000" y="2762359"/>
            <a:ext cx="187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1) Premete su Pull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64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1158874"/>
          </a:xfrm>
        </p:spPr>
        <p:txBody>
          <a:bodyPr/>
          <a:lstStyle/>
          <a:p>
            <a:pPr algn="ctr"/>
            <a:r>
              <a:rPr lang="it-IT" dirty="0" smtClean="0"/>
              <a:t>Branching</a:t>
            </a:r>
            <a:endParaRPr lang="it-IT" dirty="0"/>
          </a:p>
        </p:txBody>
      </p:sp>
      <p:cxnSp>
        <p:nvCxnSpPr>
          <p:cNvPr id="9" name="Connettore diritto 8"/>
          <p:cNvCxnSpPr/>
          <p:nvPr/>
        </p:nvCxnSpPr>
        <p:spPr>
          <a:xfrm>
            <a:off x="829733" y="1158874"/>
            <a:ext cx="105325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376" y="5800376"/>
            <a:ext cx="1057624" cy="1057624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4866216" y="6464499"/>
            <a:ext cx="245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Marco Panarelli – Noè </a:t>
            </a:r>
            <a:r>
              <a:rPr lang="it-IT" sz="1400" dirty="0" err="1" smtClean="0"/>
              <a:t>Bonacini</a:t>
            </a:r>
            <a:endParaRPr lang="it-IT" sz="1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000999" y="2986172"/>
            <a:ext cx="246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1) Mettete tutto in stage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499" y="1307250"/>
            <a:ext cx="9779000" cy="5008873"/>
          </a:xfrm>
          <a:prstGeom prst="rect">
            <a:avLst/>
          </a:prstGeom>
        </p:spPr>
      </p:pic>
      <p:cxnSp>
        <p:nvCxnSpPr>
          <p:cNvPr id="8" name="Connettore 2 7"/>
          <p:cNvCxnSpPr/>
          <p:nvPr/>
        </p:nvCxnSpPr>
        <p:spPr>
          <a:xfrm flipV="1">
            <a:off x="5706533" y="1811867"/>
            <a:ext cx="541867" cy="1174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4985807" y="2986172"/>
            <a:ext cx="2253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solidFill>
                  <a:schemeClr val="bg1"/>
                </a:solidFill>
              </a:rPr>
              <a:t>1) Premete su </a:t>
            </a:r>
            <a:r>
              <a:rPr lang="it-IT" sz="1600" dirty="0" err="1" smtClean="0">
                <a:solidFill>
                  <a:schemeClr val="bg1"/>
                </a:solidFill>
              </a:rPr>
              <a:t>branch</a:t>
            </a:r>
            <a:endParaRPr lang="it-IT" sz="1600" dirty="0">
              <a:solidFill>
                <a:schemeClr val="bg1"/>
              </a:solidFill>
            </a:endParaRPr>
          </a:p>
        </p:txBody>
      </p:sp>
      <p:cxnSp>
        <p:nvCxnSpPr>
          <p:cNvPr id="15" name="Connettore 2 14"/>
          <p:cNvCxnSpPr/>
          <p:nvPr/>
        </p:nvCxnSpPr>
        <p:spPr>
          <a:xfrm flipV="1">
            <a:off x="2929467" y="2209800"/>
            <a:ext cx="0" cy="10244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2471207" y="3234267"/>
            <a:ext cx="2168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2</a:t>
            </a:r>
            <a:r>
              <a:rPr lang="it-IT" sz="1600" dirty="0" smtClean="0">
                <a:solidFill>
                  <a:schemeClr val="bg1"/>
                </a:solidFill>
              </a:rPr>
              <a:t>) Inserite nome </a:t>
            </a:r>
            <a:r>
              <a:rPr lang="it-IT" sz="1600" dirty="0" err="1" smtClean="0">
                <a:solidFill>
                  <a:schemeClr val="bg1"/>
                </a:solidFill>
              </a:rPr>
              <a:t>branch</a:t>
            </a:r>
            <a:endParaRPr lang="it-IT" sz="1600" dirty="0">
              <a:solidFill>
                <a:schemeClr val="bg1"/>
              </a:solidFill>
            </a:endParaRPr>
          </a:p>
        </p:txBody>
      </p:sp>
      <p:cxnSp>
        <p:nvCxnSpPr>
          <p:cNvPr id="17" name="Connettore 2 16"/>
          <p:cNvCxnSpPr/>
          <p:nvPr/>
        </p:nvCxnSpPr>
        <p:spPr>
          <a:xfrm flipV="1">
            <a:off x="1709208" y="2650067"/>
            <a:ext cx="0" cy="13605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1206499" y="4010639"/>
            <a:ext cx="3507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>
                <a:solidFill>
                  <a:schemeClr val="bg1"/>
                </a:solidFill>
              </a:rPr>
              <a:t>3) Assicuratevi di essere sul nuovo ramo</a:t>
            </a:r>
            <a:endParaRPr lang="it-IT" sz="1600" dirty="0">
              <a:solidFill>
                <a:schemeClr val="bg1"/>
              </a:solidFill>
            </a:endParaRPr>
          </a:p>
        </p:txBody>
      </p:sp>
      <p:cxnSp>
        <p:nvCxnSpPr>
          <p:cNvPr id="25" name="Connettore 2 24"/>
          <p:cNvCxnSpPr/>
          <p:nvPr/>
        </p:nvCxnSpPr>
        <p:spPr>
          <a:xfrm flipV="1">
            <a:off x="9770533" y="2405565"/>
            <a:ext cx="533400" cy="6593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7239000" y="3064990"/>
            <a:ext cx="3834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>
                <a:solidFill>
                  <a:schemeClr val="bg1"/>
                </a:solidFill>
              </a:rPr>
              <a:t>4) Fate qualche modifica e </a:t>
            </a:r>
            <a:r>
              <a:rPr lang="it-IT" sz="1600" dirty="0" err="1" smtClean="0">
                <a:solidFill>
                  <a:schemeClr val="bg1"/>
                </a:solidFill>
              </a:rPr>
              <a:t>mettette</a:t>
            </a:r>
            <a:r>
              <a:rPr lang="it-IT" sz="1600" dirty="0" smtClean="0">
                <a:solidFill>
                  <a:schemeClr val="bg1"/>
                </a:solidFill>
              </a:rPr>
              <a:t> in stage</a:t>
            </a:r>
            <a:endParaRPr lang="it-IT" sz="1600" dirty="0">
              <a:solidFill>
                <a:schemeClr val="bg1"/>
              </a:solidFill>
            </a:endParaRPr>
          </a:p>
        </p:txBody>
      </p:sp>
      <p:cxnSp>
        <p:nvCxnSpPr>
          <p:cNvPr id="28" name="Connettore 2 27"/>
          <p:cNvCxnSpPr/>
          <p:nvPr/>
        </p:nvCxnSpPr>
        <p:spPr>
          <a:xfrm>
            <a:off x="8000999" y="4902200"/>
            <a:ext cx="618068" cy="898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/>
          <p:cNvSpPr txBox="1"/>
          <p:nvPr/>
        </p:nvSpPr>
        <p:spPr>
          <a:xfrm>
            <a:off x="7125567" y="4503358"/>
            <a:ext cx="1750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5) Fate il </a:t>
            </a:r>
            <a:r>
              <a:rPr lang="it-IT" dirty="0" err="1" smtClean="0">
                <a:solidFill>
                  <a:schemeClr val="bg1"/>
                </a:solidFill>
              </a:rPr>
              <a:t>commit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47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1158874"/>
          </a:xfrm>
        </p:spPr>
        <p:txBody>
          <a:bodyPr/>
          <a:lstStyle/>
          <a:p>
            <a:pPr algn="ctr"/>
            <a:r>
              <a:rPr lang="it-IT" dirty="0" smtClean="0"/>
              <a:t>Quando non c’era GIT</a:t>
            </a:r>
            <a:endParaRPr lang="it-IT" dirty="0"/>
          </a:p>
        </p:txBody>
      </p:sp>
      <p:cxnSp>
        <p:nvCxnSpPr>
          <p:cNvPr id="9" name="Connettore diritto 8"/>
          <p:cNvCxnSpPr/>
          <p:nvPr/>
        </p:nvCxnSpPr>
        <p:spPr>
          <a:xfrm>
            <a:off x="829733" y="1158874"/>
            <a:ext cx="105325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0376"/>
            <a:ext cx="1057624" cy="1057624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4866216" y="6464499"/>
            <a:ext cx="245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Marco Panarelli – Noè </a:t>
            </a:r>
            <a:r>
              <a:rPr lang="it-IT" sz="1400" dirty="0" err="1" smtClean="0"/>
              <a:t>Bonacini</a:t>
            </a:r>
            <a:endParaRPr lang="it-IT" sz="14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024" y="1648356"/>
            <a:ext cx="4803775" cy="4245028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838199" y="2108200"/>
            <a:ext cx="51731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Cartelle con </a:t>
            </a:r>
            <a:r>
              <a:rPr lang="it-IT" sz="2000" b="1" dirty="0" err="1" smtClean="0"/>
              <a:t>timestamp</a:t>
            </a:r>
            <a:endParaRPr lang="it-IT" sz="2000" b="1" dirty="0" smtClean="0"/>
          </a:p>
          <a:p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smtClean="0"/>
              <a:t>Uso eccessivo di spazio in memoria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smtClean="0"/>
              <a:t>Offline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smtClean="0"/>
              <a:t>Ricerca versione machiavellica</a:t>
            </a:r>
            <a:endParaRPr lang="it-IT" sz="2000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4811182" y="789542"/>
            <a:ext cx="256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(roba becera/vecchiume)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810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1158874"/>
          </a:xfrm>
        </p:spPr>
        <p:txBody>
          <a:bodyPr/>
          <a:lstStyle/>
          <a:p>
            <a:pPr algn="ctr"/>
            <a:r>
              <a:rPr lang="it-IT" dirty="0" smtClean="0"/>
              <a:t>Fate un </a:t>
            </a:r>
            <a:r>
              <a:rPr lang="it-IT" dirty="0" err="1" smtClean="0"/>
              <a:t>commit</a:t>
            </a:r>
            <a:r>
              <a:rPr lang="it-IT" dirty="0" smtClean="0"/>
              <a:t> sul master</a:t>
            </a:r>
            <a:endParaRPr lang="it-IT" dirty="0"/>
          </a:p>
        </p:txBody>
      </p:sp>
      <p:cxnSp>
        <p:nvCxnSpPr>
          <p:cNvPr id="9" name="Connettore diritto 8"/>
          <p:cNvCxnSpPr/>
          <p:nvPr/>
        </p:nvCxnSpPr>
        <p:spPr>
          <a:xfrm>
            <a:off x="829733" y="1158874"/>
            <a:ext cx="105325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376" y="5800376"/>
            <a:ext cx="1057624" cy="1057624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4866216" y="6464499"/>
            <a:ext cx="245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Marco Panarelli – Noè </a:t>
            </a:r>
            <a:r>
              <a:rPr lang="it-IT" sz="1400" dirty="0" err="1" smtClean="0"/>
              <a:t>Bonacini</a:t>
            </a:r>
            <a:endParaRPr lang="it-IT" sz="14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4396334" y="1948416"/>
            <a:ext cx="3399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Non mi va’ di farvi la guida in linea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367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1158874"/>
          </a:xfrm>
        </p:spPr>
        <p:txBody>
          <a:bodyPr/>
          <a:lstStyle/>
          <a:p>
            <a:pPr algn="ctr"/>
            <a:r>
              <a:rPr lang="it-IT" dirty="0" err="1" smtClean="0"/>
              <a:t>Merging</a:t>
            </a:r>
            <a:endParaRPr lang="it-IT" dirty="0"/>
          </a:p>
        </p:txBody>
      </p:sp>
      <p:cxnSp>
        <p:nvCxnSpPr>
          <p:cNvPr id="9" name="Connettore diritto 8"/>
          <p:cNvCxnSpPr/>
          <p:nvPr/>
        </p:nvCxnSpPr>
        <p:spPr>
          <a:xfrm>
            <a:off x="829733" y="1158874"/>
            <a:ext cx="105325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376" y="5800376"/>
            <a:ext cx="1057624" cy="1057624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4866216" y="6464499"/>
            <a:ext cx="245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Marco Panarelli – Noè </a:t>
            </a:r>
            <a:r>
              <a:rPr lang="it-IT" sz="1400" dirty="0" err="1" smtClean="0"/>
              <a:t>Bonacini</a:t>
            </a:r>
            <a:endParaRPr lang="it-IT" sz="14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999" y="1371227"/>
            <a:ext cx="9652000" cy="4957961"/>
          </a:xfrm>
          <a:prstGeom prst="rect">
            <a:avLst/>
          </a:prstGeom>
        </p:spPr>
      </p:pic>
      <p:cxnSp>
        <p:nvCxnSpPr>
          <p:cNvPr id="8" name="Connettore 2 7"/>
          <p:cNvCxnSpPr/>
          <p:nvPr/>
        </p:nvCxnSpPr>
        <p:spPr>
          <a:xfrm flipV="1">
            <a:off x="2149475" y="2658534"/>
            <a:ext cx="0" cy="13605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1710266" y="4062182"/>
            <a:ext cx="3488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1</a:t>
            </a:r>
            <a:r>
              <a:rPr lang="it-IT" sz="1600" dirty="0" smtClean="0">
                <a:solidFill>
                  <a:schemeClr val="bg1"/>
                </a:solidFill>
              </a:rPr>
              <a:t>) Assicuratevi di essere sul ramo giusto</a:t>
            </a:r>
            <a:endParaRPr lang="it-IT" sz="1600" dirty="0">
              <a:solidFill>
                <a:schemeClr val="bg1"/>
              </a:solidFill>
            </a:endParaRPr>
          </a:p>
        </p:txBody>
      </p:sp>
      <p:cxnSp>
        <p:nvCxnSpPr>
          <p:cNvPr id="6" name="Connettore 2 5"/>
          <p:cNvCxnSpPr/>
          <p:nvPr/>
        </p:nvCxnSpPr>
        <p:spPr>
          <a:xfrm flipH="1" flipV="1">
            <a:off x="4417483" y="2016821"/>
            <a:ext cx="1145117" cy="963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>
          <a:xfrm>
            <a:off x="5962840" y="2658534"/>
            <a:ext cx="133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3</a:t>
            </a:r>
            <a:r>
              <a:rPr lang="it-IT" dirty="0" smtClean="0">
                <a:solidFill>
                  <a:schemeClr val="bg1"/>
                </a:solidFill>
              </a:rPr>
              <a:t>) Fate </a:t>
            </a:r>
            <a:r>
              <a:rPr lang="it-IT" dirty="0" err="1" smtClean="0">
                <a:solidFill>
                  <a:schemeClr val="bg1"/>
                </a:solidFill>
              </a:rPr>
              <a:t>push</a:t>
            </a:r>
            <a:endParaRPr lang="it-IT" dirty="0">
              <a:solidFill>
                <a:schemeClr val="bg1"/>
              </a:solidFill>
            </a:endParaRPr>
          </a:p>
        </p:txBody>
      </p:sp>
      <p:cxnSp>
        <p:nvCxnSpPr>
          <p:cNvPr id="13" name="Connettore 2 12"/>
          <p:cNvCxnSpPr/>
          <p:nvPr/>
        </p:nvCxnSpPr>
        <p:spPr>
          <a:xfrm flipH="1" flipV="1">
            <a:off x="6003056" y="1874118"/>
            <a:ext cx="1145117" cy="963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/>
          <p:cNvSpPr txBox="1"/>
          <p:nvPr/>
        </p:nvSpPr>
        <p:spPr>
          <a:xfrm>
            <a:off x="4682067" y="3106037"/>
            <a:ext cx="415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2) R-click sul ramo in cui volete «</a:t>
            </a:r>
            <a:r>
              <a:rPr lang="it-IT" dirty="0" err="1" smtClean="0">
                <a:solidFill>
                  <a:schemeClr val="bg1"/>
                </a:solidFill>
              </a:rPr>
              <a:t>mergare</a:t>
            </a:r>
            <a:r>
              <a:rPr lang="it-IT" dirty="0" smtClean="0">
                <a:solidFill>
                  <a:schemeClr val="bg1"/>
                </a:solidFill>
              </a:rPr>
              <a:t>»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13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1158874"/>
          </a:xfrm>
        </p:spPr>
        <p:txBody>
          <a:bodyPr/>
          <a:lstStyle/>
          <a:p>
            <a:pPr algn="ctr"/>
            <a:r>
              <a:rPr lang="it-IT" dirty="0" smtClean="0"/>
              <a:t>Bellissimo</a:t>
            </a:r>
            <a:endParaRPr lang="it-IT" dirty="0"/>
          </a:p>
        </p:txBody>
      </p:sp>
      <p:cxnSp>
        <p:nvCxnSpPr>
          <p:cNvPr id="9" name="Connettore diritto 8"/>
          <p:cNvCxnSpPr/>
          <p:nvPr/>
        </p:nvCxnSpPr>
        <p:spPr>
          <a:xfrm>
            <a:off x="829733" y="1158874"/>
            <a:ext cx="105325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376" y="5800376"/>
            <a:ext cx="1057624" cy="1057624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4866216" y="6464499"/>
            <a:ext cx="245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Marco Panarelli – Noè </a:t>
            </a:r>
            <a:r>
              <a:rPr lang="it-IT" sz="1400" dirty="0" err="1" smtClean="0"/>
              <a:t>Bonacini</a:t>
            </a:r>
            <a:endParaRPr lang="it-IT" sz="14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665" y="1313338"/>
            <a:ext cx="9736667" cy="499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9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1158874"/>
          </a:xfrm>
        </p:spPr>
        <p:txBody>
          <a:bodyPr/>
          <a:lstStyle/>
          <a:p>
            <a:pPr algn="ctr"/>
            <a:r>
              <a:rPr lang="it-IT" dirty="0" smtClean="0"/>
              <a:t>Fine</a:t>
            </a:r>
            <a:endParaRPr lang="it-IT" dirty="0"/>
          </a:p>
        </p:txBody>
      </p:sp>
      <p:cxnSp>
        <p:nvCxnSpPr>
          <p:cNvPr id="9" name="Connettore diritto 8"/>
          <p:cNvCxnSpPr/>
          <p:nvPr/>
        </p:nvCxnSpPr>
        <p:spPr>
          <a:xfrm>
            <a:off x="829733" y="1158874"/>
            <a:ext cx="105325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376" y="5800376"/>
            <a:ext cx="1057624" cy="1057624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4866216" y="6464499"/>
            <a:ext cx="245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Marco Panarelli – Noè </a:t>
            </a:r>
            <a:r>
              <a:rPr lang="it-IT" sz="1400" dirty="0" err="1" smtClean="0"/>
              <a:t>Bonacini</a:t>
            </a:r>
            <a:endParaRPr lang="it-IT" sz="1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000999" y="2986172"/>
            <a:ext cx="246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1) Mettete tutto in stage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3556000" y="2762359"/>
            <a:ext cx="187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1) Premete su Pull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9" y="1906687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2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1158874"/>
          </a:xfrm>
        </p:spPr>
        <p:txBody>
          <a:bodyPr/>
          <a:lstStyle/>
          <a:p>
            <a:pPr algn="ctr"/>
            <a:r>
              <a:rPr lang="it-IT" dirty="0" smtClean="0"/>
              <a:t>Quando non c’era GIT</a:t>
            </a:r>
            <a:endParaRPr lang="it-IT" dirty="0"/>
          </a:p>
        </p:txBody>
      </p:sp>
      <p:cxnSp>
        <p:nvCxnSpPr>
          <p:cNvPr id="9" name="Connettore diritto 8"/>
          <p:cNvCxnSpPr/>
          <p:nvPr/>
        </p:nvCxnSpPr>
        <p:spPr>
          <a:xfrm>
            <a:off x="829733" y="1158874"/>
            <a:ext cx="105325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0376"/>
            <a:ext cx="1057624" cy="1057624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4866216" y="6464499"/>
            <a:ext cx="245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Marco Panarelli – Noè </a:t>
            </a:r>
            <a:r>
              <a:rPr lang="it-IT" sz="1400" dirty="0" err="1" smtClean="0"/>
              <a:t>Bonacini</a:t>
            </a:r>
            <a:endParaRPr lang="it-IT" sz="1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38199" y="2108200"/>
            <a:ext cx="51731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/>
              <a:t>VCS</a:t>
            </a:r>
            <a:r>
              <a:rPr lang="it-IT" sz="2000" dirty="0" smtClean="0"/>
              <a:t> (</a:t>
            </a:r>
            <a:r>
              <a:rPr lang="it-IT" sz="2000" i="1" dirty="0" err="1" smtClean="0"/>
              <a:t>version</a:t>
            </a:r>
            <a:r>
              <a:rPr lang="it-IT" sz="2000" i="1" dirty="0" smtClean="0"/>
              <a:t> control </a:t>
            </a:r>
            <a:r>
              <a:rPr lang="it-IT" sz="2000" i="1" dirty="0" err="1" smtClean="0"/>
              <a:t>system</a:t>
            </a:r>
            <a:r>
              <a:rPr lang="it-IT" sz="2000" dirty="0" smtClean="0"/>
              <a:t>)</a:t>
            </a:r>
          </a:p>
          <a:p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smtClean="0"/>
              <a:t>Ancora offline (</a:t>
            </a:r>
            <a:r>
              <a:rPr lang="it-IT" sz="2000" i="1" dirty="0" err="1" smtClean="0"/>
              <a:t>aka</a:t>
            </a:r>
            <a:r>
              <a:rPr lang="it-IT" sz="2000" dirty="0" smtClean="0"/>
              <a:t> poca collaborazione)</a:t>
            </a:r>
          </a:p>
          <a:p>
            <a:endParaRPr lang="it-IT" sz="2000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4811182" y="789542"/>
            <a:ext cx="256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(una roba più carina)</a:t>
            </a:r>
            <a:endParaRPr lang="it-IT" dirty="0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7" y="1667418"/>
            <a:ext cx="5105400" cy="428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1158874"/>
          </a:xfrm>
        </p:spPr>
        <p:txBody>
          <a:bodyPr/>
          <a:lstStyle/>
          <a:p>
            <a:pPr algn="ctr"/>
            <a:r>
              <a:rPr lang="it-IT" dirty="0" smtClean="0"/>
              <a:t>Quando non c’era GIT</a:t>
            </a:r>
            <a:endParaRPr lang="it-IT" dirty="0"/>
          </a:p>
        </p:txBody>
      </p:sp>
      <p:cxnSp>
        <p:nvCxnSpPr>
          <p:cNvPr id="9" name="Connettore diritto 8"/>
          <p:cNvCxnSpPr/>
          <p:nvPr/>
        </p:nvCxnSpPr>
        <p:spPr>
          <a:xfrm>
            <a:off x="829733" y="1158874"/>
            <a:ext cx="105325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0376"/>
            <a:ext cx="1057624" cy="1057624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4866216" y="6464499"/>
            <a:ext cx="245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Marco Panarelli – Noè </a:t>
            </a:r>
            <a:r>
              <a:rPr lang="it-IT" sz="1400" dirty="0" err="1" smtClean="0"/>
              <a:t>Bonacini</a:t>
            </a:r>
            <a:endParaRPr lang="it-IT" sz="1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38199" y="2108200"/>
            <a:ext cx="51731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/>
              <a:t>CVCS</a:t>
            </a:r>
            <a:r>
              <a:rPr lang="it-IT" sz="2000" dirty="0" smtClean="0"/>
              <a:t> (</a:t>
            </a:r>
            <a:r>
              <a:rPr lang="it-IT" sz="2000" i="1" dirty="0" err="1" smtClean="0"/>
              <a:t>central</a:t>
            </a:r>
            <a:r>
              <a:rPr lang="it-IT" sz="2000" i="1" dirty="0" smtClean="0"/>
              <a:t> </a:t>
            </a:r>
            <a:r>
              <a:rPr lang="it-IT" sz="2000" i="1" dirty="0" err="1" smtClean="0"/>
              <a:t>version</a:t>
            </a:r>
            <a:r>
              <a:rPr lang="it-IT" sz="2000" i="1" dirty="0" smtClean="0"/>
              <a:t> control </a:t>
            </a:r>
            <a:r>
              <a:rPr lang="it-IT" sz="2000" i="1" dirty="0" err="1" smtClean="0"/>
              <a:t>system</a:t>
            </a:r>
            <a:r>
              <a:rPr lang="it-IT" sz="2000" dirty="0" smtClean="0"/>
              <a:t>)</a:t>
            </a:r>
          </a:p>
          <a:p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 smtClean="0"/>
              <a:t>Bottleneck</a:t>
            </a:r>
            <a:r>
              <a:rPr lang="it-IT" sz="2000" dirty="0" smtClean="0"/>
              <a:t> (</a:t>
            </a:r>
            <a:r>
              <a:rPr lang="it-IT" sz="2000" i="1" dirty="0" err="1" smtClean="0"/>
              <a:t>aka</a:t>
            </a:r>
            <a:r>
              <a:rPr lang="it-IT" sz="2000" dirty="0" smtClean="0"/>
              <a:t> esplode il Server)</a:t>
            </a:r>
          </a:p>
          <a:p>
            <a:endParaRPr lang="it-IT" sz="2000" dirty="0" smtClean="0"/>
          </a:p>
          <a:p>
            <a:endParaRPr lang="it-IT" sz="2000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4811182" y="789542"/>
            <a:ext cx="256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(una roba più carina)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333" y="1716962"/>
            <a:ext cx="5342466" cy="418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3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1158874"/>
          </a:xfrm>
        </p:spPr>
        <p:txBody>
          <a:bodyPr/>
          <a:lstStyle/>
          <a:p>
            <a:pPr algn="ctr"/>
            <a:r>
              <a:rPr lang="it-IT" dirty="0" smtClean="0"/>
              <a:t>Quando non c’era GIT</a:t>
            </a:r>
            <a:endParaRPr lang="it-IT" dirty="0"/>
          </a:p>
        </p:txBody>
      </p:sp>
      <p:cxnSp>
        <p:nvCxnSpPr>
          <p:cNvPr id="9" name="Connettore diritto 8"/>
          <p:cNvCxnSpPr/>
          <p:nvPr/>
        </p:nvCxnSpPr>
        <p:spPr>
          <a:xfrm>
            <a:off x="829733" y="1158874"/>
            <a:ext cx="105325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0376"/>
            <a:ext cx="1057624" cy="1057624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4866216" y="6464499"/>
            <a:ext cx="245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Marco Panarelli – Noè </a:t>
            </a:r>
            <a:r>
              <a:rPr lang="it-IT" sz="1400" dirty="0" err="1" smtClean="0"/>
              <a:t>Bonacini</a:t>
            </a:r>
            <a:endParaRPr lang="it-IT" sz="1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38199" y="2108200"/>
            <a:ext cx="51731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D</a:t>
            </a:r>
            <a:r>
              <a:rPr lang="it-IT" sz="2000" b="1" dirty="0" smtClean="0"/>
              <a:t>VCS</a:t>
            </a:r>
            <a:r>
              <a:rPr lang="it-IT" sz="2000" dirty="0" smtClean="0"/>
              <a:t> (</a:t>
            </a:r>
            <a:r>
              <a:rPr lang="it-IT" sz="2000" i="1" dirty="0" err="1" smtClean="0"/>
              <a:t>distributed</a:t>
            </a:r>
            <a:r>
              <a:rPr lang="it-IT" sz="2000" i="1" dirty="0" smtClean="0"/>
              <a:t> </a:t>
            </a:r>
            <a:r>
              <a:rPr lang="it-IT" sz="2000" i="1" dirty="0" err="1" smtClean="0"/>
              <a:t>version</a:t>
            </a:r>
            <a:r>
              <a:rPr lang="it-IT" sz="2000" i="1" dirty="0" smtClean="0"/>
              <a:t> control </a:t>
            </a:r>
            <a:r>
              <a:rPr lang="it-IT" sz="2000" i="1" dirty="0" err="1" smtClean="0"/>
              <a:t>system</a:t>
            </a:r>
            <a:r>
              <a:rPr lang="it-IT" sz="2000" dirty="0" smtClean="0"/>
              <a:t>)</a:t>
            </a:r>
          </a:p>
          <a:p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smtClean="0"/>
              <a:t>I client hanno una copia completa della </a:t>
            </a:r>
            <a:r>
              <a:rPr lang="it-IT" sz="2000" dirty="0" err="1" smtClean="0"/>
              <a:t>repo</a:t>
            </a:r>
            <a:endParaRPr lang="it-IT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smtClean="0"/>
              <a:t>Esplode il server </a:t>
            </a:r>
            <a:r>
              <a:rPr lang="it-IT" sz="2000" dirty="0" smtClean="0">
                <a:sym typeface="Wingdings" panose="05000000000000000000" pitchFamily="2" charset="2"/>
              </a:rPr>
              <a:t> no </a:t>
            </a:r>
            <a:r>
              <a:rPr lang="it-IT" sz="2000" dirty="0" err="1" smtClean="0">
                <a:sym typeface="Wingdings" panose="05000000000000000000" pitchFamily="2" charset="2"/>
              </a:rPr>
              <a:t>problem</a:t>
            </a:r>
            <a:endParaRPr lang="it-IT" sz="2000" dirty="0" smtClean="0"/>
          </a:p>
          <a:p>
            <a:endParaRPr lang="it-IT" sz="2000" dirty="0"/>
          </a:p>
          <a:p>
            <a:endParaRPr lang="it-IT" sz="2000" dirty="0" smtClean="0"/>
          </a:p>
          <a:p>
            <a:endParaRPr lang="it-IT" sz="2000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4811182" y="789542"/>
            <a:ext cx="256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(questo è bello)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115" y="1539145"/>
            <a:ext cx="4036484" cy="454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6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1158874"/>
          </a:xfrm>
        </p:spPr>
        <p:txBody>
          <a:bodyPr/>
          <a:lstStyle/>
          <a:p>
            <a:pPr algn="ctr"/>
            <a:r>
              <a:rPr lang="it-IT" dirty="0" smtClean="0"/>
              <a:t>Un po’ di storia</a:t>
            </a:r>
            <a:endParaRPr lang="it-IT" dirty="0"/>
          </a:p>
        </p:txBody>
      </p:sp>
      <p:cxnSp>
        <p:nvCxnSpPr>
          <p:cNvPr id="9" name="Connettore diritto 8"/>
          <p:cNvCxnSpPr/>
          <p:nvPr/>
        </p:nvCxnSpPr>
        <p:spPr>
          <a:xfrm>
            <a:off x="829733" y="1158874"/>
            <a:ext cx="105325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0376"/>
            <a:ext cx="1057624" cy="1057624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4866216" y="6464499"/>
            <a:ext cx="245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Marco Panarelli – Noè </a:t>
            </a:r>
            <a:r>
              <a:rPr lang="it-IT" sz="1400" dirty="0" err="1" smtClean="0"/>
              <a:t>Bonacini</a:t>
            </a:r>
            <a:endParaRPr lang="it-IT" sz="1400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4742390" y="778601"/>
            <a:ext cx="2707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(quello scoppiato di Linus)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70" y="1570459"/>
            <a:ext cx="7962257" cy="448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7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1158874"/>
          </a:xfrm>
        </p:spPr>
        <p:txBody>
          <a:bodyPr/>
          <a:lstStyle/>
          <a:p>
            <a:pPr algn="ctr"/>
            <a:r>
              <a:rPr lang="it-IT" dirty="0" smtClean="0"/>
              <a:t>Gli Sviluppi</a:t>
            </a:r>
            <a:endParaRPr lang="it-IT" dirty="0"/>
          </a:p>
        </p:txBody>
      </p:sp>
      <p:cxnSp>
        <p:nvCxnSpPr>
          <p:cNvPr id="9" name="Connettore diritto 8"/>
          <p:cNvCxnSpPr/>
          <p:nvPr/>
        </p:nvCxnSpPr>
        <p:spPr>
          <a:xfrm>
            <a:off x="829733" y="1158874"/>
            <a:ext cx="105325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0376"/>
            <a:ext cx="1057624" cy="1057624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4866216" y="6464499"/>
            <a:ext cx="245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Marco Panarelli – Noè </a:t>
            </a:r>
            <a:r>
              <a:rPr lang="it-IT" sz="1400" dirty="0" err="1" smtClean="0"/>
              <a:t>Bonacini</a:t>
            </a:r>
            <a:endParaRPr lang="it-IT" sz="1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29733" y="2085735"/>
            <a:ext cx="1052406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smtClean="0"/>
              <a:t>Nasce in ambiente Linux come sostituto di </a:t>
            </a:r>
            <a:r>
              <a:rPr lang="it-IT" sz="2000" dirty="0" err="1" smtClean="0"/>
              <a:t>BitKeeper</a:t>
            </a:r>
            <a:r>
              <a:rPr lang="it-IT" sz="2000" dirty="0" smtClean="0"/>
              <a:t> (dopo controversie varie)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smtClean="0"/>
              <a:t>Inizio sviluppi 3 aprile 2005 – Fine sviluppi 29 aprile 2005 (</a:t>
            </a:r>
            <a:r>
              <a:rPr lang="it-IT" sz="2000" i="1" dirty="0" err="1" smtClean="0"/>
              <a:t>wtf</a:t>
            </a:r>
            <a:r>
              <a:rPr lang="it-IT" sz="2000" i="1" dirty="0" smtClean="0"/>
              <a:t>?</a:t>
            </a:r>
            <a:r>
              <a:rPr lang="it-IT" sz="20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smtClean="0"/>
              <a:t>Criteri di Progettazione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000" dirty="0" smtClean="0"/>
              <a:t>«</a:t>
            </a:r>
            <a:r>
              <a:rPr lang="it-IT" sz="2000" i="1" dirty="0" smtClean="0"/>
              <a:t>Non </a:t>
            </a:r>
            <a:r>
              <a:rPr lang="it-IT" sz="2000" i="1" dirty="0"/>
              <a:t>c'è modo di fare </a:t>
            </a:r>
            <a:r>
              <a:rPr lang="it-IT" sz="2000" i="1" dirty="0" smtClean="0"/>
              <a:t>CVCS </a:t>
            </a:r>
            <a:r>
              <a:rPr lang="it-IT" sz="2000" i="1" dirty="0" smtClean="0"/>
              <a:t>bene</a:t>
            </a:r>
            <a:r>
              <a:rPr lang="it-IT" sz="2000" dirty="0" smtClean="0"/>
              <a:t>» - </a:t>
            </a:r>
            <a:r>
              <a:rPr lang="it-IT" sz="2000" i="1" dirty="0" smtClean="0"/>
              <a:t>Linus </a:t>
            </a:r>
            <a:r>
              <a:rPr lang="it-IT" sz="2000" i="1" dirty="0" err="1" smtClean="0"/>
              <a:t>Torvalds</a:t>
            </a:r>
            <a:endParaRPr lang="it-IT" sz="2000" i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it-IT" sz="2000" dirty="0" smtClean="0"/>
              <a:t>Flusso di lavoro distribuito come </a:t>
            </a:r>
            <a:r>
              <a:rPr lang="it-IT" sz="2000" dirty="0" err="1" smtClean="0"/>
              <a:t>BitKeeper</a:t>
            </a:r>
            <a:r>
              <a:rPr lang="it-IT" sz="2000" dirty="0" smtClean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000" dirty="0" smtClean="0"/>
              <a:t>Integrità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000" dirty="0" smtClean="0"/>
              <a:t>Alte prestazioni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4742390" y="778601"/>
            <a:ext cx="2707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(molto efficiente)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914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1158874"/>
          </a:xfrm>
        </p:spPr>
        <p:txBody>
          <a:bodyPr/>
          <a:lstStyle/>
          <a:p>
            <a:pPr algn="ctr"/>
            <a:r>
              <a:rPr lang="it-IT" dirty="0" smtClean="0"/>
              <a:t>CVCS vs GIT</a:t>
            </a:r>
            <a:endParaRPr lang="it-IT" dirty="0"/>
          </a:p>
        </p:txBody>
      </p:sp>
      <p:cxnSp>
        <p:nvCxnSpPr>
          <p:cNvPr id="9" name="Connettore diritto 8"/>
          <p:cNvCxnSpPr/>
          <p:nvPr/>
        </p:nvCxnSpPr>
        <p:spPr>
          <a:xfrm>
            <a:off x="829733" y="1158874"/>
            <a:ext cx="105325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0376"/>
            <a:ext cx="1057624" cy="1057624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4866216" y="6464499"/>
            <a:ext cx="245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Marco Panarelli – Noè </a:t>
            </a:r>
            <a:r>
              <a:rPr lang="it-IT" sz="1400" dirty="0" err="1" smtClean="0"/>
              <a:t>Bonacini</a:t>
            </a:r>
            <a:endParaRPr lang="it-IT" sz="1400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4580994" y="789542"/>
            <a:ext cx="302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(la parola magica è </a:t>
            </a:r>
            <a:r>
              <a:rPr lang="it-IT" dirty="0" err="1" smtClean="0"/>
              <a:t>snapshot</a:t>
            </a:r>
            <a:r>
              <a:rPr lang="it-IT" dirty="0" smtClean="0"/>
              <a:t>)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33" y="1621895"/>
            <a:ext cx="4762500" cy="212407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299" y="1631420"/>
            <a:ext cx="4762500" cy="211455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838199" y="4208990"/>
            <a:ext cx="3488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Lista di modifiche dei file (patch)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6582831" y="4208990"/>
            <a:ext cx="477096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Snapshot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3383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1158874"/>
          </a:xfrm>
        </p:spPr>
        <p:txBody>
          <a:bodyPr/>
          <a:lstStyle/>
          <a:p>
            <a:pPr algn="ctr"/>
            <a:r>
              <a:rPr lang="it-IT" dirty="0" smtClean="0"/>
              <a:t>Caratteristiche principali</a:t>
            </a:r>
            <a:endParaRPr lang="it-IT" dirty="0"/>
          </a:p>
        </p:txBody>
      </p:sp>
      <p:cxnSp>
        <p:nvCxnSpPr>
          <p:cNvPr id="9" name="Connettore diritto 8"/>
          <p:cNvCxnSpPr/>
          <p:nvPr/>
        </p:nvCxnSpPr>
        <p:spPr>
          <a:xfrm>
            <a:off x="829733" y="1158874"/>
            <a:ext cx="105325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0376"/>
            <a:ext cx="1057624" cy="1057624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4866216" y="6464499"/>
            <a:ext cx="245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Marco Panarelli – Noè </a:t>
            </a:r>
            <a:r>
              <a:rPr lang="it-IT" sz="1400" dirty="0" err="1" smtClean="0"/>
              <a:t>Bonacini</a:t>
            </a:r>
            <a:endParaRPr lang="it-IT" sz="1400" dirty="0"/>
          </a:p>
        </p:txBody>
      </p:sp>
      <p:sp>
        <p:nvSpPr>
          <p:cNvPr id="6" name="Rettangolo 5"/>
          <p:cNvSpPr/>
          <p:nvPr/>
        </p:nvSpPr>
        <p:spPr>
          <a:xfrm>
            <a:off x="829733" y="176256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/>
              <a:t>Quasi solo operazioni locali (database locale)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/>
              <a:t>Siamo ancora offline (ma ora è un vantaggio)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/>
              <a:t>SHA-1 sulla </a:t>
            </a:r>
            <a:r>
              <a:rPr lang="it-IT" dirty="0" smtClean="0"/>
              <a:t>directory/file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 smtClean="0"/>
              <a:t>Non si cancella niente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849" y="1762568"/>
            <a:ext cx="3081867" cy="2039169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762" y="1762568"/>
            <a:ext cx="2330479" cy="2039169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467" y="3989611"/>
            <a:ext cx="4159249" cy="233957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763" y="3989611"/>
            <a:ext cx="2338926" cy="1547589"/>
          </a:xfrm>
          <a:prstGeom prst="rect">
            <a:avLst/>
          </a:prstGeom>
        </p:spPr>
      </p:pic>
      <p:sp>
        <p:nvSpPr>
          <p:cNvPr id="17" name="CasellaDiTesto 16"/>
          <p:cNvSpPr txBox="1"/>
          <p:nvPr/>
        </p:nvSpPr>
        <p:spPr>
          <a:xfrm>
            <a:off x="4580994" y="789542"/>
            <a:ext cx="302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(un po’ di </a:t>
            </a:r>
            <a:r>
              <a:rPr lang="it-IT" dirty="0" err="1" smtClean="0"/>
              <a:t>pics</a:t>
            </a:r>
            <a:r>
              <a:rPr lang="it-IT" dirty="0" smtClean="0"/>
              <a:t> imbarazzanti)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220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583</Words>
  <Application>Microsoft Office PowerPoint</Application>
  <PresentationFormat>Widescreen</PresentationFormat>
  <Paragraphs>120</Paragraphs>
  <Slides>23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Wingdings</vt:lpstr>
      <vt:lpstr>Tema di Office</vt:lpstr>
      <vt:lpstr>Lezione GIT</vt:lpstr>
      <vt:lpstr>Quando non c’era GIT</vt:lpstr>
      <vt:lpstr>Quando non c’era GIT</vt:lpstr>
      <vt:lpstr>Quando non c’era GIT</vt:lpstr>
      <vt:lpstr>Quando non c’era GIT</vt:lpstr>
      <vt:lpstr>Un po’ di storia</vt:lpstr>
      <vt:lpstr>Gli Sviluppi</vt:lpstr>
      <vt:lpstr>CVCS vs GIT</vt:lpstr>
      <vt:lpstr>Caratteristiche principali</vt:lpstr>
      <vt:lpstr>I Tre Stati</vt:lpstr>
      <vt:lpstr>Workflow</vt:lpstr>
      <vt:lpstr>PAUSA</vt:lpstr>
      <vt:lpstr>Incominciano gli Esercizi</vt:lpstr>
      <vt:lpstr>Creare Repo Github</vt:lpstr>
      <vt:lpstr>Creare Repo Github</vt:lpstr>
      <vt:lpstr>Andiamo su GitKraken</vt:lpstr>
      <vt:lpstr>Fate un Commit</vt:lpstr>
      <vt:lpstr>Da un altro pc fate il Pull</vt:lpstr>
      <vt:lpstr>Branching</vt:lpstr>
      <vt:lpstr>Fate un commit sul master</vt:lpstr>
      <vt:lpstr>Merging</vt:lpstr>
      <vt:lpstr>Bellissimo</vt:lpstr>
      <vt:lpstr>Fine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Lezione Git</dc:title>
  <dc:creator>Krusty 2312</dc:creator>
  <cp:lastModifiedBy>Krusty 2312</cp:lastModifiedBy>
  <cp:revision>22</cp:revision>
  <dcterms:created xsi:type="dcterms:W3CDTF">2019-10-20T10:37:49Z</dcterms:created>
  <dcterms:modified xsi:type="dcterms:W3CDTF">2019-10-23T09:22:08Z</dcterms:modified>
</cp:coreProperties>
</file>