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Nunito"/>
      <p:regular r:id="rId53"/>
      <p:bold r:id="rId54"/>
      <p:italic r:id="rId55"/>
      <p:boldItalic r:id="rId56"/>
    </p:embeddedFont>
    <p:embeddedFont>
      <p:font typeface="Maven Pro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Nuni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Nunito-italic.fntdata"/><Relationship Id="rId10" Type="http://schemas.openxmlformats.org/officeDocument/2006/relationships/slide" Target="slides/slide5.xml"/><Relationship Id="rId54" Type="http://schemas.openxmlformats.org/officeDocument/2006/relationships/font" Target="fonts/Nunito-bold.fntdata"/><Relationship Id="rId13" Type="http://schemas.openxmlformats.org/officeDocument/2006/relationships/slide" Target="slides/slide8.xml"/><Relationship Id="rId57" Type="http://schemas.openxmlformats.org/officeDocument/2006/relationships/font" Target="fonts/MavenPro-regular.fntdata"/><Relationship Id="rId12" Type="http://schemas.openxmlformats.org/officeDocument/2006/relationships/slide" Target="slides/slide7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c9ecf067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ac9ecf067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ac9ecf067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ac9ecf067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c9ecf067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ac9ecf067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ac9ecf067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ac9ecf067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ac9ecf067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ac9ecf067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c9ecf067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ac9ecf067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ac9ecf067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ac9ecf067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ac9ecf067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ac9ecf067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ac9ecf067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ac9ecf067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ac9ecf067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ac9ecf067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c9ecf067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c9ecf067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ac9ecf067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ac9ecf067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c9ecf067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ac9ecf067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ac9ecf067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ac9ecf067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ac9ecf067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ac9ecf067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ac9ecf067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ac9ecf067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ac9ecf067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ac9ecf067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ac9ecf067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ac9ecf067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ac9ecf067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ac9ecf067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ac9ecf067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ac9ecf067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ac9ecf067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ac9ecf067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c9ecf067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c9ecf067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ac9ecf067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ac9ecf067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ac9ecf067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ac9ecf067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c9ecf067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ac9ecf067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ac9ecf067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ac9ecf067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ac9ecf0676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ac9ecf0676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ac9ecf067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ac9ecf067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ac9ecf0676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ac9ecf067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ac9ecf067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ac9ecf067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ac9ecf067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ac9ecf067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ac9ecf067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ac9ecf067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c9ecf067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c9ecf067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ac9ecf067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ac9ecf067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ac9ecf067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ac9ecf067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ac9ecf067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ac9ecf067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ac9ecf067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ac9ecf067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ac9ecf0676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ac9ecf0676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ac9ecf067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ac9ecf067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ac9ecf067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ac9ecf067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ac9ecf067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ac9ecf067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c9ecf067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c9ecf067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c9ecf067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c9ecf067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c9ecf067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ac9ecf067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c9ecf067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c9ecf067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c9ecf067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ac9ecf067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SYSG5 : Stéganographie LSB &amp; zero-width characters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: segments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Longueur : 4 octets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Type(IHDR, IDAT, IEND) : 4 octets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Données : &lt;Longueur&gt;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CRC : 4 octets</a:t>
            </a:r>
            <a:endParaRPr/>
          </a:p>
        </p:txBody>
      </p:sp>
      <p:sp>
        <p:nvSpPr>
          <p:cNvPr id="341" name="Google Shape;34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: IHDR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Obligatoire et premier segment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Contient les infos du fichier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Largeur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Longueur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Algorithme de compression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Type de couleur (RGB)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Profondeur des canaux de couleurs (8 bits)</a:t>
            </a:r>
            <a:endParaRPr/>
          </a:p>
        </p:txBody>
      </p:sp>
      <p:sp>
        <p:nvSpPr>
          <p:cNvPr id="348" name="Google Shape;34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: IDAT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Contient la matrice de pixels de l’image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Possibilité d’en avoir plusieurs dans un fichier</a:t>
            </a:r>
            <a:endParaRPr/>
          </a:p>
        </p:txBody>
      </p: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: IEND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Signifie la fin du fichier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Section donnée vide</a:t>
            </a:r>
            <a:endParaRPr/>
          </a:p>
        </p:txBody>
      </p:sp>
      <p:sp>
        <p:nvSpPr>
          <p:cNvPr id="362" name="Google Shape;362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- Compression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Algorithme défini dans segment IHDR.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 défaut Inflate/Deflate.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Sur le segment IDAT.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highlight>
                  <a:srgbClr val="FFFF00"/>
                </a:highlight>
              </a:rPr>
              <a:t>⇒ Utilisation de la librairie libpng quasi indispensable.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: Structure IDAT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325" y="1207725"/>
            <a:ext cx="5371350" cy="36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le bit de poids faible ?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(Voir colorTransform)</a:t>
            </a:r>
            <a:endParaRPr/>
          </a:p>
        </p:txBody>
      </p:sp>
      <p:sp>
        <p:nvSpPr>
          <p:cNvPr id="384" name="Google Shape;38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</a:t>
            </a:r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Utiliser le bit de poids faible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925" y="2323875"/>
            <a:ext cx="4794151" cy="26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LSB - En pratique</a:t>
            </a:r>
            <a:endParaRPr/>
          </a:p>
        </p:txBody>
      </p:sp>
      <p:sp>
        <p:nvSpPr>
          <p:cNvPr id="398" name="Google Shape;39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Étapes</a:t>
            </a:r>
            <a:endParaRPr/>
          </a:p>
        </p:txBody>
      </p:sp>
      <p:sp>
        <p:nvSpPr>
          <p:cNvPr id="404" name="Google Shape;404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Création du file descriptor.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Chargement du message dans un buffer.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Création des structures pour PNG (png_ptr, png_info).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Chargement des pixels de l’image dans un buffer.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Application du masque binaire + ajout du bit texte.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Ecriture du buffer image.</a:t>
            </a:r>
            <a:endParaRPr/>
          </a:p>
        </p:txBody>
      </p:sp>
      <p:sp>
        <p:nvSpPr>
          <p:cNvPr id="405" name="Google Shape;405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Cacher de la donnée dans un autre support (image, audio, texte,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Deux techniques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LSB : texte dans image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Zero-width characters : texte dans du texte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Fonctionnement </a:t>
            </a:r>
            <a:endParaRPr/>
          </a:p>
        </p:txBody>
      </p:sp>
      <p:sp>
        <p:nvSpPr>
          <p:cNvPr id="411" name="Google Shape;41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&lt;octet du canal&gt; &amp; 0xFE + &lt;bit du buffer texte&gt;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Ex. : </a:t>
            </a:r>
            <a:r>
              <a:rPr lang="fr">
                <a:highlight>
                  <a:srgbClr val="FFFF00"/>
                </a:highlight>
              </a:rPr>
              <a:t>1001010</a:t>
            </a:r>
            <a:r>
              <a:rPr lang="fr">
                <a:solidFill>
                  <a:srgbClr val="FF0000"/>
                </a:solidFill>
              </a:rPr>
              <a:t>1</a:t>
            </a:r>
            <a:r>
              <a:rPr lang="fr"/>
              <a:t> &amp; </a:t>
            </a:r>
            <a:r>
              <a:rPr lang="fr">
                <a:highlight>
                  <a:srgbClr val="FFFF00"/>
                </a:highlight>
              </a:rPr>
              <a:t>1111111</a:t>
            </a:r>
            <a:r>
              <a:rPr lang="fr"/>
              <a:t>0 + </a:t>
            </a:r>
            <a:r>
              <a:rPr lang="fr">
                <a:solidFill>
                  <a:srgbClr val="38761D"/>
                </a:solidFill>
              </a:rPr>
              <a:t>1</a:t>
            </a:r>
            <a:r>
              <a:rPr lang="fr"/>
              <a:t> → 10010101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Ex. : </a:t>
            </a:r>
            <a:r>
              <a:rPr lang="fr">
                <a:highlight>
                  <a:srgbClr val="FFFF00"/>
                </a:highlight>
              </a:rPr>
              <a:t>1001010</a:t>
            </a:r>
            <a:r>
              <a:rPr lang="fr">
                <a:solidFill>
                  <a:srgbClr val="FF0000"/>
                </a:solidFill>
              </a:rPr>
              <a:t>1</a:t>
            </a:r>
            <a:r>
              <a:rPr lang="fr"/>
              <a:t> &amp; </a:t>
            </a:r>
            <a:r>
              <a:rPr lang="fr">
                <a:highlight>
                  <a:srgbClr val="FFFF00"/>
                </a:highlight>
              </a:rPr>
              <a:t>1111111</a:t>
            </a:r>
            <a:r>
              <a:rPr lang="fr"/>
              <a:t>0 + </a:t>
            </a:r>
            <a:r>
              <a:rPr lang="fr">
                <a:solidFill>
                  <a:srgbClr val="38761D"/>
                </a:solidFill>
              </a:rPr>
              <a:t>0 </a:t>
            </a:r>
            <a:r>
              <a:rPr lang="fr"/>
              <a:t>→ 10010100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Ex. : </a:t>
            </a:r>
            <a:r>
              <a:rPr lang="fr">
                <a:highlight>
                  <a:srgbClr val="FFFF00"/>
                </a:highlight>
              </a:rPr>
              <a:t>1001010</a:t>
            </a:r>
            <a:r>
              <a:rPr lang="fr">
                <a:solidFill>
                  <a:srgbClr val="FF0000"/>
                </a:solidFill>
              </a:rPr>
              <a:t>0</a:t>
            </a:r>
            <a:r>
              <a:rPr lang="fr"/>
              <a:t> &amp; </a:t>
            </a:r>
            <a:r>
              <a:rPr lang="fr">
                <a:highlight>
                  <a:srgbClr val="FFFF00"/>
                </a:highlight>
              </a:rPr>
              <a:t>1111111</a:t>
            </a:r>
            <a:r>
              <a:rPr lang="fr"/>
              <a:t>0 + </a:t>
            </a:r>
            <a:r>
              <a:rPr lang="fr">
                <a:solidFill>
                  <a:srgbClr val="38761D"/>
                </a:solidFill>
              </a:rPr>
              <a:t>1 </a:t>
            </a:r>
            <a:r>
              <a:rPr lang="fr"/>
              <a:t>→ 10010101</a:t>
            </a:r>
            <a:endParaRPr/>
          </a:p>
        </p:txBody>
      </p:sp>
      <p:sp>
        <p:nvSpPr>
          <p:cNvPr id="412" name="Google Shape;412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Code</a:t>
            </a:r>
            <a:endParaRPr/>
          </a:p>
        </p:txBody>
      </p:sp>
      <p:sp>
        <p:nvSpPr>
          <p:cNvPr id="418" name="Google Shape;418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for(int i=0; i&lt;img.height &amp;&amp; counter&lt;strlen(text)∗8; i++){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for(int j=0; j&lt;img.width &amp;&amp; counter&lt;strlen(text)∗8; j++){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img.row pointers[i][j]=(img.row pointers[i][j]&amp;0xFE)+img.txtBuff[counter];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counter++;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419" name="Google Shape;419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 : étapes</a:t>
            </a:r>
            <a:endParaRPr/>
          </a:p>
        </p:txBody>
      </p:sp>
      <p:sp>
        <p:nvSpPr>
          <p:cNvPr id="425" name="Google Shape;425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Création du file descriptor.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Création des structures pour PNG (png_ptr, png_info).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Application du masque binaire.</a:t>
            </a:r>
            <a:endParaRPr/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</a:t>
            </a:r>
            <a:r>
              <a:rPr lang="fr"/>
              <a:t> : Fonctionnement </a:t>
            </a:r>
            <a:endParaRPr/>
          </a:p>
        </p:txBody>
      </p:sp>
      <p:sp>
        <p:nvSpPr>
          <p:cNvPr id="432" name="Google Shape;432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&lt;octet du canal&gt; &amp; 0x01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Ex. : </a:t>
            </a:r>
            <a:r>
              <a:rPr lang="fr">
                <a:highlight>
                  <a:srgbClr val="FFFF00"/>
                </a:highlight>
              </a:rPr>
              <a:t>1001010</a:t>
            </a:r>
            <a:r>
              <a:rPr lang="fr">
                <a:solidFill>
                  <a:srgbClr val="FF0000"/>
                </a:solidFill>
              </a:rPr>
              <a:t>1</a:t>
            </a:r>
            <a:r>
              <a:rPr lang="fr"/>
              <a:t> &amp; </a:t>
            </a:r>
            <a:r>
              <a:rPr lang="fr">
                <a:highlight>
                  <a:srgbClr val="FFFF00"/>
                </a:highlight>
              </a:rPr>
              <a:t>0000000</a:t>
            </a:r>
            <a:r>
              <a:rPr lang="fr"/>
              <a:t>1 → 00000001 →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Ex. : </a:t>
            </a:r>
            <a:r>
              <a:rPr lang="fr">
                <a:highlight>
                  <a:srgbClr val="FFFF00"/>
                </a:highlight>
              </a:rPr>
              <a:t>1001010</a:t>
            </a:r>
            <a:r>
              <a:rPr lang="fr">
                <a:solidFill>
                  <a:srgbClr val="FF0000"/>
                </a:solidFill>
              </a:rPr>
              <a:t>0</a:t>
            </a:r>
            <a:r>
              <a:rPr lang="fr"/>
              <a:t> &amp; </a:t>
            </a:r>
            <a:r>
              <a:rPr lang="fr">
                <a:highlight>
                  <a:srgbClr val="FFFF00"/>
                </a:highlight>
              </a:rPr>
              <a:t>0000000</a:t>
            </a:r>
            <a:r>
              <a:rPr lang="fr"/>
              <a:t>1</a:t>
            </a:r>
            <a:r>
              <a:rPr lang="fr">
                <a:solidFill>
                  <a:srgbClr val="38761D"/>
                </a:solidFill>
              </a:rPr>
              <a:t> </a:t>
            </a:r>
            <a:r>
              <a:rPr lang="fr"/>
              <a:t>→ 00000000 →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Ex. : </a:t>
            </a:r>
            <a:r>
              <a:rPr lang="fr">
                <a:highlight>
                  <a:srgbClr val="FFFF00"/>
                </a:highlight>
              </a:rPr>
              <a:t>1001010</a:t>
            </a:r>
            <a:r>
              <a:rPr lang="fr">
                <a:solidFill>
                  <a:srgbClr val="FF0000"/>
                </a:solidFill>
              </a:rPr>
              <a:t>1</a:t>
            </a:r>
            <a:r>
              <a:rPr lang="fr"/>
              <a:t> &amp; </a:t>
            </a:r>
            <a:r>
              <a:rPr lang="fr">
                <a:highlight>
                  <a:srgbClr val="FFFF00"/>
                </a:highlight>
              </a:rPr>
              <a:t>0000000</a:t>
            </a:r>
            <a:r>
              <a:rPr lang="fr"/>
              <a:t>1</a:t>
            </a:r>
            <a:r>
              <a:rPr lang="fr">
                <a:solidFill>
                  <a:srgbClr val="38761D"/>
                </a:solidFill>
              </a:rPr>
              <a:t> </a:t>
            </a:r>
            <a:r>
              <a:rPr lang="fr"/>
              <a:t>→ 00000001 → 1</a:t>
            </a:r>
            <a:endParaRPr/>
          </a:p>
        </p:txBody>
      </p:sp>
      <p:sp>
        <p:nvSpPr>
          <p:cNvPr id="433" name="Google Shape;433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Décodage: Code</a:t>
            </a:r>
            <a:endParaRPr/>
          </a:p>
        </p:txBody>
      </p:sp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for(int i=0; i&lt;img.height; i++){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for(int j=0; j&lt;img.width; j++){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if(counter%8==0 &amp;&amp; counter!=0){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if(currentChar&lt;127) printf(”%c”, currentChar);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currentChar=0;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440" name="Google Shape;440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Décodage: Code</a:t>
            </a:r>
            <a:endParaRPr/>
          </a:p>
        </p:txBody>
      </p:sp>
      <p:sp>
        <p:nvSpPr>
          <p:cNvPr id="446" name="Google Shape;446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currentChar=(currentChar&lt;&lt;1) | (img.row pointers[i][j]&amp;0x01);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counter++;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447" name="Google Shape;447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Texte caché dans du texte</a:t>
            </a:r>
            <a:endParaRPr/>
          </a:p>
        </p:txBody>
      </p:sp>
      <p:sp>
        <p:nvSpPr>
          <p:cNvPr id="453" name="Google Shape;453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Utilise des caractères zero-width.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Taille de la donnée à insérer illimitée.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Augmente la taille du fichier (taille du fichier + 16*taille de la donnée en octets).</a:t>
            </a:r>
            <a:endParaRPr/>
          </a:p>
        </p:txBody>
      </p:sp>
      <p:sp>
        <p:nvSpPr>
          <p:cNvPr id="460" name="Google Shape;460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</a:t>
            </a:r>
            <a:r>
              <a:rPr lang="fr"/>
              <a:t>ide chars</a:t>
            </a:r>
            <a:endParaRPr/>
          </a:p>
        </p:txBody>
      </p:sp>
      <p:sp>
        <p:nvSpPr>
          <p:cNvPr id="466" name="Google Shape;466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Caractères sur 2 octets.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Englobant les caractères unicodes.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Conversion : L’T’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de la librairie wchar.h</a:t>
            </a:r>
            <a:endParaRPr/>
          </a:p>
        </p:txBody>
      </p:sp>
      <p:sp>
        <p:nvSpPr>
          <p:cNvPr id="467" name="Google Shape;467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r>
              <a:rPr lang="fr"/>
              <a:t>ero width chars</a:t>
            </a:r>
            <a:endParaRPr/>
          </a:p>
        </p:txBody>
      </p:sp>
      <p:sp>
        <p:nvSpPr>
          <p:cNvPr id="473" name="Google Shape;473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Font partie des wide chars.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Ne prennent pas de place au niveau de l’interprétation texte.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Caractères non utilisés dans notre alphabet.</a:t>
            </a:r>
            <a:endParaRPr/>
          </a:p>
        </p:txBody>
      </p:sp>
      <p:sp>
        <p:nvSpPr>
          <p:cNvPr id="474" name="Google Shape;474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Sommaire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LSB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Bit de poids faible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Fonctionnement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LSB - En pratique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Encoder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Decoder</a:t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</a:t>
            </a:r>
            <a:endParaRPr/>
          </a:p>
        </p:txBody>
      </p:sp>
      <p:sp>
        <p:nvSpPr>
          <p:cNvPr id="480" name="Google Shape;480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de 2 caractères zero-width.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caractère ⇔ un bit de la donnée à cacher.</a:t>
            </a:r>
            <a:endParaRPr/>
          </a:p>
        </p:txBody>
      </p:sp>
      <p:sp>
        <p:nvSpPr>
          <p:cNvPr id="481" name="Google Shape;481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Texte caché dans du texte - en pratique</a:t>
            </a:r>
            <a:endParaRPr/>
          </a:p>
        </p:txBody>
      </p:sp>
      <p:sp>
        <p:nvSpPr>
          <p:cNvPr id="487" name="Google Shape;487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Étapes</a:t>
            </a:r>
            <a:endParaRPr/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Ouvrir un file descriptor pour le fichier qui va stocker la donnée.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Lire les bits du texte à cacher dans un buffer.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Boucler sur les bits du buffer texte et les interpréter en zero-width chars.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Ajouter les zero-width chars à la fin du fichier texte.</a:t>
            </a:r>
            <a:endParaRPr/>
          </a:p>
        </p:txBody>
      </p:sp>
      <p:sp>
        <p:nvSpPr>
          <p:cNvPr id="494" name="Google Shape;494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Fonctionnement</a:t>
            </a:r>
            <a:endParaRPr/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ZWNJ=0x200c → représente le 1 binaire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ZWS=0x200b → représente le 0 binaire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‘h’ → 01101000 → ZWS | ZWNJ | ZWNJ | ZWS | ZWNJ | ZWS | ZWS | ZWS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ZWS | ZWNJ | ZWNJ | ZWS | ZWNJ | ZWS | ZWS | ZWS → file.txt</a:t>
            </a:r>
            <a:endParaRPr/>
          </a:p>
        </p:txBody>
      </p:sp>
      <p:sp>
        <p:nvSpPr>
          <p:cNvPr id="501" name="Google Shape;501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Code</a:t>
            </a:r>
            <a:endParaRPr/>
          </a:p>
        </p:txBody>
      </p:sp>
      <p:sp>
        <p:nvSpPr>
          <p:cNvPr id="507" name="Google Shape;507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wchar t zwnj=0x200C; //zero−width non joiner represents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wchar t zws=0x200B; // zero−width space represents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textinfos.txtPtr=fopen(textinfos.path, ”rw+”);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Code</a:t>
            </a:r>
            <a:endParaRPr/>
          </a:p>
        </p:txBody>
      </p:sp>
      <p:sp>
        <p:nvSpPr>
          <p:cNvPr id="514" name="Google Shape;514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void addToFile(char bin){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if(bin==1){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fputwc(zwnj, textinfos.txtPtr);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}else{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fputwc(zws, textinfos.txtPtr);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515" name="Google Shape;515;p4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Code</a:t>
            </a:r>
            <a:endParaRPr/>
          </a:p>
        </p:txBody>
      </p:sp>
      <p:sp>
        <p:nvSpPr>
          <p:cNvPr id="521" name="Google Shape;521;p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for(unsigned i=0; i&lt;textinfos.size; i++){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addToFile(textinfos.txtBuff[i]);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522" name="Google Shape;522;p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 : Étapes</a:t>
            </a:r>
            <a:endParaRPr/>
          </a:p>
        </p:txBody>
      </p:sp>
      <p:sp>
        <p:nvSpPr>
          <p:cNvPr id="528" name="Google Shape;528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Ouvrir un file descriptor pour le fichier qui contient la donnée.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Parcourir le fichier jusqu’à tomber sur le premier caractère zero-width (ZWNJ ou ZWS).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Boucler sur les caractères zero-width du fichier et les interpréter en bit.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Regrouper les bits en octets et afficher sous forme de caractères dans le stdout.</a:t>
            </a:r>
            <a:endParaRPr/>
          </a:p>
        </p:txBody>
      </p:sp>
      <p:sp>
        <p:nvSpPr>
          <p:cNvPr id="529" name="Google Shape;529;p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: Fonctionnement</a:t>
            </a:r>
            <a:endParaRPr/>
          </a:p>
        </p:txBody>
      </p:sp>
      <p:sp>
        <p:nvSpPr>
          <p:cNvPr id="535" name="Google Shape;535;p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ZWNJ=0x200c → représente le 1 binaire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ZWS=0x200b → représente le 0 binaire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file.txt → ZWS | ZWNJ | ZWNJ | ZWS | ZWNJ | ZWS | ZWS | ZWS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ZWS | ZWNJ | ZWNJ | ZWS | ZWNJ | ZWS | ZWS | ZWS → 01101000 → ‘h’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Décode : Code</a:t>
            </a:r>
            <a:endParaRPr/>
          </a:p>
        </p:txBody>
      </p:sp>
      <p:sp>
        <p:nvSpPr>
          <p:cNvPr id="542" name="Google Shape;542;p5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wchar t zwnj=0x200C; //zero−width non joiner represents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wchar t zws=0x200B; // zero−width space represents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textinfos.txtPtr=fopen(textinfos.path, ”rw+”);</a:t>
            </a:r>
            <a:endParaRPr/>
          </a:p>
        </p:txBody>
      </p:sp>
      <p:sp>
        <p:nvSpPr>
          <p:cNvPr id="543" name="Google Shape;543;p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Texte caché dans du texte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Wide chars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Zero width chars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Fonctionnement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Texte caché dans du texte - En pratique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Encoder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Décoder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Démo + commandes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Questions</a:t>
            </a:r>
            <a:endParaRPr/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Décode : Code</a:t>
            </a:r>
            <a:endParaRPr/>
          </a:p>
        </p:txBody>
      </p:sp>
      <p:sp>
        <p:nvSpPr>
          <p:cNvPr id="549" name="Google Shape;549;p5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wchar t val;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val=fgetwc(textinfos.txtPtr);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while(val!=zwnj &amp;&amp; val!=zws &amp;&amp; !feof(textinfos.txtPtr)){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val=fgetwc(textinfos.txtPtr);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550" name="Google Shape;550;p5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Décode : Code</a:t>
            </a:r>
            <a:endParaRPr/>
          </a:p>
        </p:txBody>
      </p:sp>
      <p:sp>
        <p:nvSpPr>
          <p:cNvPr id="556" name="Google Shape;556;p5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unsigned counter=7;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char currentChar=pow(2, counter)∗convertZw(val);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while(!feof(textinfos.txtPtr) &amp;&amp; (val==zwnj || val==zws)){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counter−−;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val=fgetwc(textinfos.txtPtr);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currentChar+=pow(2, counter)∗convertZw(val);</a:t>
            </a:r>
            <a:endParaRPr/>
          </a:p>
        </p:txBody>
      </p:sp>
      <p:sp>
        <p:nvSpPr>
          <p:cNvPr id="557" name="Google Shape;557;p5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Décode : Code</a:t>
            </a:r>
            <a:endParaRPr/>
          </a:p>
        </p:txBody>
      </p:sp>
      <p:sp>
        <p:nvSpPr>
          <p:cNvPr id="563" name="Google Shape;563;p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if(counter==0){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printf(”%c”, currentChar);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counter=8;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currentChar=0;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564" name="Google Shape;564;p5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Décode : Code</a:t>
            </a:r>
            <a:endParaRPr/>
          </a:p>
        </p:txBody>
      </p:sp>
      <p:sp>
        <p:nvSpPr>
          <p:cNvPr id="570" name="Google Shape;570;p5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unsigned convertZw(const wchar t val){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return val==zwnj;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  <p:sp>
        <p:nvSpPr>
          <p:cNvPr id="571" name="Google Shape;571;p5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 + Commandes</a:t>
            </a:r>
            <a:endParaRPr/>
          </a:p>
        </p:txBody>
      </p:sp>
      <p:sp>
        <p:nvSpPr>
          <p:cNvPr id="577" name="Google Shape;577;p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 + commandes</a:t>
            </a:r>
            <a:endParaRPr/>
          </a:p>
        </p:txBody>
      </p:sp>
      <p:sp>
        <p:nvSpPr>
          <p:cNvPr id="583" name="Google Shape;583;p5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Démo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Commandes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make build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./steganography &lt;zero−width | lsb&gt; &lt;decode | encode&gt; &lt;chemin fichier&gt; &lt;texte optionnel&gt;</a:t>
            </a:r>
            <a:endParaRPr/>
          </a:p>
        </p:txBody>
      </p:sp>
      <p:sp>
        <p:nvSpPr>
          <p:cNvPr id="584" name="Google Shape;584;p5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 ?</a:t>
            </a:r>
            <a:endParaRPr/>
          </a:p>
        </p:txBody>
      </p:sp>
      <p:sp>
        <p:nvSpPr>
          <p:cNvPr id="590" name="Google Shape;590;p5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</p:txBody>
      </p:sp>
      <p:sp>
        <p:nvSpPr>
          <p:cNvPr id="596" name="Google Shape;596;p5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LSB (less significant bits)</a:t>
            </a:r>
            <a:endParaRPr/>
          </a:p>
        </p:txBody>
      </p:sp>
      <p:sp>
        <p:nvSpPr>
          <p:cNvPr id="305" name="Google Shape;30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Cacher du texte dans une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Fonctionne uniquement avec des pixels d’images en RVB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Taille de la donnée limitée (⅜ de la taille de l’image en octets)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pas d’augmentation de la taille du fichier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de la librairie libpng</a:t>
            </a:r>
            <a:endParaRPr/>
          </a:p>
        </p:txBody>
      </p:sp>
      <p:sp>
        <p:nvSpPr>
          <p:cNvPr id="312" name="Google Shape;31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Compenser limitations du GIF (propriétaire)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Implémentation 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Composé de chunks (segments)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Pixels dans une matrice au format RVB</a:t>
            </a:r>
            <a:endParaRPr b="1"/>
          </a:p>
        </p:txBody>
      </p:sp>
      <p:sp>
        <p:nvSpPr>
          <p:cNvPr id="319" name="Google Shape;31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: Structure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Magic number : 89 50 4E 47 (.PNG)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Segments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IHDR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IDAT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IEND</a:t>
            </a:r>
            <a:endParaRPr/>
          </a:p>
        </p:txBody>
      </p:sp>
      <p:sp>
        <p:nvSpPr>
          <p:cNvPr id="326" name="Google Shape;32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PNG : Structure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576" y="305925"/>
            <a:ext cx="2595820" cy="45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