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60" r:id="rId4"/>
    <p:sldId id="372" r:id="rId5"/>
    <p:sldId id="363" r:id="rId7"/>
    <p:sldId id="367" r:id="rId8"/>
    <p:sldId id="361" r:id="rId9"/>
    <p:sldId id="371" r:id="rId10"/>
    <p:sldId id="362" r:id="rId11"/>
    <p:sldId id="3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14" autoAdjust="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DE62-1B1C-4246-9437-B94691568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4B07-6A53-452B-AA39-A314601218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DE62-1B1C-4246-9437-B94691568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4B07-6A53-452B-AA39-A314601218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DE62-1B1C-4246-9437-B94691568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4B07-6A53-452B-AA39-A314601218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DE62-1B1C-4246-9437-B94691568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4B07-6A53-452B-AA39-A314601218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DE62-1B1C-4246-9437-B94691568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4B07-6A53-452B-AA39-A314601218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DE62-1B1C-4246-9437-B94691568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4B07-6A53-452B-AA39-A314601218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DE62-1B1C-4246-9437-B94691568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4B07-6A53-452B-AA39-A314601218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DE62-1B1C-4246-9437-B94691568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4B07-6A53-452B-AA39-A314601218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DE62-1B1C-4246-9437-B94691568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4B07-6A53-452B-AA39-A314601218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DE62-1B1C-4246-9437-B94691568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4B07-6A53-452B-AA39-A314601218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DE62-1B1C-4246-9437-B94691568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4B07-6A53-452B-AA39-A314601218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DE62-1B1C-4246-9437-B94691568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4B07-6A53-452B-AA39-A314601218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9018081" y="5278"/>
            <a:ext cx="3172339" cy="1031194"/>
            <a:chOff x="4688112" y="6521604"/>
            <a:chExt cx="3172339" cy="103119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112" y="6608226"/>
              <a:ext cx="889477" cy="85795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226" y="6521604"/>
              <a:ext cx="2059225" cy="1031194"/>
            </a:xfrm>
            <a:prstGeom prst="rect">
              <a:avLst/>
            </a:prstGeom>
          </p:spPr>
        </p:pic>
        <p:cxnSp>
          <p:nvCxnSpPr>
            <p:cNvPr id="32" name="直线连接符 20"/>
            <p:cNvCxnSpPr/>
            <p:nvPr/>
          </p:nvCxnSpPr>
          <p:spPr>
            <a:xfrm>
              <a:off x="5801226" y="6608226"/>
              <a:ext cx="11113" cy="857951"/>
            </a:xfrm>
            <a:prstGeom prst="line">
              <a:avLst/>
            </a:prstGeom>
            <a:ln w="19050">
              <a:solidFill>
                <a:srgbClr val="1916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452908" y="159932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56556A"/>
                </a:solidFill>
              </a:rPr>
              <a:t>报工管理</a:t>
            </a:r>
            <a:r>
              <a:rPr lang="en-US" altLang="zh-CN" dirty="0">
                <a:solidFill>
                  <a:srgbClr val="56556A"/>
                </a:solidFill>
              </a:rPr>
              <a:t>1.3.6</a:t>
            </a:r>
            <a:endParaRPr lang="en-US" altLang="zh-CN" dirty="0">
              <a:solidFill>
                <a:srgbClr val="56556A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53" y="574467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6DB9A7"/>
                </a:solidFill>
              </a:rPr>
              <a:t>培训对象：工人</a:t>
            </a:r>
            <a:r>
              <a:rPr lang="en-US" altLang="zh-CN" dirty="0">
                <a:solidFill>
                  <a:srgbClr val="6DB9A7"/>
                </a:solidFill>
              </a:rPr>
              <a:t>/</a:t>
            </a:r>
            <a:r>
              <a:rPr lang="zh-CN" altLang="en-US" dirty="0">
                <a:solidFill>
                  <a:srgbClr val="6DB9A7"/>
                </a:solidFill>
              </a:rPr>
              <a:t>操作员     功能模块：扫码报工</a:t>
            </a:r>
            <a:endParaRPr lang="zh-CN" altLang="en-US" dirty="0">
              <a:solidFill>
                <a:srgbClr val="6DB9A7"/>
              </a:solidFill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-157927" y="121787"/>
            <a:ext cx="571034" cy="935477"/>
          </a:xfrm>
          <a:prstGeom prst="parallelogram">
            <a:avLst>
              <a:gd name="adj" fmla="val 0"/>
            </a:avLst>
          </a:prstGeom>
          <a:solidFill>
            <a:srgbClr val="27B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9162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0" y="1137285"/>
            <a:ext cx="42856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上机配置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选择机台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设置操作员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/-&gt;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选择岗位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5" y="1538605"/>
            <a:ext cx="2329180" cy="5046980"/>
          </a:xfrm>
          <a:prstGeom prst="rect">
            <a:avLst/>
          </a:prstGeom>
        </p:spPr>
      </p:pic>
      <p:sp>
        <p:nvSpPr>
          <p:cNvPr id="4" name="虚尾箭头 3"/>
          <p:cNvSpPr/>
          <p:nvPr/>
        </p:nvSpPr>
        <p:spPr>
          <a:xfrm>
            <a:off x="3435350" y="3553460"/>
            <a:ext cx="375285" cy="419735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115" y="1538605"/>
            <a:ext cx="2328545" cy="5046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80890" y="1137285"/>
            <a:ext cx="135763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本人已报工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460" y="1538605"/>
            <a:ext cx="2329180" cy="50469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162800" y="1035050"/>
            <a:ext cx="15798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本人欲报工，工序被别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人报了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16705" y="4244975"/>
            <a:ext cx="823595" cy="8242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37120" y="4244975"/>
            <a:ext cx="823595" cy="8242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5610" y="1538605"/>
            <a:ext cx="2328545" cy="50463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585325" y="1021715"/>
            <a:ext cx="19869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机台包含的工序与生产卡工艺流程不匹配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9018081" y="5278"/>
            <a:ext cx="3172339" cy="1031194"/>
            <a:chOff x="4688112" y="6521604"/>
            <a:chExt cx="3172339" cy="103119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112" y="6608226"/>
              <a:ext cx="889477" cy="85795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226" y="6521604"/>
              <a:ext cx="2059225" cy="1031194"/>
            </a:xfrm>
            <a:prstGeom prst="rect">
              <a:avLst/>
            </a:prstGeom>
          </p:spPr>
        </p:pic>
        <p:cxnSp>
          <p:nvCxnSpPr>
            <p:cNvPr id="32" name="直线连接符 20"/>
            <p:cNvCxnSpPr/>
            <p:nvPr/>
          </p:nvCxnSpPr>
          <p:spPr>
            <a:xfrm>
              <a:off x="5801226" y="6608226"/>
              <a:ext cx="11113" cy="857951"/>
            </a:xfrm>
            <a:prstGeom prst="line">
              <a:avLst/>
            </a:prstGeom>
            <a:ln w="19050">
              <a:solidFill>
                <a:srgbClr val="1916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452908" y="159932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56556A"/>
                </a:solidFill>
              </a:rPr>
              <a:t>报工管理</a:t>
            </a:r>
            <a:r>
              <a:rPr lang="en-US" altLang="zh-CN" dirty="0">
                <a:solidFill>
                  <a:srgbClr val="56556A"/>
                </a:solidFill>
              </a:rPr>
              <a:t>1.3.6</a:t>
            </a:r>
            <a:endParaRPr lang="en-US" altLang="zh-CN" dirty="0">
              <a:solidFill>
                <a:srgbClr val="56556A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53" y="574467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6DB9A7"/>
                </a:solidFill>
              </a:rPr>
              <a:t>培训对象：主管     功能模块：异常报工信息</a:t>
            </a:r>
            <a:endParaRPr lang="zh-CN" altLang="en-US" dirty="0">
              <a:solidFill>
                <a:srgbClr val="6DB9A7"/>
              </a:solidFill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-157927" y="121787"/>
            <a:ext cx="571034" cy="935477"/>
          </a:xfrm>
          <a:prstGeom prst="parallelogram">
            <a:avLst>
              <a:gd name="adj" fmla="val 0"/>
            </a:avLst>
          </a:prstGeom>
          <a:solidFill>
            <a:srgbClr val="27B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9162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8345" y="1057275"/>
            <a:ext cx="21005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点击【异常报工信息】进入异常报工卡列表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虚尾箭头 3"/>
          <p:cNvSpPr/>
          <p:nvPr/>
        </p:nvSpPr>
        <p:spPr>
          <a:xfrm>
            <a:off x="3435350" y="3553460"/>
            <a:ext cx="375285" cy="419735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1175" y="1057275"/>
            <a:ext cx="15163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未完成生产卡，督促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工人补报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14235" y="1021715"/>
            <a:ext cx="15411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已完成生产卡，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主管进行补报工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27490" y="4395470"/>
            <a:ext cx="21837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该颜色表示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接班未报工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1538605"/>
            <a:ext cx="2331085" cy="50520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98625" y="4531995"/>
            <a:ext cx="1202690" cy="4743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98625" y="5614670"/>
            <a:ext cx="1202690" cy="4743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575" y="1538605"/>
            <a:ext cx="2334260" cy="505841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712845" y="3973195"/>
            <a:ext cx="2733675" cy="7658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865" y="1538605"/>
            <a:ext cx="2333625" cy="505904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689090" y="2799715"/>
            <a:ext cx="2493010" cy="7531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89090" y="4170045"/>
            <a:ext cx="2493010" cy="7727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82100" y="3073400"/>
            <a:ext cx="145605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该工序未报工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>
            <a:stCxn id="7" idx="1"/>
          </p:cNvCxnSpPr>
          <p:nvPr/>
        </p:nvCxnSpPr>
        <p:spPr>
          <a:xfrm flipH="1">
            <a:off x="1200785" y="4769485"/>
            <a:ext cx="497840" cy="574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1197610" y="5340350"/>
            <a:ext cx="501015" cy="511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03200" y="4942840"/>
            <a:ext cx="105664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根据码布报工状态更新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" y="1344295"/>
            <a:ext cx="10275570" cy="5135245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9018081" y="5278"/>
            <a:ext cx="3172339" cy="1031194"/>
            <a:chOff x="4688112" y="6521604"/>
            <a:chExt cx="3172339" cy="103119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112" y="6608226"/>
              <a:ext cx="889477" cy="85795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226" y="6521604"/>
              <a:ext cx="2059225" cy="1031194"/>
            </a:xfrm>
            <a:prstGeom prst="rect">
              <a:avLst/>
            </a:prstGeom>
          </p:spPr>
        </p:pic>
        <p:cxnSp>
          <p:nvCxnSpPr>
            <p:cNvPr id="32" name="直线连接符 20"/>
            <p:cNvCxnSpPr/>
            <p:nvPr/>
          </p:nvCxnSpPr>
          <p:spPr>
            <a:xfrm>
              <a:off x="5801226" y="6608226"/>
              <a:ext cx="11113" cy="857951"/>
            </a:xfrm>
            <a:prstGeom prst="line">
              <a:avLst/>
            </a:prstGeom>
            <a:ln w="19050">
              <a:solidFill>
                <a:srgbClr val="1916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452908" y="159932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56556A"/>
                </a:solidFill>
              </a:rPr>
              <a:t>PC</a:t>
            </a:r>
            <a:endParaRPr lang="en-US" altLang="zh-CN" dirty="0">
              <a:solidFill>
                <a:srgbClr val="56556A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53" y="574467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6DB9A7"/>
                </a:solidFill>
              </a:rPr>
              <a:t>培训对象：主管     功能模块：异常报工信息</a:t>
            </a:r>
            <a:endParaRPr lang="zh-CN" altLang="en-US" dirty="0">
              <a:solidFill>
                <a:srgbClr val="6DB9A7"/>
              </a:solidFill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-157927" y="121787"/>
            <a:ext cx="571034" cy="935477"/>
          </a:xfrm>
          <a:prstGeom prst="parallelogram">
            <a:avLst>
              <a:gd name="adj" fmla="val 0"/>
            </a:avLst>
          </a:prstGeom>
          <a:solidFill>
            <a:srgbClr val="27B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9162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02050" y="3157855"/>
            <a:ext cx="21005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未报工工序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37970" y="3085465"/>
            <a:ext cx="1749425" cy="4667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7970" y="3678555"/>
            <a:ext cx="1749425" cy="4667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62375" y="3750945"/>
            <a:ext cx="21005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接班未报工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7970" y="4254500"/>
            <a:ext cx="1749425" cy="4667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62375" y="4326890"/>
            <a:ext cx="21005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已报工工序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9019351" y="4008"/>
            <a:ext cx="3172339" cy="1031194"/>
            <a:chOff x="4688112" y="6521604"/>
            <a:chExt cx="3172339" cy="103119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112" y="6608226"/>
              <a:ext cx="889477" cy="85795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226" y="6521604"/>
              <a:ext cx="2059225" cy="1031194"/>
            </a:xfrm>
            <a:prstGeom prst="rect">
              <a:avLst/>
            </a:prstGeom>
          </p:spPr>
        </p:pic>
        <p:cxnSp>
          <p:nvCxnSpPr>
            <p:cNvPr id="32" name="直线连接符 20"/>
            <p:cNvCxnSpPr/>
            <p:nvPr/>
          </p:nvCxnSpPr>
          <p:spPr>
            <a:xfrm>
              <a:off x="5801226" y="6608226"/>
              <a:ext cx="11113" cy="857951"/>
            </a:xfrm>
            <a:prstGeom prst="line">
              <a:avLst/>
            </a:prstGeom>
            <a:ln w="19050">
              <a:solidFill>
                <a:srgbClr val="1916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452908" y="159932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56556A"/>
                </a:solidFill>
              </a:rPr>
              <a:t>报工管理</a:t>
            </a:r>
            <a:r>
              <a:rPr lang="en-US" altLang="zh-CN" dirty="0">
                <a:solidFill>
                  <a:srgbClr val="56556A"/>
                </a:solidFill>
              </a:rPr>
              <a:t>1.3.6</a:t>
            </a:r>
            <a:endParaRPr lang="en-US" altLang="zh-CN" dirty="0">
              <a:solidFill>
                <a:srgbClr val="56556A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53" y="574467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6DB9A7"/>
                </a:solidFill>
              </a:rPr>
              <a:t>培训对象：主管     功能模块：异常报工信息</a:t>
            </a:r>
            <a:r>
              <a:rPr lang="en-US" altLang="zh-CN" dirty="0">
                <a:solidFill>
                  <a:srgbClr val="6DB9A7"/>
                </a:solidFill>
              </a:rPr>
              <a:t>/</a:t>
            </a:r>
            <a:r>
              <a:rPr lang="zh-CN" altLang="en-US" dirty="0">
                <a:solidFill>
                  <a:srgbClr val="6DB9A7"/>
                </a:solidFill>
              </a:rPr>
              <a:t>补报工</a:t>
            </a:r>
            <a:endParaRPr lang="zh-CN" altLang="en-US" dirty="0">
              <a:solidFill>
                <a:srgbClr val="6DB9A7"/>
              </a:solidFill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-157927" y="121787"/>
            <a:ext cx="571034" cy="935477"/>
          </a:xfrm>
          <a:prstGeom prst="parallelogram">
            <a:avLst>
              <a:gd name="adj" fmla="val 0"/>
            </a:avLst>
          </a:prstGeom>
          <a:solidFill>
            <a:srgbClr val="27B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9162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83845" y="1057275"/>
            <a:ext cx="21005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点击【异常报工信息】进入异常报工卡列表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虚尾箭头 3"/>
          <p:cNvSpPr/>
          <p:nvPr/>
        </p:nvSpPr>
        <p:spPr>
          <a:xfrm>
            <a:off x="2384425" y="3544570"/>
            <a:ext cx="375285" cy="419735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121025" y="1057275"/>
            <a:ext cx="168529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填写报工信息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1537970"/>
            <a:ext cx="2333625" cy="50590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550" y="1374140"/>
            <a:ext cx="2173605" cy="5371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980" y="1537970"/>
            <a:ext cx="2347595" cy="5086985"/>
          </a:xfrm>
          <a:prstGeom prst="rect">
            <a:avLst/>
          </a:prstGeom>
        </p:spPr>
      </p:pic>
      <p:sp>
        <p:nvSpPr>
          <p:cNvPr id="8" name="虚尾箭头 7"/>
          <p:cNvSpPr/>
          <p:nvPr/>
        </p:nvSpPr>
        <p:spPr>
          <a:xfrm>
            <a:off x="4806315" y="3544570"/>
            <a:ext cx="375285" cy="419735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07355" y="1172845"/>
            <a:ext cx="21837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补报完显示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待审核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1600" y="2809875"/>
            <a:ext cx="2347595" cy="7880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虚尾箭头 16"/>
          <p:cNvSpPr/>
          <p:nvPr/>
        </p:nvSpPr>
        <p:spPr>
          <a:xfrm>
            <a:off x="7521575" y="3597910"/>
            <a:ext cx="375285" cy="419735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142490" y="2927985"/>
            <a:ext cx="3039110" cy="14605"/>
          </a:xfrm>
          <a:prstGeom prst="straightConnector1">
            <a:avLst/>
          </a:prstGeom>
          <a:ln w="28575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860" y="1744980"/>
            <a:ext cx="2135505" cy="46297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71460" y="1374140"/>
            <a:ext cx="21837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审核通过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25" y="1765300"/>
            <a:ext cx="2136775" cy="46329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808210" y="1443355"/>
            <a:ext cx="21837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审核不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9018081" y="5278"/>
            <a:ext cx="3172339" cy="1031194"/>
            <a:chOff x="4688112" y="6521604"/>
            <a:chExt cx="3172339" cy="103119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112" y="6608226"/>
              <a:ext cx="889477" cy="85795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226" y="6521604"/>
              <a:ext cx="2059225" cy="1031194"/>
            </a:xfrm>
            <a:prstGeom prst="rect">
              <a:avLst/>
            </a:prstGeom>
          </p:spPr>
        </p:pic>
        <p:cxnSp>
          <p:nvCxnSpPr>
            <p:cNvPr id="32" name="直线连接符 20"/>
            <p:cNvCxnSpPr/>
            <p:nvPr/>
          </p:nvCxnSpPr>
          <p:spPr>
            <a:xfrm>
              <a:off x="5801226" y="6608226"/>
              <a:ext cx="11113" cy="857951"/>
            </a:xfrm>
            <a:prstGeom prst="line">
              <a:avLst/>
            </a:prstGeom>
            <a:ln w="19050">
              <a:solidFill>
                <a:srgbClr val="1916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452908" y="159932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56556A"/>
                </a:solidFill>
              </a:rPr>
              <a:t>报工管理</a:t>
            </a:r>
            <a:r>
              <a:rPr lang="en-US" altLang="zh-CN" dirty="0">
                <a:solidFill>
                  <a:srgbClr val="56556A"/>
                </a:solidFill>
              </a:rPr>
              <a:t>1.3.6</a:t>
            </a:r>
            <a:endParaRPr lang="en-US" altLang="zh-CN" dirty="0">
              <a:solidFill>
                <a:srgbClr val="56556A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53" y="574467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6DB9A7"/>
                </a:solidFill>
              </a:rPr>
              <a:t>培训对象：王厂    功能模块：异常报工审批</a:t>
            </a:r>
            <a:endParaRPr lang="zh-CN" altLang="en-US" dirty="0">
              <a:solidFill>
                <a:srgbClr val="6DB9A7"/>
              </a:solidFill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-157927" y="121787"/>
            <a:ext cx="571034" cy="935477"/>
          </a:xfrm>
          <a:prstGeom prst="parallelogram">
            <a:avLst>
              <a:gd name="adj" fmla="val 0"/>
            </a:avLst>
          </a:prstGeom>
          <a:solidFill>
            <a:srgbClr val="27B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9162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8345" y="1057275"/>
            <a:ext cx="21005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点击【异常报工审批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】进入异常报工卡列表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虚尾箭头 3"/>
          <p:cNvSpPr/>
          <p:nvPr/>
        </p:nvSpPr>
        <p:spPr>
          <a:xfrm>
            <a:off x="3405505" y="3545840"/>
            <a:ext cx="375285" cy="419735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14800" y="1137285"/>
            <a:ext cx="19297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点击去审批进行审批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17460" y="1172845"/>
            <a:ext cx="180467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点击通过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" y="1574800"/>
            <a:ext cx="2335530" cy="5062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085" y="1565910"/>
            <a:ext cx="2343785" cy="5079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555" y="1616710"/>
            <a:ext cx="2316480" cy="5020310"/>
          </a:xfrm>
          <a:prstGeom prst="rect">
            <a:avLst/>
          </a:prstGeom>
        </p:spPr>
      </p:pic>
      <p:sp>
        <p:nvSpPr>
          <p:cNvPr id="9" name="虚尾箭头 8"/>
          <p:cNvSpPr/>
          <p:nvPr/>
        </p:nvSpPr>
        <p:spPr>
          <a:xfrm>
            <a:off x="6689090" y="3545840"/>
            <a:ext cx="375285" cy="419735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12750" y="3152775"/>
            <a:ext cx="14071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整张卡未补报工的工序数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9018081" y="5278"/>
            <a:ext cx="3172339" cy="1031194"/>
            <a:chOff x="4688112" y="6521604"/>
            <a:chExt cx="3172339" cy="103119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112" y="6608226"/>
              <a:ext cx="889477" cy="85795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226" y="6521604"/>
              <a:ext cx="2059225" cy="1031194"/>
            </a:xfrm>
            <a:prstGeom prst="rect">
              <a:avLst/>
            </a:prstGeom>
          </p:spPr>
        </p:pic>
        <p:cxnSp>
          <p:nvCxnSpPr>
            <p:cNvPr id="32" name="直线连接符 20"/>
            <p:cNvCxnSpPr/>
            <p:nvPr/>
          </p:nvCxnSpPr>
          <p:spPr>
            <a:xfrm>
              <a:off x="5801226" y="6608226"/>
              <a:ext cx="11113" cy="857951"/>
            </a:xfrm>
            <a:prstGeom prst="line">
              <a:avLst/>
            </a:prstGeom>
            <a:ln w="19050">
              <a:solidFill>
                <a:srgbClr val="1916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452908" y="159932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56556A"/>
                </a:solidFill>
              </a:rPr>
              <a:t>PC</a:t>
            </a:r>
            <a:endParaRPr lang="en-US" altLang="zh-CN" dirty="0">
              <a:solidFill>
                <a:srgbClr val="56556A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53" y="574467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6DB9A7"/>
                </a:solidFill>
              </a:rPr>
              <a:t>培训对象：配置员     功能模块：首道工序交接班</a:t>
            </a:r>
            <a:endParaRPr lang="zh-CN" altLang="en-US" dirty="0">
              <a:solidFill>
                <a:srgbClr val="6DB9A7"/>
              </a:solidFill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-157927" y="121787"/>
            <a:ext cx="571034" cy="935477"/>
          </a:xfrm>
          <a:prstGeom prst="parallelogram">
            <a:avLst>
              <a:gd name="adj" fmla="val 0"/>
            </a:avLst>
          </a:prstGeom>
          <a:solidFill>
            <a:srgbClr val="27B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9162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" y="1036320"/>
            <a:ext cx="10096500" cy="5735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68215" y="3400425"/>
            <a:ext cx="313118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根据工序是否有交班进行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选择，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首道工序选择是否明确产量，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明确产量配置不同操作流程的系数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136390" y="4267200"/>
            <a:ext cx="947420" cy="50165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083810" y="4870450"/>
            <a:ext cx="1597025" cy="736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64655" y="4513580"/>
            <a:ext cx="32124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首道工序选择不明确产量后，首道工序交班工人报工时要填写产量信息。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首道未报工，生产卡第一次报工的工序要填写产量信息。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905" y="1396365"/>
            <a:ext cx="2119630" cy="4593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9018081" y="5278"/>
            <a:ext cx="3172339" cy="1031194"/>
            <a:chOff x="4688112" y="6521604"/>
            <a:chExt cx="3172339" cy="103119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112" y="6608226"/>
              <a:ext cx="889477" cy="85795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226" y="6521604"/>
              <a:ext cx="2059225" cy="1031194"/>
            </a:xfrm>
            <a:prstGeom prst="rect">
              <a:avLst/>
            </a:prstGeom>
          </p:spPr>
        </p:pic>
        <p:cxnSp>
          <p:nvCxnSpPr>
            <p:cNvPr id="32" name="直线连接符 20"/>
            <p:cNvCxnSpPr/>
            <p:nvPr/>
          </p:nvCxnSpPr>
          <p:spPr>
            <a:xfrm>
              <a:off x="5801226" y="6608226"/>
              <a:ext cx="11113" cy="857951"/>
            </a:xfrm>
            <a:prstGeom prst="line">
              <a:avLst/>
            </a:prstGeom>
            <a:ln w="19050">
              <a:solidFill>
                <a:srgbClr val="1916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452908" y="159932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56556A"/>
                </a:solidFill>
              </a:rPr>
              <a:t>PC</a:t>
            </a:r>
            <a:endParaRPr lang="en-US" altLang="zh-CN" dirty="0">
              <a:solidFill>
                <a:srgbClr val="56556A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53" y="574467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6DB9A7"/>
                </a:solidFill>
              </a:rPr>
              <a:t>培训对象：配置员     功能模块：特殊产量</a:t>
            </a:r>
            <a:endParaRPr lang="zh-CN" altLang="en-US" dirty="0">
              <a:solidFill>
                <a:srgbClr val="6DB9A7"/>
              </a:solidFill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-157927" y="121787"/>
            <a:ext cx="571034" cy="935477"/>
          </a:xfrm>
          <a:prstGeom prst="parallelogram">
            <a:avLst>
              <a:gd name="adj" fmla="val 0"/>
            </a:avLst>
          </a:prstGeom>
          <a:solidFill>
            <a:srgbClr val="27B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9162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2421255"/>
            <a:ext cx="11760200" cy="1485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84600" y="4227830"/>
            <a:ext cx="24676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或的逻辑（任意一个存在即触发判定特殊产量规则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6150" y="4227830"/>
            <a:ext cx="24676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或的逻辑（任意一个存在即触发判定特殊产量规则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035050"/>
            <a:ext cx="10113645" cy="5744210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9018081" y="5278"/>
            <a:ext cx="3172339" cy="1031194"/>
            <a:chOff x="4688112" y="6521604"/>
            <a:chExt cx="3172339" cy="103119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112" y="6608226"/>
              <a:ext cx="889477" cy="85795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226" y="6521604"/>
              <a:ext cx="2059225" cy="1031194"/>
            </a:xfrm>
            <a:prstGeom prst="rect">
              <a:avLst/>
            </a:prstGeom>
          </p:spPr>
        </p:pic>
        <p:cxnSp>
          <p:nvCxnSpPr>
            <p:cNvPr id="32" name="直线连接符 20"/>
            <p:cNvCxnSpPr/>
            <p:nvPr/>
          </p:nvCxnSpPr>
          <p:spPr>
            <a:xfrm>
              <a:off x="5801226" y="6608226"/>
              <a:ext cx="11113" cy="857951"/>
            </a:xfrm>
            <a:prstGeom prst="line">
              <a:avLst/>
            </a:prstGeom>
            <a:ln w="19050">
              <a:solidFill>
                <a:srgbClr val="1916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452908" y="159932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56556A"/>
                </a:solidFill>
              </a:rPr>
              <a:t>PC</a:t>
            </a:r>
            <a:endParaRPr lang="en-US" altLang="zh-CN" dirty="0">
              <a:solidFill>
                <a:srgbClr val="56556A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53" y="574467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6DB9A7"/>
                </a:solidFill>
              </a:rPr>
              <a:t>培训对象：配置员     功能模块：特殊产量</a:t>
            </a:r>
            <a:endParaRPr lang="zh-CN" altLang="en-US" dirty="0">
              <a:solidFill>
                <a:srgbClr val="6DB9A7"/>
              </a:solidFill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-157927" y="121787"/>
            <a:ext cx="571034" cy="935477"/>
          </a:xfrm>
          <a:prstGeom prst="parallelogram">
            <a:avLst>
              <a:gd name="adj" fmla="val 0"/>
            </a:avLst>
          </a:prstGeom>
          <a:solidFill>
            <a:srgbClr val="27B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9162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05775" y="1813560"/>
            <a:ext cx="202565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单选（要翻倍的工序）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05775" y="2210435"/>
            <a:ext cx="78549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可多选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05775" y="2639695"/>
            <a:ext cx="26219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可多选（前置工序与产量翻倍工序中间存在则不翻倍）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51525" y="3020695"/>
            <a:ext cx="246761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输入要翻倍的产量倍数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9018081" y="5278"/>
            <a:ext cx="3172339" cy="1031194"/>
            <a:chOff x="4688112" y="6521604"/>
            <a:chExt cx="3172339" cy="103119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112" y="6608226"/>
              <a:ext cx="889477" cy="85795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226" y="6521604"/>
              <a:ext cx="2059225" cy="1031194"/>
            </a:xfrm>
            <a:prstGeom prst="rect">
              <a:avLst/>
            </a:prstGeom>
          </p:spPr>
        </p:pic>
        <p:cxnSp>
          <p:nvCxnSpPr>
            <p:cNvPr id="32" name="直线连接符 20"/>
            <p:cNvCxnSpPr/>
            <p:nvPr/>
          </p:nvCxnSpPr>
          <p:spPr>
            <a:xfrm>
              <a:off x="5801226" y="6608226"/>
              <a:ext cx="11113" cy="857951"/>
            </a:xfrm>
            <a:prstGeom prst="line">
              <a:avLst/>
            </a:prstGeom>
            <a:ln w="19050">
              <a:solidFill>
                <a:srgbClr val="1916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452908" y="159932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56556A"/>
                </a:solidFill>
              </a:rPr>
              <a:t>PC</a:t>
            </a:r>
            <a:endParaRPr lang="en-US" altLang="zh-CN" dirty="0">
              <a:solidFill>
                <a:srgbClr val="56556A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53" y="574467"/>
            <a:ext cx="8599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400" b="1" i="0" u="none" strike="noStrike" cap="none" spc="0" normalizeH="0" baseline="0">
                <a:ln>
                  <a:noFill/>
                </a:ln>
                <a:solidFill>
                  <a:srgbClr val="19172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6DB9A7"/>
                </a:solidFill>
              </a:rPr>
              <a:t>培训对象：配置员     功能模块：权限管理</a:t>
            </a:r>
            <a:endParaRPr lang="zh-CN" altLang="en-US" dirty="0">
              <a:solidFill>
                <a:srgbClr val="6DB9A7"/>
              </a:solidFill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-157927" y="121787"/>
            <a:ext cx="571034" cy="935477"/>
          </a:xfrm>
          <a:prstGeom prst="parallelogram">
            <a:avLst>
              <a:gd name="adj" fmla="val 0"/>
            </a:avLst>
          </a:prstGeom>
          <a:solidFill>
            <a:srgbClr val="27B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9162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0" y="1035050"/>
            <a:ext cx="10147300" cy="5764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42815" y="5353050"/>
            <a:ext cx="33489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【异常报工信息】给主管开放、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【异常报工审批】给王厂开放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606925" y="3928745"/>
            <a:ext cx="2222500" cy="115506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29145" y="2639695"/>
            <a:ext cx="35179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晚上主管下班了，工人要报工时候发现自己要报工的工序被别人报了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自己报工报错了但找不到主管修改，会找对样师傅给加这道工序再报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、给对样师傅开放修改报工信息权限，让其取消错误的报工，不要随便加工序。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、规范流程，不准对样师傅加工序，要求第二工作日再找主管处理。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WPS 演示</Application>
  <PresentationFormat>宽屏</PresentationFormat>
  <Paragraphs>108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kerbors</dc:creator>
  <cp:lastModifiedBy>bang锝少年</cp:lastModifiedBy>
  <cp:revision>105</cp:revision>
  <dcterms:created xsi:type="dcterms:W3CDTF">2020-10-24T04:44:00Z</dcterms:created>
  <dcterms:modified xsi:type="dcterms:W3CDTF">2020-11-03T10:42:30Z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