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0"/>
  </p:notesMasterIdLst>
  <p:sldIdLst>
    <p:sldId id="273" r:id="rId6"/>
    <p:sldId id="1066" r:id="rId7"/>
    <p:sldId id="259" r:id="rId8"/>
    <p:sldId id="10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lian Ryan" initials="JR" lastIdx="1" clrIdx="0">
    <p:extLst>
      <p:ext uri="{19B8F6BF-5375-455C-9EA6-DF929625EA0E}">
        <p15:presenceInfo xmlns:p15="http://schemas.microsoft.com/office/powerpoint/2012/main" userId="S::JRyan@genuent.com::17a2f1dc-e82a-4693-b1eb-9c706b1bd6b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87" autoAdjust="0"/>
    <p:restoredTop sz="91553" autoAdjust="0"/>
  </p:normalViewPr>
  <p:slideViewPr>
    <p:cSldViewPr snapToGrid="0">
      <p:cViewPr varScale="1">
        <p:scale>
          <a:sx n="100" d="100"/>
          <a:sy n="100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88B48-D695-45F0-9986-247A75BED8EA}" type="datetimeFigureOut">
              <a:rPr lang="en-US" smtClean="0"/>
              <a:t>3/10/21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FDC51-B781-4D52-9137-611BFCAB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0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FDC51-B781-4D52-9137-611BFCAB36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71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FDC51-B781-4D52-9137-611BFCAB36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6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FDC51-B781-4D52-9137-611BFCAB36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08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microsoft.com/office/2007/relationships/hdphoto" Target="../media/hdphoto1.wdp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6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7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pn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8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pn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9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469D9-FAA8-440E-8B47-62B30BA30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DBAE2-44D0-4F6E-8178-F719F7AB1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315E9-E76A-4ACD-8D9D-F27B1FA8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talentpath.com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4D46B-2EDD-4105-9F61-FD73953D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217FB-F75C-475C-9A0E-5A80BE46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BC8-3103-4BBB-B2A4-2BEEC41C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5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3254E-D5AB-4F7D-B974-8A56F9B1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16214-37E9-441E-8773-3A2CC1E4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3BA1D-4D0F-44A0-981B-03D6F05C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talentpath.com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F7173-2AE1-4983-8048-E476A3E2C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E5831-CCF4-4743-BB67-E641B3B4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BC8-3103-4BBB-B2A4-2BEEC41C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5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171A-DA12-426E-9DDF-C244860A3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3A127-9D49-4951-B0CF-1A3D03D28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EB80C-557B-4529-9664-A56FC4BA6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talentpath.com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FD51F-F186-45FA-BCA4-5A1F8D9D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604E6-90C8-4D8E-AFE3-8E25F5E5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BC8-3103-4BBB-B2A4-2BEEC41C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5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>
            <a:extLst>
              <a:ext uri="{FF2B5EF4-FFF2-40B4-BE49-F238E27FC236}">
                <a16:creationId xmlns:a16="http://schemas.microsoft.com/office/drawing/2014/main" id="{7B336D9E-B2A4-694E-9D42-57390DD31C8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Diapositiva de think-cell" r:id="rId4" imgW="7772400" imgH="10058400" progId="TCLayout.ActiveDocument.1">
                  <p:embed/>
                </p:oleObj>
              </mc:Choice>
              <mc:Fallback>
                <p:oleObj name="Diapositiva de think-cell" r:id="rId4" imgW="7772400" imgH="10058400" progId="TCLayout.ActiveDocument.1">
                  <p:embed/>
                  <p:pic>
                    <p:nvPicPr>
                      <p:cNvPr id="9" name="Objeto 8" hidden="1">
                        <a:extLst>
                          <a:ext uri="{FF2B5EF4-FFF2-40B4-BE49-F238E27FC236}">
                            <a16:creationId xmlns:a16="http://schemas.microsoft.com/office/drawing/2014/main" id="{7B336D9E-B2A4-694E-9D42-57390DD31C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39"/>
            <a:ext cx="10515600" cy="285273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4800" dirty="0">
                <a:solidFill>
                  <a:schemeClr val="accent3"/>
                </a:solidFill>
                <a:latin typeface="Raleway" panose="020B0503030101060003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10055B8-FB92-0E49-9263-199C03ACAD9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0477" y="6323220"/>
            <a:ext cx="1750555" cy="30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22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to 15" hidden="1">
            <a:extLst>
              <a:ext uri="{FF2B5EF4-FFF2-40B4-BE49-F238E27FC236}">
                <a16:creationId xmlns:a16="http://schemas.microsoft.com/office/drawing/2014/main" id="{D4EA18CB-D0EF-324C-8DD5-89A8C832B50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Diapositiva de think-cell" r:id="rId4" imgW="7772400" imgH="10058400" progId="TCLayout.ActiveDocument.1">
                  <p:embed/>
                </p:oleObj>
              </mc:Choice>
              <mc:Fallback>
                <p:oleObj name="Diapositiva de think-cell" r:id="rId4" imgW="7772400" imgH="10058400" progId="TCLayout.ActiveDocument.1">
                  <p:embed/>
                  <p:pic>
                    <p:nvPicPr>
                      <p:cNvPr id="16" name="Objeto 15" hidden="1">
                        <a:extLst>
                          <a:ext uri="{FF2B5EF4-FFF2-40B4-BE49-F238E27FC236}">
                            <a16:creationId xmlns:a16="http://schemas.microsoft.com/office/drawing/2014/main" id="{D4EA18CB-D0EF-324C-8DD5-89A8C832B5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0430"/>
            <a:ext cx="10515600" cy="597345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rgbClr val="001F53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6323221"/>
            <a:ext cx="649013" cy="365125"/>
          </a:xfrm>
          <a:prstGeom prst="rect">
            <a:avLst/>
          </a:prstGeom>
        </p:spPr>
        <p:txBody>
          <a:bodyPr/>
          <a:lstStyle>
            <a:lvl1pPr algn="l">
              <a:defRPr sz="900">
                <a:latin typeface="Raleway" panose="020B0503030101060003" pitchFamily="34" charset="77"/>
              </a:defRPr>
            </a:lvl1pPr>
          </a:lstStyle>
          <a:p>
            <a:fld id="{310BB6D7-E81F-496D-90DD-AFE10E921B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Imagen 16">
            <a:extLst>
              <a:ext uri="{FF2B5EF4-FFF2-40B4-BE49-F238E27FC236}">
                <a16:creationId xmlns:a16="http://schemas.microsoft.com/office/drawing/2014/main" id="{11DFE79C-1348-4525-A0F1-7309A68F7F3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0477" y="6323220"/>
            <a:ext cx="1750555" cy="30742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43270D-2070-4DDE-B41A-D59B9323AA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64816"/>
            <a:ext cx="10515600" cy="4428908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rgbClr val="0F5567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0932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to 15" hidden="1">
            <a:extLst>
              <a:ext uri="{FF2B5EF4-FFF2-40B4-BE49-F238E27FC236}">
                <a16:creationId xmlns:a16="http://schemas.microsoft.com/office/drawing/2014/main" id="{D4EA18CB-D0EF-324C-8DD5-89A8C832B50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Diapositiva de think-cell" r:id="rId4" imgW="7772400" imgH="10058400" progId="TCLayout.ActiveDocument.1">
                  <p:embed/>
                </p:oleObj>
              </mc:Choice>
              <mc:Fallback>
                <p:oleObj name="Diapositiva de think-cell" r:id="rId4" imgW="7772400" imgH="10058400" progId="TCLayout.ActiveDocument.1">
                  <p:embed/>
                  <p:pic>
                    <p:nvPicPr>
                      <p:cNvPr id="16" name="Objeto 15" hidden="1">
                        <a:extLst>
                          <a:ext uri="{FF2B5EF4-FFF2-40B4-BE49-F238E27FC236}">
                            <a16:creationId xmlns:a16="http://schemas.microsoft.com/office/drawing/2014/main" id="{D4EA18CB-D0EF-324C-8DD5-89A8C832B5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0430"/>
            <a:ext cx="10515600" cy="597345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6323221"/>
            <a:ext cx="649013" cy="365125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1"/>
                </a:solidFill>
                <a:latin typeface="Raleway" panose="020B0503030101060003" pitchFamily="34" charset="77"/>
              </a:defRPr>
            </a:lvl1pPr>
          </a:lstStyle>
          <a:p>
            <a:fld id="{310BB6D7-E81F-496D-90DD-AFE10E921B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9EA0186-144F-A741-BFF2-56A4B35DCE1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0477" y="6323220"/>
            <a:ext cx="1750555" cy="30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30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to 9" hidden="1">
            <a:extLst>
              <a:ext uri="{FF2B5EF4-FFF2-40B4-BE49-F238E27FC236}">
                <a16:creationId xmlns:a16="http://schemas.microsoft.com/office/drawing/2014/main" id="{89011804-FD5C-8D47-B597-D2EA3FD744A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Diapositiva de think-cell" r:id="rId4" imgW="7772400" imgH="10058400" progId="TCLayout.ActiveDocument.1">
                  <p:embed/>
                </p:oleObj>
              </mc:Choice>
              <mc:Fallback>
                <p:oleObj name="Diapositiva de think-cell" r:id="rId4" imgW="7772400" imgH="10058400" progId="TCLayout.ActiveDocument.1">
                  <p:embed/>
                  <p:pic>
                    <p:nvPicPr>
                      <p:cNvPr id="10" name="Objeto 9" hidden="1">
                        <a:extLst>
                          <a:ext uri="{FF2B5EF4-FFF2-40B4-BE49-F238E27FC236}">
                            <a16:creationId xmlns:a16="http://schemas.microsoft.com/office/drawing/2014/main" id="{89011804-FD5C-8D47-B597-D2EA3FD744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b">
            <a:normAutofit/>
          </a:bodyPr>
          <a:lstStyle>
            <a:lvl1pPr>
              <a:defRPr lang="en-US" dirty="0">
                <a:solidFill>
                  <a:srgbClr val="001F53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51800"/>
            <a:ext cx="5156200" cy="4351338"/>
          </a:xfrm>
        </p:spPr>
        <p:txBody>
          <a:bodyPr/>
          <a:lstStyle>
            <a:lvl1pPr>
              <a:defRPr>
                <a:latin typeface="Raleway Light" panose="020B0403030101060003" pitchFamily="34" charset="0"/>
              </a:defRPr>
            </a:lvl1pPr>
            <a:lvl2pPr>
              <a:defRPr>
                <a:latin typeface="Raleway Light" panose="020B0403030101060003" pitchFamily="34" charset="0"/>
              </a:defRPr>
            </a:lvl2pPr>
            <a:lvl3pPr>
              <a:defRPr>
                <a:latin typeface="Raleway Light" panose="020B0403030101060003" pitchFamily="34" charset="0"/>
              </a:defRPr>
            </a:lvl3pPr>
            <a:lvl4pPr>
              <a:defRPr>
                <a:latin typeface="Raleway Light" panose="020B0403030101060003" pitchFamily="34" charset="0"/>
              </a:defRPr>
            </a:lvl4pPr>
            <a:lvl5pPr>
              <a:defRPr>
                <a:latin typeface="Raleway Light" panose="020B04030301010600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51800"/>
            <a:ext cx="5156200" cy="4351338"/>
          </a:xfrm>
        </p:spPr>
        <p:txBody>
          <a:bodyPr/>
          <a:lstStyle>
            <a:lvl1pPr>
              <a:defRPr>
                <a:latin typeface="Raleway Light" panose="020B0403030101060003" pitchFamily="34" charset="0"/>
              </a:defRPr>
            </a:lvl1pPr>
            <a:lvl2pPr>
              <a:defRPr>
                <a:latin typeface="Raleway Light" panose="020B0403030101060003" pitchFamily="34" charset="0"/>
              </a:defRPr>
            </a:lvl2pPr>
            <a:lvl3pPr>
              <a:defRPr>
                <a:latin typeface="Raleway Light" panose="020B0403030101060003" pitchFamily="34" charset="0"/>
              </a:defRPr>
            </a:lvl3pPr>
            <a:lvl4pPr>
              <a:defRPr>
                <a:latin typeface="Raleway Light" panose="020B0403030101060003" pitchFamily="34" charset="0"/>
              </a:defRPr>
            </a:lvl4pPr>
            <a:lvl5pPr>
              <a:defRPr>
                <a:latin typeface="Raleway Light" panose="020B04030301010600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DF1D480-45B2-DF45-BBE0-CE1D3DA8946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0477" y="6323220"/>
            <a:ext cx="1750555" cy="307426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9619F21-E541-7247-AB3E-AC38A43B7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23221"/>
            <a:ext cx="649013" cy="365125"/>
          </a:xfrm>
          <a:prstGeom prst="rect">
            <a:avLst/>
          </a:prstGeom>
        </p:spPr>
        <p:txBody>
          <a:bodyPr/>
          <a:lstStyle>
            <a:lvl1pPr algn="l">
              <a:defRPr sz="900">
                <a:latin typeface="Raleway" panose="020B0503030101060003" pitchFamily="34" charset="77"/>
              </a:defRPr>
            </a:lvl1pPr>
          </a:lstStyle>
          <a:p>
            <a:fld id="{310BB6D7-E81F-496D-90DD-AFE10E921B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866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FA322A27-7877-0747-BE18-18249F8B93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Diapositiva de think-cell" r:id="rId4" imgW="7772400" imgH="10058400" progId="TCLayout.ActiveDocument.1">
                  <p:embed/>
                </p:oleObj>
              </mc:Choice>
              <mc:Fallback>
                <p:oleObj name="Diapositiva de think-cell" r:id="rId4" imgW="7772400" imgH="10058400" progId="TCLayout.ActiveDocument.1">
                  <p:embed/>
                  <p:pic>
                    <p:nvPicPr>
                      <p:cNvPr id="8" name="Objeto 7" hidden="1">
                        <a:extLst>
                          <a:ext uri="{FF2B5EF4-FFF2-40B4-BE49-F238E27FC236}">
                            <a16:creationId xmlns:a16="http://schemas.microsoft.com/office/drawing/2014/main" id="{FA322A27-7877-0747-BE18-18249F8B93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81402"/>
            <a:ext cx="10515600" cy="89282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800" dirty="0">
                <a:solidFill>
                  <a:srgbClr val="001F53"/>
                </a:solidFill>
                <a:latin typeface="Raleway" panose="020B0503030101060003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2CB15D6-643E-0843-8D0C-6B7FED6885A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0477" y="6323220"/>
            <a:ext cx="1750555" cy="307426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0E21367-E9CD-1645-AB66-F5DCDE28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23221"/>
            <a:ext cx="649013" cy="365125"/>
          </a:xfrm>
          <a:prstGeom prst="rect">
            <a:avLst/>
          </a:prstGeom>
        </p:spPr>
        <p:txBody>
          <a:bodyPr/>
          <a:lstStyle>
            <a:lvl1pPr algn="l">
              <a:defRPr sz="900">
                <a:latin typeface="Raleway" panose="020B0503030101060003" pitchFamily="34" charset="77"/>
              </a:defRPr>
            </a:lvl1pPr>
          </a:lstStyle>
          <a:p>
            <a:fld id="{310BB6D7-E81F-496D-90DD-AFE10E921B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206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 hidden="1">
            <a:extLst>
              <a:ext uri="{FF2B5EF4-FFF2-40B4-BE49-F238E27FC236}">
                <a16:creationId xmlns:a16="http://schemas.microsoft.com/office/drawing/2014/main" id="{8953FF9C-25F2-FE49-95DB-C130599B8BF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Diapositiva de think-cell" r:id="rId4" imgW="7772400" imgH="10058400" progId="TCLayout.ActiveDocument.1">
                  <p:embed/>
                </p:oleObj>
              </mc:Choice>
              <mc:Fallback>
                <p:oleObj name="Diapositiva de think-cell" r:id="rId4" imgW="7772400" imgH="10058400" progId="TCLayout.ActiveDocument.1">
                  <p:embed/>
                  <p:pic>
                    <p:nvPicPr>
                      <p:cNvPr id="7" name="Objeto 6" hidden="1">
                        <a:extLst>
                          <a:ext uri="{FF2B5EF4-FFF2-40B4-BE49-F238E27FC236}">
                            <a16:creationId xmlns:a16="http://schemas.microsoft.com/office/drawing/2014/main" id="{8953FF9C-25F2-FE49-95DB-C130599B8B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D9278835-B17C-6449-9937-7C6403403B3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0477" y="6323220"/>
            <a:ext cx="1750555" cy="307426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C76EED1-A0EE-F34F-8149-9717E56F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23221"/>
            <a:ext cx="649013" cy="365125"/>
          </a:xfrm>
          <a:prstGeom prst="rect">
            <a:avLst/>
          </a:prstGeom>
        </p:spPr>
        <p:txBody>
          <a:bodyPr/>
          <a:lstStyle>
            <a:lvl1pPr algn="l">
              <a:defRPr sz="900">
                <a:latin typeface="Raleway" panose="020B0503030101060003" pitchFamily="34" charset="77"/>
              </a:defRPr>
            </a:lvl1pPr>
          </a:lstStyle>
          <a:p>
            <a:fld id="{310BB6D7-E81F-496D-90DD-AFE10E921B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220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to 9" hidden="1">
            <a:extLst>
              <a:ext uri="{FF2B5EF4-FFF2-40B4-BE49-F238E27FC236}">
                <a16:creationId xmlns:a16="http://schemas.microsoft.com/office/drawing/2014/main" id="{257BBA81-C755-AB47-AEA6-A64EE560B7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Diapositiva de think-cell" r:id="rId4" imgW="7772400" imgH="10058400" progId="TCLayout.ActiveDocument.1">
                  <p:embed/>
                </p:oleObj>
              </mc:Choice>
              <mc:Fallback>
                <p:oleObj name="Diapositiva de think-cell" r:id="rId4" imgW="7772400" imgH="10058400" progId="TCLayout.ActiveDocument.1">
                  <p:embed/>
                  <p:pic>
                    <p:nvPicPr>
                      <p:cNvPr id="10" name="Objeto 9" hidden="1">
                        <a:extLst>
                          <a:ext uri="{FF2B5EF4-FFF2-40B4-BE49-F238E27FC236}">
                            <a16:creationId xmlns:a16="http://schemas.microsoft.com/office/drawing/2014/main" id="{257BBA81-C755-AB47-AEA6-A64EE560B7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>
                <a:solidFill>
                  <a:srgbClr val="001F5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5E16E74-2C2F-D049-9458-38D6AC04184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0477" y="6323220"/>
            <a:ext cx="1750555" cy="307426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E538661-F0F0-5749-8D77-E11A189F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23221"/>
            <a:ext cx="649013" cy="365125"/>
          </a:xfrm>
          <a:prstGeom prst="rect">
            <a:avLst/>
          </a:prstGeom>
        </p:spPr>
        <p:txBody>
          <a:bodyPr/>
          <a:lstStyle>
            <a:lvl1pPr algn="l">
              <a:defRPr sz="900">
                <a:latin typeface="Raleway" panose="020B0503030101060003" pitchFamily="34" charset="77"/>
              </a:defRPr>
            </a:lvl1pPr>
          </a:lstStyle>
          <a:p>
            <a:fld id="{310BB6D7-E81F-496D-90DD-AFE10E921B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50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to 9" hidden="1">
            <a:extLst>
              <a:ext uri="{FF2B5EF4-FFF2-40B4-BE49-F238E27FC236}">
                <a16:creationId xmlns:a16="http://schemas.microsoft.com/office/drawing/2014/main" id="{9E2EFECA-3E02-9A44-81CC-B66FC181AA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Diapositiva de think-cell" r:id="rId4" imgW="7772400" imgH="10058400" progId="TCLayout.ActiveDocument.1">
                  <p:embed/>
                </p:oleObj>
              </mc:Choice>
              <mc:Fallback>
                <p:oleObj name="Diapositiva de think-cell" r:id="rId4" imgW="7772400" imgH="10058400" progId="TCLayout.ActiveDocument.1">
                  <p:embed/>
                  <p:pic>
                    <p:nvPicPr>
                      <p:cNvPr id="10" name="Objeto 9" hidden="1">
                        <a:extLst>
                          <a:ext uri="{FF2B5EF4-FFF2-40B4-BE49-F238E27FC236}">
                            <a16:creationId xmlns:a16="http://schemas.microsoft.com/office/drawing/2014/main" id="{9E2EFECA-3E02-9A44-81CC-B66FC181AA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>
                <a:solidFill>
                  <a:srgbClr val="001F5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A7CE450-0AE6-4E4C-91E1-596E8BC5E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23221"/>
            <a:ext cx="649013" cy="365125"/>
          </a:xfrm>
          <a:prstGeom prst="rect">
            <a:avLst/>
          </a:prstGeom>
        </p:spPr>
        <p:txBody>
          <a:bodyPr/>
          <a:lstStyle>
            <a:lvl1pPr algn="l">
              <a:defRPr sz="900">
                <a:latin typeface="Raleway" panose="020B0503030101060003" pitchFamily="34" charset="77"/>
              </a:defRPr>
            </a:lvl1pPr>
          </a:lstStyle>
          <a:p>
            <a:fld id="{310BB6D7-E81F-496D-90DD-AFE10E921B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DD30DF8-C191-C54B-891A-7127C182045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0477" y="6323220"/>
            <a:ext cx="1750555" cy="30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2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66643F16-DD1D-4E81-B811-1C4F23C10F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16462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A2FC12-2865-4498-BB4F-A1A874BCCD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"/>
            <a:ext cx="8546432" cy="164623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Raleway Black" panose="020B0A030301010600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67913-11E7-4CF2-AD55-C41B0D1F5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10515600" cy="41211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DF212-DAA6-4F58-BAF2-97470F31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z="800" b="0" i="0" u="none" strike="noStrike" baseline="0" smtClean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talent</a:t>
            </a:r>
            <a:r>
              <a:rPr lang="en-US" b="1" dirty="0"/>
              <a:t>path</a:t>
            </a:r>
            <a:r>
              <a:rPr lang="en-US" dirty="0"/>
              <a:t>.com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A562-8ACE-4F2C-A1B1-E863ABE3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Confidential and Proprietary</a:t>
            </a:r>
            <a:endParaRPr lang="en-US" sz="7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084ED-E9E0-473F-AF1A-96F51708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BC8-3103-4BBB-B2A4-2BEEC41CDAB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A drawing of a face&#10;&#10;Description automatically generated">
            <a:extLst>
              <a:ext uri="{FF2B5EF4-FFF2-40B4-BE49-F238E27FC236}">
                <a16:creationId xmlns:a16="http://schemas.microsoft.com/office/drawing/2014/main" id="{DAB15B23-0BA2-4EEA-B503-3BB3325197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6422" y="681037"/>
            <a:ext cx="1550068" cy="36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9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9513-7074-4D93-B344-A0DC8CB6D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AEE44-0073-49C1-876F-CB203E430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CF098-6C3D-41C5-8F8F-D9A8E205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talentpath.com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13F13-72E6-4963-822E-B601AC70F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DFA04-E089-47BF-BEE9-1AC40FF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BC8-3103-4BBB-B2A4-2BEEC41C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6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ECA1-B01C-4AFC-A9F6-97EEA38B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12B93-346B-4E6C-96A7-0171FAA67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EA3E7-1D4C-4A5C-BF6A-AFEE6A6B5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C9B1D-27F9-4A5E-BA5B-216312BF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talentpath.com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4A2D2-4558-4CC9-ABB8-8CA3FB77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C4F8E-99AE-4F29-AC5B-03FE1542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BC8-3103-4BBB-B2A4-2BEEC41C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5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B8FB-2684-4214-BFB9-F3967BCB7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7CAA2-8FCA-4232-838D-31E365ABE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097AA-CBD6-4576-B660-9FD68E1D8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8C5B8-F7F0-4052-99EC-1CF482143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5F97C-66D3-4B25-904B-6551529FE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5E923-3774-4D79-BAEE-2477147A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talentpath.com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D3C74-1372-4D5F-B101-07D2E8FC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30E050-B475-4453-AD96-8579761A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BC8-3103-4BBB-B2A4-2BEEC41C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6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B4BE-845E-4DC7-A1E2-737FDCC4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A1922-1C3B-4496-A64C-7DC622FE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talentpath.com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ED3B2-AA46-44E0-B5BA-EB8ACFC3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D1A9A-0E80-419F-9A9C-22B27BE0A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BC8-3103-4BBB-B2A4-2BEEC41C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6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26AD4-2369-4973-8FA3-6A348A0A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talentpath.com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873F0-A5A9-4205-8882-11111A57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DB1E7-F078-4F62-BE87-B4EA2FBA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BC8-3103-4BBB-B2A4-2BEEC41C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2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77AC-70FD-4EDD-899D-DC15630EB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7F04B-06B3-4BC6-BC89-E06BA2BE1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59422-D464-469B-913F-3DA807F30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8654F-1950-4433-9070-D731B2B1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talentpath.com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9F308-EF8A-4727-B021-FD5D6178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C5CE1-2E8A-409C-8276-59EFF585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BC8-3103-4BBB-B2A4-2BEEC41C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0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7297-AB9A-4B94-A47A-858E94D48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FFB47E-0717-4177-BA23-048B7EAE7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B40AA-A46C-4C94-823F-9066871CE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B82E3-B9EC-4F8B-8A96-E9CD8D08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talentpath.com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35BA4-C3D2-4235-8165-2CA9803ED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44C3A-B967-412E-966C-72E1FF67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BC8-3103-4BBB-B2A4-2BEEC41C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4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16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DC4C20-A069-442B-8D84-54336F5C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EBA7C-D250-4B17-9015-F21159C68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ED9FB-650C-424B-9CCA-05D7B9DD0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talentpath.com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F104E-EB27-409C-8751-2297D9BEA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Confidential and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6A98F-C0D7-4CE2-871B-6E01DB5D3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06BC8-3103-4BBB-B2A4-2BEEC41C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>
            <a:extLst>
              <a:ext uri="{FF2B5EF4-FFF2-40B4-BE49-F238E27FC236}">
                <a16:creationId xmlns:a16="http://schemas.microsoft.com/office/drawing/2014/main" id="{010FA349-4653-2646-9036-11FD8858B8A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910094912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iapositiva de think-cell" r:id="rId13" imgW="7772400" imgH="10058400" progId="TCLayout.ActiveDocument.1">
                  <p:embed/>
                </p:oleObj>
              </mc:Choice>
              <mc:Fallback>
                <p:oleObj name="Diapositiva de think-cell" r:id="rId13" imgW="7772400" imgH="10058400" progId="TCLayout.ActiveDocument.1">
                  <p:embed/>
                  <p:pic>
                    <p:nvPicPr>
                      <p:cNvPr id="9" name="Objeto 8" hidden="1">
                        <a:extLst>
                          <a:ext uri="{FF2B5EF4-FFF2-40B4-BE49-F238E27FC236}">
                            <a16:creationId xmlns:a16="http://schemas.microsoft.com/office/drawing/2014/main" id="{010FA349-4653-2646-9036-11FD8858B8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ángulo 7" hidden="1">
            <a:extLst>
              <a:ext uri="{FF2B5EF4-FFF2-40B4-BE49-F238E27FC236}">
                <a16:creationId xmlns:a16="http://schemas.microsoft.com/office/drawing/2014/main" id="{09CF418F-E462-4145-9A55-FEA640A490A2}"/>
              </a:ext>
            </a:extLst>
          </p:cNvPr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211667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0" i="0" baseline="0" dirty="0">
              <a:latin typeface="Raleway" panose="020B0503030101060003" pitchFamily="34" charset="77"/>
              <a:ea typeface="+mj-ea"/>
              <a:sym typeface="Raleway" panose="020B0503030101060003" pitchFamily="34" charset="7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2365"/>
            <a:ext cx="10515600" cy="8998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510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BA7B023-5557-6B49-B467-C97E8E41D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23221"/>
            <a:ext cx="649013" cy="365125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fld id="{310BB6D7-E81F-496D-90DD-AFE10E921B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accent3"/>
          </a:solidFill>
          <a:latin typeface="Raleway" panose="020B05030301010600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Raleway Light" panose="020B0403030101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65000"/>
            <a:lumOff val="35000"/>
          </a:schemeClr>
        </a:buClr>
        <a:buSzPct val="85000"/>
        <a:buFont typeface="Raleway" panose="020B0003030101060003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Raleway Light" panose="020B0403030101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Raleway Light" panose="020B04030301010600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aleway Light" panose="020B0403030101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aleway Light" panose="020B0403030101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EE770ECC-0AE1-4BA5-B0D2-47F7A453A7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5" y="0"/>
            <a:ext cx="1219081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E739DA-1F9A-4A55-B3E6-CA21DF0AB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584" y="2605881"/>
            <a:ext cx="5533416" cy="1646237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Staff Scheduler</a:t>
            </a:r>
            <a:br>
              <a:rPr lang="en-US" sz="5400" dirty="0"/>
            </a:br>
            <a:br>
              <a:rPr lang="en-US" sz="5400" dirty="0"/>
            </a:br>
            <a:r>
              <a:rPr lang="en-US" sz="1800" dirty="0"/>
              <a:t>Presented by Noel Castillo</a:t>
            </a:r>
            <a:endParaRPr lang="en-US" sz="5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E7268-2047-462B-B8E4-0EA39592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</a:t>
            </a:r>
            <a:endParaRPr lang="en-US" sz="7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FCEA6-436E-456D-AB15-223EB5FB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BC8-3103-4BBB-B2A4-2BEEC41CDAB5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818131C-41EE-45E8-8349-E6DA66B1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talentpath.com</a:t>
            </a:r>
            <a:endParaRPr lang="en-US" dirty="0"/>
          </a:p>
        </p:txBody>
      </p:sp>
      <p:pic>
        <p:nvPicPr>
          <p:cNvPr id="20" name="Picture 19" descr="A drawing of a face&#10;&#10;Description automatically generated">
            <a:extLst>
              <a:ext uri="{FF2B5EF4-FFF2-40B4-BE49-F238E27FC236}">
                <a16:creationId xmlns:a16="http://schemas.microsoft.com/office/drawing/2014/main" id="{2D32F7D8-2F00-4F0C-AB09-AC1FD43AFF5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58399" y="685433"/>
            <a:ext cx="1554297" cy="36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9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957EDB-3449-44EC-B6D0-004DAEC2F1D4}"/>
              </a:ext>
            </a:extLst>
          </p:cNvPr>
          <p:cNvSpPr txBox="1"/>
          <p:nvPr/>
        </p:nvSpPr>
        <p:spPr>
          <a:xfrm>
            <a:off x="838199" y="2195301"/>
            <a:ext cx="1135380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Raleway Black" panose="020B0A03030101060003" pitchFamily="34" charset="0"/>
              </a:rPr>
              <a:t>Tech Stack</a:t>
            </a:r>
          </a:p>
          <a:p>
            <a:pPr lvl="1"/>
            <a:endParaRPr lang="en-US" sz="2000" dirty="0">
              <a:latin typeface="Raleway Black" panose="020B0A030301010600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Raleway Black" panose="020B0A03030101060003" pitchFamily="34" charset="0"/>
              </a:rPr>
              <a:t>Demo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Raleway Black" panose="020B0A030301010600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Raleway Black" panose="020B0A03030101060003" pitchFamily="34" charset="0"/>
              </a:rPr>
              <a:t>Future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Raleway Black" panose="020B0A030301010600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Raleway Black" panose="020B0A03030101060003" pitchFamily="34" charset="0"/>
              </a:rPr>
              <a:t>Q &amp; A</a:t>
            </a:r>
            <a:endParaRPr lang="en-US" sz="2000" dirty="0">
              <a:latin typeface="Raleway Black" panose="020B0A03030101060003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09BBA-7C8A-4B15-8452-F7F4401D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</a:t>
            </a:r>
            <a:endParaRPr lang="en-US" sz="7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226CE-530C-45ED-9082-BE7F8783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BC8-3103-4BBB-B2A4-2BEEC41CDAB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4FD81-7B26-4F6B-9F63-C2E454D0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talentpath.com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C7B60B-7270-4DCA-B2B8-2A5CF243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8048625" cy="1630496"/>
          </a:xfrm>
        </p:spPr>
        <p:txBody>
          <a:bodyPr>
            <a:normAutofit/>
          </a:bodyPr>
          <a:lstStyle/>
          <a:p>
            <a:r>
              <a:rPr lang="en-US" sz="44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5225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957EDB-3449-44EC-B6D0-004DAEC2F1D4}"/>
              </a:ext>
            </a:extLst>
          </p:cNvPr>
          <p:cNvSpPr txBox="1"/>
          <p:nvPr/>
        </p:nvSpPr>
        <p:spPr>
          <a:xfrm>
            <a:off x="838199" y="2195301"/>
            <a:ext cx="113538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Raleway Black" panose="020B0A03030101060003" pitchFamily="34" charset="0"/>
              </a:rPr>
              <a:t>Back-End: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Raleway Black" panose="020B0A03030101060003" pitchFamily="34" charset="0"/>
              </a:rPr>
              <a:t>PostgreSQL database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Raleway Black" panose="020B0A03030101060003" pitchFamily="34" charset="0"/>
              </a:rPr>
              <a:t>Spring Boot (Java)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Raleway Black" panose="020B0A03030101060003" pitchFamily="34" charset="0"/>
              </a:rPr>
              <a:t>Maven</a:t>
            </a:r>
          </a:p>
          <a:p>
            <a:pPr lvl="1"/>
            <a:endParaRPr lang="en-US" sz="2000" dirty="0">
              <a:latin typeface="Raleway Black" panose="020B0A030301010600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Raleway Black" panose="020B0A03030101060003" pitchFamily="34" charset="0"/>
              </a:rPr>
              <a:t>Front-End: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Raleway Black" panose="020B0A03030101060003" pitchFamily="34" charset="0"/>
              </a:rPr>
              <a:t>Angular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Raleway Black" panose="020B0A03030101060003" pitchFamily="34" charset="0"/>
              </a:rPr>
              <a:t>Typescript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Raleway Black" panose="020B0A03030101060003" pitchFamily="34" charset="0"/>
              </a:rPr>
              <a:t>HTML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Raleway Black" panose="020B0A03030101060003" pitchFamily="34" charset="0"/>
              </a:rPr>
              <a:t>CSS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09BBA-7C8A-4B15-8452-F7F4401D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</a:t>
            </a:r>
            <a:endParaRPr lang="en-US" sz="7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226CE-530C-45ED-9082-BE7F8783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BC8-3103-4BBB-B2A4-2BEEC41CDAB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4FD81-7B26-4F6B-9F63-C2E454D0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talentpath.com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C7B60B-7270-4DCA-B2B8-2A5CF243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8048625" cy="1630496"/>
          </a:xfrm>
        </p:spPr>
        <p:txBody>
          <a:bodyPr>
            <a:normAutofit/>
          </a:bodyPr>
          <a:lstStyle/>
          <a:p>
            <a:r>
              <a:rPr lang="en-US" sz="4400" dirty="0"/>
              <a:t>Tech Stack</a:t>
            </a:r>
          </a:p>
        </p:txBody>
      </p:sp>
      <p:pic>
        <p:nvPicPr>
          <p:cNvPr id="10242" name="Picture 2" descr="PostgreSQL Tutorial">
            <a:extLst>
              <a:ext uri="{FF2B5EF4-FFF2-40B4-BE49-F238E27FC236}">
                <a16:creationId xmlns:a16="http://schemas.microsoft.com/office/drawing/2014/main" id="{B787A1EB-A543-6048-9A30-A24BEBE22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854200"/>
            <a:ext cx="381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Oracle updates Java two weeks early to address more security  vulnerabilities - The Verge">
            <a:extLst>
              <a:ext uri="{FF2B5EF4-FFF2-40B4-BE49-F238E27FC236}">
                <a16:creationId xmlns:a16="http://schemas.microsoft.com/office/drawing/2014/main" id="{0E07B153-0F53-6542-927C-9F1C6D004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1643197"/>
            <a:ext cx="2730500" cy="181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Microservices Toolbox: Spring Boot | E4developer">
            <a:extLst>
              <a:ext uri="{FF2B5EF4-FFF2-40B4-BE49-F238E27FC236}">
                <a16:creationId xmlns:a16="http://schemas.microsoft.com/office/drawing/2014/main" id="{9DC9FFB7-F9B0-4148-9409-BAF96A6D9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50" y="3112674"/>
            <a:ext cx="2876550" cy="151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Apache Maven with Feather Logo | Feather logo, Apache maven, Tech logos">
            <a:extLst>
              <a:ext uri="{FF2B5EF4-FFF2-40B4-BE49-F238E27FC236}">
                <a16:creationId xmlns:a16="http://schemas.microsoft.com/office/drawing/2014/main" id="{A4A21B84-524F-A448-8AC8-D5A52E3FE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624" y="3766555"/>
            <a:ext cx="2219325" cy="76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Angular - PRESS KIT">
            <a:extLst>
              <a:ext uri="{FF2B5EF4-FFF2-40B4-BE49-F238E27FC236}">
                <a16:creationId xmlns:a16="http://schemas.microsoft.com/office/drawing/2014/main" id="{0EC181D2-481F-2F41-8167-6729738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49" y="4551594"/>
            <a:ext cx="1638300" cy="173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27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957EDB-3449-44EC-B6D0-004DAEC2F1D4}"/>
              </a:ext>
            </a:extLst>
          </p:cNvPr>
          <p:cNvSpPr txBox="1"/>
          <p:nvPr/>
        </p:nvSpPr>
        <p:spPr>
          <a:xfrm>
            <a:off x="838199" y="2195301"/>
            <a:ext cx="113538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Raleway Black" panose="020B0A03030101060003" pitchFamily="34" charset="0"/>
              </a:rPr>
              <a:t>User login to restrict permissions</a:t>
            </a:r>
          </a:p>
          <a:p>
            <a:endParaRPr lang="en-US" sz="2800" dirty="0">
              <a:latin typeface="Raleway Black" panose="020B0A030301010600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Raleway Black" panose="020B0A03030101060003" pitchFamily="34" charset="0"/>
              </a:rPr>
              <a:t>Export a weekly schedule as an excel sheet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Raleway Black" panose="020B0A03030101060003" pitchFamily="34" charset="0"/>
              </a:rPr>
              <a:t>Print a weekly schedule to distribute to employees or place of business.</a:t>
            </a:r>
          </a:p>
          <a:p>
            <a:endParaRPr lang="en-US" sz="2800" dirty="0">
              <a:latin typeface="Raleway Black" panose="020B0A03030101060003" pitchFamily="34" charset="0"/>
            </a:endParaRPr>
          </a:p>
          <a:p>
            <a:endParaRPr lang="en-US" sz="2800" dirty="0">
              <a:latin typeface="Raleway Black" panose="020B0A030301010600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Raleway Black" panose="020B0A03030101060003" pitchFamily="34" charset="0"/>
              </a:rPr>
              <a:t>Q &amp; A</a:t>
            </a:r>
          </a:p>
          <a:p>
            <a:r>
              <a:rPr lang="en-US" sz="2800" dirty="0">
                <a:latin typeface="Raleway Black" panose="020B0A03030101060003" pitchFamily="34" charset="0"/>
              </a:rPr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09BBA-7C8A-4B15-8452-F7F4401D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</a:t>
            </a:r>
            <a:endParaRPr lang="en-US" sz="7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226CE-530C-45ED-9082-BE7F8783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BC8-3103-4BBB-B2A4-2BEEC41CDAB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4FD81-7B26-4F6B-9F63-C2E454D0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talentpath.com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C7B60B-7270-4DCA-B2B8-2A5CF243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8048625" cy="1630496"/>
          </a:xfrm>
        </p:spPr>
        <p:txBody>
          <a:bodyPr>
            <a:normAutofit/>
          </a:bodyPr>
          <a:lstStyle/>
          <a:p>
            <a:r>
              <a:rPr lang="en-US" sz="4400" dirty="0"/>
              <a:t>Future Features</a:t>
            </a:r>
          </a:p>
        </p:txBody>
      </p:sp>
    </p:spTree>
    <p:extLst>
      <p:ext uri="{BB962C8B-B14F-4D97-AF65-F5344CB8AC3E}">
        <p14:creationId xmlns:p14="http://schemas.microsoft.com/office/powerpoint/2010/main" val="41098361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MKkfIdAu_CttcDbKq1qg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Talent Path Colors">
      <a:dk1>
        <a:sysClr val="windowText" lastClr="000000"/>
      </a:dk1>
      <a:lt1>
        <a:sysClr val="window" lastClr="FFFFFF"/>
      </a:lt1>
      <a:dk2>
        <a:srgbClr val="4E3B30"/>
      </a:dk2>
      <a:lt2>
        <a:srgbClr val="FFFFFF"/>
      </a:lt2>
      <a:accent1>
        <a:srgbClr val="F8992C"/>
      </a:accent1>
      <a:accent2>
        <a:srgbClr val="0077C8"/>
      </a:accent2>
      <a:accent3>
        <a:srgbClr val="FFFFFF"/>
      </a:accent3>
      <a:accent4>
        <a:srgbClr val="000000"/>
      </a:accent4>
      <a:accent5>
        <a:srgbClr val="FFFFFF"/>
      </a:accent5>
      <a:accent6>
        <a:srgbClr val="C17529"/>
      </a:accent6>
      <a:hlink>
        <a:srgbClr val="52C0FD"/>
      </a:hlink>
      <a:folHlink>
        <a:srgbClr val="52C0FD"/>
      </a:folHlink>
    </a:clrScheme>
    <a:fontScheme name="Custom 1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o Background">
  <a:themeElements>
    <a:clrScheme name="Personalizados 14">
      <a:dk1>
        <a:srgbClr val="445469"/>
      </a:dk1>
      <a:lt1>
        <a:srgbClr val="FFFFFF"/>
      </a:lt1>
      <a:dk2>
        <a:srgbClr val="445469"/>
      </a:dk2>
      <a:lt2>
        <a:srgbClr val="DFE5EB"/>
      </a:lt2>
      <a:accent1>
        <a:srgbClr val="70C6F6"/>
      </a:accent1>
      <a:accent2>
        <a:srgbClr val="0FA1F2"/>
      </a:accent2>
      <a:accent3>
        <a:srgbClr val="001E53"/>
      </a:accent3>
      <a:accent4>
        <a:srgbClr val="445469"/>
      </a:accent4>
      <a:accent5>
        <a:srgbClr val="F89929"/>
      </a:accent5>
      <a:accent6>
        <a:srgbClr val="DFE5EB"/>
      </a:accent6>
      <a:hlink>
        <a:srgbClr val="00296F"/>
      </a:hlink>
      <a:folHlink>
        <a:srgbClr val="F8992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AF7A17FEB7F24AAFC1D69FEF872C46" ma:contentTypeVersion="6" ma:contentTypeDescription="Create a new document." ma:contentTypeScope="" ma:versionID="06b5617cfef70fdd83e4221190ead60f">
  <xsd:schema xmlns:xsd="http://www.w3.org/2001/XMLSchema" xmlns:xs="http://www.w3.org/2001/XMLSchema" xmlns:p="http://schemas.microsoft.com/office/2006/metadata/properties" xmlns:ns2="03057805-aae1-46cb-a39c-846fe56d4aa3" xmlns:ns3="593996c2-d01b-4396-9816-2066a3415333" targetNamespace="http://schemas.microsoft.com/office/2006/metadata/properties" ma:root="true" ma:fieldsID="aa59a26bafd2f5deaa40a4c4f448d50a" ns2:_="" ns3:_="">
    <xsd:import namespace="03057805-aae1-46cb-a39c-846fe56d4aa3"/>
    <xsd:import namespace="593996c2-d01b-4396-9816-2066a34153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057805-aae1-46cb-a39c-846fe56d4a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3996c2-d01b-4396-9816-2066a341533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0BCA5D-EFC2-42C3-98BE-FDA4009455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057805-aae1-46cb-a39c-846fe56d4aa3"/>
    <ds:schemaRef ds:uri="593996c2-d01b-4396-9816-2066a34153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E545CA-392C-49D0-BC47-DFF21CC65C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D4E277-6DDA-4EAB-A45E-53129D34A9A4}">
  <ds:schemaRefs>
    <ds:schemaRef ds:uri="0d68bb6f-7233-4d72-9b73-fb725dbf80e5"/>
    <ds:schemaRef ds:uri="http://purl.org/dc/terms/"/>
    <ds:schemaRef ds:uri="http://schemas.openxmlformats.org/package/2006/metadata/core-properties"/>
    <ds:schemaRef ds:uri="e31a5898-ce95-45e7-a141-7e4379e1d0e4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5089</TotalTime>
  <Words>98</Words>
  <Application>Microsoft Macintosh PowerPoint</Application>
  <PresentationFormat>Widescreen</PresentationFormat>
  <Paragraphs>44</Paragraphs>
  <Slides>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Raleway</vt:lpstr>
      <vt:lpstr>Raleway Black</vt:lpstr>
      <vt:lpstr>Raleway Light</vt:lpstr>
      <vt:lpstr>Office Theme</vt:lpstr>
      <vt:lpstr>1_No Background</vt:lpstr>
      <vt:lpstr>Diapositiva de think-cell</vt:lpstr>
      <vt:lpstr>Staff Scheduler  Presented by Noel Castillo</vt:lpstr>
      <vt:lpstr>Agenda</vt:lpstr>
      <vt:lpstr>Tech Stack</vt:lpstr>
      <vt:lpstr>Future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Jilian Ryan</dc:creator>
  <cp:lastModifiedBy>Noel Castillo</cp:lastModifiedBy>
  <cp:revision>33</cp:revision>
  <dcterms:created xsi:type="dcterms:W3CDTF">2020-10-08T15:05:55Z</dcterms:created>
  <dcterms:modified xsi:type="dcterms:W3CDTF">2021-03-10T22:07:18Z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0x010100EDAF7A17FEB7F24AAFC1D69FEF872C46</vt:lpwstr>
  </property>
</Properties>
</file>