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90" r:id="rId6"/>
    <p:sldId id="268" r:id="rId7"/>
    <p:sldId id="264" r:id="rId8"/>
    <p:sldId id="291" r:id="rId9"/>
    <p:sldId id="286" r:id="rId10"/>
    <p:sldId id="262" r:id="rId11"/>
    <p:sldId id="292"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204" autoAdjust="0"/>
  </p:normalViewPr>
  <p:slideViewPr>
    <p:cSldViewPr snapToGrid="0">
      <p:cViewPr varScale="1">
        <p:scale>
          <a:sx n="90" d="100"/>
          <a:sy n="90" d="100"/>
        </p:scale>
        <p:origin x="84" y="12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2/4/2024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130633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Student management system</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4130045"/>
            <a:ext cx="6594768" cy="1951523"/>
          </a:xfrm>
        </p:spPr>
        <p:txBody>
          <a:bodyPr/>
          <a:lstStyle/>
          <a:p>
            <a:endParaRPr lang="en-US" dirty="0"/>
          </a:p>
          <a:p>
            <a:endParaRPr lang="en-US" dirty="0"/>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25E0431-DD7A-0BA6-4AB7-0882A904C6E0}"/>
              </a:ext>
            </a:extLst>
          </p:cNvPr>
          <p:cNvPicPr>
            <a:picLocks noChangeAspect="1"/>
          </p:cNvPicPr>
          <p:nvPr/>
        </p:nvPicPr>
        <p:blipFill>
          <a:blip r:embed="rId4"/>
          <a:stretch>
            <a:fillRect/>
          </a:stretch>
        </p:blipFill>
        <p:spPr>
          <a:xfrm>
            <a:off x="4371754" y="2628683"/>
            <a:ext cx="4248368" cy="4229317"/>
          </a:xfrm>
          <a:prstGeom prst="rect">
            <a:avLst/>
          </a:prstGeom>
        </p:spPr>
      </p:pic>
      <p:sp>
        <p:nvSpPr>
          <p:cNvPr id="6" name="TextBox 5">
            <a:extLst>
              <a:ext uri="{FF2B5EF4-FFF2-40B4-BE49-F238E27FC236}">
                <a16:creationId xmlns:a16="http://schemas.microsoft.com/office/drawing/2014/main" id="{A18BF322-0FCD-761A-CC96-FB0A6357C0CA}"/>
              </a:ext>
            </a:extLst>
          </p:cNvPr>
          <p:cNvSpPr txBox="1"/>
          <p:nvPr/>
        </p:nvSpPr>
        <p:spPr>
          <a:xfrm>
            <a:off x="4829789" y="670559"/>
            <a:ext cx="6674639" cy="1200329"/>
          </a:xfrm>
          <a:prstGeom prst="rect">
            <a:avLst/>
          </a:prstGeom>
          <a:noFill/>
        </p:spPr>
        <p:txBody>
          <a:bodyPr wrap="square" rtlCol="0">
            <a:spAutoFit/>
          </a:bodyPr>
          <a:lstStyle/>
          <a:p>
            <a:r>
              <a:rPr lang="en-US" dirty="0">
                <a:solidFill>
                  <a:schemeClr val="bg1"/>
                </a:solidFill>
              </a:rPr>
              <a:t>This Java code is a simple Swing GUI application for entering and submitting student details to a MySQL database. It includes basic form validation and a "Cancel" button that opens a menu window.</a:t>
            </a:r>
          </a:p>
        </p:txBody>
      </p:sp>
      <p:pic>
        <p:nvPicPr>
          <p:cNvPr id="8" name="Picture 7">
            <a:extLst>
              <a:ext uri="{FF2B5EF4-FFF2-40B4-BE49-F238E27FC236}">
                <a16:creationId xmlns:a16="http://schemas.microsoft.com/office/drawing/2014/main" id="{31FC6462-4FBF-E15A-37A9-B52CB1618C38}"/>
              </a:ext>
            </a:extLst>
          </p:cNvPr>
          <p:cNvPicPr>
            <a:picLocks noChangeAspect="1"/>
          </p:cNvPicPr>
          <p:nvPr/>
        </p:nvPicPr>
        <p:blipFill>
          <a:blip r:embed="rId5"/>
          <a:stretch>
            <a:fillRect/>
          </a:stretch>
        </p:blipFill>
        <p:spPr>
          <a:xfrm>
            <a:off x="9043578" y="2593755"/>
            <a:ext cx="3033099" cy="4265729"/>
          </a:xfrm>
          <a:prstGeom prst="rect">
            <a:avLst/>
          </a:prstGeom>
        </p:spPr>
      </p:pic>
    </p:spTree>
    <p:extLst>
      <p:ext uri="{BB962C8B-B14F-4D97-AF65-F5344CB8AC3E}">
        <p14:creationId xmlns:p14="http://schemas.microsoft.com/office/powerpoint/2010/main" val="132953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a:lstStyle/>
          <a:p>
            <a:r>
              <a:rPr lang="en-US" dirty="0"/>
              <a:t>Menu class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736" y="1676400"/>
            <a:ext cx="4514850" cy="3505200"/>
          </a:xfrm>
        </p:spPr>
        <p:txBody>
          <a:bodyPr vert="horz" lIns="91440" tIns="45720" rIns="91440" bIns="45720" rtlCol="0" anchor="t">
            <a:normAutofit/>
          </a:bodyPr>
          <a:lstStyle/>
          <a:p>
            <a:r>
              <a:rPr lang="en-US" dirty="0"/>
              <a:t>This Java code creates a Swing GUI menu for a student management system. It features buttons for adding, removing, viewing, and updating student details, along with a logout option. Each button opens a corresponding window, and the logout button redirects to a login window. The GUI layout is structured using `</a:t>
            </a:r>
            <a:r>
              <a:rPr lang="en-US" dirty="0" err="1"/>
              <a:t>JDesktopPane</a:t>
            </a:r>
            <a:r>
              <a:rPr lang="en-US" dirty="0"/>
              <a:t>`.</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15"/>
          </p:nvPr>
        </p:nvSpPr>
        <p:spPr>
          <a:xfrm>
            <a:off x="5646738" y="2590800"/>
            <a:ext cx="4514850" cy="3505200"/>
          </a:xfrm>
        </p:spPr>
        <p:txBody>
          <a:bodyPr vert="horz" lIns="91440" tIns="45720" rIns="91440" bIns="45720" rtlCol="0" anchor="t">
            <a:normAutofit/>
          </a:bodyPr>
          <a:lstStyle/>
          <a:p>
            <a:r>
              <a:rPr lang="en-US" dirty="0"/>
              <a:t>Authentication for the admin user:</a:t>
            </a:r>
          </a:p>
          <a:p>
            <a:endParaRPr lang="en-US"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3" name="Picture 2">
            <a:extLst>
              <a:ext uri="{FF2B5EF4-FFF2-40B4-BE49-F238E27FC236}">
                <a16:creationId xmlns:a16="http://schemas.microsoft.com/office/drawing/2014/main" id="{4CFB4E6B-7A16-7B76-94FE-A57B7E2B90A8}"/>
              </a:ext>
            </a:extLst>
          </p:cNvPr>
          <p:cNvPicPr>
            <a:picLocks noChangeAspect="1"/>
          </p:cNvPicPr>
          <p:nvPr/>
        </p:nvPicPr>
        <p:blipFill>
          <a:blip r:embed="rId3"/>
          <a:stretch>
            <a:fillRect/>
          </a:stretch>
        </p:blipFill>
        <p:spPr>
          <a:xfrm>
            <a:off x="2312818" y="4513116"/>
            <a:ext cx="6667840" cy="1915116"/>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0" y="0"/>
            <a:ext cx="6597650" cy="3295650"/>
          </a:xfrm>
        </p:spPr>
        <p:txBody>
          <a:bodyPr vert="horz" lIns="91440" tIns="45720" rIns="91440" bIns="45720" rtlCol="0" anchor="t">
            <a:normAutofit/>
          </a:bodyPr>
          <a:lstStyle/>
          <a:p>
            <a:r>
              <a:rPr lang="en-US" dirty="0"/>
              <a:t>REMOVE STUDENT CLASS</a:t>
            </a:r>
          </a:p>
          <a:p>
            <a:r>
              <a:rPr lang="en-US" dirty="0"/>
              <a:t>This Java code is a Swing application for removing a student entry from a MySQL database. It features a GUI with input fields for the student's entry number and buttons for deleting the entry or canceling the operation. The code establishes a database connection using JDBC, and upon pressing "Delete," it executes a SQL query to remove the specified student entry. Success triggers a message, and the main menu is displayed using the Menu class. The "Cancel" button returns the user to the main menu without deletion. Overall, it's a concise program for managing student records interactively.</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3750003E-C7B3-3349-B247-3888A263C8F2}"/>
              </a:ext>
            </a:extLst>
          </p:cNvPr>
          <p:cNvPicPr>
            <a:picLocks noChangeAspect="1"/>
          </p:cNvPicPr>
          <p:nvPr/>
        </p:nvPicPr>
        <p:blipFill>
          <a:blip r:embed="rId3"/>
          <a:stretch>
            <a:fillRect/>
          </a:stretch>
        </p:blipFill>
        <p:spPr>
          <a:xfrm>
            <a:off x="0" y="3295650"/>
            <a:ext cx="7197269" cy="2660469"/>
          </a:xfrm>
          <a:prstGeom prst="rect">
            <a:avLst/>
          </a:prstGeom>
        </p:spPr>
      </p:pic>
      <p:pic>
        <p:nvPicPr>
          <p:cNvPr id="10" name="Picture 9">
            <a:extLst>
              <a:ext uri="{FF2B5EF4-FFF2-40B4-BE49-F238E27FC236}">
                <a16:creationId xmlns:a16="http://schemas.microsoft.com/office/drawing/2014/main" id="{C514384E-B209-A42F-8CCC-ABB80683AB4A}"/>
              </a:ext>
            </a:extLst>
          </p:cNvPr>
          <p:cNvPicPr>
            <a:picLocks noChangeAspect="1"/>
          </p:cNvPicPr>
          <p:nvPr/>
        </p:nvPicPr>
        <p:blipFill rotWithShape="1">
          <a:blip r:embed="rId4"/>
          <a:srcRect t="48323"/>
          <a:stretch/>
        </p:blipFill>
        <p:spPr>
          <a:xfrm>
            <a:off x="0" y="5919741"/>
            <a:ext cx="7197269" cy="870678"/>
          </a:xfrm>
          <a:prstGeom prst="rect">
            <a:avLst/>
          </a:prstGeom>
        </p:spPr>
      </p:pic>
      <p:pic>
        <p:nvPicPr>
          <p:cNvPr id="12" name="Picture 11">
            <a:extLst>
              <a:ext uri="{FF2B5EF4-FFF2-40B4-BE49-F238E27FC236}">
                <a16:creationId xmlns:a16="http://schemas.microsoft.com/office/drawing/2014/main" id="{1949B770-4667-BA65-4B73-127A1B1F8A8B}"/>
              </a:ext>
            </a:extLst>
          </p:cNvPr>
          <p:cNvPicPr>
            <a:picLocks noChangeAspect="1"/>
          </p:cNvPicPr>
          <p:nvPr/>
        </p:nvPicPr>
        <p:blipFill>
          <a:blip r:embed="rId5"/>
          <a:stretch>
            <a:fillRect/>
          </a:stretch>
        </p:blipFill>
        <p:spPr>
          <a:xfrm>
            <a:off x="8131344" y="0"/>
            <a:ext cx="4060656" cy="4550735"/>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08074" y="155944"/>
            <a:ext cx="6533580" cy="739753"/>
          </a:xfrm>
        </p:spPr>
        <p:txBody>
          <a:bodyPr>
            <a:normAutofit fontScale="90000"/>
          </a:bodyPr>
          <a:lstStyle/>
          <a:p>
            <a:r>
              <a:rPr lang="en-US" dirty="0"/>
              <a:t>Student class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97302" y="1"/>
            <a:ext cx="7194698" cy="3133060"/>
          </a:xfrm>
        </p:spPr>
        <p:txBody>
          <a:bodyPr>
            <a:normAutofit fontScale="77500" lnSpcReduction="20000"/>
          </a:bodyPr>
          <a:lstStyle/>
          <a:p>
            <a:r>
              <a:rPr lang="en-US" dirty="0"/>
              <a:t>This Java code is a Swing GUI application for entering student details into a MySQL database. It includes text fields for name, entry number, email, contact number, and home city. The "Submit" button triggers an action to validate and insert the data into the database. If successful, a success message is shown, and the application redirects to the main menu. The code employs </a:t>
            </a:r>
            <a:r>
              <a:rPr lang="en-US" dirty="0" err="1"/>
              <a:t>GroupLayout</a:t>
            </a:r>
            <a:r>
              <a:rPr lang="en-US" dirty="0"/>
              <a:t> for component layout and </a:t>
            </a:r>
            <a:r>
              <a:rPr lang="en-US" dirty="0" err="1"/>
              <a:t>JDesktopPane</a:t>
            </a:r>
            <a:r>
              <a:rPr lang="en-US" dirty="0"/>
              <a:t> for background color settings.</a:t>
            </a:r>
          </a:p>
        </p:txBody>
      </p:sp>
      <p:sp>
        <p:nvSpPr>
          <p:cNvPr id="4" name="Slide Number Placeholder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10" name="Picture 9">
            <a:extLst>
              <a:ext uri="{FF2B5EF4-FFF2-40B4-BE49-F238E27FC236}">
                <a16:creationId xmlns:a16="http://schemas.microsoft.com/office/drawing/2014/main" id="{F3B957BB-695E-73D5-51F5-C0DA13C4B748}"/>
              </a:ext>
            </a:extLst>
          </p:cNvPr>
          <p:cNvPicPr>
            <a:picLocks noChangeAspect="1"/>
          </p:cNvPicPr>
          <p:nvPr/>
        </p:nvPicPr>
        <p:blipFill>
          <a:blip r:embed="rId3"/>
          <a:stretch>
            <a:fillRect/>
          </a:stretch>
        </p:blipFill>
        <p:spPr>
          <a:xfrm>
            <a:off x="-14177" y="2173399"/>
            <a:ext cx="4423285" cy="4715099"/>
          </a:xfrm>
          <a:prstGeom prst="rect">
            <a:avLst/>
          </a:prstGeom>
        </p:spPr>
      </p:pic>
      <p:pic>
        <p:nvPicPr>
          <p:cNvPr id="12" name="Picture 11">
            <a:extLst>
              <a:ext uri="{FF2B5EF4-FFF2-40B4-BE49-F238E27FC236}">
                <a16:creationId xmlns:a16="http://schemas.microsoft.com/office/drawing/2014/main" id="{AD7E6FEA-1AAD-222D-6E11-017741A1D08E}"/>
              </a:ext>
            </a:extLst>
          </p:cNvPr>
          <p:cNvPicPr>
            <a:picLocks noChangeAspect="1"/>
          </p:cNvPicPr>
          <p:nvPr/>
        </p:nvPicPr>
        <p:blipFill>
          <a:blip r:embed="rId4"/>
          <a:stretch>
            <a:fillRect/>
          </a:stretch>
        </p:blipFill>
        <p:spPr>
          <a:xfrm>
            <a:off x="4432018" y="3615070"/>
            <a:ext cx="7759982" cy="2550414"/>
          </a:xfrm>
          <a:prstGeom prst="rect">
            <a:avLst/>
          </a:prstGeom>
        </p:spPr>
      </p:pic>
    </p:spTree>
    <p:extLst>
      <p:ext uri="{BB962C8B-B14F-4D97-AF65-F5344CB8AC3E}">
        <p14:creationId xmlns:p14="http://schemas.microsoft.com/office/powerpoint/2010/main" val="300325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71736" y="896112"/>
            <a:ext cx="9389288" cy="1362456"/>
          </a:xfrm>
        </p:spPr>
        <p:txBody>
          <a:bodyPr anchor="t">
            <a:normAutofit/>
          </a:bodyPr>
          <a:lstStyle/>
          <a:p>
            <a:r>
              <a:rPr lang="en-US" dirty="0"/>
              <a:t>Update class</a:t>
            </a:r>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sp>
        <p:nvSpPr>
          <p:cNvPr id="7" name="Text Placeholder 6">
            <a:extLst>
              <a:ext uri="{FF2B5EF4-FFF2-40B4-BE49-F238E27FC236}">
                <a16:creationId xmlns:a16="http://schemas.microsoft.com/office/drawing/2014/main" id="{02492136-277B-808E-9D1B-0527359207DB}"/>
              </a:ext>
            </a:extLst>
          </p:cNvPr>
          <p:cNvSpPr>
            <a:spLocks noGrp="1"/>
          </p:cNvSpPr>
          <p:nvPr>
            <p:ph sz="half" idx="14"/>
          </p:nvPr>
        </p:nvSpPr>
        <p:spPr>
          <a:xfrm>
            <a:off x="125265" y="1577340"/>
            <a:ext cx="4515035" cy="3505200"/>
          </a:xfrm>
        </p:spPr>
        <p:txBody>
          <a:bodyPr>
            <a:normAutofit/>
          </a:bodyPr>
          <a:lstStyle/>
          <a:p>
            <a:r>
              <a:rPr lang="en-US" dirty="0"/>
              <a:t>This Java code is a Swing GUI application for entering student details into a MySQL database. It features fields for student name, entry number, email, contact number, and home city. The "Submit" button triggers an action to validate and insert the data into the database. If successful, a success message is shown, and the application redirects to the main menu. The code employs </a:t>
            </a:r>
            <a:r>
              <a:rPr lang="en-US" dirty="0" err="1"/>
              <a:t>GroupLayout</a:t>
            </a:r>
            <a:r>
              <a:rPr lang="en-US" dirty="0"/>
              <a:t> for component layout and </a:t>
            </a:r>
            <a:r>
              <a:rPr lang="en-US" dirty="0" err="1"/>
              <a:t>JDesktopPane</a:t>
            </a:r>
            <a:r>
              <a:rPr lang="en-US" dirty="0"/>
              <a:t> for background color settings.</a:t>
            </a:r>
          </a:p>
        </p:txBody>
      </p:sp>
      <p:pic>
        <p:nvPicPr>
          <p:cNvPr id="4" name="Content Placeholder 3">
            <a:extLst>
              <a:ext uri="{FF2B5EF4-FFF2-40B4-BE49-F238E27FC236}">
                <a16:creationId xmlns:a16="http://schemas.microsoft.com/office/drawing/2014/main" id="{1CD6721D-AEA2-4FF1-70F7-6CCF66079AA6}"/>
              </a:ext>
            </a:extLst>
          </p:cNvPr>
          <p:cNvPicPr>
            <a:picLocks noGrp="1" noChangeAspect="1"/>
          </p:cNvPicPr>
          <p:nvPr>
            <p:ph sz="half" idx="15"/>
          </p:nvPr>
        </p:nvPicPr>
        <p:blipFill>
          <a:blip r:embed="rId3"/>
          <a:stretch>
            <a:fillRect/>
          </a:stretch>
        </p:blipFill>
        <p:spPr>
          <a:xfrm>
            <a:off x="7551702" y="0"/>
            <a:ext cx="3576735" cy="3505200"/>
          </a:xfrm>
          <a:noFill/>
        </p:spPr>
      </p:pic>
      <p:pic>
        <p:nvPicPr>
          <p:cNvPr id="6" name="Picture 5">
            <a:extLst>
              <a:ext uri="{FF2B5EF4-FFF2-40B4-BE49-F238E27FC236}">
                <a16:creationId xmlns:a16="http://schemas.microsoft.com/office/drawing/2014/main" id="{50340267-149E-9675-723A-5D0869D17D6B}"/>
              </a:ext>
            </a:extLst>
          </p:cNvPr>
          <p:cNvPicPr>
            <a:picLocks noChangeAspect="1"/>
          </p:cNvPicPr>
          <p:nvPr/>
        </p:nvPicPr>
        <p:blipFill>
          <a:blip r:embed="rId4"/>
          <a:stretch>
            <a:fillRect/>
          </a:stretch>
        </p:blipFill>
        <p:spPr>
          <a:xfrm>
            <a:off x="4783232" y="3851704"/>
            <a:ext cx="7508005" cy="3006296"/>
          </a:xfrm>
          <a:prstGeom prst="rect">
            <a:avLst/>
          </a:prstGeom>
        </p:spPr>
      </p:pic>
    </p:spTree>
    <p:extLst>
      <p:ext uri="{BB962C8B-B14F-4D97-AF65-F5344CB8AC3E}">
        <p14:creationId xmlns:p14="http://schemas.microsoft.com/office/powerpoint/2010/main" val="14187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05840" y="-28285"/>
            <a:ext cx="7606895" cy="2029967"/>
          </a:xfrm>
        </p:spPr>
        <p:txBody>
          <a:bodyPr/>
          <a:lstStyle/>
          <a:p>
            <a:r>
              <a:rPr lang="en-US" dirty="0"/>
              <a:t>View the list</a:t>
            </a:r>
          </a:p>
        </p:txBody>
      </p:sp>
      <p:sp>
        <p:nvSpPr>
          <p:cNvPr id="8" name="Text Placeholder 7">
            <a:extLst>
              <a:ext uri="{FF2B5EF4-FFF2-40B4-BE49-F238E27FC236}">
                <a16:creationId xmlns:a16="http://schemas.microsoft.com/office/drawing/2014/main" id="{87441910-6501-5C60-C05A-BAFF34C25798}"/>
              </a:ext>
            </a:extLst>
          </p:cNvPr>
          <p:cNvSpPr>
            <a:spLocks noGrp="1"/>
          </p:cNvSpPr>
          <p:nvPr>
            <p:ph sz="half" idx="16"/>
          </p:nvPr>
        </p:nvSpPr>
        <p:spPr>
          <a:xfrm>
            <a:off x="997461" y="622264"/>
            <a:ext cx="7615274" cy="2978150"/>
          </a:xfrm>
        </p:spPr>
        <p:txBody>
          <a:bodyPr>
            <a:normAutofit/>
          </a:bodyPr>
          <a:lstStyle/>
          <a:p>
            <a:r>
              <a:rPr lang="en-US" dirty="0"/>
              <a:t>This Java code represents a simple Swing GUI application named `</a:t>
            </a:r>
            <a:r>
              <a:rPr lang="en-US" dirty="0" err="1"/>
              <a:t>ViewStudent</a:t>
            </a:r>
            <a:r>
              <a:rPr lang="en-US" dirty="0"/>
              <a:t>`. It includes a </a:t>
            </a:r>
            <a:r>
              <a:rPr lang="en-US" dirty="0" err="1"/>
              <a:t>JFrame</a:t>
            </a:r>
            <a:r>
              <a:rPr lang="en-US" dirty="0"/>
              <a:t> with a </a:t>
            </a:r>
            <a:r>
              <a:rPr lang="en-US" dirty="0" err="1"/>
              <a:t>JDesktopPane</a:t>
            </a:r>
            <a:r>
              <a:rPr lang="en-US" dirty="0"/>
              <a:t> as its content pane. The application displays a label "Student Details" with a specific font and size. Additionally, there's a "Go Back" button that, when clicked, instantiates and displays a `Menu` window while closing the current window. The design is minimal, focusing on navigating back to the main menu.</a:t>
            </a:r>
          </a:p>
        </p:txBody>
      </p:sp>
      <p:sp>
        <p:nvSpPr>
          <p:cNvPr id="64" name="Oval 63">
            <a:extLst>
              <a:ext uri="{FF2B5EF4-FFF2-40B4-BE49-F238E27FC236}">
                <a16:creationId xmlns:a16="http://schemas.microsoft.com/office/drawing/2014/main" id="{1C668341-39BE-4448-B29D-2594AE6D75C2}"/>
              </a:ext>
              <a:ext uri="{C183D7F6-B498-43B3-948B-1728B52AA6E4}">
                <adec:decorative xmlns:adec="http://schemas.microsoft.com/office/drawing/2017/decorative" val="1"/>
              </a:ext>
            </a:extLst>
          </p:cNvPr>
          <p:cNvSpPr/>
          <p:nvPr/>
        </p:nvSpPr>
        <p:spPr>
          <a:xfrm>
            <a:off x="1901853" y="2682814"/>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B31C374B-40F2-4B1E-A9D8-6E5C932FF170}"/>
              </a:ext>
              <a:ext uri="{C183D7F6-B498-43B3-948B-1728B52AA6E4}">
                <adec:decorative xmlns:adec="http://schemas.microsoft.com/office/drawing/2017/decorative" val="1"/>
              </a:ext>
            </a:extLst>
          </p:cNvPr>
          <p:cNvCxnSpPr>
            <a:cxnSpLocks/>
          </p:cNvCxnSpPr>
          <p:nvPr/>
        </p:nvCxnSpPr>
        <p:spPr>
          <a:xfrm flipV="1">
            <a:off x="0" y="2824876"/>
            <a:ext cx="201168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Slide Number Placeholder 29">
            <a:extLst>
              <a:ext uri="{FF2B5EF4-FFF2-40B4-BE49-F238E27FC236}">
                <a16:creationId xmlns:a16="http://schemas.microsoft.com/office/drawing/2014/main" id="{32C7587B-DD64-0940-2F6D-21C5F453FAB1}"/>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3" name="Picture 12" descr="A close-up of a student details">
            <a:extLst>
              <a:ext uri="{FF2B5EF4-FFF2-40B4-BE49-F238E27FC236}">
                <a16:creationId xmlns:a16="http://schemas.microsoft.com/office/drawing/2014/main" id="{F1FA2F10-51E8-D18A-900E-3C0816ED9E4B}"/>
              </a:ext>
            </a:extLst>
          </p:cNvPr>
          <p:cNvPicPr>
            <a:picLocks noChangeAspect="1"/>
          </p:cNvPicPr>
          <p:nvPr/>
        </p:nvPicPr>
        <p:blipFill>
          <a:blip r:embed="rId3"/>
          <a:stretch>
            <a:fillRect/>
          </a:stretch>
        </p:blipFill>
        <p:spPr>
          <a:xfrm>
            <a:off x="8470604" y="0"/>
            <a:ext cx="3721395" cy="2932009"/>
          </a:xfrm>
          <a:prstGeom prst="rect">
            <a:avLst/>
          </a:prstGeom>
        </p:spPr>
      </p:pic>
      <p:pic>
        <p:nvPicPr>
          <p:cNvPr id="16" name="Picture 15">
            <a:extLst>
              <a:ext uri="{FF2B5EF4-FFF2-40B4-BE49-F238E27FC236}">
                <a16:creationId xmlns:a16="http://schemas.microsoft.com/office/drawing/2014/main" id="{F0B454B8-EB84-0391-61C9-D0EE5DD244FB}"/>
              </a:ext>
            </a:extLst>
          </p:cNvPr>
          <p:cNvPicPr>
            <a:picLocks noChangeAspect="1"/>
          </p:cNvPicPr>
          <p:nvPr/>
        </p:nvPicPr>
        <p:blipFill>
          <a:blip r:embed="rId4"/>
          <a:stretch>
            <a:fillRect/>
          </a:stretch>
        </p:blipFill>
        <p:spPr>
          <a:xfrm>
            <a:off x="3586028" y="3925992"/>
            <a:ext cx="6636091" cy="217816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0" y="40480"/>
            <a:ext cx="10668000" cy="1325563"/>
          </a:xfrm>
        </p:spPr>
        <p:txBody>
          <a:bodyPr/>
          <a:lstStyle/>
          <a:p>
            <a:r>
              <a:rPr lang="en-US" dirty="0" err="1"/>
              <a:t>DAtabase</a:t>
            </a:r>
            <a:endParaRPr lang="en-US" dirty="0"/>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9" name="Text Placeholder 8">
            <a:extLst>
              <a:ext uri="{FF2B5EF4-FFF2-40B4-BE49-F238E27FC236}">
                <a16:creationId xmlns:a16="http://schemas.microsoft.com/office/drawing/2014/main" id="{80BD6C54-29EA-18F1-FE9D-649D30D67F36}"/>
              </a:ext>
            </a:extLst>
          </p:cNvPr>
          <p:cNvSpPr>
            <a:spLocks noGrp="1"/>
          </p:cNvSpPr>
          <p:nvPr>
            <p:ph type="body" sz="quarter" idx="13"/>
          </p:nvPr>
        </p:nvSpPr>
        <p:spPr/>
        <p:txBody>
          <a:bodyPr/>
          <a:lstStyle/>
          <a:p>
            <a:endParaRPr lang="en-US" dirty="0"/>
          </a:p>
        </p:txBody>
      </p:sp>
      <p:pic>
        <p:nvPicPr>
          <p:cNvPr id="11" name="Picture 10">
            <a:extLst>
              <a:ext uri="{FF2B5EF4-FFF2-40B4-BE49-F238E27FC236}">
                <a16:creationId xmlns:a16="http://schemas.microsoft.com/office/drawing/2014/main" id="{E13C376D-4584-DF4A-3BA9-709AC0649BA1}"/>
              </a:ext>
            </a:extLst>
          </p:cNvPr>
          <p:cNvPicPr>
            <a:picLocks noChangeAspect="1"/>
          </p:cNvPicPr>
          <p:nvPr/>
        </p:nvPicPr>
        <p:blipFill rotWithShape="1">
          <a:blip r:embed="rId3"/>
          <a:srcRect r="37938"/>
          <a:stretch/>
        </p:blipFill>
        <p:spPr>
          <a:xfrm>
            <a:off x="-51050" y="858419"/>
            <a:ext cx="5904411" cy="5680493"/>
          </a:xfrm>
          <a:prstGeom prst="rect">
            <a:avLst/>
          </a:prstGeom>
        </p:spPr>
      </p:pic>
      <p:sp>
        <p:nvSpPr>
          <p:cNvPr id="12" name="TextBox 11">
            <a:extLst>
              <a:ext uri="{FF2B5EF4-FFF2-40B4-BE49-F238E27FC236}">
                <a16:creationId xmlns:a16="http://schemas.microsoft.com/office/drawing/2014/main" id="{1E96623E-12C6-76D7-C7D3-EBA78F960EB2}"/>
              </a:ext>
            </a:extLst>
          </p:cNvPr>
          <p:cNvSpPr txBox="1"/>
          <p:nvPr/>
        </p:nvSpPr>
        <p:spPr>
          <a:xfrm>
            <a:off x="6298133" y="40480"/>
            <a:ext cx="4420917" cy="6186309"/>
          </a:xfrm>
          <a:prstGeom prst="rect">
            <a:avLst/>
          </a:prstGeom>
          <a:noFill/>
        </p:spPr>
        <p:txBody>
          <a:bodyPr wrap="square" rtlCol="0">
            <a:spAutoFit/>
          </a:bodyPr>
          <a:lstStyle/>
          <a:p>
            <a:endParaRPr lang="en-US" dirty="0"/>
          </a:p>
          <a:p>
            <a:r>
              <a:rPr lang="en-US" dirty="0"/>
              <a:t>- Insert Trigger: This trigger would be executed when a new record is inserted into the `student` table. It might perform actions such as logging the event, validating data, or updating other related tables.</a:t>
            </a:r>
          </a:p>
          <a:p>
            <a:endParaRPr lang="en-US" dirty="0"/>
          </a:p>
          <a:p>
            <a:r>
              <a:rPr lang="en-US" dirty="0"/>
              <a:t>- Delete Trigger: This trigger would be executed when a record is deleted from the `student` table. It might involve actions like removing associated data from other tables, updating logs, or sending notifications.</a:t>
            </a:r>
          </a:p>
          <a:p>
            <a:endParaRPr lang="en-US" dirty="0"/>
          </a:p>
          <a:p>
            <a:r>
              <a:rPr lang="en-US" dirty="0"/>
              <a:t>- Update Trigger: This trigger would be executed when an existing record is modified in the `student` table. It could involve actions such as checking for data consistency, updating timestamps, or triggering additional business logic.</a:t>
            </a:r>
          </a:p>
          <a:p>
            <a:r>
              <a:rPr lang="en-US" dirty="0"/>
              <a:t>or assistance!</a:t>
            </a:r>
          </a:p>
        </p:txBody>
      </p:sp>
    </p:spTree>
    <p:extLst>
      <p:ext uri="{BB962C8B-B14F-4D97-AF65-F5344CB8AC3E}">
        <p14:creationId xmlns:p14="http://schemas.microsoft.com/office/powerpoint/2010/main" val="239067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028034" y="61159"/>
            <a:ext cx="9866540" cy="1358140"/>
          </a:xfrm>
        </p:spPr>
        <p:txBody>
          <a:bodyPr>
            <a:normAutofit/>
          </a:bodyPr>
          <a:lstStyle/>
          <a:p>
            <a:r>
              <a:rPr lang="en-US" dirty="0"/>
              <a:t>Connection to the database</a:t>
            </a:r>
          </a:p>
        </p:txBody>
      </p:sp>
      <p:sp>
        <p:nvSpPr>
          <p:cNvPr id="7" name="Text Placeholder 6">
            <a:extLst>
              <a:ext uri="{FF2B5EF4-FFF2-40B4-BE49-F238E27FC236}">
                <a16:creationId xmlns:a16="http://schemas.microsoft.com/office/drawing/2014/main" id="{3FF2D739-E475-54F8-C832-F04A983D0F24}"/>
              </a:ext>
            </a:extLst>
          </p:cNvPr>
          <p:cNvSpPr>
            <a:spLocks noGrp="1"/>
          </p:cNvSpPr>
          <p:nvPr>
            <p:ph sz="half" idx="15"/>
          </p:nvPr>
        </p:nvSpPr>
        <p:spPr>
          <a:xfrm>
            <a:off x="1552575" y="1119963"/>
            <a:ext cx="6477952" cy="3924187"/>
          </a:xfrm>
        </p:spPr>
        <p:txBody>
          <a:bodyPr>
            <a:normAutofit fontScale="92500" lnSpcReduction="20000"/>
          </a:bodyPr>
          <a:lstStyle/>
          <a:p>
            <a:r>
              <a:rPr lang="en-US" dirty="0"/>
              <a:t>String </a:t>
            </a:r>
            <a:r>
              <a:rPr lang="en-US" dirty="0" err="1"/>
              <a:t>url</a:t>
            </a:r>
            <a:r>
              <a:rPr lang="en-US" dirty="0"/>
              <a:t> = "</a:t>
            </a:r>
            <a:r>
              <a:rPr lang="en-US" dirty="0" err="1"/>
              <a:t>jdbc:mysql</a:t>
            </a:r>
            <a:r>
              <a:rPr lang="en-US" dirty="0"/>
              <a:t>://Noel:3306/</a:t>
            </a:r>
            <a:r>
              <a:rPr lang="en-US" dirty="0" err="1"/>
              <a:t>hr</a:t>
            </a:r>
            <a:r>
              <a:rPr lang="en-US" dirty="0"/>
              <a:t>";</a:t>
            </a:r>
          </a:p>
          <a:p>
            <a:r>
              <a:rPr lang="en-US" dirty="0"/>
              <a:t>String username = “</a:t>
            </a:r>
            <a:r>
              <a:rPr lang="en-US" dirty="0" err="1"/>
              <a:t>hr</a:t>
            </a:r>
            <a:r>
              <a:rPr lang="en-US" dirty="0"/>
              <a:t>";</a:t>
            </a:r>
          </a:p>
          <a:p>
            <a:r>
              <a:rPr lang="en-US" dirty="0"/>
              <a:t>String password = “</a:t>
            </a:r>
            <a:r>
              <a:rPr lang="en-US" dirty="0" err="1"/>
              <a:t>hrhr</a:t>
            </a:r>
            <a:r>
              <a:rPr lang="en-US" dirty="0"/>
              <a:t>";</a:t>
            </a:r>
          </a:p>
          <a:p>
            <a:endParaRPr lang="en-US" dirty="0"/>
          </a:p>
          <a:p>
            <a:r>
              <a:rPr lang="en-US" dirty="0"/>
              <a:t>Connection </a:t>
            </a:r>
            <a:r>
              <a:rPr lang="en-US" dirty="0" err="1"/>
              <a:t>connection</a:t>
            </a:r>
            <a:r>
              <a:rPr lang="en-US" dirty="0"/>
              <a:t> = </a:t>
            </a:r>
            <a:r>
              <a:rPr lang="en-US" dirty="0" err="1"/>
              <a:t>DriverManager.getConnection</a:t>
            </a:r>
            <a:r>
              <a:rPr lang="en-US" dirty="0"/>
              <a:t>(</a:t>
            </a:r>
            <a:r>
              <a:rPr lang="en-US" dirty="0" err="1"/>
              <a:t>url</a:t>
            </a:r>
            <a:r>
              <a:rPr lang="en-US" dirty="0"/>
              <a:t>, username, password);</a:t>
            </a:r>
          </a:p>
          <a:p>
            <a:endParaRPr lang="en-US" dirty="0"/>
          </a:p>
          <a:p>
            <a:r>
              <a:rPr lang="en-US" dirty="0"/>
              <a:t>MySQL Connector/J Driver:</a:t>
            </a:r>
          </a:p>
          <a:p>
            <a:endParaRPr lang="en-US" dirty="0"/>
          </a:p>
          <a:p>
            <a:r>
              <a:rPr lang="en-US" dirty="0"/>
              <a:t>The MySQL Connector/J is a JDBC driver for MySQL databases.</a:t>
            </a:r>
          </a:p>
          <a:p>
            <a:r>
              <a:rPr lang="en-US" dirty="0"/>
              <a:t>It provides a Java-based interface to interact with MySQL databases.</a:t>
            </a:r>
          </a:p>
          <a:p>
            <a:r>
              <a:rPr lang="en-US" dirty="0"/>
              <a:t>It handles the communication between your Java application and the MySQL database server.</a:t>
            </a:r>
          </a:p>
          <a:p>
            <a:endParaRPr lang="en-US" dirty="0"/>
          </a:p>
          <a:p>
            <a:endParaRPr lang="en-US" dirty="0"/>
          </a:p>
        </p:txBody>
      </p:sp>
      <p:sp>
        <p:nvSpPr>
          <p:cNvPr id="8" name="Text Placeholder 7">
            <a:extLst>
              <a:ext uri="{FF2B5EF4-FFF2-40B4-BE49-F238E27FC236}">
                <a16:creationId xmlns:a16="http://schemas.microsoft.com/office/drawing/2014/main" id="{8E323639-65E1-FDBD-1BE3-374BB39C1971}"/>
              </a:ext>
            </a:extLst>
          </p:cNvPr>
          <p:cNvSpPr>
            <a:spLocks noGrp="1"/>
          </p:cNvSpPr>
          <p:nvPr>
            <p:ph type="body" sz="quarter" idx="14"/>
          </p:nvPr>
        </p:nvSpPr>
        <p:spPr>
          <a:xfrm>
            <a:off x="8305504" y="1813850"/>
            <a:ext cx="3046391" cy="3759200"/>
          </a:xfrm>
        </p:spPr>
        <p:txBody>
          <a:bodyPr>
            <a:normAutofit/>
          </a:bodyPr>
          <a:lstStyle/>
          <a:p>
            <a:pPr marL="0" indent="0">
              <a:buNone/>
            </a:pPr>
            <a:r>
              <a:rPr lang="en-US" b="0" i="0" dirty="0">
                <a:solidFill>
                  <a:srgbClr val="D1D5DB"/>
                </a:solidFill>
                <a:effectLst/>
                <a:latin typeface="Söhne"/>
              </a:rPr>
              <a:t>Port 3306 is the default port used by MySQL database servers. When connecting a Java project to a MySQL database, you typically need to provide the following information:</a:t>
            </a:r>
            <a:endParaRPr lang="en-US" dirty="0"/>
          </a:p>
        </p:txBody>
      </p:sp>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3" name="Picture 2">
            <a:extLst>
              <a:ext uri="{FF2B5EF4-FFF2-40B4-BE49-F238E27FC236}">
                <a16:creationId xmlns:a16="http://schemas.microsoft.com/office/drawing/2014/main" id="{E7A9D642-6F3F-3A3F-6260-D3790BFA491E}"/>
              </a:ext>
            </a:extLst>
          </p:cNvPr>
          <p:cNvPicPr>
            <a:picLocks noChangeAspect="1"/>
          </p:cNvPicPr>
          <p:nvPr/>
        </p:nvPicPr>
        <p:blipFill>
          <a:blip r:embed="rId3"/>
          <a:stretch>
            <a:fillRect/>
          </a:stretch>
        </p:blipFill>
        <p:spPr>
          <a:xfrm>
            <a:off x="2290815" y="5044150"/>
            <a:ext cx="7340977" cy="1752690"/>
          </a:xfrm>
          <a:prstGeom prst="rect">
            <a:avLst/>
          </a:prstGeom>
        </p:spPr>
      </p:pic>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{24395A5C-B9B4-45CC-9248-4900C28DBCF3}tf33968143_win32</Template>
  <TotalTime>68</TotalTime>
  <Words>745</Words>
  <Application>Microsoft Office PowerPoint</Application>
  <PresentationFormat>Widescreen</PresentationFormat>
  <Paragraphs>50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Söhne</vt:lpstr>
      <vt:lpstr>Custom</vt:lpstr>
      <vt:lpstr>Student management system</vt:lpstr>
      <vt:lpstr>PowerPoint Presentation</vt:lpstr>
      <vt:lpstr>Menu class</vt:lpstr>
      <vt:lpstr>PowerPoint Presentation</vt:lpstr>
      <vt:lpstr>Student class</vt:lpstr>
      <vt:lpstr>Update class</vt:lpstr>
      <vt:lpstr>View the list</vt:lpstr>
      <vt:lpstr>DAtabase</vt:lpstr>
      <vt:lpstr>Connection to the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Noel Didini</dc:creator>
  <cp:lastModifiedBy>Noel Didini</cp:lastModifiedBy>
  <cp:revision>1</cp:revision>
  <dcterms:created xsi:type="dcterms:W3CDTF">2024-02-04T00:59:13Z</dcterms:created>
  <dcterms:modified xsi:type="dcterms:W3CDTF">2024-02-04T02:07:33Z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