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61" r:id="rId3"/>
    <p:sldId id="262" r:id="rId4"/>
    <p:sldId id="264" r:id="rId5"/>
    <p:sldId id="263" r:id="rId6"/>
    <p:sldId id="265" r:id="rId7"/>
    <p:sldId id="282" r:id="rId8"/>
    <p:sldId id="283" r:id="rId9"/>
    <p:sldId id="281" r:id="rId10"/>
    <p:sldId id="277" r:id="rId11"/>
    <p:sldId id="276" r:id="rId12"/>
    <p:sldId id="275" r:id="rId13"/>
    <p:sldId id="258" r:id="rId14"/>
    <p:sldId id="259" r:id="rId15"/>
    <p:sldId id="260" r:id="rId16"/>
    <p:sldId id="278" r:id="rId17"/>
    <p:sldId id="279" r:id="rId18"/>
    <p:sldId id="280" r:id="rId19"/>
    <p:sldId id="273" r:id="rId20"/>
    <p:sldId id="272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76667"/>
  </p:normalViewPr>
  <p:slideViewPr>
    <p:cSldViewPr snapToGrid="0" snapToObjects="1">
      <p:cViewPr varScale="1">
        <p:scale>
          <a:sx n="64" d="100"/>
          <a:sy n="64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4B4C-1E26-B14F-A78B-2C72FF9D792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AAE04-23C6-DE40-99E0-B88F681D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9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26670-53F5-1A4C-85F9-480717A8B2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83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-The brother desperation</a:t>
            </a:r>
          </a:p>
          <a:p>
            <a:r>
              <a:rPr lang="en-US" dirty="0"/>
              <a:t>-Looking for options to help</a:t>
            </a:r>
          </a:p>
          <a:p>
            <a:r>
              <a:rPr lang="en-US" dirty="0"/>
              <a:t>-None could have done anything</a:t>
            </a:r>
          </a:p>
          <a:p>
            <a:r>
              <a:rPr lang="en-US" dirty="0"/>
              <a:t>-Growth was the responsibility</a:t>
            </a:r>
            <a:r>
              <a:rPr lang="en-US" baseline="0" dirty="0"/>
              <a:t> of the one expected to grow</a:t>
            </a:r>
          </a:p>
          <a:p>
            <a:r>
              <a:rPr lang="en-US" baseline="0" dirty="0"/>
              <a:t>-It is your responsibility</a:t>
            </a:r>
          </a:p>
          <a:p>
            <a:r>
              <a:rPr lang="en-US" baseline="0" dirty="0"/>
              <a:t>-No one will study the Bible for you</a:t>
            </a:r>
          </a:p>
          <a:p>
            <a:r>
              <a:rPr lang="en-US" baseline="0" dirty="0"/>
              <a:t>-No one will a prayer you have pray </a:t>
            </a:r>
          </a:p>
          <a:p>
            <a:r>
              <a:rPr lang="en-US" baseline="0" dirty="0"/>
              <a:t>-No one will fast</a:t>
            </a:r>
          </a:p>
          <a:p>
            <a:r>
              <a:rPr lang="en-US" baseline="0" dirty="0"/>
              <a:t>-No one will practice self control for you</a:t>
            </a:r>
          </a:p>
          <a:p>
            <a:r>
              <a:rPr lang="en-US" baseline="0" dirty="0"/>
              <a:t>-No one will go to church for you</a:t>
            </a:r>
          </a:p>
          <a:p>
            <a:r>
              <a:rPr lang="en-US" baseline="0" dirty="0"/>
              <a:t>-No one will meditate for you</a:t>
            </a:r>
          </a:p>
          <a:p>
            <a:r>
              <a:rPr lang="en-US" baseline="0" dirty="0"/>
              <a:t>And remember the Groom is coming</a:t>
            </a:r>
          </a:p>
          <a:p>
            <a:r>
              <a:rPr lang="en-US" baseline="0" dirty="0"/>
              <a:t>At His coming He expects matured Christians</a:t>
            </a:r>
          </a:p>
          <a:p>
            <a:r>
              <a:rPr lang="en-US" baseline="0" dirty="0"/>
              <a:t>Matured in Christian character and conduct</a:t>
            </a:r>
          </a:p>
          <a:p>
            <a:r>
              <a:rPr lang="en-US" baseline="0" dirty="0"/>
              <a:t>Who shall build you at the time you are expected to have grown and yet you </a:t>
            </a:r>
            <a:r>
              <a:rPr lang="en-US" baseline="0" dirty="0" err="1"/>
              <a:t>havent</a:t>
            </a:r>
            <a:r>
              <a:rPr lang="en-US" baseline="0" dirty="0"/>
              <a:t> grown.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26670-53F5-1A4C-85F9-480717A8B2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95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time came for the </a:t>
            </a:r>
            <a:r>
              <a:rPr lang="en-US" dirty="0" err="1"/>
              <a:t>Shulamite</a:t>
            </a:r>
            <a:r>
              <a:rPr lang="en-US" dirty="0"/>
              <a:t> she was fully grown</a:t>
            </a:r>
          </a:p>
          <a:p>
            <a:r>
              <a:rPr lang="en-US" dirty="0"/>
              <a:t>She testified</a:t>
            </a:r>
            <a:r>
              <a:rPr lang="en-US" baseline="0" dirty="0"/>
              <a:t> on her own</a:t>
            </a:r>
          </a:p>
          <a:p>
            <a:r>
              <a:rPr lang="en-US" baseline="0" dirty="0"/>
              <a:t>Her brothers could not speak for her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26670-53F5-1A4C-85F9-480717A8B2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63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26670-53F5-1A4C-85F9-480717A8B2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26670-53F5-1A4C-85F9-480717A8B2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4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26670-53F5-1A4C-85F9-480717A8B2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06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26670-53F5-1A4C-85F9-480717A8B2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56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26670-53F5-1A4C-85F9-480717A8B2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4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26670-53F5-1A4C-85F9-480717A8B2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23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26670-53F5-1A4C-85F9-480717A8B2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92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26670-53F5-1A4C-85F9-480717A8B2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6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26670-53F5-1A4C-85F9-480717A8B2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26670-53F5-1A4C-85F9-480717A8B2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03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26670-53F5-1A4C-85F9-480717A8B2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8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26670-53F5-1A4C-85F9-480717A8B2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73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26670-53F5-1A4C-85F9-480717A8B2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99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26670-53F5-1A4C-85F9-480717A8B2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85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26670-53F5-1A4C-85F9-480717A8B2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0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They are asking what strategy they should follow in order to prepare the woman for her future marriage.</a:t>
            </a:r>
            <a:endParaRPr lang="en-US" dirty="0"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dirty="0"/>
              <a:t>Examples</a:t>
            </a:r>
            <a:r>
              <a:rPr lang="en-US" baseline="0" dirty="0"/>
              <a:t> of Immaturity</a:t>
            </a:r>
          </a:p>
          <a:p>
            <a:r>
              <a:rPr lang="en-US" baseline="0" dirty="0"/>
              <a:t>-Lack of Bible study</a:t>
            </a:r>
          </a:p>
          <a:p>
            <a:r>
              <a:rPr lang="en-US" baseline="0" dirty="0"/>
              <a:t>-Lack of prayer</a:t>
            </a:r>
          </a:p>
          <a:p>
            <a:r>
              <a:rPr lang="en-US" baseline="0" dirty="0"/>
              <a:t>-Lack of meditation</a:t>
            </a:r>
          </a:p>
          <a:p>
            <a:r>
              <a:rPr lang="en-US" baseline="0" dirty="0"/>
              <a:t>-Lack of service</a:t>
            </a:r>
          </a:p>
          <a:p>
            <a:r>
              <a:rPr lang="en-US" baseline="0" dirty="0"/>
              <a:t>-Lack of spiritual disciplines</a:t>
            </a:r>
          </a:p>
          <a:p>
            <a:r>
              <a:rPr lang="en-US" baseline="0" dirty="0"/>
              <a:t>-Lack of self control</a:t>
            </a:r>
          </a:p>
          <a:p>
            <a:r>
              <a:rPr lang="en-US" baseline="0" dirty="0"/>
              <a:t>-Lack of fellowship</a:t>
            </a:r>
          </a:p>
          <a:p>
            <a:r>
              <a:rPr lang="en-US" baseline="0" dirty="0"/>
              <a:t>-Lack of the fruit of the Spirit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26670-53F5-1A4C-85F9-480717A8B2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9942-07F0-1449-A76E-CF8D9AD07F62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9EA7-CA42-164E-B448-7B19806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8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9942-07F0-1449-A76E-CF8D9AD07F62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9EA7-CA42-164E-B448-7B19806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0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9942-07F0-1449-A76E-CF8D9AD07F62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9EA7-CA42-164E-B448-7B19806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9942-07F0-1449-A76E-CF8D9AD07F62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9EA7-CA42-164E-B448-7B19806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1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9942-07F0-1449-A76E-CF8D9AD07F62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9EA7-CA42-164E-B448-7B19806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9942-07F0-1449-A76E-CF8D9AD07F62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9EA7-CA42-164E-B448-7B19806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6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9942-07F0-1449-A76E-CF8D9AD07F62}" type="datetimeFigureOut">
              <a:rPr lang="en-US" smtClean="0"/>
              <a:t>9/16/22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9EA7-CA42-164E-B448-7B19806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3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9942-07F0-1449-A76E-CF8D9AD07F62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9EA7-CA42-164E-B448-7B19806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5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9942-07F0-1449-A76E-CF8D9AD07F62}" type="datetimeFigureOut">
              <a:rPr lang="en-US" smtClean="0"/>
              <a:t>9/16/22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9EA7-CA42-164E-B448-7B19806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0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9942-07F0-1449-A76E-CF8D9AD07F62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9EA7-CA42-164E-B448-7B19806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1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9942-07F0-1449-A76E-CF8D9AD07F62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9EA7-CA42-164E-B448-7B19806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9942-07F0-1449-A76E-CF8D9AD07F62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49EA7-CA42-164E-B448-7B19806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0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book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062318" y="683172"/>
            <a:ext cx="10291482" cy="54937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Constantia" charset="0"/>
                <a:ea typeface="Constantia" charset="0"/>
                <a:cs typeface="Constantia" charset="0"/>
              </a:rPr>
              <a:t>Sunnyside SDA Church</a:t>
            </a:r>
          </a:p>
          <a:p>
            <a:pPr marL="0" indent="0" algn="ctr">
              <a:buNone/>
            </a:pPr>
            <a:r>
              <a:rPr lang="en-US" sz="3200" b="1" dirty="0">
                <a:latin typeface="Constantia" charset="0"/>
                <a:ea typeface="Constantia" charset="0"/>
                <a:cs typeface="Constantia" charset="0"/>
              </a:rPr>
              <a:t>2022 </a:t>
            </a:r>
            <a:r>
              <a:rPr lang="en-US" sz="3200" b="1" dirty="0" err="1">
                <a:latin typeface="Constantia" charset="0"/>
                <a:ea typeface="Constantia" charset="0"/>
                <a:cs typeface="Constantia" charset="0"/>
              </a:rPr>
              <a:t>Campmeeting</a:t>
            </a:r>
            <a:endParaRPr lang="en-US" sz="3200" b="1" dirty="0">
              <a:latin typeface="Constantia" charset="0"/>
              <a:ea typeface="Constantia" charset="0"/>
              <a:cs typeface="Constantia" charset="0"/>
            </a:endParaRPr>
          </a:p>
          <a:p>
            <a:pPr marL="0" indent="0" algn="ctr">
              <a:buNone/>
            </a:pPr>
            <a:endParaRPr lang="en-US" sz="3200" b="1" dirty="0">
              <a:latin typeface="Constantia" charset="0"/>
              <a:ea typeface="Constantia" charset="0"/>
              <a:cs typeface="Constantia" charset="0"/>
            </a:endParaRPr>
          </a:p>
          <a:p>
            <a:pPr marL="0" indent="0" algn="ctr">
              <a:buNone/>
            </a:pPr>
            <a:endParaRPr lang="en-US" sz="3200" b="1" dirty="0">
              <a:latin typeface="Constantia" charset="0"/>
              <a:ea typeface="Constantia" charset="0"/>
              <a:cs typeface="Constantia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onstantia" charset="0"/>
                <a:ea typeface="Constantia" charset="0"/>
                <a:cs typeface="Constantia" charset="0"/>
              </a:rPr>
              <a:t>“Our Sister has no Breasts”</a:t>
            </a:r>
          </a:p>
          <a:p>
            <a:pPr marL="0" indent="0" algn="ctr">
              <a:buNone/>
            </a:pPr>
            <a:endParaRPr lang="en-US" sz="3200" b="1" dirty="0">
              <a:latin typeface="Constantia" charset="0"/>
              <a:ea typeface="Constantia" charset="0"/>
              <a:cs typeface="Constantia" charset="0"/>
            </a:endParaRPr>
          </a:p>
          <a:p>
            <a:pPr marL="0" indent="0" algn="ctr">
              <a:buNone/>
            </a:pPr>
            <a:endParaRPr lang="en-US" sz="3200" b="1" dirty="0">
              <a:latin typeface="Constantia" charset="0"/>
              <a:ea typeface="Constantia" charset="0"/>
              <a:cs typeface="Constantia" charset="0"/>
            </a:endParaRPr>
          </a:p>
          <a:p>
            <a:pPr marL="0" indent="0" algn="ctr">
              <a:buNone/>
            </a:pPr>
            <a:r>
              <a:rPr lang="en-US" sz="1400" b="1" dirty="0">
                <a:latin typeface="Constantia" charset="0"/>
                <a:ea typeface="Constantia" charset="0"/>
                <a:cs typeface="Constantia" charset="0"/>
              </a:rPr>
              <a:t>Sanned P. Lubani</a:t>
            </a:r>
          </a:p>
          <a:p>
            <a:pPr marL="0" indent="0" algn="ctr">
              <a:buNone/>
            </a:pPr>
            <a:r>
              <a:rPr lang="en-US" sz="1400" b="1" dirty="0">
                <a:latin typeface="Constantia" charset="0"/>
                <a:ea typeface="Constantia" charset="0"/>
                <a:cs typeface="Constantia" charset="0"/>
              </a:rPr>
              <a:t>Malawi Adventist University</a:t>
            </a:r>
          </a:p>
          <a:p>
            <a:pPr marL="0" indent="0" algn="ctr">
              <a:buNone/>
            </a:pPr>
            <a:r>
              <a:rPr lang="en-US" sz="1400" b="1" dirty="0">
                <a:latin typeface="Constantia" charset="0"/>
                <a:ea typeface="Constantia" charset="0"/>
                <a:cs typeface="Constantia" charset="0"/>
              </a:rPr>
              <a:t>Lakeview Campus</a:t>
            </a:r>
          </a:p>
          <a:p>
            <a:pPr marL="0" indent="0" algn="ctr">
              <a:buNone/>
            </a:pPr>
            <a:r>
              <a:rPr lang="en-US" sz="1400" b="1" dirty="0">
                <a:latin typeface="Constantia" charset="0"/>
                <a:ea typeface="Constantia" charset="0"/>
                <a:cs typeface="Constantia" charset="0"/>
              </a:rPr>
              <a:t>September 16, 2022</a:t>
            </a:r>
          </a:p>
          <a:p>
            <a:pPr marL="0" indent="0">
              <a:buNone/>
            </a:pPr>
            <a:endParaRPr lang="en-US" altLang="en-US" sz="3200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4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book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7081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latin typeface="Constantia" charset="0"/>
                <a:ea typeface="Constantia" charset="0"/>
                <a:cs typeface="Constantia" charset="0"/>
              </a:rPr>
              <a:t>Our Sister has no Breast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062318" y="1824895"/>
            <a:ext cx="10291482" cy="4351338"/>
          </a:xfrm>
        </p:spPr>
        <p:txBody>
          <a:bodyPr>
            <a:noAutofit/>
          </a:bodyPr>
          <a:lstStyle/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These words were spoken by the </a:t>
            </a:r>
            <a:r>
              <a:rPr lang="en-US" dirty="0" err="1">
                <a:latin typeface="Constantia" charset="0"/>
                <a:ea typeface="Constantia" charset="0"/>
                <a:cs typeface="Constantia" charset="0"/>
              </a:rPr>
              <a:t>Shulamite’s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 brothers (1:6)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They were spoken in reminiscence of the bride’s childhood days.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It appears they had been debating as to how to deal with their little sister when an offer of marriage should be made to her.</a:t>
            </a:r>
          </a:p>
          <a:p>
            <a:r>
              <a:rPr lang="en-US" b="1" dirty="0">
                <a:latin typeface="Constantia" charset="0"/>
                <a:ea typeface="Constantia" charset="0"/>
                <a:cs typeface="Constantia" charset="0"/>
              </a:rPr>
              <a:t>Problem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: Their Sister’s immaturity</a:t>
            </a:r>
          </a:p>
          <a:p>
            <a:r>
              <a:rPr lang="en-US" b="1" dirty="0">
                <a:latin typeface="Constantia" charset="0"/>
                <a:ea typeface="Constantia" charset="0"/>
                <a:cs typeface="Constantia" charset="0"/>
              </a:rPr>
              <a:t>Concern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: Immaturity and marriage do not go hand in hand.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Immature church/stunted church waiting for Christ’s soon return.</a:t>
            </a:r>
          </a:p>
        </p:txBody>
      </p:sp>
    </p:spTree>
    <p:extLst>
      <p:ext uri="{BB962C8B-B14F-4D97-AF65-F5344CB8AC3E}">
        <p14:creationId xmlns:p14="http://schemas.microsoft.com/office/powerpoint/2010/main" val="121322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book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7081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latin typeface="Constantia" charset="0"/>
                <a:ea typeface="Constantia" charset="0"/>
                <a:cs typeface="Constantia" charset="0"/>
              </a:rPr>
              <a:t>Brotherly Concern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062318" y="1824895"/>
            <a:ext cx="1029148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Constantia" charset="0"/>
                <a:ea typeface="Constantia" charset="0"/>
                <a:cs typeface="Constantia" charset="0"/>
              </a:rPr>
              <a:t>If she </a:t>
            </a:r>
            <a:r>
              <a:rPr lang="en-US" sz="3600" i="1" dirty="0">
                <a:latin typeface="Constantia" charset="0"/>
                <a:ea typeface="Constantia" charset="0"/>
                <a:cs typeface="Constantia" charset="0"/>
              </a:rPr>
              <a:t>is a wall, </a:t>
            </a:r>
          </a:p>
          <a:p>
            <a:pPr marL="0" indent="0">
              <a:buNone/>
            </a:pPr>
            <a:r>
              <a:rPr lang="en-US" sz="3600" dirty="0">
                <a:latin typeface="Constantia" charset="0"/>
                <a:ea typeface="Constantia" charset="0"/>
                <a:cs typeface="Constantia" charset="0"/>
              </a:rPr>
              <a:t>We will build upon her </a:t>
            </a:r>
          </a:p>
          <a:p>
            <a:pPr marL="0" indent="0">
              <a:buNone/>
            </a:pPr>
            <a:r>
              <a:rPr lang="en-US" sz="3600" dirty="0">
                <a:latin typeface="Constantia" charset="0"/>
                <a:ea typeface="Constantia" charset="0"/>
                <a:cs typeface="Constantia" charset="0"/>
              </a:rPr>
              <a:t>A battlement of silver; </a:t>
            </a:r>
          </a:p>
          <a:p>
            <a:pPr marL="0" indent="0">
              <a:buNone/>
            </a:pPr>
            <a:r>
              <a:rPr lang="en-US" sz="3600" dirty="0">
                <a:latin typeface="Constantia" charset="0"/>
                <a:ea typeface="Constantia" charset="0"/>
                <a:cs typeface="Constantia" charset="0"/>
              </a:rPr>
              <a:t>And if she </a:t>
            </a:r>
            <a:r>
              <a:rPr lang="en-US" sz="3600" i="1" dirty="0">
                <a:latin typeface="Constantia" charset="0"/>
                <a:ea typeface="Constantia" charset="0"/>
                <a:cs typeface="Constantia" charset="0"/>
              </a:rPr>
              <a:t>is a door, </a:t>
            </a:r>
          </a:p>
          <a:p>
            <a:pPr marL="0" indent="0">
              <a:buNone/>
            </a:pPr>
            <a:r>
              <a:rPr lang="en-US" sz="3600" dirty="0">
                <a:latin typeface="Constantia" charset="0"/>
                <a:ea typeface="Constantia" charset="0"/>
                <a:cs typeface="Constantia" charset="0"/>
              </a:rPr>
              <a:t>We will enclose her </a:t>
            </a:r>
          </a:p>
          <a:p>
            <a:pPr marL="0" indent="0">
              <a:buNone/>
            </a:pPr>
            <a:r>
              <a:rPr lang="en-US" sz="3600" dirty="0">
                <a:latin typeface="Constantia" charset="0"/>
                <a:ea typeface="Constantia" charset="0"/>
                <a:cs typeface="Constantia" charset="0"/>
              </a:rPr>
              <a:t>With boards of cedar. </a:t>
            </a:r>
          </a:p>
          <a:p>
            <a:pPr marL="0" indent="0">
              <a:buNone/>
            </a:pPr>
            <a:r>
              <a:rPr lang="en-US" sz="3600" dirty="0">
                <a:latin typeface="Constantia" charset="0"/>
                <a:ea typeface="Constantia" charset="0"/>
                <a:cs typeface="Constantia" charset="0"/>
              </a:rPr>
              <a:t>	Song of Solomon 8:9.</a:t>
            </a:r>
          </a:p>
          <a:p>
            <a:pPr marL="0" indent="0">
              <a:buNone/>
            </a:pPr>
            <a:endParaRPr lang="en-US" sz="3600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book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7081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latin typeface="Constantia" charset="0"/>
                <a:ea typeface="Constantia" charset="0"/>
                <a:cs typeface="Constantia" charset="0"/>
              </a:rPr>
              <a:t>The Grown </a:t>
            </a:r>
            <a:r>
              <a:rPr lang="en-US" altLang="en-US" sz="4800" b="1" dirty="0" err="1">
                <a:latin typeface="Constantia" charset="0"/>
                <a:ea typeface="Constantia" charset="0"/>
                <a:cs typeface="Constantia" charset="0"/>
              </a:rPr>
              <a:t>Shulamite</a:t>
            </a:r>
            <a:endParaRPr lang="en-US" altLang="en-US" sz="4800" b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062318" y="1824895"/>
            <a:ext cx="1029148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latin typeface="Constantia" charset="0"/>
                <a:ea typeface="Constantia" charset="0"/>
                <a:cs typeface="Constantia" charset="0"/>
              </a:rPr>
              <a:t>I </a:t>
            </a:r>
            <a:r>
              <a:rPr lang="en-US" sz="4400" i="1" dirty="0">
                <a:latin typeface="Constantia" charset="0"/>
                <a:ea typeface="Constantia" charset="0"/>
                <a:cs typeface="Constantia" charset="0"/>
              </a:rPr>
              <a:t>am a wall, </a:t>
            </a:r>
          </a:p>
          <a:p>
            <a:pPr marL="0" indent="0">
              <a:buNone/>
            </a:pPr>
            <a:r>
              <a:rPr lang="en-US" sz="4400" dirty="0">
                <a:latin typeface="Constantia" charset="0"/>
                <a:ea typeface="Constantia" charset="0"/>
                <a:cs typeface="Constantia" charset="0"/>
              </a:rPr>
              <a:t>And my breasts like towers; </a:t>
            </a:r>
          </a:p>
          <a:p>
            <a:pPr marL="0" indent="0">
              <a:buNone/>
            </a:pPr>
            <a:r>
              <a:rPr lang="en-US" sz="4400" dirty="0">
                <a:latin typeface="Constantia" charset="0"/>
                <a:ea typeface="Constantia" charset="0"/>
                <a:cs typeface="Constantia" charset="0"/>
              </a:rPr>
              <a:t>Then I became in his eyes </a:t>
            </a:r>
          </a:p>
          <a:p>
            <a:pPr marL="0" indent="0">
              <a:buNone/>
            </a:pPr>
            <a:r>
              <a:rPr lang="en-US" sz="4400" dirty="0">
                <a:latin typeface="Constantia" charset="0"/>
                <a:ea typeface="Constantia" charset="0"/>
                <a:cs typeface="Constantia" charset="0"/>
              </a:rPr>
              <a:t>As one who found peace. </a:t>
            </a:r>
          </a:p>
          <a:p>
            <a:pPr marL="0" indent="0">
              <a:buNone/>
            </a:pPr>
            <a:r>
              <a:rPr lang="en-US" sz="4400" dirty="0">
                <a:latin typeface="Constantia" charset="0"/>
                <a:ea typeface="Constantia" charset="0"/>
                <a:cs typeface="Constantia" charset="0"/>
              </a:rPr>
              <a:t>	</a:t>
            </a:r>
            <a:r>
              <a:rPr lang="en-US" sz="3600" dirty="0">
                <a:latin typeface="Constantia" charset="0"/>
                <a:ea typeface="Constantia" charset="0"/>
                <a:cs typeface="Constantia" charset="0"/>
              </a:rPr>
              <a:t>Song of Songs 8:10.</a:t>
            </a:r>
          </a:p>
          <a:p>
            <a:pPr marL="0" indent="0">
              <a:buNone/>
            </a:pPr>
            <a:endParaRPr lang="en-US" sz="4400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book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latin typeface="Constantia" charset="0"/>
                <a:ea typeface="Constantia" charset="0"/>
                <a:cs typeface="Constantia" charset="0"/>
              </a:rPr>
              <a:t>Leading Text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062318" y="1825625"/>
            <a:ext cx="102914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Constantia" charset="0"/>
                <a:ea typeface="Constantia" charset="0"/>
                <a:cs typeface="Constantia" charset="0"/>
              </a:rPr>
              <a:t>But grow in grace, and in the knowledge of our Lord and Savior Jesus Christ. </a:t>
            </a:r>
          </a:p>
          <a:p>
            <a:pPr marL="0" indent="0">
              <a:buNone/>
            </a:pPr>
            <a:r>
              <a:rPr lang="en-US" sz="5400" dirty="0">
                <a:latin typeface="Constantia" charset="0"/>
                <a:ea typeface="Constantia" charset="0"/>
                <a:cs typeface="Constantia" charset="0"/>
              </a:rPr>
              <a:t>					2 Peter 3:18.</a:t>
            </a:r>
          </a:p>
          <a:p>
            <a:pPr marL="0" indent="0">
              <a:buNone/>
            </a:pPr>
            <a:endParaRPr lang="en-US" sz="5400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56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book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225271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latin typeface="Constantia" charset="0"/>
                <a:ea typeface="Constantia" charset="0"/>
                <a:cs typeface="Constantia" charset="0"/>
              </a:rPr>
              <a:t>Facts about Spiritual Growth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062318" y="1352285"/>
            <a:ext cx="10291482" cy="4351338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Constantia" charset="0"/>
                <a:ea typeface="Constantia" charset="0"/>
                <a:cs typeface="Constantia" charset="0"/>
              </a:rPr>
              <a:t>Spiritual growth is gradual.</a:t>
            </a:r>
          </a:p>
          <a:p>
            <a:r>
              <a:rPr lang="en-US" altLang="en-US" dirty="0">
                <a:latin typeface="Constantia" charset="0"/>
                <a:ea typeface="Constantia" charset="0"/>
                <a:cs typeface="Constantia" charset="0"/>
              </a:rPr>
              <a:t>Spiritual growth is to be continuous.</a:t>
            </a:r>
          </a:p>
          <a:p>
            <a:r>
              <a:rPr lang="en-US" altLang="en-US" dirty="0">
                <a:latin typeface="Constantia" charset="0"/>
                <a:ea typeface="Constantia" charset="0"/>
                <a:cs typeface="Constantia" charset="0"/>
              </a:rPr>
              <a:t>If spiritual growth stops, it is fatal.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To Grow in Grace is to mature as a Christian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Maturing in the Christian life is NOT about what we do, but about what God does in us, by his grace.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The intimacy of our relationship must grow. The more we know of Him, the more of Him will be seen in our lives </a:t>
            </a:r>
          </a:p>
          <a:p>
            <a:endParaRPr lang="en-US" altLang="en-US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4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book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7081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latin typeface="Constantia" charset="0"/>
                <a:ea typeface="Constantia" charset="0"/>
                <a:cs typeface="Constantia" charset="0"/>
              </a:rPr>
              <a:t>Facts about Spiritual Growth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062318" y="1824895"/>
            <a:ext cx="10291482" cy="4351338"/>
          </a:xfrm>
        </p:spPr>
        <p:txBody>
          <a:bodyPr>
            <a:noAutofit/>
          </a:bodyPr>
          <a:lstStyle/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Trials are essential to spiritual growth.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Trials and obstacles are His chosen methods of discipline.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Growth in grace is achieved by improving the grace already have.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Additional graces describes the process of sanctification.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The outpouring of the latter rain is the last grace to given to man.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The study of Holy Scripture is integral to growth in knowledge.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Spiritual knowledge is experiential.</a:t>
            </a:r>
          </a:p>
        </p:txBody>
      </p:sp>
    </p:spTree>
    <p:extLst>
      <p:ext uri="{BB962C8B-B14F-4D97-AF65-F5344CB8AC3E}">
        <p14:creationId xmlns:p14="http://schemas.microsoft.com/office/powerpoint/2010/main" val="263931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book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7081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latin typeface="Constantia" charset="0"/>
                <a:ea typeface="Constantia" charset="0"/>
                <a:cs typeface="Constantia" charset="0"/>
              </a:rPr>
              <a:t>Your Maker, Your Husband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062318" y="1824895"/>
            <a:ext cx="1029148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Constantia" charset="0"/>
                <a:ea typeface="Constantia" charset="0"/>
                <a:cs typeface="Constantia" charset="0"/>
              </a:rPr>
              <a:t>For your Maker </a:t>
            </a:r>
            <a:r>
              <a:rPr lang="en-US" sz="4000" i="1" dirty="0">
                <a:latin typeface="Constantia" charset="0"/>
                <a:ea typeface="Constantia" charset="0"/>
                <a:cs typeface="Constantia" charset="0"/>
              </a:rPr>
              <a:t>is your husband, </a:t>
            </a:r>
          </a:p>
          <a:p>
            <a:pPr marL="0" indent="0">
              <a:buNone/>
            </a:pPr>
            <a:r>
              <a:rPr lang="en-US" sz="4000" dirty="0">
                <a:latin typeface="Constantia" charset="0"/>
                <a:ea typeface="Constantia" charset="0"/>
                <a:cs typeface="Constantia" charset="0"/>
              </a:rPr>
              <a:t>The Lord of hosts </a:t>
            </a:r>
            <a:r>
              <a:rPr lang="en-US" sz="4000" i="1" dirty="0">
                <a:latin typeface="Constantia" charset="0"/>
                <a:ea typeface="Constantia" charset="0"/>
                <a:cs typeface="Constantia" charset="0"/>
              </a:rPr>
              <a:t>is His name; </a:t>
            </a:r>
          </a:p>
          <a:p>
            <a:pPr marL="0" indent="0">
              <a:buNone/>
            </a:pPr>
            <a:r>
              <a:rPr lang="en-US" sz="4000" dirty="0">
                <a:latin typeface="Constantia" charset="0"/>
                <a:ea typeface="Constantia" charset="0"/>
                <a:cs typeface="Constantia" charset="0"/>
              </a:rPr>
              <a:t>And your Redeemer </a:t>
            </a:r>
            <a:r>
              <a:rPr lang="en-US" sz="4000" i="1" dirty="0">
                <a:latin typeface="Constantia" charset="0"/>
                <a:ea typeface="Constantia" charset="0"/>
                <a:cs typeface="Constantia" charset="0"/>
              </a:rPr>
              <a:t>is the Holy One of Israel; </a:t>
            </a:r>
          </a:p>
          <a:p>
            <a:pPr marL="0" indent="0">
              <a:buNone/>
            </a:pPr>
            <a:r>
              <a:rPr lang="en-US" sz="4000" dirty="0">
                <a:latin typeface="Constantia" charset="0"/>
                <a:ea typeface="Constantia" charset="0"/>
                <a:cs typeface="Constantia" charset="0"/>
              </a:rPr>
              <a:t>He is called the God of the whole earth.</a:t>
            </a:r>
          </a:p>
          <a:p>
            <a:pPr marL="0" indent="0">
              <a:buNone/>
            </a:pPr>
            <a:r>
              <a:rPr lang="en-US" sz="4000" dirty="0">
                <a:latin typeface="Constantia" charset="0"/>
                <a:ea typeface="Constantia" charset="0"/>
                <a:cs typeface="Constantia" charset="0"/>
              </a:rPr>
              <a:t>					Isaiah 54:5.</a:t>
            </a:r>
          </a:p>
          <a:p>
            <a:pPr marL="0" indent="0">
              <a:buNone/>
            </a:pPr>
            <a:endParaRPr lang="en-US" sz="4000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4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book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7081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latin typeface="Constantia" charset="0"/>
                <a:ea typeface="Constantia" charset="0"/>
                <a:cs typeface="Constantia" charset="0"/>
              </a:rPr>
              <a:t>I am Married to you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062318" y="1824895"/>
            <a:ext cx="1029148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Constantia" charset="0"/>
                <a:ea typeface="Constantia" charset="0"/>
                <a:cs typeface="Constantia" charset="0"/>
              </a:rPr>
              <a:t>“Return, O backsliding children,” says the Lord; “for I am married to you. I will take you, one from a city and two from a family, and I will bring you to Zion. </a:t>
            </a:r>
          </a:p>
          <a:p>
            <a:pPr marL="0" indent="0">
              <a:buNone/>
            </a:pPr>
            <a:r>
              <a:rPr lang="en-US" sz="4000" dirty="0">
                <a:latin typeface="Constantia" charset="0"/>
                <a:ea typeface="Constantia" charset="0"/>
                <a:cs typeface="Constantia" charset="0"/>
              </a:rPr>
              <a:t>			Jeremiah 3:14.</a:t>
            </a:r>
          </a:p>
          <a:p>
            <a:pPr marL="0" indent="0">
              <a:buNone/>
            </a:pPr>
            <a:endParaRPr lang="en-US" sz="4000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4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book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7081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800" b="1" dirty="0" err="1">
                <a:latin typeface="Constantia" charset="0"/>
                <a:ea typeface="Constantia" charset="0"/>
                <a:cs typeface="Constantia" charset="0"/>
              </a:rPr>
              <a:t>Bethrothal</a:t>
            </a:r>
            <a:endParaRPr lang="en-US" altLang="en-US" sz="4800" b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062318" y="1824895"/>
            <a:ext cx="1029148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0" i="0" dirty="0">
                <a:latin typeface="Constantia" charset="0"/>
                <a:ea typeface="Constantia" charset="0"/>
                <a:cs typeface="Constantia" charset="0"/>
              </a:rPr>
              <a:t>For I am jealous for you with godly jealousy. For I have betrothed you to one husband, that I may present </a:t>
            </a:r>
            <a:r>
              <a:rPr lang="en-US" sz="4400" b="0" i="1" dirty="0">
                <a:latin typeface="Constantia" charset="0"/>
                <a:ea typeface="Constantia" charset="0"/>
                <a:cs typeface="Constantia" charset="0"/>
              </a:rPr>
              <a:t>you</a:t>
            </a:r>
            <a:r>
              <a:rPr lang="en-US" sz="4400" b="0" i="0" dirty="0">
                <a:latin typeface="Constantia" charset="0"/>
                <a:ea typeface="Constantia" charset="0"/>
                <a:cs typeface="Constantia" charset="0"/>
              </a:rPr>
              <a:t> </a:t>
            </a:r>
            <a:r>
              <a:rPr lang="en-US" sz="4400" b="0" i="1" dirty="0">
                <a:latin typeface="Constantia" charset="0"/>
                <a:ea typeface="Constantia" charset="0"/>
                <a:cs typeface="Constantia" charset="0"/>
              </a:rPr>
              <a:t>as</a:t>
            </a:r>
            <a:r>
              <a:rPr lang="en-US" sz="4400" b="0" i="0" dirty="0">
                <a:latin typeface="Constantia" charset="0"/>
                <a:ea typeface="Constantia" charset="0"/>
                <a:cs typeface="Constantia" charset="0"/>
              </a:rPr>
              <a:t> a chaste virgin to Christ. </a:t>
            </a:r>
            <a:endParaRPr lang="en-US" sz="4400" dirty="0">
              <a:latin typeface="Constantia" charset="0"/>
              <a:ea typeface="Constantia" charset="0"/>
              <a:cs typeface="Constantia" charset="0"/>
            </a:endParaRPr>
          </a:p>
          <a:p>
            <a:pPr marL="0" indent="0">
              <a:buNone/>
            </a:pPr>
            <a:r>
              <a:rPr lang="en-US" sz="4400" b="0" i="0" dirty="0">
                <a:latin typeface="Constantia" charset="0"/>
                <a:ea typeface="Constantia" charset="0"/>
                <a:cs typeface="Constantia" charset="0"/>
              </a:rPr>
              <a:t>			2 Corinthians 11:2</a:t>
            </a:r>
          </a:p>
        </p:txBody>
      </p:sp>
    </p:spTree>
    <p:extLst>
      <p:ext uri="{BB962C8B-B14F-4D97-AF65-F5344CB8AC3E}">
        <p14:creationId xmlns:p14="http://schemas.microsoft.com/office/powerpoint/2010/main" val="97248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book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7081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latin typeface="Constantia" charset="0"/>
                <a:ea typeface="Constantia" charset="0"/>
                <a:cs typeface="Constantia" charset="0"/>
              </a:rPr>
              <a:t>Stunted Jerusalem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062318" y="1824895"/>
            <a:ext cx="1029148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0" i="0" dirty="0">
                <a:latin typeface="Constantia" charset="0"/>
                <a:ea typeface="Constantia" charset="0"/>
                <a:cs typeface="Constantia" charset="0"/>
              </a:rPr>
              <a:t>“O Jerusalem, Jerusalem, the one who kills the prophets and stones those who are sent to her! How often I wanted to gather your children together, as a hen gathers her chicks under </a:t>
            </a:r>
            <a:r>
              <a:rPr lang="en-US" sz="3600" b="0" i="1" dirty="0">
                <a:latin typeface="Constantia" charset="0"/>
                <a:ea typeface="Constantia" charset="0"/>
                <a:cs typeface="Constantia" charset="0"/>
              </a:rPr>
              <a:t>her</a:t>
            </a:r>
            <a:r>
              <a:rPr lang="en-US" sz="3600" b="0" i="0" dirty="0">
                <a:latin typeface="Constantia" charset="0"/>
                <a:ea typeface="Constantia" charset="0"/>
                <a:cs typeface="Constantia" charset="0"/>
              </a:rPr>
              <a:t> wings, but you were not willing! See! Your house is left to you desolate</a:t>
            </a:r>
          </a:p>
          <a:p>
            <a:pPr marL="0" indent="0">
              <a:buNone/>
            </a:pPr>
            <a:r>
              <a:rPr lang="en-US" sz="3600" dirty="0">
                <a:latin typeface="Constantia" charset="0"/>
                <a:ea typeface="Constantia" charset="0"/>
                <a:cs typeface="Constantia" charset="0"/>
              </a:rPr>
              <a:t>		Mt 23:37-38.</a:t>
            </a:r>
          </a:p>
          <a:p>
            <a:pPr marL="0" indent="0">
              <a:buNone/>
            </a:pPr>
            <a:endParaRPr lang="en-US" sz="3600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6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book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708157"/>
            <a:ext cx="10515600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800" b="1" dirty="0">
                <a:latin typeface="Constantia" charset="0"/>
                <a:ea typeface="Constantia" charset="0"/>
                <a:cs typeface="Constantia" charset="0"/>
              </a:rPr>
              <a:t>Today’s Message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062318" y="1824895"/>
            <a:ext cx="1029148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Constantia" charset="0"/>
              <a:ea typeface="Constantia" charset="0"/>
              <a:cs typeface="Constantia" charset="0"/>
            </a:endParaRPr>
          </a:p>
          <a:p>
            <a:pPr marL="0" indent="0">
              <a:buNone/>
            </a:pPr>
            <a:endParaRPr lang="en-US" dirty="0">
              <a:latin typeface="Constantia" charset="0"/>
              <a:ea typeface="Constantia" charset="0"/>
              <a:cs typeface="Constantia" charset="0"/>
            </a:endParaRPr>
          </a:p>
          <a:p>
            <a:pPr marL="0" indent="0">
              <a:buNone/>
            </a:pPr>
            <a:endParaRPr lang="en-US" dirty="0">
              <a:latin typeface="Constantia" charset="0"/>
              <a:ea typeface="Constantia" charset="0"/>
              <a:cs typeface="Constantia" charset="0"/>
            </a:endParaRPr>
          </a:p>
          <a:p>
            <a:pPr marL="0" indent="0" algn="ctr">
              <a:buNone/>
            </a:pPr>
            <a:r>
              <a:rPr lang="en-US" sz="6600" dirty="0">
                <a:latin typeface="Constantia" charset="0"/>
                <a:ea typeface="Constantia" charset="0"/>
                <a:cs typeface="Constantia" charset="0"/>
              </a:rPr>
              <a:t>Our Sister has no Breasts</a:t>
            </a:r>
          </a:p>
        </p:txBody>
      </p:sp>
    </p:spTree>
    <p:extLst>
      <p:ext uri="{BB962C8B-B14F-4D97-AF65-F5344CB8AC3E}">
        <p14:creationId xmlns:p14="http://schemas.microsoft.com/office/powerpoint/2010/main" val="179412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book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7081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latin typeface="Constantia" charset="0"/>
                <a:ea typeface="Constantia" charset="0"/>
                <a:cs typeface="Constantia" charset="0"/>
              </a:rPr>
              <a:t>Stunted Disciples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062318" y="1824895"/>
            <a:ext cx="1029148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>
                <a:latin typeface="Constantia" charset="0"/>
                <a:ea typeface="Constantia" charset="0"/>
                <a:cs typeface="Constantia" charset="0"/>
              </a:rPr>
              <a:t>“O faithless and perverse generation, how long shall I be with you? How long shall I bear with you? Bring him here to Me.” </a:t>
            </a:r>
          </a:p>
          <a:p>
            <a:pPr marL="457200" lvl="1" indent="0">
              <a:buNone/>
            </a:pPr>
            <a:r>
              <a:rPr lang="en-US" sz="4400" dirty="0">
                <a:latin typeface="Constantia" charset="0"/>
                <a:ea typeface="Constantia" charset="0"/>
                <a:cs typeface="Constantia" charset="0"/>
              </a:rPr>
              <a:t>Matthew 17:17.</a:t>
            </a:r>
          </a:p>
          <a:p>
            <a:pPr marL="0" indent="0">
              <a:buNone/>
            </a:pPr>
            <a:endParaRPr lang="en-US" sz="4800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7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book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7081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latin typeface="Constantia" charset="0"/>
                <a:ea typeface="Constantia" charset="0"/>
                <a:cs typeface="Constantia" charset="0"/>
              </a:rPr>
              <a:t>Marriage Feast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062318" y="1824895"/>
            <a:ext cx="1029148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Constantia" charset="0"/>
                <a:ea typeface="Constantia" charset="0"/>
                <a:cs typeface="Constantia" charset="0"/>
              </a:rPr>
              <a:t>Let us be glad and rejoice and give Him glory, for the marriage of the Lamb has come, and His wife has made herself ready.” </a:t>
            </a:r>
            <a:r>
              <a:rPr lang="en-US" sz="3600" b="1" dirty="0">
                <a:latin typeface="Constantia" charset="0"/>
                <a:ea typeface="Constantia" charset="0"/>
                <a:cs typeface="Constantia" charset="0"/>
              </a:rPr>
              <a:t>And to her it was granted to be arrayed in fine linen, clean and bright, for the fine linen is the righteous acts of the saints. </a:t>
            </a:r>
          </a:p>
          <a:p>
            <a:pPr marL="457200" lvl="1" indent="0">
              <a:buNone/>
            </a:pPr>
            <a:r>
              <a:rPr lang="en-US" sz="3200" dirty="0">
                <a:latin typeface="Constantia" charset="0"/>
                <a:ea typeface="Constantia" charset="0"/>
                <a:cs typeface="Constantia" charset="0"/>
              </a:rPr>
              <a:t>				Revelation 19:7-8.</a:t>
            </a:r>
          </a:p>
          <a:p>
            <a:pPr marL="0" indent="0">
              <a:buNone/>
            </a:pPr>
            <a:endParaRPr lang="en-US" sz="3600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8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book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708157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latin typeface="Constantia" charset="0"/>
                <a:ea typeface="Constantia" charset="0"/>
                <a:cs typeface="Constantia" charset="0"/>
              </a:rPr>
              <a:t>Leading Text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062318" y="1824895"/>
            <a:ext cx="1029148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latin typeface="Constantia" charset="0"/>
                <a:ea typeface="Constantia" charset="0"/>
                <a:cs typeface="Constantia" charset="0"/>
              </a:rPr>
              <a:t>“Our sister is little and she has no breasts as yet. What shall we do for our sister when her courtship begins?”</a:t>
            </a:r>
          </a:p>
          <a:p>
            <a:pPr marL="0" indent="0">
              <a:buNone/>
            </a:pPr>
            <a:r>
              <a:rPr lang="en-US" sz="4400" dirty="0">
                <a:latin typeface="Constantia" charset="0"/>
                <a:ea typeface="Constantia" charset="0"/>
                <a:cs typeface="Constantia" charset="0"/>
              </a:rPr>
              <a:t>		</a:t>
            </a:r>
          </a:p>
          <a:p>
            <a:pPr marL="0" indent="0">
              <a:buNone/>
            </a:pPr>
            <a:r>
              <a:rPr lang="en-US" sz="4400" dirty="0">
                <a:latin typeface="Constantia" charset="0"/>
                <a:ea typeface="Constantia" charset="0"/>
                <a:cs typeface="Constantia" charset="0"/>
              </a:rPr>
              <a:t>		Song of Songs 8:8.</a:t>
            </a:r>
          </a:p>
          <a:p>
            <a:pPr marL="0" indent="0">
              <a:buNone/>
            </a:pPr>
            <a:endParaRPr lang="en-US" sz="4400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23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book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225271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latin typeface="Constantia" charset="0"/>
                <a:ea typeface="Constantia" charset="0"/>
                <a:cs typeface="Constantia" charset="0"/>
              </a:rPr>
              <a:t>Song of Songs and Canon Selection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062318" y="1352285"/>
            <a:ext cx="10291482" cy="4351338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latin typeface="Constantia" charset="0"/>
                <a:ea typeface="Constantia" charset="0"/>
                <a:cs typeface="Constantia" charset="0"/>
              </a:rPr>
              <a:t>Title</a:t>
            </a:r>
          </a:p>
          <a:p>
            <a:pPr lvl="1"/>
            <a:r>
              <a:rPr lang="en-US" altLang="en-US" sz="3200" dirty="0">
                <a:latin typeface="Constantia" charset="0"/>
                <a:ea typeface="Constantia" charset="0"/>
                <a:cs typeface="Constantia" charset="0"/>
              </a:rPr>
              <a:t>English: The Song of Solomon</a:t>
            </a:r>
          </a:p>
          <a:p>
            <a:pPr lvl="1"/>
            <a:r>
              <a:rPr lang="en-US" altLang="en-US" sz="3200" dirty="0">
                <a:latin typeface="Constantia" charset="0"/>
                <a:ea typeface="Constantia" charset="0"/>
                <a:cs typeface="Constantia" charset="0"/>
              </a:rPr>
              <a:t>Hebrew: </a:t>
            </a:r>
            <a:r>
              <a:rPr lang="en-US" altLang="en-US" sz="3200" dirty="0" err="1">
                <a:latin typeface="Constantia" charset="0"/>
                <a:ea typeface="Constantia" charset="0"/>
                <a:cs typeface="Constantia" charset="0"/>
              </a:rPr>
              <a:t>Shir</a:t>
            </a:r>
            <a:r>
              <a:rPr lang="en-US" altLang="en-US" sz="3200" dirty="0">
                <a:latin typeface="Constantia" charset="0"/>
                <a:ea typeface="Constantia" charset="0"/>
                <a:cs typeface="Constantia" charset="0"/>
              </a:rPr>
              <a:t> </a:t>
            </a:r>
            <a:r>
              <a:rPr lang="en-US" altLang="en-US" sz="3200" dirty="0" err="1">
                <a:latin typeface="Constantia" charset="0"/>
                <a:ea typeface="Constantia" charset="0"/>
                <a:cs typeface="Constantia" charset="0"/>
              </a:rPr>
              <a:t>Hashshirim</a:t>
            </a:r>
            <a:endParaRPr lang="en-US" altLang="en-US" sz="3200" dirty="0">
              <a:latin typeface="Constantia" charset="0"/>
              <a:ea typeface="Constantia" charset="0"/>
              <a:cs typeface="Constantia" charset="0"/>
            </a:endParaRPr>
          </a:p>
          <a:p>
            <a:pPr lvl="1"/>
            <a:r>
              <a:rPr lang="en-US" altLang="en-US" sz="3200" dirty="0">
                <a:latin typeface="Constantia" charset="0"/>
                <a:ea typeface="Constantia" charset="0"/>
                <a:cs typeface="Constantia" charset="0"/>
              </a:rPr>
              <a:t>Idiom: “The best of Solomon’s many songs”</a:t>
            </a:r>
          </a:p>
          <a:p>
            <a:pPr marL="231775" lvl="1" indent="-231775"/>
            <a:r>
              <a:rPr lang="en-US" altLang="en-US" sz="3200" dirty="0">
                <a:latin typeface="Constantia" charset="0"/>
                <a:ea typeface="Constantia" charset="0"/>
                <a:cs typeface="Constantia" charset="0"/>
              </a:rPr>
              <a:t>Solomon “</a:t>
            </a:r>
            <a:r>
              <a:rPr lang="en-US" altLang="en-US" sz="3200" dirty="0" err="1">
                <a:latin typeface="Constantia" charset="0"/>
                <a:ea typeface="Constantia" charset="0"/>
                <a:cs typeface="Constantia" charset="0"/>
              </a:rPr>
              <a:t>spake</a:t>
            </a:r>
            <a:r>
              <a:rPr lang="en-US" altLang="en-US" sz="3200" dirty="0">
                <a:latin typeface="Constantia" charset="0"/>
                <a:ea typeface="Constantia" charset="0"/>
                <a:cs typeface="Constantia" charset="0"/>
              </a:rPr>
              <a:t> three thousand proverbs: and his songs were a thousand and five.” (1 Kings 4:32)</a:t>
            </a:r>
          </a:p>
          <a:p>
            <a:pPr marL="231775" lvl="1" indent="-231775"/>
            <a:r>
              <a:rPr lang="en-US" altLang="en-US" sz="3200" b="1" dirty="0">
                <a:latin typeface="Constantia" charset="0"/>
                <a:ea typeface="Constantia" charset="0"/>
                <a:cs typeface="Constantia" charset="0"/>
              </a:rPr>
              <a:t>Canon selection</a:t>
            </a:r>
            <a:r>
              <a:rPr lang="en-US" altLang="en-US" sz="3200" dirty="0">
                <a:latin typeface="Constantia" charset="0"/>
                <a:ea typeface="Constantia" charset="0"/>
                <a:cs typeface="Constantia" charset="0"/>
              </a:rPr>
              <a:t>: It was disputed </a:t>
            </a:r>
            <a:r>
              <a:rPr lang="en-US" sz="3200" dirty="0">
                <a:latin typeface="Constantia" charset="0"/>
                <a:ea typeface="Constantia" charset="0"/>
                <a:cs typeface="Constantia" charset="0"/>
              </a:rPr>
              <a:t>because of the erotic nature of love poetry.</a:t>
            </a:r>
          </a:p>
          <a:p>
            <a:pPr marL="0" lvl="1" indent="0">
              <a:buNone/>
            </a:pPr>
            <a:endParaRPr lang="en-US" sz="3200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book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79438" y="433953"/>
            <a:ext cx="10291482" cy="103025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latin typeface="Constantia" charset="0"/>
                <a:ea typeface="Constantia" charset="0"/>
                <a:cs typeface="Constantia" charset="0"/>
              </a:rPr>
              <a:t>Introduction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03238" y="1311978"/>
            <a:ext cx="10291482" cy="48739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>
                <a:latin typeface="Constantia" charset="0"/>
                <a:ea typeface="Constantia" charset="0"/>
                <a:cs typeface="Constantia" charset="0"/>
              </a:rPr>
              <a:t>The Song of Solomon is unique</a:t>
            </a:r>
          </a:p>
          <a:p>
            <a:pPr lvl="1"/>
            <a:r>
              <a:rPr lang="en-US" sz="3500" dirty="0">
                <a:latin typeface="Constantia" charset="0"/>
                <a:ea typeface="Constantia" charset="0"/>
                <a:cs typeface="Constantia" charset="0"/>
              </a:rPr>
              <a:t>Most beautiful and unique of his 1,005 songs: 	</a:t>
            </a:r>
          </a:p>
          <a:p>
            <a:pPr lvl="2"/>
            <a:r>
              <a:rPr lang="en-US" sz="3500" dirty="0">
                <a:latin typeface="Constantia" charset="0"/>
                <a:ea typeface="Constantia" charset="0"/>
                <a:cs typeface="Constantia" charset="0"/>
              </a:rPr>
              <a:t>Celebrates passionate love in context of marriage.</a:t>
            </a:r>
          </a:p>
          <a:p>
            <a:pPr lvl="2"/>
            <a:r>
              <a:rPr lang="en-US" sz="3500" dirty="0">
                <a:latin typeface="Constantia" charset="0"/>
                <a:ea typeface="Constantia" charset="0"/>
                <a:cs typeface="Constantia" charset="0"/>
              </a:rPr>
              <a:t>Courted and married the </a:t>
            </a:r>
            <a:r>
              <a:rPr lang="en-US" sz="3500" dirty="0" err="1">
                <a:latin typeface="Constantia" charset="0"/>
                <a:ea typeface="Constantia" charset="0"/>
                <a:cs typeface="Constantia" charset="0"/>
              </a:rPr>
              <a:t>Shulamite</a:t>
            </a:r>
            <a:r>
              <a:rPr lang="en-US" sz="3500" dirty="0">
                <a:latin typeface="Constantia" charset="0"/>
                <a:ea typeface="Constantia" charset="0"/>
                <a:cs typeface="Constantia" charset="0"/>
              </a:rPr>
              <a:t> in youth                                      before political marriages marred his character.</a:t>
            </a:r>
          </a:p>
          <a:p>
            <a:pPr marL="722313" lvl="2" indent="-231775"/>
            <a:r>
              <a:rPr lang="en-US" sz="3500" dirty="0">
                <a:latin typeface="Constantia" charset="0"/>
                <a:ea typeface="Constantia" charset="0"/>
                <a:cs typeface="Constantia" charset="0"/>
              </a:rPr>
              <a:t>It is an appropriate illustration of the relationship between Christ and the church</a:t>
            </a:r>
          </a:p>
          <a:p>
            <a:pPr lvl="2"/>
            <a:endParaRPr lang="en-US" sz="3500" dirty="0">
              <a:latin typeface="Constantia" charset="0"/>
              <a:ea typeface="Constantia" charset="0"/>
              <a:cs typeface="Constantia" charset="0"/>
            </a:endParaRPr>
          </a:p>
          <a:p>
            <a:pPr marL="0" indent="0">
              <a:buNone/>
            </a:pPr>
            <a:endParaRPr lang="en-US" sz="3500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book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7081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latin typeface="Constantia" charset="0"/>
                <a:ea typeface="Constantia" charset="0"/>
                <a:cs typeface="Constantia" charset="0"/>
              </a:rPr>
              <a:t>The Cultural Context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062318" y="1824895"/>
            <a:ext cx="10291482" cy="435133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onstantia" charset="0"/>
                <a:ea typeface="Constantia" charset="0"/>
                <a:cs typeface="Constantia" charset="0"/>
              </a:rPr>
              <a:t>This is a love story of Solomon and a country girl of Northern Palestine.</a:t>
            </a:r>
          </a:p>
          <a:p>
            <a:r>
              <a:rPr lang="en-US" sz="3600" dirty="0">
                <a:latin typeface="Constantia" charset="0"/>
                <a:ea typeface="Constantia" charset="0"/>
                <a:cs typeface="Constantia" charset="0"/>
              </a:rPr>
              <a:t>King Solomon married her only for love.</a:t>
            </a:r>
          </a:p>
          <a:p>
            <a:r>
              <a:rPr lang="en-US" sz="3600" dirty="0">
                <a:latin typeface="Constantia" charset="0"/>
                <a:ea typeface="Constantia" charset="0"/>
                <a:cs typeface="Constantia" charset="0"/>
              </a:rPr>
              <a:t>The song is an Eastern poem.</a:t>
            </a:r>
          </a:p>
          <a:p>
            <a:r>
              <a:rPr lang="en-US" sz="3600" dirty="0">
                <a:latin typeface="Constantia" charset="0"/>
                <a:ea typeface="Constantia" charset="0"/>
                <a:cs typeface="Constantia" charset="0"/>
              </a:rPr>
              <a:t>It has strange images to the western (occidental) mind.</a:t>
            </a:r>
          </a:p>
          <a:p>
            <a:r>
              <a:rPr lang="en-US" sz="3600" dirty="0">
                <a:latin typeface="Constantia" charset="0"/>
                <a:ea typeface="Constantia" charset="0"/>
                <a:cs typeface="Constantia" charset="0"/>
              </a:rPr>
              <a:t>In the East, men spoke more openly on many intimate matters.</a:t>
            </a:r>
          </a:p>
        </p:txBody>
      </p:sp>
    </p:spTree>
    <p:extLst>
      <p:ext uri="{BB962C8B-B14F-4D97-AF65-F5344CB8AC3E}">
        <p14:creationId xmlns:p14="http://schemas.microsoft.com/office/powerpoint/2010/main" val="24531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book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7081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latin typeface="Constantia" charset="0"/>
                <a:ea typeface="Constantia" charset="0"/>
                <a:cs typeface="Constantia" charset="0"/>
              </a:rPr>
              <a:t>The Cultural Context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062318" y="1824895"/>
            <a:ext cx="10291482" cy="4351338"/>
          </a:xfrm>
        </p:spPr>
        <p:txBody>
          <a:bodyPr>
            <a:noAutofit/>
          </a:bodyPr>
          <a:lstStyle/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The brothers represent societal restraint on the woman’s love, and the time appears to be right that that restraint be lifted.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Brothers played a major role in the sister’s courtship and marriage.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Courtship and marriage was a family affair. 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They were protectors of their sisters.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They made her work the fields, and thus she became too dark and unattractive (1:6).</a:t>
            </a:r>
          </a:p>
          <a:p>
            <a:pPr marL="457200" lvl="1" indent="0">
              <a:buNone/>
            </a:pPr>
            <a:endParaRPr lang="en-US" dirty="0">
              <a:latin typeface="Constantia" charset="0"/>
              <a:ea typeface="Constantia" charset="0"/>
              <a:cs typeface="Constantia" charset="0"/>
            </a:endParaRPr>
          </a:p>
          <a:p>
            <a:endParaRPr lang="en-US" dirty="0">
              <a:latin typeface="Constantia" charset="0"/>
              <a:ea typeface="Constantia" charset="0"/>
              <a:cs typeface="Constantia" charset="0"/>
            </a:endParaRPr>
          </a:p>
          <a:p>
            <a:endParaRPr lang="en-US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37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book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7081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latin typeface="Constantia" charset="0"/>
                <a:ea typeface="Constantia" charset="0"/>
                <a:cs typeface="Constantia" charset="0"/>
              </a:rPr>
              <a:t>Little Sister’s Cry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062318" y="1824895"/>
            <a:ext cx="10291482" cy="4351338"/>
          </a:xfrm>
        </p:spPr>
        <p:txBody>
          <a:bodyPr>
            <a:noAutofit/>
          </a:bodyPr>
          <a:lstStyle/>
          <a:p>
            <a:pPr marL="90488" lvl="1" indent="0">
              <a:buNone/>
            </a:pPr>
            <a:r>
              <a:rPr lang="en-US" sz="3600" dirty="0">
                <a:latin typeface="Constantia" charset="0"/>
                <a:ea typeface="Constantia" charset="0"/>
                <a:cs typeface="Constantia" charset="0"/>
              </a:rPr>
              <a:t>Do not stare at me because I am swarthy,</a:t>
            </a:r>
          </a:p>
          <a:p>
            <a:pPr marL="90488" lvl="1" indent="0">
              <a:buNone/>
            </a:pPr>
            <a:r>
              <a:rPr lang="en-US" sz="3600" dirty="0">
                <a:latin typeface="Constantia" charset="0"/>
                <a:ea typeface="Constantia" charset="0"/>
                <a:cs typeface="Constantia" charset="0"/>
              </a:rPr>
              <a:t>For the sun has burned me.</a:t>
            </a:r>
          </a:p>
          <a:p>
            <a:pPr marL="90488" lvl="1" indent="0">
              <a:buNone/>
            </a:pPr>
            <a:r>
              <a:rPr lang="en-US" sz="3600" dirty="0">
                <a:latin typeface="Constantia" charset="0"/>
                <a:ea typeface="Constantia" charset="0"/>
                <a:cs typeface="Constantia" charset="0"/>
              </a:rPr>
              <a:t>My mother’s son were angry with me;</a:t>
            </a:r>
          </a:p>
          <a:p>
            <a:pPr marL="90488" lvl="1" indent="0">
              <a:buNone/>
            </a:pPr>
            <a:r>
              <a:rPr lang="en-US" sz="3600" dirty="0">
                <a:latin typeface="Constantia" charset="0"/>
                <a:ea typeface="Constantia" charset="0"/>
                <a:cs typeface="Constantia" charset="0"/>
              </a:rPr>
              <a:t>They made me caretaker of the vineyards</a:t>
            </a:r>
          </a:p>
          <a:p>
            <a:pPr marL="90488" lvl="1" indent="0">
              <a:buNone/>
            </a:pPr>
            <a:r>
              <a:rPr lang="en-US" sz="3600" dirty="0">
                <a:latin typeface="Constantia" charset="0"/>
                <a:ea typeface="Constantia" charset="0"/>
                <a:cs typeface="Constantia" charset="0"/>
              </a:rPr>
              <a:t>But I have not taken care of my own vineyard</a:t>
            </a:r>
          </a:p>
          <a:p>
            <a:pPr marL="90488" lvl="1" indent="0">
              <a:buNone/>
            </a:pPr>
            <a:r>
              <a:rPr lang="en-US" sz="3600" dirty="0">
                <a:latin typeface="Constantia" charset="0"/>
                <a:ea typeface="Constantia" charset="0"/>
                <a:cs typeface="Constantia" charset="0"/>
              </a:rPr>
              <a:t>	- Song of Solomon 1:6, NASB</a:t>
            </a:r>
          </a:p>
          <a:p>
            <a:endParaRPr lang="en-US" sz="4000" dirty="0">
              <a:latin typeface="Constantia" charset="0"/>
              <a:ea typeface="Constantia" charset="0"/>
              <a:cs typeface="Constantia" charset="0"/>
            </a:endParaRPr>
          </a:p>
          <a:p>
            <a:endParaRPr lang="en-US" sz="4000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3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book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7081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latin typeface="Constantia" charset="0"/>
                <a:ea typeface="Constantia" charset="0"/>
                <a:cs typeface="Constantia" charset="0"/>
              </a:rPr>
              <a:t>The Problem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062318" y="1824895"/>
            <a:ext cx="1029148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>
                <a:latin typeface="Constantia" charset="0"/>
                <a:ea typeface="Constantia" charset="0"/>
                <a:cs typeface="Constantia" charset="0"/>
              </a:rPr>
              <a:t>“Our sister is little and she has no breasts as yet. What shall we do for our sister when her courtship begins?”</a:t>
            </a:r>
          </a:p>
          <a:p>
            <a:pPr marL="0" indent="0">
              <a:buNone/>
            </a:pPr>
            <a:r>
              <a:rPr lang="en-US" sz="4800" dirty="0">
                <a:latin typeface="Constantia" charset="0"/>
                <a:ea typeface="Constantia" charset="0"/>
                <a:cs typeface="Constantia" charset="0"/>
              </a:rPr>
              <a:t>		Song of Songs 8:8.</a:t>
            </a:r>
          </a:p>
          <a:p>
            <a:pPr marL="0" indent="0">
              <a:buNone/>
            </a:pPr>
            <a:endParaRPr lang="en-US" sz="4800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78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1260</Words>
  <Application>Microsoft Macintosh PowerPoint</Application>
  <PresentationFormat>Widescreen</PresentationFormat>
  <Paragraphs>163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Constantia</vt:lpstr>
      <vt:lpstr>Office Theme</vt:lpstr>
      <vt:lpstr>PowerPoint Presentation</vt:lpstr>
      <vt:lpstr>Today’s Message</vt:lpstr>
      <vt:lpstr>Leading Text</vt:lpstr>
      <vt:lpstr>Song of Songs and Canon Selection</vt:lpstr>
      <vt:lpstr>Introduction</vt:lpstr>
      <vt:lpstr>The Cultural Context</vt:lpstr>
      <vt:lpstr>The Cultural Context</vt:lpstr>
      <vt:lpstr>Little Sister’s Cry</vt:lpstr>
      <vt:lpstr>The Problem</vt:lpstr>
      <vt:lpstr>Our Sister has no Breast</vt:lpstr>
      <vt:lpstr>Brotherly Concern</vt:lpstr>
      <vt:lpstr>The Grown Shulamite</vt:lpstr>
      <vt:lpstr>Leading Text</vt:lpstr>
      <vt:lpstr>Facts about Spiritual Growth</vt:lpstr>
      <vt:lpstr>Facts about Spiritual Growth</vt:lpstr>
      <vt:lpstr>Your Maker, Your Husband</vt:lpstr>
      <vt:lpstr>I am Married to you</vt:lpstr>
      <vt:lpstr>Bethrothal</vt:lpstr>
      <vt:lpstr>Stunted Jerusalem</vt:lpstr>
      <vt:lpstr>Stunted Disciples</vt:lpstr>
      <vt:lpstr>Marriage Feast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Sanned Lubani</cp:lastModifiedBy>
  <cp:revision>20</cp:revision>
  <dcterms:created xsi:type="dcterms:W3CDTF">2018-03-28T07:01:46Z</dcterms:created>
  <dcterms:modified xsi:type="dcterms:W3CDTF">2022-09-16T15:52:37Z</dcterms:modified>
</cp:coreProperties>
</file>