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74" r:id="rId2"/>
    <p:sldId id="398" r:id="rId3"/>
    <p:sldId id="447" r:id="rId4"/>
    <p:sldId id="273" r:id="rId5"/>
    <p:sldId id="448" r:id="rId6"/>
    <p:sldId id="410" r:id="rId7"/>
    <p:sldId id="449" r:id="rId8"/>
    <p:sldId id="277" r:id="rId9"/>
    <p:sldId id="450" r:id="rId10"/>
    <p:sldId id="411" r:id="rId11"/>
    <p:sldId id="451" r:id="rId12"/>
    <p:sldId id="412" r:id="rId13"/>
    <p:sldId id="452" r:id="rId14"/>
    <p:sldId id="422" r:id="rId15"/>
    <p:sldId id="423" r:id="rId16"/>
    <p:sldId id="424" r:id="rId17"/>
    <p:sldId id="425" r:id="rId18"/>
    <p:sldId id="426" r:id="rId19"/>
    <p:sldId id="430" r:id="rId20"/>
    <p:sldId id="431" r:id="rId21"/>
    <p:sldId id="432" r:id="rId22"/>
    <p:sldId id="433" r:id="rId23"/>
    <p:sldId id="434" r:id="rId24"/>
    <p:sldId id="435" r:id="rId25"/>
    <p:sldId id="453" r:id="rId26"/>
    <p:sldId id="459" r:id="rId27"/>
    <p:sldId id="458" r:id="rId28"/>
    <p:sldId id="465" r:id="rId29"/>
    <p:sldId id="467" r:id="rId30"/>
    <p:sldId id="466" r:id="rId31"/>
    <p:sldId id="468" r:id="rId32"/>
    <p:sldId id="330" r:id="rId33"/>
    <p:sldId id="469" r:id="rId34"/>
    <p:sldId id="260" r:id="rId35"/>
    <p:sldId id="290" r:id="rId36"/>
    <p:sldId id="470" r:id="rId37"/>
    <p:sldId id="460" r:id="rId38"/>
    <p:sldId id="471" r:id="rId39"/>
    <p:sldId id="392" r:id="rId40"/>
    <p:sldId id="393" r:id="rId41"/>
    <p:sldId id="472" r:id="rId42"/>
    <p:sldId id="395" r:id="rId43"/>
    <p:sldId id="474" r:id="rId44"/>
    <p:sldId id="475" r:id="rId45"/>
    <p:sldId id="476" r:id="rId46"/>
    <p:sldId id="477" r:id="rId47"/>
    <p:sldId id="461" r:id="rId48"/>
    <p:sldId id="478" r:id="rId49"/>
    <p:sldId id="287" r:id="rId50"/>
    <p:sldId id="479" r:id="rId51"/>
    <p:sldId id="480" r:id="rId52"/>
    <p:sldId id="294" r:id="rId53"/>
    <p:sldId id="482" r:id="rId54"/>
    <p:sldId id="462" r:id="rId55"/>
    <p:sldId id="483" r:id="rId56"/>
    <p:sldId id="484" r:id="rId57"/>
    <p:sldId id="485" r:id="rId58"/>
    <p:sldId id="487" r:id="rId59"/>
    <p:sldId id="486" r:id="rId60"/>
    <p:sldId id="304" r:id="rId61"/>
    <p:sldId id="306" r:id="rId62"/>
    <p:sldId id="488" r:id="rId63"/>
    <p:sldId id="309" r:id="rId64"/>
    <p:sldId id="489" r:id="rId65"/>
    <p:sldId id="491" r:id="rId66"/>
    <p:sldId id="312" r:id="rId67"/>
    <p:sldId id="492" r:id="rId68"/>
    <p:sldId id="315" r:id="rId69"/>
    <p:sldId id="454" r:id="rId70"/>
    <p:sldId id="438" r:id="rId71"/>
    <p:sldId id="439" r:id="rId72"/>
    <p:sldId id="440" r:id="rId73"/>
    <p:sldId id="441" r:id="rId74"/>
    <p:sldId id="455" r:id="rId75"/>
    <p:sldId id="442" r:id="rId76"/>
    <p:sldId id="443" r:id="rId77"/>
    <p:sldId id="444" r:id="rId78"/>
    <p:sldId id="445" r:id="rId79"/>
    <p:sldId id="456" r:id="rId80"/>
    <p:sldId id="490" r:id="rId81"/>
    <p:sldId id="493" r:id="rId82"/>
    <p:sldId id="446" r:id="rId83"/>
    <p:sldId id="457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2FBC"/>
    <a:srgbClr val="C500EC"/>
    <a:srgbClr val="FA98C0"/>
    <a:srgbClr val="BF82F2"/>
    <a:srgbClr val="E391E5"/>
    <a:srgbClr val="E2DAE2"/>
    <a:srgbClr val="EDB5EE"/>
    <a:srgbClr val="E6D6D6"/>
    <a:srgbClr val="EF8DCC"/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864D5-D08B-414C-811F-9078D03F2BD3}" v="17" dt="2018-07-26T05:35:19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95320" autoAdjust="0"/>
  </p:normalViewPr>
  <p:slideViewPr>
    <p:cSldViewPr snapToGrid="0">
      <p:cViewPr varScale="1">
        <p:scale>
          <a:sx n="81" d="100"/>
          <a:sy n="81" d="100"/>
        </p:scale>
        <p:origin x="102" y="14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microsoft.com/office/2015/10/relationships/revisionInfo" Target="revisionInfo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79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70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8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742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69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C994-52CC-4BB8-AB23-16A45D40821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66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C994-52CC-4BB8-AB23-16A45D40821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84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C994-52CC-4BB8-AB23-16A45D40821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9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7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3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0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7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0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2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1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2436C-D8CA-4028-B6EC-C875CD41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1" y="539692"/>
            <a:ext cx="10113818" cy="640715"/>
          </a:xfrm>
        </p:spPr>
        <p:txBody>
          <a:bodyPr>
            <a:normAutofit/>
          </a:bodyPr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42F79-731C-4F15-B296-4ADF108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232-6444-4CD7-9E17-DA4DC9BEC6BD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38DB0-AEF1-4E90-B2D1-9971AE2F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A92A4-1A77-4F6F-B5C1-0E38C66F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63F1-E3F8-4929-A8A4-B90547A3A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34946" y="2108205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2</a:t>
            </a:r>
            <a:r>
              <a:rPr lang="ko-KR" altLang="en-US" sz="2000" i="1" dirty="0"/>
              <a:t>조</a:t>
            </a:r>
            <a:r>
              <a:rPr lang="en-US" altLang="ko-KR" sz="2000" i="1" dirty="0"/>
              <a:t> </a:t>
            </a:r>
            <a:r>
              <a:rPr lang="en-US" altLang="ko-KR" sz="2800" b="1" i="1" dirty="0"/>
              <a:t>IT</a:t>
            </a:r>
            <a:r>
              <a:rPr lang="ko-KR" altLang="en-US" sz="2800" b="1" i="1" dirty="0"/>
              <a:t>교육센터 관리 </a:t>
            </a:r>
            <a:r>
              <a:rPr lang="en-US" altLang="ko-KR" sz="2800" b="1" i="1" dirty="0"/>
              <a:t>ERP</a:t>
            </a:r>
          </a:p>
          <a:p>
            <a:pPr algn="r">
              <a:lnSpc>
                <a:spcPct val="150000"/>
              </a:lnSpc>
            </a:pPr>
            <a:r>
              <a:rPr lang="en-US" altLang="ko-KR" sz="900" b="1" dirty="0"/>
              <a:t>with KOSMO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392285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21105"/>
              </p:ext>
            </p:extLst>
          </p:nvPr>
        </p:nvGraphicFramePr>
        <p:xfrm>
          <a:off x="732503" y="970901"/>
          <a:ext cx="10856114" cy="544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881">
                  <a:extLst>
                    <a:ext uri="{9D8B030D-6E8A-4147-A177-3AD203B41FA5}">
                      <a16:colId xmlns:a16="http://schemas.microsoft.com/office/drawing/2014/main" val="1663141755"/>
                    </a:ext>
                  </a:extLst>
                </a:gridCol>
                <a:gridCol w="3053788">
                  <a:extLst>
                    <a:ext uri="{9D8B030D-6E8A-4147-A177-3AD203B41FA5}">
                      <a16:colId xmlns:a16="http://schemas.microsoft.com/office/drawing/2014/main" val="1895033086"/>
                    </a:ext>
                  </a:extLst>
                </a:gridCol>
                <a:gridCol w="5421445">
                  <a:extLst>
                    <a:ext uri="{9D8B030D-6E8A-4147-A177-3AD203B41FA5}">
                      <a16:colId xmlns:a16="http://schemas.microsoft.com/office/drawing/2014/main" val="2086869577"/>
                    </a:ext>
                  </a:extLst>
                </a:gridCol>
              </a:tblGrid>
              <a:tr h="353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메인 카테고리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서브 카테고리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498425"/>
                  </a:ext>
                </a:extLst>
              </a:tr>
              <a:tr h="336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통계자료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633911"/>
                  </a:ext>
                </a:extLst>
              </a:tr>
              <a:tr h="33653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교육생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               교육생의 정보를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59379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정보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               교육생의 정보를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070574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정보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               교육생의 정보를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164"/>
                  </a:ext>
                </a:extLst>
              </a:tr>
              <a:tr h="33653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강사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강사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                    강사의 정보를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564469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강사 정보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강사의 정보를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706679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강사 정보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강사의 정보를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903699"/>
                  </a:ext>
                </a:extLst>
              </a:tr>
              <a:tr h="33653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교육생 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평가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교육생 평가를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452605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시험평가 등록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교육생 시험평가를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703990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시험평가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교육생 시험평가를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87469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인성평가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교육생 인성평가를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76216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인성평가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교육생 인성평가를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664563"/>
                  </a:ext>
                </a:extLst>
              </a:tr>
              <a:tr h="33653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교육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교육일정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교육일정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64491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교육일정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교육일정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625227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교육일정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교육일정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059669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170905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카테고리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6143" y="83060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8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800" b="1" i="1" dirty="0"/>
              <a:t>5. </a:t>
            </a:r>
            <a:r>
              <a:rPr lang="ko-KR" altLang="en-US" sz="2800" b="1" i="1" dirty="0"/>
              <a:t>일정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402712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B8234E3-504D-4175-B6BE-C01A345D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3271"/>
              </p:ext>
            </p:extLst>
          </p:nvPr>
        </p:nvGraphicFramePr>
        <p:xfrm>
          <a:off x="874010" y="1641397"/>
          <a:ext cx="10569300" cy="412183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271109">
                  <a:extLst>
                    <a:ext uri="{9D8B030D-6E8A-4147-A177-3AD203B41FA5}">
                      <a16:colId xmlns:a16="http://schemas.microsoft.com/office/drawing/2014/main" val="3980286310"/>
                    </a:ext>
                  </a:extLst>
                </a:gridCol>
                <a:gridCol w="589203">
                  <a:extLst>
                    <a:ext uri="{9D8B030D-6E8A-4147-A177-3AD203B41FA5}">
                      <a16:colId xmlns:a16="http://schemas.microsoft.com/office/drawing/2014/main" val="3972247532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604698263"/>
                    </a:ext>
                  </a:extLst>
                </a:gridCol>
                <a:gridCol w="594773">
                  <a:extLst>
                    <a:ext uri="{9D8B030D-6E8A-4147-A177-3AD203B41FA5}">
                      <a16:colId xmlns:a16="http://schemas.microsoft.com/office/drawing/2014/main" val="2776975015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737421888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151329972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2324637069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2080768328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295340684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1550327484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676351917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297468904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2901427020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3325252378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194359862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50622190"/>
                    </a:ext>
                  </a:extLst>
                </a:gridCol>
              </a:tblGrid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구 분</a:t>
                      </a: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7/2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7/3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7/5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7/6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7/9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7/10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7/11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7/12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7/13</a:t>
                      </a:r>
                      <a:endParaRPr 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7/16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7/17</a:t>
                      </a:r>
                      <a:endParaRPr 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7/18</a:t>
                      </a:r>
                      <a:endParaRPr 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7/19</a:t>
                      </a:r>
                      <a:endParaRPr 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7/20</a:t>
                      </a:r>
                      <a:endParaRPr 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145037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327403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UI </a:t>
                      </a: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125787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JSP </a:t>
                      </a: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785728"/>
                  </a:ext>
                </a:extLst>
              </a:tr>
              <a:tr h="44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Javascript</a:t>
                      </a:r>
                      <a:r>
                        <a:rPr lang="en-US" altLang="ko-K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/jQuery</a:t>
                      </a:r>
                      <a:br>
                        <a:rPr lang="en-US" altLang="ko-K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공통함수 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64778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DTO </a:t>
                      </a: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485057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DAO </a:t>
                      </a: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992969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컨트롤러클래스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254878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서비스클래스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66475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단위 테스트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81870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통합 테스트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935946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통합 디버깅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8902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산출물 정리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12976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2215031" y="2007987"/>
            <a:ext cx="9176647" cy="3702993"/>
            <a:chOff x="2215031" y="2007987"/>
            <a:chExt cx="9176647" cy="3702993"/>
          </a:xfrm>
        </p:grpSpPr>
        <p:sp>
          <p:nvSpPr>
            <p:cNvPr id="4" name="직사각형 3"/>
            <p:cNvSpPr/>
            <p:nvPr/>
          </p:nvSpPr>
          <p:spPr>
            <a:xfrm>
              <a:off x="2215031" y="2007987"/>
              <a:ext cx="1620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55407" y="2306174"/>
              <a:ext cx="1116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69349" y="2605714"/>
              <a:ext cx="1152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05224" y="2989336"/>
              <a:ext cx="1764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461213" y="3351939"/>
              <a:ext cx="504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76983" y="3672507"/>
              <a:ext cx="1152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1733" y="3961537"/>
              <a:ext cx="1152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71733" y="4276856"/>
              <a:ext cx="1152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81328" y="4581648"/>
              <a:ext cx="1800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727714" y="4891702"/>
              <a:ext cx="1800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967937" y="5196501"/>
              <a:ext cx="1800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239678" y="5511795"/>
              <a:ext cx="1152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1195874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5</a:t>
            </a:r>
            <a:r>
              <a:rPr lang="en-US" altLang="ko-KR" sz="2000" b="1"/>
              <a:t>. </a:t>
            </a:r>
            <a:r>
              <a:rPr lang="ko-KR" altLang="en-US" sz="2000" b="1" dirty="0"/>
              <a:t>일정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5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800" b="1" i="1" dirty="0"/>
              <a:t>6. DB </a:t>
            </a:r>
            <a:r>
              <a:rPr lang="ko-KR" altLang="en-US" sz="2800" b="1" i="1" dirty="0"/>
              <a:t>설계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368880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22290"/>
              </p:ext>
            </p:extLst>
          </p:nvPr>
        </p:nvGraphicFramePr>
        <p:xfrm>
          <a:off x="1188835" y="1363649"/>
          <a:ext cx="9888715" cy="49720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code_religion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religion_code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종교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religion_name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종교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code_army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army_code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병역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army_name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병역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code_bank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bank_code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은행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bank_name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은행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code_relation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relation_code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관계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relation_name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관계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code_license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license_code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자격증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license_name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자격증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code_cor_field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cor_field_code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회사분야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cor_field_name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회사분야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code_dept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dept_code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부서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dept_name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부서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code_language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language_code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외국어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8192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language_name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외국어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51649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code_jikhun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 jikhun_code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  직훈코드 번호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71256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 jikhun_grade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  직훈명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7521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code_edu_categorization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 edu_categorization_code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교육분류 목록 번호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4098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edu_categorization_name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varchar2(30)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교육분류 목록 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5149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51245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(code</a:t>
            </a:r>
            <a:r>
              <a:rPr lang="ko-KR" altLang="en-US" sz="2000" b="1" dirty="0"/>
              <a:t> 테이블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8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78885"/>
              </p:ext>
            </p:extLst>
          </p:nvPr>
        </p:nvGraphicFramePr>
        <p:xfrm>
          <a:off x="1188835" y="1337017"/>
          <a:ext cx="9888715" cy="49720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student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student_no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number(7)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교육생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student_name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varchar2(30)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교육생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id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varchar2(30)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아이디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pwd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varchar2(30)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암호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jumin_num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varchar2(13)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주민번호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phone_num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전화번호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email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varchar2(50)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이메일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religion_code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종교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army_code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병역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zip_code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우편번호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address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주소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emer_contact_name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긴급연락처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emer_contact_phone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긴급연락처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emer_contact_relation_code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number(2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긴급연락처 종교 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bank_code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은행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8192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account_no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은행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계좌번호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516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reg_date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date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등록일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71256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education_course_no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number(3)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수강 </a:t>
                      </a:r>
                      <a:r>
                        <a:rPr lang="ko-KR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번호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7521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student_license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student_no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number(7)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FK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교육생 </a:t>
                      </a:r>
                      <a:r>
                        <a:rPr lang="ko-KR" alt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번호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4098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license_code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number(2)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FK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자격증 </a:t>
                      </a:r>
                      <a:r>
                        <a:rPr lang="ko-KR" alt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5149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8" y="169249"/>
            <a:ext cx="389242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 테이블 </a:t>
            </a:r>
            <a:r>
              <a:rPr lang="en-US" altLang="ko-KR" sz="2000" b="1" dirty="0"/>
              <a:t>1/3)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9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98516"/>
              </p:ext>
            </p:extLst>
          </p:nvPr>
        </p:nvGraphicFramePr>
        <p:xfrm>
          <a:off x="1188835" y="1212730"/>
          <a:ext cx="9888715" cy="519739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student_school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student_school_no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number(3)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교육생 학력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student_no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교육생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school_level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학력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school_name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학교 이름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hakbu_name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학부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major_name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전공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minor_name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부전공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graduate_date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졸업일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student_family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student_no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교육생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father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아버지 </a:t>
                      </a:r>
                      <a:r>
                        <a:rPr lang="ko-KR" altLang="en-US" sz="1200" u="none" strike="noStrike" dirty="0">
                          <a:effectLst/>
                        </a:rPr>
                        <a:t>존재 여부</a:t>
                      </a:r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mother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어머니 </a:t>
                      </a:r>
                      <a:r>
                        <a:rPr lang="ko-KR" altLang="en-US" sz="1200" u="none" strike="noStrike" dirty="0">
                          <a:effectLst/>
                        </a:rPr>
                        <a:t>존재 여부</a:t>
                      </a:r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brother_cnt.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형제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sister_cnt.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자매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brother_ranking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형재 자매 중 몇 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spouses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배우자 존재 여부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8192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son_children_cnt.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아들 자식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516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 daughter_children_cnt.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딸 자식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71256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   student_reading_language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student_no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          교육생 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7521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language_code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독해 외국어 코드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4213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student_speaking_language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student_no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          회화 교육생 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4098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language_code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외국어 코드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75149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8" y="169249"/>
            <a:ext cx="389242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 테이블 </a:t>
            </a:r>
            <a:r>
              <a:rPr lang="en-US" altLang="ko-KR" sz="2000" b="1" dirty="0"/>
              <a:t>2/3)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874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03582"/>
              </p:ext>
            </p:extLst>
          </p:nvPr>
        </p:nvGraphicFramePr>
        <p:xfrm>
          <a:off x="1188835" y="1337022"/>
          <a:ext cx="9888715" cy="361997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student_career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student_no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number(7)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교육생 번호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cor_name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회사명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duty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varchar2(50)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업무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cor_field_code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회사분야 코드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dept_code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부서 코드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jikup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emp_type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고용 타입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number(9)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연봉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enter_date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입사일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retire_date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퇴사일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student_giho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student_no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number(7)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교육생 번호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cigarette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number(4,2)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흡연량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beer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number(4,2)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맥주주량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soju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number(4,2)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소주주량</a:t>
                      </a:r>
                      <a:endParaRPr lang="ko-KR" altLang="en-US" sz="11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8" y="169249"/>
            <a:ext cx="389242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 테이블 </a:t>
            </a:r>
            <a:r>
              <a:rPr lang="en-US" altLang="ko-KR" sz="2000" b="1" dirty="0"/>
              <a:t>3/3)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809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86011"/>
              </p:ext>
            </p:extLst>
          </p:nvPr>
        </p:nvGraphicFramePr>
        <p:xfrm>
          <a:off x="1188835" y="1337017"/>
          <a:ext cx="9888715" cy="474670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teacher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강사 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강사 이름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아이디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pwd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암호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jumin_num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주민번호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phone_num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전화번호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varchar2(50)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이메일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religion_code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종교 코드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army_code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병역 코드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zip_code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우편번호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주소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emer_contact_name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긴급연락처 이름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emer_contact_phone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긴급연락처 전화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emer_contact_relation_code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긴급연락처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bank_code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은행 코드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8192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account_no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은행 계좌번호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516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reg_date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등록일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71256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jikhun_code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직훈 코드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7521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kyowon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교원</a:t>
                      </a:r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4098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659155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강사 테이블 </a:t>
            </a:r>
            <a:r>
              <a:rPr lang="en-US" altLang="ko-KR" sz="2000" b="1" dirty="0"/>
              <a:t>1/3)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36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03245"/>
              </p:ext>
            </p:extLst>
          </p:nvPr>
        </p:nvGraphicFramePr>
        <p:xfrm>
          <a:off x="1188835" y="1337017"/>
          <a:ext cx="9888715" cy="474670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</a:t>
                      </a:r>
                      <a:r>
                        <a:rPr lang="en-US" sz="1200" u="none" strike="noStrike">
                          <a:effectLst/>
                        </a:rPr>
                        <a:t>eacher_family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father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아버지 존재 여부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mother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어머니 존재 여부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brother_cnt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형제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sister_cnt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자매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brother_ranking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형재 자매 중 몇 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spouses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배우자 존재 여부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son_children_cnt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아들 자식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daughter_children_cnt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딸 자식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teacher_giho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student_no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교육생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cigarette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number(4,2)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흡연량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number(4,2)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맥주주량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soju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number(4,2)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소주주량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teacher_lecture_career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회사명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8192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emp_type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고용형태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516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salary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연봉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71256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enter_date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입사일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7521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retire_date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퇴사일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4098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659155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강사 테이블 </a:t>
            </a:r>
            <a:r>
              <a:rPr lang="en-US" altLang="ko-KR" sz="2000" b="1" dirty="0"/>
              <a:t>2/3)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522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3918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63426" y="689690"/>
            <a:ext cx="193953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목 차 </a:t>
            </a:r>
            <a:r>
              <a:rPr lang="en-US" altLang="ko-KR" sz="2400" b="1" dirty="0">
                <a:solidFill>
                  <a:schemeClr val="bg1"/>
                </a:solidFill>
              </a:rPr>
              <a:t>-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42B9E41A-EDA7-418A-AC0B-9E13A763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43" y="1597571"/>
            <a:ext cx="11214099" cy="4025462"/>
          </a:xfrm>
        </p:spPr>
        <p:txBody>
          <a:bodyPr>
            <a:no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solidFill>
                  <a:schemeClr val="bg1"/>
                </a:solidFill>
                <a:ea typeface="맑은 고딕" panose="020B0503020000020004" pitchFamily="50" charset="-127"/>
              </a:rPr>
              <a:t>					 </a:t>
            </a:r>
            <a:r>
              <a:rPr lang="en-US" altLang="ko-KR" sz="2000" dirty="0"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ea typeface="맑은 고딕" panose="020B0503020000020004" pitchFamily="50" charset="-127"/>
              </a:rPr>
              <a:t>팀원 소개 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2. </a:t>
            </a:r>
            <a:r>
              <a:rPr lang="ko-KR" altLang="en-US" sz="2000" dirty="0">
                <a:ea typeface="맑은 고딕" panose="020B0503020000020004" pitchFamily="50" charset="-127"/>
              </a:rPr>
              <a:t>개발환경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3. </a:t>
            </a:r>
            <a:r>
              <a:rPr lang="ko-KR" altLang="en-US" sz="2000" dirty="0">
                <a:ea typeface="맑은 고딕" panose="020B0503020000020004" pitchFamily="50" charset="-127"/>
              </a:rPr>
              <a:t>프로젝트 목표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4. </a:t>
            </a:r>
            <a:r>
              <a:rPr lang="ko-KR" altLang="en-US" sz="2000" dirty="0">
                <a:ea typeface="맑은 고딕" panose="020B0503020000020004" pitchFamily="50" charset="-127"/>
              </a:rPr>
              <a:t>카테고리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5. </a:t>
            </a:r>
            <a:r>
              <a:rPr lang="ko-KR" altLang="en-US" sz="2000" dirty="0">
                <a:ea typeface="맑은 고딕" panose="020B0503020000020004" pitchFamily="50" charset="-127"/>
              </a:rPr>
              <a:t>일정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6. DB </a:t>
            </a:r>
            <a:r>
              <a:rPr lang="ko-KR" altLang="en-US" sz="2000" dirty="0">
                <a:ea typeface="맑은 고딕" panose="020B0503020000020004" pitchFamily="50" charset="-127"/>
              </a:rPr>
              <a:t>설계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7. UI </a:t>
            </a:r>
            <a:r>
              <a:rPr lang="ko-KR" altLang="en-US" sz="2000" dirty="0">
                <a:ea typeface="맑은 고딕" panose="020B0503020000020004" pitchFamily="50" charset="-127"/>
              </a:rPr>
              <a:t>설계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8. JSP </a:t>
            </a:r>
            <a:r>
              <a:rPr lang="ko-KR" altLang="en-US" sz="2000" dirty="0">
                <a:ea typeface="맑은 고딕" panose="020B0503020000020004" pitchFamily="50" charset="-127"/>
              </a:rPr>
              <a:t>페이지 설계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9. </a:t>
            </a:r>
            <a:r>
              <a:rPr lang="ko-KR" altLang="en-US" sz="2000" dirty="0">
                <a:ea typeface="맑은 고딕" panose="020B0503020000020004" pitchFamily="50" charset="-127"/>
              </a:rPr>
              <a:t>클래스 설계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10. </a:t>
            </a:r>
            <a:r>
              <a:rPr lang="ko-KR" altLang="en-US" sz="2000" dirty="0">
                <a:ea typeface="맑은 고딕" panose="020B0503020000020004" pitchFamily="50" charset="-127"/>
              </a:rPr>
              <a:t>후기</a:t>
            </a:r>
            <a:endParaRPr lang="en-US" altLang="ko-KR" sz="2000" dirty="0"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683870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13508"/>
              </p:ext>
            </p:extLst>
          </p:nvPr>
        </p:nvGraphicFramePr>
        <p:xfrm>
          <a:off x="1188835" y="1337017"/>
          <a:ext cx="9888715" cy="271858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teacher_license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license_code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자격증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teacher_school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teacher_school_no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 학력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school_level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학력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school_name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학교 이름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hakbu_name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학부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전공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minor_name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부전공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graduate_date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졸업일</a:t>
                      </a:r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659155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강사 테이블 </a:t>
            </a:r>
            <a:r>
              <a:rPr lang="en-US" altLang="ko-KR" sz="2000" b="1" dirty="0"/>
              <a:t>3/3)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901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4883"/>
              </p:ext>
            </p:extLst>
          </p:nvPr>
        </p:nvGraphicFramePr>
        <p:xfrm>
          <a:off x="1188835" y="1337017"/>
          <a:ext cx="9888715" cy="361997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student_exam_evaluation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student_exam_evaluation_no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교육생시험평가번호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student_no 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  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교육상번호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education_course_no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교육과정번호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education_course_subject_no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교과목번호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score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점수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exam_evaluation_date 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시험일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student_char_evaluation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student_char_evaluation_no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교육생인성평가번호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교육과정번호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student_no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교육생번호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concentration_level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집중력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understanding_level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이해력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aptitude_level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적성도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sociability_level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친화력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character_evaluation_date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시험평가일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09931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 평가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0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00203"/>
              </p:ext>
            </p:extLst>
          </p:nvPr>
        </p:nvGraphicFramePr>
        <p:xfrm>
          <a:off x="1188835" y="1337022"/>
          <a:ext cx="9888715" cy="316927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education_course_subject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education_course_subject_no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과정 과목 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education_course_no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number(3)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교육 과정 번호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subject_name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교육 과목명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ability_unit_name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능력 단위명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is_ncs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NCS </a:t>
                      </a:r>
                      <a:r>
                        <a:rPr lang="ko-KR" altLang="en-US" sz="1200" u="none" strike="noStrike" dirty="0">
                          <a:effectLst/>
                        </a:rPr>
                        <a:t>여부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subject_start_date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과목 강의 시작일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subject_end_date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과목 강의 종료일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is_cancel_saturday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토요일 휴강 여부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is_cancel_sunday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일요일 휴강 여부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is_cancel_holiday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공휴일 휴강 여부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education_cancel_date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교육 과정 번호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cancel_date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휴강일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0317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 일정 </a:t>
            </a:r>
            <a:r>
              <a:rPr lang="en-US" altLang="ko-KR" sz="2000" b="1" dirty="0"/>
              <a:t>1/2)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0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50888"/>
              </p:ext>
            </p:extLst>
          </p:nvPr>
        </p:nvGraphicFramePr>
        <p:xfrm>
          <a:off x="1188835" y="1337022"/>
          <a:ext cx="9888715" cy="339462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education_course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과정 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edu_categorization_code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분류 목록 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edu_name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이름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student_cnt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학생수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edu_start_date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시작일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edu_end_date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종료일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lunchtime_start_time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varchar2(5)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점심 시작 시간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lunchtime_end_time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varchar2(5)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점심 종료 시간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oneday_edu_time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하루 교육 시간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education_teacher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과정 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 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lecture_start_date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강의 시작일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lecture_end_date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강의 종료일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60317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 일정 </a:t>
            </a:r>
            <a:r>
              <a:rPr lang="en-US" altLang="ko-KR" sz="2000" b="1" dirty="0"/>
              <a:t>2/2)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58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" y="1296040"/>
            <a:ext cx="11692031" cy="508700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315547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(ERD)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9110" y="1042125"/>
            <a:ext cx="18311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Table </a:t>
            </a:r>
            <a:r>
              <a:rPr lang="ko-KR" altLang="en-US" b="1" dirty="0"/>
              <a:t>개수 </a:t>
            </a:r>
            <a:r>
              <a:rPr lang="en-US" altLang="ko-KR" b="1" dirty="0"/>
              <a:t>: 31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06362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800" b="1" i="1" dirty="0"/>
              <a:t>7. UI </a:t>
            </a:r>
            <a:r>
              <a:rPr lang="ko-KR" altLang="en-US" sz="2800" b="1" i="1" dirty="0"/>
              <a:t>설계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2975800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63379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7.1 Home </a:t>
            </a:r>
            <a:r>
              <a:rPr lang="ko-KR" altLang="en-US" sz="2000" b="1" dirty="0"/>
              <a:t>화면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3" y="1334524"/>
            <a:ext cx="3619500" cy="4533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643" y="1334524"/>
            <a:ext cx="3829050" cy="2686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693" y="1334524"/>
            <a:ext cx="3829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07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80092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검색 화면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82" y="1053296"/>
            <a:ext cx="9399036" cy="53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78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17961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검색 </a:t>
            </a:r>
            <a:r>
              <a:rPr lang="en-US" altLang="ko-KR" sz="2000" b="1" dirty="0"/>
              <a:t>(UI 1/4)</a:t>
            </a:r>
            <a:endParaRPr lang="ko-KR" altLang="en-US" sz="20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62" y="1138819"/>
            <a:ext cx="10677525" cy="2352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440797" y="1267720"/>
            <a:ext cx="4710621" cy="318011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75941" y="1284015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7694985" y="1284561"/>
            <a:ext cx="3694506" cy="318011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319182" y="1284015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371348" y="3079861"/>
            <a:ext cx="2980703" cy="294861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95545" y="3067740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9674" y="3834032"/>
            <a:ext cx="66225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 err="1"/>
              <a:t>과정명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과정명이</a:t>
            </a:r>
            <a:r>
              <a:rPr lang="ko-KR" altLang="en-US" sz="1400" dirty="0"/>
              <a:t> 목록으로 출력</a:t>
            </a:r>
            <a:endParaRPr lang="en-US" altLang="ko-KR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849673" y="4500311"/>
            <a:ext cx="67888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교육 진행 상황 </a:t>
            </a:r>
            <a:r>
              <a:rPr lang="en-US" altLang="ko-KR" sz="1400" b="1" dirty="0"/>
              <a:t>- </a:t>
            </a:r>
            <a:r>
              <a:rPr lang="ko-KR" altLang="en-US" sz="1400" dirty="0"/>
              <a:t>체크한 교육진행상황의 교육생이 모두 검색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49674" y="5113050"/>
            <a:ext cx="87838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나이 </a:t>
            </a:r>
            <a:r>
              <a:rPr lang="en-US" altLang="ko-KR" sz="1400" b="1" dirty="0"/>
              <a:t>–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>
                <a:solidFill>
                  <a:srgbClr val="FF0000"/>
                </a:solidFill>
              </a:rPr>
              <a:t>경고창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 err="1"/>
              <a:t>최소나이가</a:t>
            </a:r>
            <a:r>
              <a:rPr lang="ko-KR" altLang="en-US" sz="1400" dirty="0"/>
              <a:t> 최대나이보다 크면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선택한 값이 </a:t>
            </a:r>
            <a:r>
              <a:rPr lang="ko-KR" altLang="en-US" sz="1400" dirty="0" err="1"/>
              <a:t>비워짐</a:t>
            </a:r>
            <a:endParaRPr lang="en-US" altLang="ko-KR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49673" y="5763043"/>
            <a:ext cx="1021549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평균 점수 </a:t>
            </a:r>
            <a:r>
              <a:rPr lang="en-US" altLang="ko-KR" sz="1400" b="1" dirty="0"/>
              <a:t>–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>
                <a:solidFill>
                  <a:srgbClr val="FF0000"/>
                </a:solidFill>
              </a:rPr>
              <a:t>경고창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/>
              <a:t>최소 평균점수가 최대 평균점수보다 크면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선택한 값이 </a:t>
            </a:r>
            <a:r>
              <a:rPr lang="ko-KR" altLang="en-US" sz="1400" dirty="0" err="1"/>
              <a:t>비워짐</a:t>
            </a:r>
            <a:r>
              <a:rPr lang="ko-KR" altLang="en-US" sz="1400" dirty="0"/>
              <a:t> </a:t>
            </a:r>
            <a:endParaRPr lang="en-US" altLang="ko-KR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7924548" y="2434432"/>
            <a:ext cx="2980703" cy="33647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48745" y="2468490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9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18" y="1122788"/>
            <a:ext cx="10668000" cy="1752600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487AB072-08BB-4A21-858D-C56825C9A07B}"/>
              </a:ext>
            </a:extLst>
          </p:cNvPr>
          <p:cNvSpPr txBox="1"/>
          <p:nvPr/>
        </p:nvSpPr>
        <p:spPr>
          <a:xfrm>
            <a:off x="10296524" y="88781"/>
            <a:ext cx="182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교육생 검색</a:t>
            </a:r>
            <a:endParaRPr lang="en-US" altLang="ko-KR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85075" y="1211231"/>
            <a:ext cx="5324961" cy="1134805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85075" y="2462204"/>
            <a:ext cx="3782489" cy="30155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90495" y="2486821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90495" y="1097478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08718" y="5321871"/>
            <a:ext cx="107512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졸업 후 지난 개월 수 </a:t>
            </a:r>
            <a:r>
              <a:rPr lang="en-US" altLang="ko-KR" sz="1400" b="1" dirty="0"/>
              <a:t>–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>
                <a:solidFill>
                  <a:srgbClr val="FF0000"/>
                </a:solidFill>
              </a:rPr>
              <a:t>경고창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/>
              <a:t>최소개월수가 최대개월수보다 크면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선택한 값이 </a:t>
            </a:r>
            <a:r>
              <a:rPr lang="ko-KR" altLang="en-US" sz="1400" dirty="0" err="1"/>
              <a:t>비워짐</a:t>
            </a:r>
            <a:endParaRPr lang="en-US" altLang="ko-KR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808718" y="3334883"/>
            <a:ext cx="107512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교육 시작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종료일 </a:t>
            </a:r>
            <a:r>
              <a:rPr lang="en-US" altLang="ko-KR" sz="1400" b="1" dirty="0"/>
              <a:t>– </a:t>
            </a:r>
            <a:r>
              <a:rPr lang="ko-KR" altLang="en-US" sz="1400" dirty="0" err="1"/>
              <a:t>시작년도를</a:t>
            </a:r>
            <a:r>
              <a:rPr lang="ko-KR" altLang="en-US" sz="1400" dirty="0"/>
              <a:t> 선택하면 자동으로 </a:t>
            </a:r>
            <a:r>
              <a:rPr lang="en-US" altLang="ko-KR" sz="1400" dirty="0"/>
              <a:t>1</a:t>
            </a:r>
            <a:r>
              <a:rPr lang="ko-KR" altLang="en-US" sz="1400" dirty="0"/>
              <a:t>월이 선택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종료년도를</a:t>
            </a:r>
            <a:r>
              <a:rPr lang="ko-KR" altLang="en-US" sz="1400" dirty="0"/>
              <a:t> 선택하면 자동으로 </a:t>
            </a:r>
            <a:r>
              <a:rPr lang="en-US" altLang="ko-KR" sz="1400" dirty="0"/>
              <a:t>12</a:t>
            </a:r>
            <a:r>
              <a:rPr lang="ko-KR" altLang="en-US" sz="1400" dirty="0"/>
              <a:t>월이 선택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2353664" y="3777623"/>
            <a:ext cx="793625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>
                <a:solidFill>
                  <a:srgbClr val="FF0000"/>
                </a:solidFill>
              </a:rPr>
              <a:t>경고창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 err="1"/>
              <a:t>시작년도가</a:t>
            </a:r>
            <a:r>
              <a:rPr lang="ko-KR" altLang="en-US" sz="1400" dirty="0"/>
              <a:t> 종료년도보다 크면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모든 값이 </a:t>
            </a:r>
            <a:r>
              <a:rPr lang="ko-KR" altLang="en-US" sz="1400" dirty="0" err="1"/>
              <a:t>비워짐</a:t>
            </a:r>
            <a:endParaRPr lang="en-US" altLang="ko-KR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2353665" y="4271354"/>
            <a:ext cx="72798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>
                <a:solidFill>
                  <a:srgbClr val="FF0000"/>
                </a:solidFill>
              </a:rPr>
              <a:t>경고창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/>
              <a:t>년도보다 </a:t>
            </a:r>
            <a:r>
              <a:rPr lang="ko-KR" altLang="en-US" sz="1400" dirty="0" err="1"/>
              <a:t>월를</a:t>
            </a:r>
            <a:r>
              <a:rPr lang="ko-KR" altLang="en-US" sz="1400" dirty="0"/>
              <a:t> 먼저 선택하면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모든 값이 </a:t>
            </a:r>
            <a:r>
              <a:rPr lang="ko-KR" altLang="en-US" sz="1400" dirty="0" err="1"/>
              <a:t>비워짐</a:t>
            </a:r>
            <a:r>
              <a:rPr lang="ko-KR" altLang="en-US" sz="1400" dirty="0"/>
              <a:t>  </a:t>
            </a:r>
            <a:endParaRPr lang="en-US" altLang="ko-KR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2353665" y="4716894"/>
            <a:ext cx="8378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>
                <a:solidFill>
                  <a:srgbClr val="FF0000"/>
                </a:solidFill>
              </a:rPr>
              <a:t>경고창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/>
              <a:t>년도가 같고 시작 월이 종료 월보다 크면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모든 값이 </a:t>
            </a:r>
            <a:r>
              <a:rPr lang="ko-KR" altLang="en-US" sz="1400" dirty="0" err="1"/>
              <a:t>비워짐</a:t>
            </a:r>
            <a:r>
              <a:rPr lang="ko-KR" altLang="en-US" sz="1400" dirty="0"/>
              <a:t>  </a:t>
            </a:r>
            <a:endParaRPr lang="en-US" altLang="ko-KR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820338" y="3666377"/>
            <a:ext cx="107512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   최종 학력 졸업일</a:t>
            </a:r>
            <a:endParaRPr lang="en-US" altLang="ko-KR" sz="1400" dirty="0"/>
          </a:p>
        </p:txBody>
      </p:sp>
      <p:sp>
        <p:nvSpPr>
          <p:cNvPr id="19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17961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검색 </a:t>
            </a:r>
            <a:r>
              <a:rPr lang="en-US" altLang="ko-KR" sz="2000" b="1" dirty="0"/>
              <a:t>(UI 2/4)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855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800" b="1" i="1" dirty="0"/>
              <a:t>1. </a:t>
            </a:r>
            <a:r>
              <a:rPr lang="ko-KR" altLang="en-US" sz="2800" b="1" i="1" dirty="0"/>
              <a:t>팀원 소개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82896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68" y="1285764"/>
            <a:ext cx="10687050" cy="876300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487AB072-08BB-4A21-858D-C56825C9A07B}"/>
              </a:ext>
            </a:extLst>
          </p:cNvPr>
          <p:cNvSpPr txBox="1"/>
          <p:nvPr/>
        </p:nvSpPr>
        <p:spPr>
          <a:xfrm>
            <a:off x="10296524" y="88781"/>
            <a:ext cx="182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교육생 검색</a:t>
            </a:r>
            <a:endParaRPr lang="en-US" altLang="ko-KR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1" name="타원 70"/>
          <p:cNvSpPr/>
          <p:nvPr/>
        </p:nvSpPr>
        <p:spPr>
          <a:xfrm>
            <a:off x="723034" y="1410665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103756" y="1410665"/>
            <a:ext cx="7384671" cy="30155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52055" y="2565952"/>
            <a:ext cx="10751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키워드 </a:t>
            </a:r>
            <a:r>
              <a:rPr lang="en-US" altLang="ko-KR" sz="1600" b="1" dirty="0"/>
              <a:t>– ‘</a:t>
            </a:r>
            <a:r>
              <a:rPr lang="en-US" altLang="ko-KR" sz="1600" dirty="0"/>
              <a:t>or’</a:t>
            </a:r>
            <a:r>
              <a:rPr lang="ko-KR" altLang="en-US" sz="1600" dirty="0"/>
              <a:t>조건과 </a:t>
            </a:r>
            <a:r>
              <a:rPr lang="en-US" altLang="ko-KR" sz="1600" dirty="0"/>
              <a:t>‘and’</a:t>
            </a:r>
            <a:r>
              <a:rPr lang="ko-KR" altLang="en-US" sz="1600" dirty="0"/>
              <a:t>조건이 있음 </a:t>
            </a:r>
            <a:endParaRPr lang="en-US" altLang="ko-KR" sz="1600" dirty="0"/>
          </a:p>
          <a:p>
            <a:r>
              <a:rPr lang="en-US" altLang="ko-KR" sz="1600" dirty="0"/>
              <a:t>	   </a:t>
            </a:r>
            <a:r>
              <a:rPr lang="en-US" altLang="ko-KR" sz="1400" dirty="0"/>
              <a:t>(</a:t>
            </a:r>
            <a:r>
              <a:rPr lang="ko-KR" altLang="en-US" sz="1400" dirty="0"/>
              <a:t>키워드 대상 </a:t>
            </a:r>
            <a:r>
              <a:rPr lang="en-US" altLang="ko-KR" sz="1400" dirty="0"/>
              <a:t>: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과정명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출생년도</a:t>
            </a:r>
            <a:r>
              <a:rPr lang="en-US" altLang="ko-KR" sz="1400" dirty="0"/>
              <a:t>, </a:t>
            </a:r>
            <a:r>
              <a:rPr lang="ko-KR" altLang="en-US" sz="1400" dirty="0"/>
              <a:t>전화번호</a:t>
            </a:r>
            <a:r>
              <a:rPr lang="en-US" altLang="ko-KR" sz="1400" dirty="0"/>
              <a:t>,</a:t>
            </a:r>
            <a:r>
              <a:rPr lang="ko-KR" altLang="en-US" sz="1400" dirty="0"/>
              <a:t> 이메일</a:t>
            </a:r>
            <a:r>
              <a:rPr lang="en-US" altLang="ko-KR" sz="1400" dirty="0"/>
              <a:t>, </a:t>
            </a:r>
            <a:r>
              <a:rPr lang="ko-KR" altLang="en-US" sz="1400" dirty="0"/>
              <a:t>주민번호</a:t>
            </a:r>
            <a:r>
              <a:rPr lang="en-US" altLang="ko-KR" sz="1400" dirty="0"/>
              <a:t>, </a:t>
            </a:r>
            <a:r>
              <a:rPr lang="ko-KR" altLang="en-US" sz="1400" dirty="0"/>
              <a:t>교육 시작일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교육종료일</a:t>
            </a:r>
            <a:r>
              <a:rPr lang="en-US" altLang="ko-KR" sz="1400" dirty="0"/>
              <a:t>, </a:t>
            </a:r>
            <a:r>
              <a:rPr lang="ko-KR" altLang="en-US" sz="1400" dirty="0"/>
              <a:t>최종학력</a:t>
            </a:r>
            <a:r>
              <a:rPr lang="en-US" altLang="ko-KR" sz="1400" dirty="0"/>
              <a:t>, </a:t>
            </a:r>
            <a:r>
              <a:rPr lang="ko-KR" altLang="en-US" sz="1400" dirty="0"/>
              <a:t>종교</a:t>
            </a:r>
            <a:r>
              <a:rPr lang="en-US" altLang="ko-KR" sz="1400" dirty="0"/>
              <a:t>)</a:t>
            </a:r>
            <a:endParaRPr lang="en-US" altLang="ko-KR" sz="1600" dirty="0"/>
          </a:p>
        </p:txBody>
      </p:sp>
      <p:sp>
        <p:nvSpPr>
          <p:cNvPr id="86" name="직사각형 85"/>
          <p:cNvSpPr/>
          <p:nvPr/>
        </p:nvSpPr>
        <p:spPr>
          <a:xfrm>
            <a:off x="852055" y="4215896"/>
            <a:ext cx="81237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[</a:t>
            </a:r>
            <a:r>
              <a:rPr lang="ko-KR" altLang="en-US" sz="1400" b="1" dirty="0"/>
              <a:t>교육생 정보 등록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en-US" altLang="ko-KR" sz="1400" dirty="0"/>
              <a:t>[</a:t>
            </a:r>
            <a:r>
              <a:rPr lang="ko-KR" altLang="en-US" sz="1400" dirty="0"/>
              <a:t>교육생 정보 등록</a:t>
            </a:r>
            <a:r>
              <a:rPr lang="en-US" altLang="ko-KR" sz="1400" dirty="0"/>
              <a:t>]</a:t>
            </a:r>
            <a:r>
              <a:rPr lang="ko-KR" altLang="en-US" sz="1400" dirty="0"/>
              <a:t>을 클릭하면 비동기방식으로 교육생 등록화면으로 이동</a:t>
            </a:r>
            <a:endParaRPr lang="en-US" altLang="ko-KR" sz="14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7179019" y="1849734"/>
            <a:ext cx="1226282" cy="30155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890443" y="1852807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030A0"/>
                </a:solidFill>
              </a:rPr>
              <a:t>2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35267" y="3235412"/>
            <a:ext cx="5258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키워드</a:t>
            </a:r>
            <a:r>
              <a:rPr lang="en-US" altLang="ko-KR" sz="1400" dirty="0"/>
              <a:t>1</a:t>
            </a:r>
            <a:r>
              <a:rPr lang="ko-KR" altLang="en-US" sz="1400" dirty="0"/>
              <a:t>만 입력하거나 키워드</a:t>
            </a:r>
            <a:r>
              <a:rPr lang="en-US" altLang="ko-KR" sz="1400" dirty="0"/>
              <a:t>2</a:t>
            </a:r>
            <a:r>
              <a:rPr lang="ko-KR" altLang="en-US" sz="1400" dirty="0"/>
              <a:t>만 입력할 시 </a:t>
            </a:r>
            <a:r>
              <a:rPr lang="en-US" altLang="ko-KR" sz="1400" dirty="0"/>
              <a:t>‘or’ </a:t>
            </a:r>
            <a:r>
              <a:rPr lang="ko-KR" altLang="en-US" sz="1400" dirty="0"/>
              <a:t>조건으로 검색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035267" y="3605131"/>
            <a:ext cx="5704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‘and’ </a:t>
            </a:r>
            <a:r>
              <a:rPr lang="ko-KR" altLang="en-US" sz="1400" dirty="0"/>
              <a:t>를 선택할 경우 키워드</a:t>
            </a:r>
            <a:r>
              <a:rPr lang="en-US" altLang="ko-KR" sz="1400" dirty="0"/>
              <a:t>1</a:t>
            </a:r>
            <a:r>
              <a:rPr lang="ko-KR" altLang="en-US" sz="1400" dirty="0"/>
              <a:t>과 키워드</a:t>
            </a:r>
            <a:r>
              <a:rPr lang="en-US" altLang="ko-KR" sz="1400" dirty="0"/>
              <a:t>2</a:t>
            </a:r>
            <a:r>
              <a:rPr lang="ko-KR" altLang="en-US" sz="1400" dirty="0"/>
              <a:t>가 </a:t>
            </a:r>
            <a:r>
              <a:rPr lang="ko-KR" altLang="en-US" sz="1400" b="1" dirty="0"/>
              <a:t>둘다 있는 </a:t>
            </a:r>
            <a:r>
              <a:rPr lang="ko-KR" altLang="en-US" sz="1400" dirty="0"/>
              <a:t>교육생이 검색</a:t>
            </a:r>
          </a:p>
        </p:txBody>
      </p:sp>
      <p:sp>
        <p:nvSpPr>
          <p:cNvPr id="32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17961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검색 </a:t>
            </a:r>
            <a:r>
              <a:rPr lang="en-US" altLang="ko-KR" sz="2000" b="1" dirty="0"/>
              <a:t>(UI 3/4)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20140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1649C9A9-10F6-4777-8274-AD93B5BA7F6C}"/>
              </a:ext>
            </a:extLst>
          </p:cNvPr>
          <p:cNvSpPr txBox="1"/>
          <p:nvPr/>
        </p:nvSpPr>
        <p:spPr>
          <a:xfrm>
            <a:off x="10296524" y="88781"/>
            <a:ext cx="182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교육생 검색</a:t>
            </a:r>
            <a:endParaRPr lang="en-US" altLang="ko-KR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2" y="1098681"/>
            <a:ext cx="11238403" cy="1907278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852056" y="3379587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[</a:t>
            </a:r>
            <a:r>
              <a:rPr lang="ko-KR" altLang="en-US" sz="1400" b="1" dirty="0" err="1"/>
              <a:t>다중검색</a:t>
            </a:r>
            <a:r>
              <a:rPr lang="ko-KR" altLang="en-US" sz="1400" b="1" dirty="0"/>
              <a:t> 조건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나이 오름차순</a:t>
            </a:r>
            <a:r>
              <a:rPr lang="en-US" altLang="ko-KR" sz="1400" dirty="0"/>
              <a:t>, </a:t>
            </a:r>
            <a:r>
              <a:rPr lang="ko-KR" altLang="en-US" sz="1400" dirty="0"/>
              <a:t>현재상황 내림차순</a:t>
            </a:r>
            <a:endParaRPr lang="en-US" altLang="ko-KR" sz="1400" dirty="0"/>
          </a:p>
        </p:txBody>
      </p:sp>
      <p:sp>
        <p:nvSpPr>
          <p:cNvPr id="76" name="직사각형 75"/>
          <p:cNvSpPr/>
          <p:nvPr/>
        </p:nvSpPr>
        <p:spPr>
          <a:xfrm>
            <a:off x="921504" y="4471572"/>
            <a:ext cx="58366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 err="1"/>
              <a:t>페이징처리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 err="1"/>
              <a:t>한행에</a:t>
            </a:r>
            <a:r>
              <a:rPr lang="ko-KR" altLang="en-US" sz="1400" dirty="0"/>
              <a:t> 표시할 개수 이상은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처리함</a:t>
            </a:r>
            <a:endParaRPr lang="en-US" altLang="ko-KR" sz="1400" dirty="0"/>
          </a:p>
        </p:txBody>
      </p:sp>
      <p:sp>
        <p:nvSpPr>
          <p:cNvPr id="77" name="직사각형 76"/>
          <p:cNvSpPr/>
          <p:nvPr/>
        </p:nvSpPr>
        <p:spPr>
          <a:xfrm>
            <a:off x="2278602" y="3727605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   이름 오름차순</a:t>
            </a:r>
            <a:r>
              <a:rPr lang="en-US" altLang="ko-KR" sz="1400" dirty="0"/>
              <a:t>, </a:t>
            </a:r>
            <a:r>
              <a:rPr lang="ko-KR" altLang="en-US" sz="1400" dirty="0"/>
              <a:t>현재상황 내림차순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278602" y="4066860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   이름 내림차순</a:t>
            </a:r>
            <a:r>
              <a:rPr lang="en-US" altLang="ko-KR" sz="1400" dirty="0"/>
              <a:t>, </a:t>
            </a:r>
            <a:r>
              <a:rPr lang="ko-KR" altLang="en-US" sz="1400" dirty="0"/>
              <a:t>현재상황 오름차순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921503" y="4999395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 err="1"/>
              <a:t>행보기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선택된 행만큼의 행이 화면에 출력</a:t>
            </a:r>
            <a:endParaRPr lang="en-US" altLang="ko-KR" sz="1400" dirty="0"/>
          </a:p>
        </p:txBody>
      </p:sp>
      <p:sp>
        <p:nvSpPr>
          <p:cNvPr id="105" name="타원 104"/>
          <p:cNvSpPr/>
          <p:nvPr/>
        </p:nvSpPr>
        <p:spPr>
          <a:xfrm>
            <a:off x="2815583" y="1399556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764910" y="1389995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928996" y="1409170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3110990" y="1408319"/>
            <a:ext cx="2459493" cy="29610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8276825" y="1408319"/>
            <a:ext cx="930237" cy="286644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10730" y="1843192"/>
            <a:ext cx="11129513" cy="484093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17961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검색 </a:t>
            </a:r>
            <a:r>
              <a:rPr lang="en-US" altLang="ko-KR" sz="2000" b="1" dirty="0"/>
              <a:t>(UI 4/4)</a:t>
            </a:r>
            <a:endParaRPr lang="ko-KR" altLang="en-US" sz="2000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082352" y="1399556"/>
            <a:ext cx="198376" cy="29610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921502" y="5527218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검색결과물의 헤더 행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칼럼에 해당되는 열이 오름차순 또는 내림차순으로 정렬 </a:t>
            </a:r>
            <a:endParaRPr lang="en-US" altLang="ko-KR" sz="1400" dirty="0"/>
          </a:p>
        </p:txBody>
      </p:sp>
      <p:sp>
        <p:nvSpPr>
          <p:cNvPr id="115" name="타원 114"/>
          <p:cNvSpPr/>
          <p:nvPr/>
        </p:nvSpPr>
        <p:spPr>
          <a:xfrm>
            <a:off x="230735" y="1925138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8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24860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등록 화면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1138819"/>
            <a:ext cx="5509799" cy="46609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55" y="1155505"/>
            <a:ext cx="5509800" cy="34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88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14267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등록 </a:t>
            </a:r>
            <a:r>
              <a:rPr lang="en-US" altLang="ko-KR" sz="2000" b="1" dirty="0"/>
              <a:t>(UI 1/4)</a:t>
            </a:r>
            <a:endParaRPr lang="ko-KR" altLang="en-US" sz="2000" b="1" dirty="0"/>
          </a:p>
        </p:txBody>
      </p:sp>
      <p:sp>
        <p:nvSpPr>
          <p:cNvPr id="79" name="직사각형 7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10" y="1138819"/>
            <a:ext cx="10000166" cy="276516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1099794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287532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107340" y="186212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287532" y="184523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79731" y="183288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99794" y="224373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805353" y="2521399"/>
            <a:ext cx="226419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9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379731" y="225670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8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74967" y="224373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7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3794381" y="2511627"/>
            <a:ext cx="238699" cy="238397"/>
            <a:chOff x="2914154" y="5401049"/>
            <a:chExt cx="318573" cy="318170"/>
          </a:xfrm>
        </p:grpSpPr>
        <p:sp>
          <p:nvSpPr>
            <p:cNvPr id="108" name="타원 107"/>
            <p:cNvSpPr/>
            <p:nvPr/>
          </p:nvSpPr>
          <p:spPr>
            <a:xfrm>
              <a:off x="2914154" y="5401049"/>
              <a:ext cx="318573" cy="31817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1992" y="5487737"/>
              <a:ext cx="182896" cy="144793"/>
            </a:xfrm>
            <a:prstGeom prst="rect">
              <a:avLst/>
            </a:prstGeom>
          </p:spPr>
        </p:pic>
      </p:grpSp>
      <p:sp>
        <p:nvSpPr>
          <p:cNvPr id="191" name="직사각형 190"/>
          <p:cNvSpPr/>
          <p:nvPr/>
        </p:nvSpPr>
        <p:spPr>
          <a:xfrm>
            <a:off x="526143" y="4050755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아이디</a:t>
            </a:r>
            <a:r>
              <a:rPr lang="ko-KR" altLang="en-US" sz="1400" dirty="0"/>
              <a:t>는 공백없이 </a:t>
            </a:r>
            <a:r>
              <a:rPr lang="ko-KR" altLang="en-US" sz="1400" dirty="0" err="1"/>
              <a:t>영소문자</a:t>
            </a:r>
            <a:r>
              <a:rPr lang="en-US" altLang="ko-KR" sz="1400" dirty="0"/>
              <a:t> </a:t>
            </a:r>
            <a:r>
              <a:rPr lang="ko-KR" altLang="en-US" sz="1400" dirty="0"/>
              <a:t>또는 숫자로만 입력해야 함</a:t>
            </a:r>
            <a:endParaRPr lang="en-US" altLang="ko-KR" sz="1400" dirty="0"/>
          </a:p>
        </p:txBody>
      </p:sp>
      <p:sp>
        <p:nvSpPr>
          <p:cNvPr id="192" name="직사각형 191"/>
          <p:cNvSpPr/>
          <p:nvPr/>
        </p:nvSpPr>
        <p:spPr>
          <a:xfrm>
            <a:off x="518940" y="4324558"/>
            <a:ext cx="5835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암호</a:t>
            </a:r>
            <a:r>
              <a:rPr lang="ko-KR" altLang="en-US" sz="1400" dirty="0"/>
              <a:t>는 한글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영대소문자</a:t>
            </a:r>
            <a:r>
              <a:rPr lang="en-US" altLang="ko-KR" sz="1400" dirty="0"/>
              <a:t>, </a:t>
            </a:r>
            <a:r>
              <a:rPr lang="ko-KR" altLang="en-US" sz="1400" dirty="0"/>
              <a:t>숫자 혼합 최소 </a:t>
            </a:r>
            <a:r>
              <a:rPr lang="en-US" altLang="ko-KR" sz="1400" dirty="0"/>
              <a:t>7~15</a:t>
            </a:r>
            <a:r>
              <a:rPr lang="ko-KR" altLang="en-US" sz="1400" dirty="0"/>
              <a:t>자까지 입력해야 함</a:t>
            </a:r>
            <a:endParaRPr lang="en-US" altLang="ko-KR" sz="1400" dirty="0"/>
          </a:p>
        </p:txBody>
      </p:sp>
      <p:sp>
        <p:nvSpPr>
          <p:cNvPr id="193" name="직사각형 192"/>
          <p:cNvSpPr/>
          <p:nvPr/>
        </p:nvSpPr>
        <p:spPr>
          <a:xfrm>
            <a:off x="526142" y="4603277"/>
            <a:ext cx="7657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이름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긴급연락처의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연락 받은 사람 이름</a:t>
            </a:r>
            <a:r>
              <a:rPr lang="en-US" altLang="ko-KR" sz="1400" b="1" dirty="0"/>
              <a:t>]</a:t>
            </a:r>
            <a:r>
              <a:rPr lang="ko-KR" altLang="en-US" sz="1400" dirty="0"/>
              <a:t>은 공백없이 </a:t>
            </a:r>
            <a:r>
              <a:rPr lang="ko-KR" altLang="en-US" sz="1400" dirty="0" err="1"/>
              <a:t>영대소문자</a:t>
            </a:r>
            <a:r>
              <a:rPr lang="en-US" altLang="ko-KR" sz="1400" dirty="0"/>
              <a:t> </a:t>
            </a:r>
            <a:r>
              <a:rPr lang="ko-KR" altLang="en-US" sz="1400" dirty="0"/>
              <a:t>또는 한글만 입력해야 함</a:t>
            </a:r>
            <a:endParaRPr lang="en-US" altLang="ko-KR" sz="1400" dirty="0"/>
          </a:p>
        </p:txBody>
      </p:sp>
      <p:sp>
        <p:nvSpPr>
          <p:cNvPr id="194" name="직사각형 193"/>
          <p:cNvSpPr/>
          <p:nvPr/>
        </p:nvSpPr>
        <p:spPr>
          <a:xfrm>
            <a:off x="533344" y="4891630"/>
            <a:ext cx="4309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주민번호</a:t>
            </a:r>
            <a:r>
              <a:rPr lang="ko-KR" altLang="en-US" sz="1400" dirty="0"/>
              <a:t>는 유효성에 맞게 </a:t>
            </a:r>
            <a:r>
              <a:rPr lang="en-US" altLang="ko-KR" sz="1400" dirty="0"/>
              <a:t>–</a:t>
            </a:r>
            <a:r>
              <a:rPr lang="ko-KR" altLang="en-US" sz="1400" dirty="0"/>
              <a:t>없이 입력해야 함</a:t>
            </a:r>
            <a:endParaRPr lang="en-US" altLang="ko-KR" sz="1400" dirty="0"/>
          </a:p>
        </p:txBody>
      </p:sp>
      <p:sp>
        <p:nvSpPr>
          <p:cNvPr id="195" name="직사각형 194"/>
          <p:cNvSpPr/>
          <p:nvPr/>
        </p:nvSpPr>
        <p:spPr>
          <a:xfrm>
            <a:off x="526143" y="5190738"/>
            <a:ext cx="62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핸드폰번호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긴급연락처의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전화번호</a:t>
            </a:r>
            <a:r>
              <a:rPr lang="en-US" altLang="ko-KR" sz="1400" b="1" dirty="0"/>
              <a:t>]</a:t>
            </a:r>
            <a:r>
              <a:rPr lang="ko-KR" altLang="en-US" sz="1400" dirty="0"/>
              <a:t>는 숫자로만 </a:t>
            </a:r>
            <a:r>
              <a:rPr lang="en-US" altLang="ko-KR" sz="1400" dirty="0"/>
              <a:t>11</a:t>
            </a:r>
            <a:r>
              <a:rPr lang="ko-KR" altLang="en-US" sz="1400" dirty="0"/>
              <a:t>자리를 입력해야 함</a:t>
            </a:r>
            <a:endParaRPr lang="en-US" altLang="ko-KR" sz="1400" dirty="0"/>
          </a:p>
        </p:txBody>
      </p:sp>
      <p:sp>
        <p:nvSpPr>
          <p:cNvPr id="196" name="직사각형 195"/>
          <p:cNvSpPr/>
          <p:nvPr/>
        </p:nvSpPr>
        <p:spPr>
          <a:xfrm>
            <a:off x="518941" y="5487749"/>
            <a:ext cx="3871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6. </a:t>
            </a:r>
            <a:r>
              <a:rPr lang="ko-KR" altLang="en-US" sz="1400" b="1" dirty="0"/>
              <a:t>이메일</a:t>
            </a:r>
            <a:r>
              <a:rPr lang="ko-KR" altLang="en-US" sz="1400" dirty="0"/>
              <a:t>은 이메일형식에 맞게 입력해야 함</a:t>
            </a:r>
            <a:endParaRPr lang="en-US" altLang="ko-KR" sz="1400" dirty="0"/>
          </a:p>
        </p:txBody>
      </p:sp>
      <p:sp>
        <p:nvSpPr>
          <p:cNvPr id="197" name="직사각형 196"/>
          <p:cNvSpPr/>
          <p:nvPr/>
        </p:nvSpPr>
        <p:spPr>
          <a:xfrm>
            <a:off x="527520" y="5776102"/>
            <a:ext cx="537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7. </a:t>
            </a:r>
            <a:r>
              <a:rPr lang="ko-KR" altLang="en-US" sz="1400" b="1" dirty="0"/>
              <a:t>종교</a:t>
            </a:r>
            <a:r>
              <a:rPr lang="ko-KR" altLang="en-US" sz="1400" dirty="0"/>
              <a:t>는 없을 시에는 </a:t>
            </a:r>
            <a:r>
              <a:rPr lang="en-US" altLang="ko-KR" sz="1400" dirty="0"/>
              <a:t>‘</a:t>
            </a:r>
            <a:r>
              <a:rPr lang="ko-KR" altLang="en-US" sz="1400" dirty="0"/>
              <a:t>기타</a:t>
            </a:r>
            <a:r>
              <a:rPr lang="en-US" altLang="ko-KR" sz="1400" dirty="0"/>
              <a:t>’. </a:t>
            </a:r>
            <a:r>
              <a:rPr lang="ko-KR" altLang="en-US" sz="1400" dirty="0"/>
              <a:t>무교라면 </a:t>
            </a:r>
            <a:r>
              <a:rPr lang="en-US" altLang="ko-KR" sz="1400" dirty="0"/>
              <a:t>‘</a:t>
            </a:r>
            <a:r>
              <a:rPr lang="ko-KR" altLang="en-US" sz="1400" dirty="0"/>
              <a:t>없음</a:t>
            </a:r>
            <a:r>
              <a:rPr lang="en-US" altLang="ko-KR" sz="1400" dirty="0"/>
              <a:t>‘</a:t>
            </a:r>
            <a:r>
              <a:rPr lang="ko-KR" altLang="en-US" sz="1400" dirty="0"/>
              <a:t>을 선택해야 함</a:t>
            </a:r>
            <a:endParaRPr lang="en-US" altLang="ko-KR" sz="1400" dirty="0"/>
          </a:p>
        </p:txBody>
      </p:sp>
      <p:sp>
        <p:nvSpPr>
          <p:cNvPr id="198" name="직사각형 197"/>
          <p:cNvSpPr/>
          <p:nvPr/>
        </p:nvSpPr>
        <p:spPr>
          <a:xfrm>
            <a:off x="536099" y="6073113"/>
            <a:ext cx="4781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8. </a:t>
            </a:r>
            <a:r>
              <a:rPr lang="ko-KR" altLang="en-US" sz="1400" b="1" dirty="0"/>
              <a:t>병역</a:t>
            </a:r>
            <a:r>
              <a:rPr lang="ko-KR" altLang="en-US" sz="1400" dirty="0"/>
              <a:t>은 해당사항이 없을 시에는 </a:t>
            </a:r>
            <a:r>
              <a:rPr lang="en-US" altLang="ko-KR" sz="1400" dirty="0"/>
              <a:t>‘</a:t>
            </a:r>
            <a:r>
              <a:rPr lang="ko-KR" altLang="en-US" sz="1400" dirty="0"/>
              <a:t>면제</a:t>
            </a:r>
            <a:r>
              <a:rPr lang="en-US" altLang="ko-KR" sz="1400" dirty="0"/>
              <a:t>＇</a:t>
            </a:r>
            <a:r>
              <a:rPr lang="ko-KR" altLang="en-US" sz="1400" dirty="0"/>
              <a:t>를 선택해야 함</a:t>
            </a:r>
            <a:endParaRPr lang="en-US" altLang="ko-KR" sz="1400" dirty="0"/>
          </a:p>
        </p:txBody>
      </p:sp>
      <p:sp>
        <p:nvSpPr>
          <p:cNvPr id="201" name="타원 200"/>
          <p:cNvSpPr/>
          <p:nvPr/>
        </p:nvSpPr>
        <p:spPr>
          <a:xfrm>
            <a:off x="3431028" y="29417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6447538" y="29417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955348" y="5474872"/>
            <a:ext cx="4969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11. </a:t>
            </a:r>
            <a:r>
              <a:rPr lang="ko-KR" altLang="en-US" sz="1400" b="1" dirty="0"/>
              <a:t>긴급연락처의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관계</a:t>
            </a:r>
            <a:r>
              <a:rPr lang="en-US" altLang="ko-KR" sz="1400" b="1" dirty="0"/>
              <a:t>], </a:t>
            </a:r>
            <a:r>
              <a:rPr lang="ko-KR" altLang="en-US" sz="1400" b="1" dirty="0" err="1"/>
              <a:t>은행</a:t>
            </a:r>
            <a:r>
              <a:rPr lang="ko-KR" altLang="en-US" sz="1400" dirty="0" err="1"/>
              <a:t>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목록중</a:t>
            </a:r>
            <a:r>
              <a:rPr lang="ko-KR" altLang="en-US" sz="1400" dirty="0"/>
              <a:t> 하나를 선택해야 함</a:t>
            </a:r>
            <a:endParaRPr lang="en-US" altLang="ko-KR" sz="1400" dirty="0"/>
          </a:p>
        </p:txBody>
      </p:sp>
      <p:sp>
        <p:nvSpPr>
          <p:cNvPr id="204" name="직사각형 203"/>
          <p:cNvSpPr/>
          <p:nvPr/>
        </p:nvSpPr>
        <p:spPr>
          <a:xfrm>
            <a:off x="6958716" y="4911054"/>
            <a:ext cx="497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9. </a:t>
            </a:r>
            <a:r>
              <a:rPr lang="ko-KR" altLang="en-US" sz="1400" b="1" dirty="0"/>
              <a:t>우편번호</a:t>
            </a:r>
            <a:r>
              <a:rPr lang="ko-KR" altLang="en-US" sz="1400" dirty="0"/>
              <a:t>는 지역의 </a:t>
            </a:r>
            <a:r>
              <a:rPr lang="ko-KR" altLang="en-US" sz="1400" dirty="0" err="1"/>
              <a:t>도로명</a:t>
            </a:r>
            <a:r>
              <a:rPr lang="ko-KR" altLang="en-US" sz="1400" dirty="0"/>
              <a:t> 우편번호 </a:t>
            </a:r>
            <a:r>
              <a:rPr lang="en-US" altLang="ko-KR" sz="1400" dirty="0"/>
              <a:t>5</a:t>
            </a:r>
            <a:r>
              <a:rPr lang="ko-KR" altLang="en-US" sz="1400" dirty="0"/>
              <a:t>자리를 입력 해야함</a:t>
            </a:r>
            <a:endParaRPr lang="en-US" altLang="ko-KR" sz="1400" dirty="0"/>
          </a:p>
        </p:txBody>
      </p:sp>
      <p:grpSp>
        <p:nvGrpSpPr>
          <p:cNvPr id="225" name="그룹 224"/>
          <p:cNvGrpSpPr/>
          <p:nvPr/>
        </p:nvGrpSpPr>
        <p:grpSpPr>
          <a:xfrm>
            <a:off x="4967675" y="2943360"/>
            <a:ext cx="235734" cy="228853"/>
            <a:chOff x="8988038" y="4632851"/>
            <a:chExt cx="357977" cy="357524"/>
          </a:xfrm>
        </p:grpSpPr>
        <p:sp>
          <p:nvSpPr>
            <p:cNvPr id="226" name="타원 225"/>
            <p:cNvSpPr/>
            <p:nvPr/>
          </p:nvSpPr>
          <p:spPr>
            <a:xfrm>
              <a:off x="8988038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0821" y="4731596"/>
              <a:ext cx="152413" cy="160034"/>
            </a:xfrm>
            <a:prstGeom prst="rect">
              <a:avLst/>
            </a:prstGeom>
          </p:spPr>
        </p:pic>
      </p:grpSp>
      <p:grpSp>
        <p:nvGrpSpPr>
          <p:cNvPr id="231" name="그룹 230"/>
          <p:cNvGrpSpPr/>
          <p:nvPr/>
        </p:nvGrpSpPr>
        <p:grpSpPr>
          <a:xfrm>
            <a:off x="3214778" y="1444273"/>
            <a:ext cx="235734" cy="228853"/>
            <a:chOff x="9978763" y="4632851"/>
            <a:chExt cx="357977" cy="357524"/>
          </a:xfrm>
        </p:grpSpPr>
        <p:sp>
          <p:nvSpPr>
            <p:cNvPr id="232" name="타원 231"/>
            <p:cNvSpPr/>
            <p:nvPr/>
          </p:nvSpPr>
          <p:spPr>
            <a:xfrm>
              <a:off x="9978763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3923" y="4723975"/>
              <a:ext cx="167655" cy="167655"/>
            </a:xfrm>
            <a:prstGeom prst="rect">
              <a:avLst/>
            </a:prstGeom>
          </p:spPr>
        </p:pic>
      </p:grpSp>
      <p:sp>
        <p:nvSpPr>
          <p:cNvPr id="234" name="직사각형 233"/>
          <p:cNvSpPr/>
          <p:nvPr/>
        </p:nvSpPr>
        <p:spPr>
          <a:xfrm>
            <a:off x="6950647" y="5784047"/>
            <a:ext cx="460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12. [</a:t>
            </a:r>
            <a:r>
              <a:rPr lang="ko-KR" altLang="en-US" sz="1400" b="1" dirty="0"/>
              <a:t>계좌번호</a:t>
            </a:r>
            <a:r>
              <a:rPr lang="en-US" altLang="ko-KR" sz="1400" b="1" dirty="0"/>
              <a:t>]</a:t>
            </a:r>
            <a:r>
              <a:rPr lang="ko-KR" altLang="en-US" sz="1400" dirty="0"/>
              <a:t>는 </a:t>
            </a:r>
            <a:r>
              <a:rPr lang="en-US" altLang="ko-KR" sz="1400" dirty="0"/>
              <a:t>–</a:t>
            </a:r>
            <a:r>
              <a:rPr lang="ko-KR" altLang="en-US" sz="1400" dirty="0"/>
              <a:t>없이 숫자로 입력해야 함</a:t>
            </a:r>
            <a:endParaRPr lang="en-US" altLang="ko-KR" sz="1400" dirty="0"/>
          </a:p>
        </p:txBody>
      </p:sp>
      <p:sp>
        <p:nvSpPr>
          <p:cNvPr id="236" name="직사각형 235"/>
          <p:cNvSpPr/>
          <p:nvPr/>
        </p:nvSpPr>
        <p:spPr>
          <a:xfrm>
            <a:off x="5845004" y="6073113"/>
            <a:ext cx="6226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13. </a:t>
            </a:r>
            <a:r>
              <a:rPr lang="ko-KR" altLang="en-US" sz="1400" dirty="0" err="1"/>
              <a:t>등록버튼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누르기전에</a:t>
            </a:r>
            <a:r>
              <a:rPr lang="ko-KR" altLang="en-US" sz="1400" dirty="0"/>
              <a:t> 아이디와 이메일의 </a:t>
            </a:r>
            <a:r>
              <a:rPr lang="ko-KR" altLang="en-US" sz="1400" dirty="0" err="1"/>
              <a:t>중복여부를</a:t>
            </a:r>
            <a:r>
              <a:rPr lang="ko-KR" altLang="en-US" sz="1400" dirty="0"/>
              <a:t> 반드시 확인해야함</a:t>
            </a:r>
            <a:endParaRPr lang="en-US" altLang="ko-KR" sz="1400" dirty="0"/>
          </a:p>
        </p:txBody>
      </p:sp>
      <p:grpSp>
        <p:nvGrpSpPr>
          <p:cNvPr id="237" name="그룹 236"/>
          <p:cNvGrpSpPr/>
          <p:nvPr/>
        </p:nvGrpSpPr>
        <p:grpSpPr>
          <a:xfrm>
            <a:off x="2218884" y="3400128"/>
            <a:ext cx="235734" cy="228853"/>
            <a:chOff x="8988038" y="4632851"/>
            <a:chExt cx="357977" cy="357524"/>
          </a:xfrm>
        </p:grpSpPr>
        <p:sp>
          <p:nvSpPr>
            <p:cNvPr id="238" name="타원 237"/>
            <p:cNvSpPr/>
            <p:nvPr/>
          </p:nvSpPr>
          <p:spPr>
            <a:xfrm>
              <a:off x="8988038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0821" y="4731596"/>
              <a:ext cx="152413" cy="160034"/>
            </a:xfrm>
            <a:prstGeom prst="rect">
              <a:avLst/>
            </a:prstGeom>
          </p:spPr>
        </p:pic>
      </p:grpSp>
      <p:grpSp>
        <p:nvGrpSpPr>
          <p:cNvPr id="240" name="그룹 239"/>
          <p:cNvGrpSpPr/>
          <p:nvPr/>
        </p:nvGrpSpPr>
        <p:grpSpPr>
          <a:xfrm>
            <a:off x="3980878" y="3426057"/>
            <a:ext cx="235734" cy="228853"/>
            <a:chOff x="9475322" y="4643039"/>
            <a:chExt cx="357977" cy="357524"/>
          </a:xfrm>
        </p:grpSpPr>
        <p:sp>
          <p:nvSpPr>
            <p:cNvPr id="241" name="타원 240"/>
            <p:cNvSpPr/>
            <p:nvPr/>
          </p:nvSpPr>
          <p:spPr>
            <a:xfrm>
              <a:off x="9475322" y="4643039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73194" y="4754458"/>
              <a:ext cx="175275" cy="137172"/>
            </a:xfrm>
            <a:prstGeom prst="rect">
              <a:avLst/>
            </a:prstGeom>
          </p:spPr>
        </p:pic>
      </p:grpSp>
      <p:sp>
        <p:nvSpPr>
          <p:cNvPr id="243" name="직사각형 242"/>
          <p:cNvSpPr/>
          <p:nvPr/>
        </p:nvSpPr>
        <p:spPr>
          <a:xfrm>
            <a:off x="6961783" y="5209616"/>
            <a:ext cx="5110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10. </a:t>
            </a:r>
            <a:r>
              <a:rPr lang="ko-KR" altLang="en-US" sz="1400" b="1" dirty="0"/>
              <a:t>주소</a:t>
            </a:r>
            <a:r>
              <a:rPr lang="ko-KR" altLang="en-US" sz="1400" dirty="0"/>
              <a:t>는 한글</a:t>
            </a:r>
            <a:r>
              <a:rPr lang="en-US" altLang="ko-KR" sz="1400" dirty="0"/>
              <a:t>,</a:t>
            </a:r>
            <a:r>
              <a:rPr lang="ko-KR" altLang="en-US" sz="1400" dirty="0"/>
              <a:t> 숫자</a:t>
            </a:r>
            <a:r>
              <a:rPr lang="en-US" altLang="ko-KR" sz="1400" dirty="0"/>
              <a:t>, </a:t>
            </a:r>
            <a:r>
              <a:rPr lang="ko-KR" altLang="en-US" sz="1400" dirty="0"/>
              <a:t>영대소문자로 입력해야 함</a:t>
            </a:r>
            <a:r>
              <a:rPr lang="en-US" altLang="ko-KR" sz="1400" dirty="0"/>
              <a:t>(</a:t>
            </a:r>
            <a:r>
              <a:rPr lang="ko-KR" altLang="en-US" sz="1400" dirty="0"/>
              <a:t>공백 허용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0418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49" y="1119238"/>
            <a:ext cx="10037888" cy="3008054"/>
          </a:xfrm>
          <a:prstGeom prst="rect">
            <a:avLst/>
          </a:prstGeom>
        </p:spPr>
      </p:pic>
      <p:sp>
        <p:nvSpPr>
          <p:cNvPr id="104" name="직사각형 103"/>
          <p:cNvSpPr/>
          <p:nvPr/>
        </p:nvSpPr>
        <p:spPr>
          <a:xfrm>
            <a:off x="526142" y="4286614"/>
            <a:ext cx="10141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 err="1"/>
              <a:t>최종학력의</a:t>
            </a:r>
            <a:r>
              <a:rPr lang="ko-KR" altLang="en-US" sz="1400" dirty="0"/>
              <a:t> 학력에 해당하는 행 안의 라디오를 체크할 시</a:t>
            </a:r>
            <a:r>
              <a:rPr lang="en-US" altLang="ko-KR" sz="1400" dirty="0"/>
              <a:t>, </a:t>
            </a:r>
            <a:r>
              <a:rPr lang="ko-KR" altLang="en-US" sz="1400" dirty="0"/>
              <a:t>해당 행을 제외한 모든 행의 데이터는 작성 불가함 </a:t>
            </a:r>
            <a:r>
              <a:rPr lang="en-US" altLang="ko-KR" sz="1400" dirty="0"/>
              <a:t>(disable</a:t>
            </a:r>
            <a:r>
              <a:rPr lang="ko-KR" altLang="en-US" sz="1400" dirty="0"/>
              <a:t>기능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07" name="타원 106"/>
          <p:cNvSpPr/>
          <p:nvPr/>
        </p:nvSpPr>
        <p:spPr>
          <a:xfrm>
            <a:off x="1051610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479678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256940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05017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7363731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9146309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26143" y="463143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/>
              <a:t>선택한 </a:t>
            </a:r>
            <a:r>
              <a:rPr lang="ko-KR" altLang="en-US" sz="1400" dirty="0" err="1"/>
              <a:t>최종학력의</a:t>
            </a:r>
            <a:r>
              <a:rPr lang="ko-KR" altLang="en-US" sz="1400" dirty="0"/>
              <a:t> </a:t>
            </a:r>
            <a:r>
              <a:rPr lang="ko-KR" altLang="en-US" sz="1400" b="1" dirty="0"/>
              <a:t>학교명</a:t>
            </a:r>
            <a:r>
              <a:rPr lang="ko-KR" altLang="en-US" sz="1400" dirty="0"/>
              <a:t>은 한글과 영대소문자로만 </a:t>
            </a:r>
            <a:r>
              <a:rPr lang="ko-KR" altLang="en-US" sz="1400" dirty="0" err="1"/>
              <a:t>입력가능</a:t>
            </a:r>
            <a:endParaRPr lang="en-US" altLang="ko-KR" sz="1400" dirty="0"/>
          </a:p>
        </p:txBody>
      </p:sp>
      <p:sp>
        <p:nvSpPr>
          <p:cNvPr id="115" name="직사각형 114"/>
          <p:cNvSpPr/>
          <p:nvPr/>
        </p:nvSpPr>
        <p:spPr>
          <a:xfrm>
            <a:off x="526143" y="497625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dirty="0"/>
              <a:t>선택한 </a:t>
            </a:r>
            <a:r>
              <a:rPr lang="ko-KR" altLang="en-US" sz="1400" dirty="0" err="1"/>
              <a:t>최종학력의</a:t>
            </a:r>
            <a:r>
              <a:rPr lang="ko-KR" altLang="en-US" sz="1400" dirty="0"/>
              <a:t> </a:t>
            </a:r>
            <a:r>
              <a:rPr lang="ko-KR" altLang="en-US" sz="1400" b="1" dirty="0"/>
              <a:t>학부</a:t>
            </a:r>
            <a:r>
              <a:rPr lang="ko-KR" altLang="en-US" sz="1400" dirty="0"/>
              <a:t>의 경우 없을 시</a:t>
            </a:r>
            <a:r>
              <a:rPr lang="en-US" altLang="ko-KR" sz="1400" dirty="0"/>
              <a:t>, </a:t>
            </a:r>
            <a:r>
              <a:rPr lang="ko-KR" altLang="en-US" sz="1400" dirty="0"/>
              <a:t>기타 선택</a:t>
            </a:r>
            <a:endParaRPr lang="en-US" altLang="ko-KR" sz="1400" dirty="0"/>
          </a:p>
        </p:txBody>
      </p:sp>
      <p:sp>
        <p:nvSpPr>
          <p:cNvPr id="116" name="직사각형 115"/>
          <p:cNvSpPr/>
          <p:nvPr/>
        </p:nvSpPr>
        <p:spPr>
          <a:xfrm>
            <a:off x="526143" y="5341495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dirty="0"/>
              <a:t>선택한 </a:t>
            </a:r>
            <a:r>
              <a:rPr lang="ko-KR" altLang="en-US" sz="1400" dirty="0" err="1"/>
              <a:t>최종학력의</a:t>
            </a:r>
            <a:r>
              <a:rPr lang="ko-KR" altLang="en-US" sz="1400" dirty="0"/>
              <a:t> </a:t>
            </a:r>
            <a:r>
              <a:rPr lang="ko-KR" altLang="en-US" sz="1400" b="1" dirty="0" err="1"/>
              <a:t>전공과목</a:t>
            </a:r>
            <a:r>
              <a:rPr lang="ko-KR" altLang="en-US" sz="1400" dirty="0" err="1"/>
              <a:t>과</a:t>
            </a:r>
            <a:r>
              <a:rPr lang="ko-KR" altLang="en-US" sz="1400" b="1" dirty="0"/>
              <a:t> 부전공과목</a:t>
            </a:r>
            <a:r>
              <a:rPr lang="ko-KR" altLang="en-US" sz="1400" dirty="0"/>
              <a:t>은</a:t>
            </a:r>
            <a:r>
              <a:rPr lang="ko-KR" altLang="en-US" sz="1400" b="1" dirty="0"/>
              <a:t> </a:t>
            </a:r>
            <a:r>
              <a:rPr lang="ko-KR" altLang="en-US" sz="1400" dirty="0"/>
              <a:t>한글과 영대소문자로만 </a:t>
            </a:r>
            <a:r>
              <a:rPr lang="ko-KR" altLang="en-US" sz="1400" dirty="0" err="1"/>
              <a:t>입력가능</a:t>
            </a:r>
            <a:endParaRPr lang="en-US" altLang="ko-KR" sz="1400" dirty="0"/>
          </a:p>
        </p:txBody>
      </p:sp>
      <p:sp>
        <p:nvSpPr>
          <p:cNvPr id="117" name="직사각형 116"/>
          <p:cNvSpPr/>
          <p:nvPr/>
        </p:nvSpPr>
        <p:spPr>
          <a:xfrm>
            <a:off x="526143" y="5683501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dirty="0"/>
              <a:t>선택한 </a:t>
            </a:r>
            <a:r>
              <a:rPr lang="ko-KR" altLang="en-US" sz="1400" dirty="0" err="1"/>
              <a:t>최종학력의</a:t>
            </a:r>
            <a:r>
              <a:rPr lang="ko-KR" altLang="en-US" sz="1400" dirty="0"/>
              <a:t> </a:t>
            </a:r>
            <a:r>
              <a:rPr lang="ko-KR" altLang="en-US" sz="1400" b="1" dirty="0" err="1"/>
              <a:t>졸업일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경우 년</a:t>
            </a:r>
            <a:r>
              <a:rPr lang="en-US" altLang="ko-KR" sz="1400" dirty="0"/>
              <a:t>,</a:t>
            </a:r>
            <a:r>
              <a:rPr lang="ko-KR" altLang="en-US" sz="1400" dirty="0"/>
              <a:t>월 모두 선택해야함</a:t>
            </a:r>
            <a:endParaRPr lang="en-US" altLang="ko-KR" sz="1400" dirty="0"/>
          </a:p>
        </p:txBody>
      </p:sp>
      <p:sp>
        <p:nvSpPr>
          <p:cNvPr id="118" name="직사각형 117"/>
          <p:cNvSpPr/>
          <p:nvPr/>
        </p:nvSpPr>
        <p:spPr>
          <a:xfrm>
            <a:off x="526143" y="6025507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주의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/>
              <a:t>데이터를 입력했던 행과 다른 행의 라디오를 선택할 시 입력했던 데이터는 삭제됨</a:t>
            </a:r>
            <a:endParaRPr lang="en-US" altLang="ko-KR" sz="1400" dirty="0"/>
          </a:p>
        </p:txBody>
      </p:sp>
      <p:sp>
        <p:nvSpPr>
          <p:cNvPr id="120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14267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등록 </a:t>
            </a:r>
            <a:r>
              <a:rPr lang="en-US" altLang="ko-KR" sz="2000" b="1" dirty="0"/>
              <a:t>(UI 2/4)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6748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8819"/>
            <a:ext cx="8495048" cy="1744519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462759" y="3001268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/>
              <a:t>부모와 배우자 여부의 체크는 </a:t>
            </a:r>
            <a:r>
              <a:rPr lang="ko-KR" altLang="en-US" sz="1400" b="1" dirty="0">
                <a:solidFill>
                  <a:srgbClr val="FF0000"/>
                </a:solidFill>
              </a:rPr>
              <a:t>선택사항</a:t>
            </a:r>
            <a:r>
              <a:rPr lang="ko-KR" altLang="en-US" sz="1400" dirty="0"/>
              <a:t>으로 해당사항이 없으면 체크하지 않아도 됨 </a:t>
            </a:r>
            <a:endParaRPr lang="en-US" altLang="ko-KR" sz="1400" dirty="0"/>
          </a:p>
        </p:txBody>
      </p:sp>
      <p:sp>
        <p:nvSpPr>
          <p:cNvPr id="94" name="타원 93"/>
          <p:cNvSpPr/>
          <p:nvPr/>
        </p:nvSpPr>
        <p:spPr>
          <a:xfrm>
            <a:off x="3102083" y="178782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102083" y="141787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2759" y="334697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/>
              <a:t>형제</a:t>
            </a:r>
            <a:r>
              <a:rPr lang="en-US" altLang="ko-KR" sz="1400" dirty="0"/>
              <a:t>, </a:t>
            </a:r>
            <a:r>
              <a:rPr lang="ko-KR" altLang="en-US" sz="1400" dirty="0"/>
              <a:t>자매의 명수와 자신의 순서가 맞지 않으면 등록버튼을 </a:t>
            </a:r>
            <a:r>
              <a:rPr lang="ko-KR" altLang="en-US" sz="1400" dirty="0" err="1"/>
              <a:t>누를시</a:t>
            </a:r>
            <a:r>
              <a:rPr lang="ko-KR" altLang="en-US" sz="1400" dirty="0"/>
              <a:t> 경고가 뜸</a:t>
            </a:r>
            <a:endParaRPr lang="en-US" altLang="ko-KR" sz="1400" dirty="0"/>
          </a:p>
        </p:txBody>
      </p:sp>
      <p:sp>
        <p:nvSpPr>
          <p:cNvPr id="101" name="타원 100"/>
          <p:cNvSpPr/>
          <p:nvPr/>
        </p:nvSpPr>
        <p:spPr>
          <a:xfrm>
            <a:off x="3102083" y="213931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0074"/>
            <a:ext cx="8736703" cy="1284044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526143" y="5174895"/>
            <a:ext cx="4535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 err="1"/>
              <a:t>회사경력</a:t>
            </a:r>
            <a:r>
              <a:rPr lang="ko-KR" altLang="en-US" sz="1400" dirty="0"/>
              <a:t> 작성시 해당사항을 모두 입력해야 함 </a:t>
            </a:r>
            <a:endParaRPr lang="en-US" altLang="ko-KR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526143" y="5534604"/>
            <a:ext cx="739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dirty="0" err="1"/>
              <a:t>행추가를</a:t>
            </a:r>
            <a:r>
              <a:rPr lang="ko-KR" altLang="en-US" sz="1400" dirty="0"/>
              <a:t> 통해 </a:t>
            </a:r>
            <a:r>
              <a:rPr lang="ko-KR" altLang="en-US" sz="1400" dirty="0" err="1"/>
              <a:t>회사경력을</a:t>
            </a:r>
            <a:r>
              <a:rPr lang="ko-KR" altLang="en-US" sz="1400" dirty="0"/>
              <a:t> 입력하고 </a:t>
            </a:r>
            <a:r>
              <a:rPr lang="ko-KR" altLang="en-US" sz="1400" dirty="0" err="1"/>
              <a:t>행삭제를</a:t>
            </a:r>
            <a:r>
              <a:rPr lang="ko-KR" altLang="en-US" sz="1400" dirty="0"/>
              <a:t> 통해 </a:t>
            </a:r>
            <a:r>
              <a:rPr lang="ko-KR" altLang="en-US" sz="1400" dirty="0" err="1"/>
              <a:t>회사경력을</a:t>
            </a:r>
            <a:r>
              <a:rPr lang="ko-KR" altLang="en-US" sz="1400" dirty="0"/>
              <a:t> 삭제할 수 있음 </a:t>
            </a:r>
            <a:endParaRPr lang="en-US" altLang="ko-KR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526143" y="5918280"/>
            <a:ext cx="9048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주의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 err="1"/>
              <a:t>행추가시</a:t>
            </a:r>
            <a:r>
              <a:rPr lang="ko-KR" altLang="en-US" sz="1400" dirty="0"/>
              <a:t> 위 행의 모든 데이터가 입력되어야 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마지막행은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행삭제가</a:t>
            </a:r>
            <a:r>
              <a:rPr lang="ko-KR" altLang="en-US" sz="1400" dirty="0"/>
              <a:t> 불가능 함  </a:t>
            </a:r>
            <a:endParaRPr lang="en-US" altLang="ko-KR" sz="1400" dirty="0"/>
          </a:p>
        </p:txBody>
      </p:sp>
      <p:sp>
        <p:nvSpPr>
          <p:cNvPr id="105" name="직사각형 104"/>
          <p:cNvSpPr/>
          <p:nvPr/>
        </p:nvSpPr>
        <p:spPr>
          <a:xfrm>
            <a:off x="526142" y="6306485"/>
            <a:ext cx="6271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        </a:t>
            </a:r>
            <a:r>
              <a:rPr lang="ko-KR" altLang="en-US" sz="1400" dirty="0"/>
              <a:t>또한 행의 데이터가 없는 경우 그냥 삭제 되고 있는 경우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</a:t>
            </a:r>
            <a:endParaRPr lang="en-US" altLang="ko-KR" sz="1400" dirty="0"/>
          </a:p>
        </p:txBody>
      </p:sp>
      <p:sp>
        <p:nvSpPr>
          <p:cNvPr id="107" name="직사각형 106"/>
          <p:cNvSpPr/>
          <p:nvPr/>
        </p:nvSpPr>
        <p:spPr>
          <a:xfrm>
            <a:off x="4921220" y="5175900"/>
            <a:ext cx="4647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/>
              <a:t>회사명과 업무는 한글과 영어대소문자로 입력해야 함</a:t>
            </a:r>
            <a:endParaRPr lang="en-US" altLang="ko-KR" sz="1400" dirty="0"/>
          </a:p>
        </p:txBody>
      </p:sp>
      <p:sp>
        <p:nvSpPr>
          <p:cNvPr id="108" name="타원 107"/>
          <p:cNvSpPr/>
          <p:nvPr/>
        </p:nvSpPr>
        <p:spPr>
          <a:xfrm>
            <a:off x="614950" y="379185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87138" y="4058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448721" y="487935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2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14267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등록 </a:t>
            </a:r>
            <a:r>
              <a:rPr lang="en-US" altLang="ko-KR" sz="2000" b="1" dirty="0"/>
              <a:t>(UI 3/4)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2205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62759" y="4903957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/>
              <a:t>자격증과 외국어와 기호는 </a:t>
            </a:r>
            <a:r>
              <a:rPr lang="ko-KR" altLang="en-US" sz="1400" b="1" dirty="0" err="1">
                <a:solidFill>
                  <a:srgbClr val="FF0000"/>
                </a:solidFill>
              </a:rPr>
              <a:t>선택사항</a:t>
            </a:r>
            <a:r>
              <a:rPr lang="ko-KR" altLang="en-US" sz="1400" dirty="0" err="1"/>
              <a:t>이므로</a:t>
            </a:r>
            <a:r>
              <a:rPr lang="ko-KR" altLang="en-US" sz="1400" dirty="0"/>
              <a:t> 선택하지 않아도 됨</a:t>
            </a:r>
            <a:endParaRPr lang="en-US" altLang="ko-KR" sz="14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163235" y="1119238"/>
            <a:ext cx="8046703" cy="3637492"/>
            <a:chOff x="1163235" y="1119238"/>
            <a:chExt cx="8046703" cy="3637492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235" y="1119238"/>
              <a:ext cx="8046703" cy="267690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3235" y="3905283"/>
              <a:ext cx="5265068" cy="851447"/>
            </a:xfrm>
            <a:prstGeom prst="rect">
              <a:avLst/>
            </a:prstGeom>
          </p:spPr>
        </p:pic>
      </p:grpSp>
      <p:sp>
        <p:nvSpPr>
          <p:cNvPr id="65" name="타원 64"/>
          <p:cNvSpPr/>
          <p:nvPr/>
        </p:nvSpPr>
        <p:spPr>
          <a:xfrm>
            <a:off x="865908" y="110714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38200" y="3880554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2759" y="527443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 err="1"/>
              <a:t>수강반은</a:t>
            </a:r>
            <a:r>
              <a:rPr lang="ko-KR" altLang="en-US" sz="1400" dirty="0"/>
              <a:t> 현재 날짜를 기준으로 수강 가능한 </a:t>
            </a:r>
            <a:r>
              <a:rPr lang="ko-KR" altLang="en-US" sz="1400" dirty="0" err="1"/>
              <a:t>수강반</a:t>
            </a:r>
            <a:r>
              <a:rPr lang="ko-KR" altLang="en-US" sz="1400" dirty="0"/>
              <a:t> 목록을 선택할 수 있음</a:t>
            </a:r>
            <a:endParaRPr lang="en-US" altLang="ko-KR" sz="1400" dirty="0"/>
          </a:p>
        </p:txBody>
      </p:sp>
      <p:sp>
        <p:nvSpPr>
          <p:cNvPr id="69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14267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등록 </a:t>
            </a:r>
            <a:r>
              <a:rPr lang="en-US" altLang="ko-KR" sz="2000" b="1" dirty="0"/>
              <a:t>(UI 4/4)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5453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24860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수정 화면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1155505"/>
            <a:ext cx="5509799" cy="44879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56" y="1155505"/>
            <a:ext cx="5509799" cy="33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87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10" y="1161581"/>
            <a:ext cx="9955065" cy="2742398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688772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/>
              <a:t>교육생 수정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79" name="직사각형 7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6" name="타원 75"/>
          <p:cNvSpPr/>
          <p:nvPr/>
        </p:nvSpPr>
        <p:spPr>
          <a:xfrm>
            <a:off x="1099794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6144" y="4968326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>
                <a:solidFill>
                  <a:srgbClr val="BB2FBC"/>
                </a:solidFill>
              </a:rPr>
              <a:t> 차이점</a:t>
            </a:r>
            <a:endParaRPr lang="en-US" altLang="ko-KR" sz="1400" dirty="0">
              <a:solidFill>
                <a:srgbClr val="BB2FBC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8941" y="5242129"/>
            <a:ext cx="33233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/>
              <a:t>수정화면에서 </a:t>
            </a:r>
            <a:r>
              <a:rPr lang="ko-KR" altLang="en-US" sz="1400" b="1" dirty="0"/>
              <a:t>아이디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수정불가능</a:t>
            </a:r>
            <a:endParaRPr lang="en-US" altLang="ko-KR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526144" y="5520848"/>
            <a:ext cx="5773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   </a:t>
            </a:r>
            <a:r>
              <a:rPr lang="ko-KR" altLang="en-US" sz="1400" dirty="0" err="1"/>
              <a:t>등록화면에</a:t>
            </a:r>
            <a:r>
              <a:rPr lang="ko-KR" altLang="en-US" sz="1400" dirty="0"/>
              <a:t> 있던 </a:t>
            </a:r>
            <a:r>
              <a:rPr lang="ko-KR" altLang="en-US" sz="1400" b="1" dirty="0"/>
              <a:t>아이디와 이메일의 </a:t>
            </a:r>
            <a:r>
              <a:rPr lang="ko-KR" altLang="en-US" sz="1400" b="1" dirty="0" err="1"/>
              <a:t>중복확인</a:t>
            </a:r>
            <a:r>
              <a:rPr lang="ko-KR" altLang="en-US" sz="1400" dirty="0" err="1"/>
              <a:t>은</a:t>
            </a:r>
            <a:r>
              <a:rPr lang="ko-KR" altLang="en-US" sz="1400" dirty="0"/>
              <a:t> 수정화면에서 없음</a:t>
            </a:r>
            <a:endParaRPr lang="en-US" altLang="ko-KR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526143" y="5935255"/>
            <a:ext cx="55052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/>
              <a:t>삭제버튼을 누르면 삭제의 유무를 확인하는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</a:t>
            </a:r>
            <a:endParaRPr lang="en-US" altLang="ko-KR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868600" y="4112338"/>
            <a:ext cx="4219575" cy="1200150"/>
            <a:chOff x="5587945" y="3897036"/>
            <a:chExt cx="4219575" cy="1200150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7945" y="3897036"/>
              <a:ext cx="4219575" cy="1200150"/>
            </a:xfrm>
            <a:prstGeom prst="rect">
              <a:avLst/>
            </a:prstGeom>
          </p:spPr>
        </p:pic>
        <p:grpSp>
          <p:nvGrpSpPr>
            <p:cNvPr id="97" name="그룹 96"/>
            <p:cNvGrpSpPr/>
            <p:nvPr/>
          </p:nvGrpSpPr>
          <p:grpSpPr>
            <a:xfrm>
              <a:off x="5587945" y="3897036"/>
              <a:ext cx="4219575" cy="1114310"/>
              <a:chOff x="5587945" y="3897036"/>
              <a:chExt cx="4219575" cy="1114310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5587945" y="3897036"/>
                <a:ext cx="0" cy="111431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9807520" y="3897036"/>
                <a:ext cx="0" cy="111431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587945" y="5011346"/>
                <a:ext cx="421957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94" y="4089934"/>
            <a:ext cx="2690093" cy="297206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2513260" y="4095187"/>
            <a:ext cx="1329068" cy="284703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397867" y="397068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7" name="직선 화살표 연결선 6"/>
          <p:cNvCxnSpPr>
            <a:stCxn id="103" idx="3"/>
          </p:cNvCxnSpPr>
          <p:nvPr/>
        </p:nvCxnSpPr>
        <p:spPr>
          <a:xfrm>
            <a:off x="3842328" y="4237539"/>
            <a:ext cx="2890981" cy="482243"/>
          </a:xfrm>
          <a:prstGeom prst="straightConnector1">
            <a:avLst/>
          </a:prstGeom>
          <a:ln w="38100">
            <a:solidFill>
              <a:srgbClr val="BB2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800716" y="4026499"/>
            <a:ext cx="4403311" cy="128598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50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4069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7.3 </a:t>
            </a:r>
            <a:r>
              <a:rPr lang="ko-KR" altLang="en-US" sz="2000" b="1" dirty="0"/>
              <a:t>강사 검색화면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98" name="직사각형 9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940" y="865452"/>
            <a:ext cx="8710922" cy="53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65017" y="308758"/>
            <a:ext cx="10628418" cy="6585877"/>
            <a:chOff x="1273667" y="1657204"/>
            <a:chExt cx="8045506" cy="5363974"/>
          </a:xfrm>
        </p:grpSpPr>
        <p:grpSp>
          <p:nvGrpSpPr>
            <p:cNvPr id="95" name="그룹 94"/>
            <p:cNvGrpSpPr/>
            <p:nvPr/>
          </p:nvGrpSpPr>
          <p:grpSpPr>
            <a:xfrm>
              <a:off x="1273667" y="1657204"/>
              <a:ext cx="886654" cy="5363974"/>
              <a:chOff x="853267" y="1833044"/>
              <a:chExt cx="886654" cy="5363974"/>
            </a:xfrm>
          </p:grpSpPr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853267" y="2525964"/>
                <a:ext cx="865928" cy="936851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sz="1500" b="1" dirty="0" err="1"/>
                  <a:t>오세황</a:t>
                </a:r>
                <a:endParaRPr lang="ko-KR" altLang="en-US" sz="1500" b="1" dirty="0"/>
              </a:p>
            </p:txBody>
          </p:sp>
          <p:sp>
            <p:nvSpPr>
              <p:cNvPr id="76" name="Freeform 6"/>
              <p:cNvSpPr>
                <a:spLocks/>
              </p:cNvSpPr>
              <p:nvPr/>
            </p:nvSpPr>
            <p:spPr bwMode="auto">
              <a:xfrm>
                <a:off x="874006" y="3234467"/>
                <a:ext cx="824451" cy="891977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sz="1500" b="1" dirty="0" err="1"/>
                  <a:t>송효재</a:t>
                </a:r>
                <a:endParaRPr lang="ko-KR" altLang="en-US" sz="1500" b="1" dirty="0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874006" y="1833044"/>
                <a:ext cx="824451" cy="891977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b="1" dirty="0"/>
                  <a:t>이성우</a:t>
                </a:r>
              </a:p>
            </p:txBody>
          </p:sp>
          <p:sp>
            <p:nvSpPr>
              <p:cNvPr id="86" name="Freeform 6"/>
              <p:cNvSpPr>
                <a:spLocks/>
              </p:cNvSpPr>
              <p:nvPr/>
            </p:nvSpPr>
            <p:spPr bwMode="auto">
              <a:xfrm>
                <a:off x="898830" y="3883008"/>
                <a:ext cx="831111" cy="899183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sz="1500" b="1" dirty="0"/>
                  <a:t>심영섭</a:t>
                </a:r>
              </a:p>
            </p:txBody>
          </p:sp>
          <p:sp>
            <p:nvSpPr>
              <p:cNvPr id="91" name="Freeform 6"/>
              <p:cNvSpPr>
                <a:spLocks/>
              </p:cNvSpPr>
              <p:nvPr/>
            </p:nvSpPr>
            <p:spPr bwMode="auto">
              <a:xfrm>
                <a:off x="908812" y="5151380"/>
                <a:ext cx="831109" cy="899180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sz="1500" b="1" dirty="0"/>
                  <a:t>주영일</a:t>
                </a:r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3B67B35-FB44-451C-AB43-8322B7DD7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830" y="4495632"/>
                <a:ext cx="831111" cy="899183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sz="1500" b="1" dirty="0"/>
                  <a:t>장영일</a:t>
                </a: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1311EA97-4AAB-4B82-8C68-9E4BA7D49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830" y="5764004"/>
                <a:ext cx="831109" cy="899180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sz="1500" b="1" dirty="0"/>
                  <a:t>최현준</a:t>
                </a:r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31E5D1B7-6E12-40E2-9765-EF9FA2161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812" y="6297838"/>
                <a:ext cx="831109" cy="899180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sz="1500" b="1" dirty="0"/>
                  <a:t>황성준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2423454" y="2077499"/>
              <a:ext cx="601933" cy="4539192"/>
              <a:chOff x="2423454" y="2077499"/>
              <a:chExt cx="601933" cy="453919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2442630" y="2077499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2442407" y="2802072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2423454" y="3451071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A103FFF-3EB6-49D3-B8AE-6AD731BCA7D6}"/>
                  </a:ext>
                </a:extLst>
              </p:cNvPr>
              <p:cNvCxnSpPr/>
              <p:nvPr/>
            </p:nvCxnSpPr>
            <p:spPr>
              <a:xfrm>
                <a:off x="2442407" y="4086374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5857D43-89B3-4280-B932-7E9A0BF03D1F}"/>
                  </a:ext>
                </a:extLst>
              </p:cNvPr>
              <p:cNvCxnSpPr/>
              <p:nvPr/>
            </p:nvCxnSpPr>
            <p:spPr>
              <a:xfrm>
                <a:off x="2423454" y="4735647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F0BC8B1-0CA2-4F1F-98AF-5CE0800F0E14}"/>
                  </a:ext>
                </a:extLst>
              </p:cNvPr>
              <p:cNvCxnSpPr/>
              <p:nvPr/>
            </p:nvCxnSpPr>
            <p:spPr>
              <a:xfrm>
                <a:off x="2423454" y="5407684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28A982D-3901-4A6A-BF5F-FAAF38E622DA}"/>
                  </a:ext>
                </a:extLst>
              </p:cNvPr>
              <p:cNvCxnSpPr/>
              <p:nvPr/>
            </p:nvCxnSpPr>
            <p:spPr>
              <a:xfrm>
                <a:off x="2423454" y="6017024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0ED703B0-C4FF-41C5-9A41-FA0A316B8A68}"/>
                  </a:ext>
                </a:extLst>
              </p:cNvPr>
              <p:cNvCxnSpPr/>
              <p:nvPr/>
            </p:nvCxnSpPr>
            <p:spPr>
              <a:xfrm>
                <a:off x="2423454" y="6616691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3077248" y="1865198"/>
              <a:ext cx="6241925" cy="4926005"/>
              <a:chOff x="2656848" y="1865198"/>
              <a:chExt cx="6241925" cy="492600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2731838" y="1865198"/>
                <a:ext cx="5025282" cy="37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팀장 </a:t>
                </a:r>
                <a:r>
                  <a:rPr lang="en-US" altLang="ko-KR" b="1" dirty="0"/>
                  <a:t>: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DB </a:t>
                </a:r>
                <a:r>
                  <a:rPr lang="ko-KR" altLang="en-US" b="1" dirty="0"/>
                  <a:t>설계 및 수정 </a:t>
                </a:r>
                <a:r>
                  <a:rPr lang="en-US" altLang="ko-KR" b="1" dirty="0"/>
                  <a:t>/ </a:t>
                </a:r>
                <a:r>
                  <a:rPr lang="ko-KR" altLang="en-US" b="1" dirty="0"/>
                  <a:t>총괄기획 </a:t>
                </a:r>
                <a:r>
                  <a:rPr lang="en-US" altLang="ko-KR" b="1" dirty="0"/>
                  <a:t>/ </a:t>
                </a:r>
                <a:r>
                  <a:rPr lang="ko-KR" altLang="en-US" b="1" dirty="0"/>
                  <a:t>통합기능구현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 </a:t>
                </a:r>
                <a:endParaRPr lang="en-US" altLang="ko-KR" sz="1300" dirty="0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2731838" y="2588968"/>
                <a:ext cx="6041081" cy="37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err="1"/>
                  <a:t>부팀장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: DB </a:t>
                </a:r>
                <a:r>
                  <a:rPr lang="ko-KR" altLang="en-US" b="1" dirty="0"/>
                  <a:t>설계 및 수정 </a:t>
                </a:r>
                <a:r>
                  <a:rPr lang="en-US" altLang="ko-KR" b="1" dirty="0"/>
                  <a:t>/ </a:t>
                </a:r>
                <a:r>
                  <a:rPr lang="ko-KR" altLang="en-US" b="1" dirty="0"/>
                  <a:t>화면 </a:t>
                </a:r>
                <a:r>
                  <a:rPr lang="en-US" altLang="ko-KR" b="1" dirty="0"/>
                  <a:t>UI </a:t>
                </a:r>
                <a:r>
                  <a:rPr lang="ko-KR" altLang="en-US" b="1" dirty="0"/>
                  <a:t>설계 </a:t>
                </a:r>
                <a:r>
                  <a:rPr lang="en-US" altLang="ko-KR" b="1" dirty="0"/>
                  <a:t>/ </a:t>
                </a:r>
                <a:r>
                  <a:rPr lang="ko-KR" altLang="en-US" b="1" dirty="0"/>
                  <a:t>통합기능구현 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 </a:t>
                </a:r>
                <a:endParaRPr lang="en-US" altLang="ko-KR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2703767" y="3226906"/>
                <a:ext cx="5655641" cy="37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팀원 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재고검색</a:t>
                </a:r>
                <a:r>
                  <a:rPr lang="en-US" altLang="ko-KR" b="1" dirty="0"/>
                  <a:t>JSP</a:t>
                </a:r>
                <a:r>
                  <a:rPr lang="ko-KR" altLang="en-US" b="1" dirty="0"/>
                  <a:t>구현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 수정</a:t>
                </a:r>
                <a:r>
                  <a:rPr lang="en-US" altLang="ko-KR" b="1" dirty="0"/>
                  <a:t>,</a:t>
                </a:r>
                <a:r>
                  <a:rPr lang="ko-KR" altLang="en-US" b="1" dirty="0"/>
                  <a:t>삭제 기능구현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샘플데이터 수집 </a:t>
                </a:r>
                <a:endParaRPr lang="en-US" altLang="ko-KR" sz="1300" dirty="0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2703768" y="4484163"/>
                <a:ext cx="5222009" cy="37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팀원</a:t>
                </a:r>
                <a:r>
                  <a:rPr lang="en-US" altLang="ko-KR" b="1" dirty="0"/>
                  <a:t> : </a:t>
                </a:r>
                <a:r>
                  <a:rPr lang="ko-KR" altLang="en-US" b="1" dirty="0" err="1"/>
                  <a:t>재고입출고</a:t>
                </a:r>
                <a:r>
                  <a:rPr lang="en-US" altLang="ko-KR" b="1" dirty="0"/>
                  <a:t>JSP</a:t>
                </a:r>
                <a:r>
                  <a:rPr lang="ko-KR" altLang="en-US" b="1" dirty="0"/>
                  <a:t>구현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 입력기능구현 </a:t>
                </a:r>
                <a:r>
                  <a:rPr lang="en-US" altLang="ko-KR" b="1" dirty="0"/>
                  <a:t>/ </a:t>
                </a:r>
                <a:r>
                  <a:rPr lang="ko-KR" altLang="en-US" b="1" dirty="0"/>
                  <a:t>샘플데이터 수집</a:t>
                </a:r>
                <a:endParaRPr lang="en-US" altLang="ko-KR" sz="1200" dirty="0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656848" y="5808103"/>
                <a:ext cx="5630645" cy="37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팀원 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게시판</a:t>
                </a:r>
                <a:r>
                  <a:rPr lang="en-US" altLang="ko-KR" b="1" dirty="0"/>
                  <a:t>JSP</a:t>
                </a:r>
                <a:r>
                  <a:rPr lang="ko-KR" altLang="en-US" b="1" dirty="0"/>
                  <a:t>구현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수정</a:t>
                </a:r>
                <a:r>
                  <a:rPr lang="en-US" altLang="ko-KR" b="1" dirty="0"/>
                  <a:t>,</a:t>
                </a:r>
                <a:r>
                  <a:rPr lang="ko-KR" altLang="en-US" b="1" dirty="0"/>
                  <a:t>삭제 기능구현 </a:t>
                </a:r>
                <a:r>
                  <a:rPr lang="en-US" altLang="ko-KR" b="1" dirty="0"/>
                  <a:t>/ </a:t>
                </a:r>
                <a:r>
                  <a:rPr lang="ko-KR" altLang="en-US" b="1" dirty="0"/>
                  <a:t>샘플데이터수집 </a:t>
                </a:r>
                <a:r>
                  <a:rPr lang="en-US" altLang="ko-KR" b="1" dirty="0"/>
                  <a:t>/ PPT</a:t>
                </a:r>
                <a:endParaRPr lang="en-US" altLang="ko-KR" sz="12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012CE08-1F0D-4DDE-BB8E-5796187BEBEE}"/>
                  </a:ext>
                </a:extLst>
              </p:cNvPr>
              <p:cNvSpPr/>
              <p:nvPr/>
            </p:nvSpPr>
            <p:spPr>
              <a:xfrm>
                <a:off x="2703768" y="3857986"/>
                <a:ext cx="6195005" cy="37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팀원 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샘플데이터 총괄 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 검색기능구현 </a:t>
                </a:r>
                <a:r>
                  <a:rPr lang="en-US" altLang="ko-KR" b="1" dirty="0"/>
                  <a:t>/ </a:t>
                </a:r>
                <a:r>
                  <a:rPr lang="ko-KR" altLang="en-US" b="1" dirty="0"/>
                  <a:t>샘플데이터 수집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 </a:t>
                </a:r>
                <a:endParaRPr lang="en-US" altLang="ko-KR" sz="13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8083A38-F1EC-472F-8BFC-ADFF151A795F}"/>
                  </a:ext>
                </a:extLst>
              </p:cNvPr>
              <p:cNvSpPr/>
              <p:nvPr/>
            </p:nvSpPr>
            <p:spPr>
              <a:xfrm>
                <a:off x="2656848" y="5150666"/>
                <a:ext cx="5305054" cy="37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팀원 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통합검색</a:t>
                </a:r>
                <a:r>
                  <a:rPr lang="en-US" altLang="ko-KR" b="1" dirty="0"/>
                  <a:t>JSP</a:t>
                </a:r>
                <a:r>
                  <a:rPr lang="ko-KR" altLang="en-US" b="1" dirty="0"/>
                  <a:t>구현</a:t>
                </a:r>
                <a:r>
                  <a:rPr lang="en-US" altLang="ko-KR" b="1" dirty="0"/>
                  <a:t>/ </a:t>
                </a:r>
                <a:r>
                  <a:rPr lang="ko-KR" altLang="en-US" b="1" dirty="0"/>
                  <a:t>검색기능구현 </a:t>
                </a:r>
                <a:r>
                  <a:rPr lang="en-US" altLang="ko-KR" b="1" dirty="0"/>
                  <a:t>/ </a:t>
                </a:r>
                <a:r>
                  <a:rPr lang="ko-KR" altLang="en-US" b="1" dirty="0"/>
                  <a:t>샘플데이터 수집 </a:t>
                </a:r>
                <a:endParaRPr lang="en-US" altLang="ko-KR" sz="13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3429829-4C9E-42C7-8F99-84303998BA77}"/>
                  </a:ext>
                </a:extLst>
              </p:cNvPr>
              <p:cNvSpPr/>
              <p:nvPr/>
            </p:nvSpPr>
            <p:spPr>
              <a:xfrm>
                <a:off x="2696948" y="6421198"/>
                <a:ext cx="6075972" cy="37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팀원</a:t>
                </a:r>
                <a:r>
                  <a:rPr lang="en-US" altLang="ko-KR" b="1" dirty="0"/>
                  <a:t> : </a:t>
                </a:r>
                <a:r>
                  <a:rPr lang="ko-KR" altLang="en-US" b="1" dirty="0" err="1"/>
                  <a:t>메인페이지</a:t>
                </a:r>
                <a:r>
                  <a:rPr lang="en-US" altLang="ko-KR" b="1" dirty="0"/>
                  <a:t>JSP</a:t>
                </a:r>
                <a:r>
                  <a:rPr lang="ko-KR" altLang="en-US" b="1" dirty="0"/>
                  <a:t>구현</a:t>
                </a:r>
                <a:r>
                  <a:rPr lang="en-US" altLang="ko-KR" b="1" dirty="0"/>
                  <a:t>/ </a:t>
                </a:r>
                <a:r>
                  <a:rPr lang="ko-KR" altLang="en-US" b="1" dirty="0"/>
                  <a:t>입력기능구현 </a:t>
                </a:r>
                <a:r>
                  <a:rPr lang="en-US" altLang="ko-KR" b="1" dirty="0"/>
                  <a:t>/ </a:t>
                </a:r>
                <a:r>
                  <a:rPr lang="ko-KR" altLang="en-US" b="1" dirty="0"/>
                  <a:t>샘플데이터 수집</a:t>
                </a:r>
                <a:endParaRPr lang="en-US" altLang="ko-KR" sz="1200" dirty="0"/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3828956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직사각형 139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93947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7.3 </a:t>
            </a:r>
            <a:r>
              <a:rPr lang="ko-KR" altLang="en-US" sz="2000" b="1" dirty="0"/>
              <a:t>강사 검색 </a:t>
            </a:r>
            <a:r>
              <a:rPr lang="en-US" altLang="ko-KR" sz="2000" b="1" dirty="0"/>
              <a:t>(UI 1/2)</a:t>
            </a:r>
            <a:endParaRPr lang="ko-KR" altLang="en-US" sz="2000" b="1" dirty="0"/>
          </a:p>
        </p:txBody>
      </p:sp>
      <p:sp>
        <p:nvSpPr>
          <p:cNvPr id="145" name="직사각형 144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37" y="934785"/>
            <a:ext cx="7516712" cy="3238961"/>
          </a:xfrm>
          <a:prstGeom prst="rect">
            <a:avLst/>
          </a:prstGeom>
        </p:spPr>
      </p:pic>
      <p:sp>
        <p:nvSpPr>
          <p:cNvPr id="161" name="직사각형 160"/>
          <p:cNvSpPr/>
          <p:nvPr/>
        </p:nvSpPr>
        <p:spPr>
          <a:xfrm>
            <a:off x="828964" y="4546399"/>
            <a:ext cx="992779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검색조건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검색조건은</a:t>
            </a:r>
            <a:r>
              <a:rPr lang="ko-KR" altLang="en-US" sz="1400" dirty="0"/>
              <a:t> 항목별로 </a:t>
            </a:r>
            <a:r>
              <a:rPr lang="en-US" altLang="ko-KR" sz="1400" dirty="0"/>
              <a:t>and</a:t>
            </a:r>
            <a:r>
              <a:rPr lang="ko-KR" altLang="en-US" sz="1400" dirty="0"/>
              <a:t>조건으로 검색하고 한 항목 내에서는 </a:t>
            </a:r>
            <a:r>
              <a:rPr lang="en-US" altLang="ko-KR" sz="1400" dirty="0"/>
              <a:t>or</a:t>
            </a:r>
            <a:r>
              <a:rPr lang="ko-KR" altLang="en-US" sz="1400" dirty="0"/>
              <a:t>조건으로 검색</a:t>
            </a:r>
            <a:endParaRPr lang="en-US" altLang="ko-KR" sz="1100" dirty="0"/>
          </a:p>
        </p:txBody>
      </p:sp>
      <p:sp>
        <p:nvSpPr>
          <p:cNvPr id="165" name="타원 164"/>
          <p:cNvSpPr/>
          <p:nvPr/>
        </p:nvSpPr>
        <p:spPr>
          <a:xfrm>
            <a:off x="2373076" y="116999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373076" y="232159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829211" y="4891617"/>
            <a:ext cx="70460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 err="1"/>
              <a:t>범위검색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최소값과 최대값 사이의 모든 항목들을 검색결과에 표시한다</a:t>
            </a:r>
            <a:endParaRPr lang="en-US" altLang="ko-KR" sz="1400" dirty="0"/>
          </a:p>
        </p:txBody>
      </p:sp>
      <p:sp>
        <p:nvSpPr>
          <p:cNvPr id="213" name="직사각형 212"/>
          <p:cNvSpPr/>
          <p:nvPr/>
        </p:nvSpPr>
        <p:spPr>
          <a:xfrm>
            <a:off x="1972752" y="5197705"/>
            <a:ext cx="70460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/>
              <a:t>최소값이 최대값보다 클 경우 </a:t>
            </a:r>
            <a:r>
              <a:rPr lang="ko-KR" altLang="en-US" sz="1400" dirty="0" err="1"/>
              <a:t>경고창을</a:t>
            </a:r>
            <a:r>
              <a:rPr lang="ko-KR" altLang="en-US" sz="1400" dirty="0"/>
              <a:t> 띄우고 모든 값을 비움</a:t>
            </a:r>
            <a:endParaRPr lang="en-US" altLang="ko-KR" sz="1400" dirty="0"/>
          </a:p>
        </p:txBody>
      </p:sp>
      <p:sp>
        <p:nvSpPr>
          <p:cNvPr id="214" name="직사각형 213"/>
          <p:cNvSpPr/>
          <p:nvPr/>
        </p:nvSpPr>
        <p:spPr>
          <a:xfrm>
            <a:off x="838201" y="5587014"/>
            <a:ext cx="5070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키워드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검색결과에 표시되는 모든 칼럼을 키워드로 검색</a:t>
            </a:r>
            <a:endParaRPr lang="en-US" altLang="ko-KR" sz="1400" dirty="0"/>
          </a:p>
        </p:txBody>
      </p:sp>
      <p:sp>
        <p:nvSpPr>
          <p:cNvPr id="215" name="직사각형 214"/>
          <p:cNvSpPr/>
          <p:nvPr/>
        </p:nvSpPr>
        <p:spPr>
          <a:xfrm>
            <a:off x="838200" y="6168094"/>
            <a:ext cx="6711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[</a:t>
            </a:r>
            <a:r>
              <a:rPr lang="ko-KR" altLang="en-US" sz="1400" b="1" dirty="0"/>
              <a:t>강사 정보 등록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en-US" altLang="ko-KR" sz="1400" dirty="0"/>
              <a:t>[</a:t>
            </a:r>
            <a:r>
              <a:rPr lang="ko-KR" altLang="en-US" sz="1400" dirty="0"/>
              <a:t>강사 정보 등록</a:t>
            </a:r>
            <a:r>
              <a:rPr lang="en-US" altLang="ko-KR" sz="1400" dirty="0"/>
              <a:t>]</a:t>
            </a:r>
            <a:r>
              <a:rPr lang="ko-KR" altLang="en-US" sz="1400" dirty="0"/>
              <a:t>을 클릭하면 강사 정보 등록화면으로 이동 </a:t>
            </a:r>
            <a:endParaRPr lang="en-US" altLang="ko-KR" sz="1400" dirty="0"/>
          </a:p>
        </p:txBody>
      </p:sp>
      <p:sp>
        <p:nvSpPr>
          <p:cNvPr id="216" name="타원 215"/>
          <p:cNvSpPr/>
          <p:nvPr/>
        </p:nvSpPr>
        <p:spPr>
          <a:xfrm>
            <a:off x="2370879" y="336158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6826764" y="374338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72753" y="5812110"/>
            <a:ext cx="65476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번째 키워드만 입력하고 검색버튼을 누르면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값이 </a:t>
            </a:r>
            <a:r>
              <a:rPr lang="ko-KR" altLang="en-US" sz="1400" dirty="0" err="1"/>
              <a:t>비워짐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45646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82" y="1068554"/>
            <a:ext cx="9116622" cy="193738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2920800" y="1385497"/>
            <a:ext cx="2665028" cy="29610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8489196" y="1380686"/>
            <a:ext cx="930237" cy="286644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574883" y="1747696"/>
            <a:ext cx="9116622" cy="484093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377570" y="126242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809174" y="125058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056" y="3379587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[</a:t>
            </a:r>
            <a:r>
              <a:rPr lang="ko-KR" altLang="en-US" sz="1400" b="1" dirty="0" err="1"/>
              <a:t>다중검색</a:t>
            </a:r>
            <a:r>
              <a:rPr lang="ko-KR" altLang="en-US" sz="1400" b="1" dirty="0"/>
              <a:t> 조건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나이 오름차순</a:t>
            </a:r>
            <a:r>
              <a:rPr lang="en-US" altLang="ko-KR" sz="1400" dirty="0"/>
              <a:t>, </a:t>
            </a:r>
            <a:r>
              <a:rPr lang="ko-KR" altLang="en-US" sz="1400" dirty="0"/>
              <a:t>현재상황 내림차순</a:t>
            </a:r>
            <a:endParaRPr lang="en-US" altLang="ko-KR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278603" y="3727605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   이름 오름차순</a:t>
            </a:r>
            <a:r>
              <a:rPr lang="en-US" altLang="ko-KR" sz="1400" dirty="0"/>
              <a:t>, </a:t>
            </a:r>
            <a:r>
              <a:rPr lang="ko-KR" altLang="en-US" sz="1400" dirty="0"/>
              <a:t>현재상황 내림차순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278603" y="4066860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   이름 내림차순</a:t>
            </a:r>
            <a:r>
              <a:rPr lang="en-US" altLang="ko-KR" sz="1400" dirty="0"/>
              <a:t>, </a:t>
            </a:r>
            <a:r>
              <a:rPr lang="ko-KR" altLang="en-US" sz="1400" dirty="0"/>
              <a:t>현재상황 오름차순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5997143" y="1374050"/>
            <a:ext cx="349976" cy="30748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840994" y="126906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463256" y="163607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93947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7.3 </a:t>
            </a:r>
            <a:r>
              <a:rPr lang="ko-KR" altLang="en-US" sz="2000" b="1" dirty="0"/>
              <a:t>강사 검색 </a:t>
            </a:r>
            <a:r>
              <a:rPr lang="en-US" altLang="ko-KR" sz="2000" b="1" dirty="0"/>
              <a:t>(UI 2/2)</a:t>
            </a:r>
            <a:endParaRPr lang="ko-KR" altLang="en-US" sz="2000" b="1" dirty="0"/>
          </a:p>
        </p:txBody>
      </p:sp>
      <p:sp>
        <p:nvSpPr>
          <p:cNvPr id="60" name="직사각형 59"/>
          <p:cNvSpPr/>
          <p:nvPr/>
        </p:nvSpPr>
        <p:spPr>
          <a:xfrm>
            <a:off x="852058" y="4563247"/>
            <a:ext cx="58366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 err="1"/>
              <a:t>페이징처리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 err="1"/>
              <a:t>한행에</a:t>
            </a:r>
            <a:r>
              <a:rPr lang="ko-KR" altLang="en-US" sz="1400" dirty="0"/>
              <a:t> 표시할 개수 이상은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처리함</a:t>
            </a:r>
            <a:endParaRPr lang="en-US" altLang="ko-KR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852057" y="5091070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 err="1"/>
              <a:t>행보기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선택된 행만큼의 행이 화면에 출력</a:t>
            </a:r>
            <a:endParaRPr lang="en-US" altLang="ko-KR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852056" y="5618893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검색결과물의 헤더 행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칼럼에 해당되는 열이 오름차순 또는 내림차순으로 정렬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05343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0337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7.3 </a:t>
            </a:r>
            <a:r>
              <a:rPr lang="ko-KR" altLang="en-US" sz="2000" b="1" dirty="0"/>
              <a:t>강사 </a:t>
            </a:r>
            <a:r>
              <a:rPr lang="ko-KR" altLang="en-US" sz="2000" b="1" dirty="0" err="1"/>
              <a:t>등록화면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1138819"/>
            <a:ext cx="5474647" cy="46609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8" y="1138819"/>
            <a:ext cx="5474647" cy="27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6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561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7.3 </a:t>
            </a:r>
            <a:r>
              <a:rPr lang="ko-KR" altLang="en-US" sz="2000" b="1" dirty="0"/>
              <a:t>강사 등록 </a:t>
            </a:r>
            <a:r>
              <a:rPr lang="en-US" altLang="ko-KR" sz="2000" b="1" dirty="0"/>
              <a:t>(UI 1/4)</a:t>
            </a:r>
            <a:endParaRPr lang="ko-KR" altLang="en-US" sz="2000" b="1" dirty="0"/>
          </a:p>
        </p:txBody>
      </p:sp>
      <p:sp>
        <p:nvSpPr>
          <p:cNvPr id="79" name="직사각형 7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10" y="1138819"/>
            <a:ext cx="10000166" cy="276516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1099794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287532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107340" y="186212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287532" y="184523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79731" y="183288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99794" y="224373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805353" y="2521399"/>
            <a:ext cx="226419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9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379731" y="225670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8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74967" y="224373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7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3794381" y="2511627"/>
            <a:ext cx="238699" cy="238397"/>
            <a:chOff x="2914154" y="5401049"/>
            <a:chExt cx="318573" cy="318170"/>
          </a:xfrm>
        </p:grpSpPr>
        <p:sp>
          <p:nvSpPr>
            <p:cNvPr id="108" name="타원 107"/>
            <p:cNvSpPr/>
            <p:nvPr/>
          </p:nvSpPr>
          <p:spPr>
            <a:xfrm>
              <a:off x="2914154" y="5401049"/>
              <a:ext cx="318573" cy="31817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1992" y="5487737"/>
              <a:ext cx="182896" cy="144793"/>
            </a:xfrm>
            <a:prstGeom prst="rect">
              <a:avLst/>
            </a:prstGeom>
          </p:spPr>
        </p:pic>
      </p:grpSp>
      <p:sp>
        <p:nvSpPr>
          <p:cNvPr id="191" name="직사각형 190"/>
          <p:cNvSpPr/>
          <p:nvPr/>
        </p:nvSpPr>
        <p:spPr>
          <a:xfrm>
            <a:off x="526143" y="4050755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아이디</a:t>
            </a:r>
            <a:r>
              <a:rPr lang="ko-KR" altLang="en-US" sz="1400" dirty="0"/>
              <a:t>는 공백없이 </a:t>
            </a:r>
            <a:r>
              <a:rPr lang="ko-KR" altLang="en-US" sz="1400" dirty="0" err="1"/>
              <a:t>영소문자</a:t>
            </a:r>
            <a:r>
              <a:rPr lang="en-US" altLang="ko-KR" sz="1400" dirty="0"/>
              <a:t> </a:t>
            </a:r>
            <a:r>
              <a:rPr lang="ko-KR" altLang="en-US" sz="1400" dirty="0"/>
              <a:t>또는 숫자로만 입력해야 함</a:t>
            </a:r>
            <a:endParaRPr lang="en-US" altLang="ko-KR" sz="1400" dirty="0"/>
          </a:p>
        </p:txBody>
      </p:sp>
      <p:sp>
        <p:nvSpPr>
          <p:cNvPr id="192" name="직사각형 191"/>
          <p:cNvSpPr/>
          <p:nvPr/>
        </p:nvSpPr>
        <p:spPr>
          <a:xfrm>
            <a:off x="518940" y="4324558"/>
            <a:ext cx="5835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암호</a:t>
            </a:r>
            <a:r>
              <a:rPr lang="ko-KR" altLang="en-US" sz="1400" dirty="0"/>
              <a:t>는 한글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영대소문자</a:t>
            </a:r>
            <a:r>
              <a:rPr lang="en-US" altLang="ko-KR" sz="1400" dirty="0"/>
              <a:t>, </a:t>
            </a:r>
            <a:r>
              <a:rPr lang="ko-KR" altLang="en-US" sz="1400" dirty="0"/>
              <a:t>숫자 혼합 최소 </a:t>
            </a:r>
            <a:r>
              <a:rPr lang="en-US" altLang="ko-KR" sz="1400" dirty="0"/>
              <a:t>7~15</a:t>
            </a:r>
            <a:r>
              <a:rPr lang="ko-KR" altLang="en-US" sz="1400" dirty="0"/>
              <a:t>자까지 입력해야 함</a:t>
            </a:r>
            <a:endParaRPr lang="en-US" altLang="ko-KR" sz="1400" dirty="0"/>
          </a:p>
        </p:txBody>
      </p:sp>
      <p:sp>
        <p:nvSpPr>
          <p:cNvPr id="193" name="직사각형 192"/>
          <p:cNvSpPr/>
          <p:nvPr/>
        </p:nvSpPr>
        <p:spPr>
          <a:xfrm>
            <a:off x="526142" y="4603277"/>
            <a:ext cx="7657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이름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긴급연락처의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연락 받은 사람 이름</a:t>
            </a:r>
            <a:r>
              <a:rPr lang="en-US" altLang="ko-KR" sz="1400" b="1" dirty="0"/>
              <a:t>]</a:t>
            </a:r>
            <a:r>
              <a:rPr lang="ko-KR" altLang="en-US" sz="1400" dirty="0"/>
              <a:t>은 공백없이 </a:t>
            </a:r>
            <a:r>
              <a:rPr lang="ko-KR" altLang="en-US" sz="1400" dirty="0" err="1"/>
              <a:t>영대소문자</a:t>
            </a:r>
            <a:r>
              <a:rPr lang="en-US" altLang="ko-KR" sz="1400" dirty="0"/>
              <a:t> </a:t>
            </a:r>
            <a:r>
              <a:rPr lang="ko-KR" altLang="en-US" sz="1400" dirty="0"/>
              <a:t>또는 한글만 입력해야 함</a:t>
            </a:r>
            <a:endParaRPr lang="en-US" altLang="ko-KR" sz="1400" dirty="0"/>
          </a:p>
        </p:txBody>
      </p:sp>
      <p:sp>
        <p:nvSpPr>
          <p:cNvPr id="194" name="직사각형 193"/>
          <p:cNvSpPr/>
          <p:nvPr/>
        </p:nvSpPr>
        <p:spPr>
          <a:xfrm>
            <a:off x="533344" y="4891630"/>
            <a:ext cx="4309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주민번호</a:t>
            </a:r>
            <a:r>
              <a:rPr lang="ko-KR" altLang="en-US" sz="1400" dirty="0"/>
              <a:t>는 유효성에 맞게 </a:t>
            </a:r>
            <a:r>
              <a:rPr lang="en-US" altLang="ko-KR" sz="1400" dirty="0"/>
              <a:t>–</a:t>
            </a:r>
            <a:r>
              <a:rPr lang="ko-KR" altLang="en-US" sz="1400" dirty="0"/>
              <a:t>없이 입력해야 함</a:t>
            </a:r>
            <a:endParaRPr lang="en-US" altLang="ko-KR" sz="1400" dirty="0"/>
          </a:p>
        </p:txBody>
      </p:sp>
      <p:sp>
        <p:nvSpPr>
          <p:cNvPr id="195" name="직사각형 194"/>
          <p:cNvSpPr/>
          <p:nvPr/>
        </p:nvSpPr>
        <p:spPr>
          <a:xfrm>
            <a:off x="526143" y="5190738"/>
            <a:ext cx="62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핸드폰번호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긴급연락처의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전화번호</a:t>
            </a:r>
            <a:r>
              <a:rPr lang="en-US" altLang="ko-KR" sz="1400" b="1" dirty="0"/>
              <a:t>]</a:t>
            </a:r>
            <a:r>
              <a:rPr lang="ko-KR" altLang="en-US" sz="1400" dirty="0"/>
              <a:t>는 숫자로만 </a:t>
            </a:r>
            <a:r>
              <a:rPr lang="en-US" altLang="ko-KR" sz="1400" dirty="0"/>
              <a:t>11</a:t>
            </a:r>
            <a:r>
              <a:rPr lang="ko-KR" altLang="en-US" sz="1400" dirty="0"/>
              <a:t>자리를 입력해야 함</a:t>
            </a:r>
            <a:endParaRPr lang="en-US" altLang="ko-KR" sz="1400" dirty="0"/>
          </a:p>
        </p:txBody>
      </p:sp>
      <p:sp>
        <p:nvSpPr>
          <p:cNvPr id="196" name="직사각형 195"/>
          <p:cNvSpPr/>
          <p:nvPr/>
        </p:nvSpPr>
        <p:spPr>
          <a:xfrm>
            <a:off x="518941" y="5487749"/>
            <a:ext cx="3871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6. </a:t>
            </a:r>
            <a:r>
              <a:rPr lang="ko-KR" altLang="en-US" sz="1400" b="1" dirty="0"/>
              <a:t>이메일</a:t>
            </a:r>
            <a:r>
              <a:rPr lang="ko-KR" altLang="en-US" sz="1400" dirty="0"/>
              <a:t>은 이메일형식에 맞게 입력해야 함</a:t>
            </a:r>
            <a:endParaRPr lang="en-US" altLang="ko-KR" sz="1400" dirty="0"/>
          </a:p>
        </p:txBody>
      </p:sp>
      <p:sp>
        <p:nvSpPr>
          <p:cNvPr id="197" name="직사각형 196"/>
          <p:cNvSpPr/>
          <p:nvPr/>
        </p:nvSpPr>
        <p:spPr>
          <a:xfrm>
            <a:off x="527520" y="5776102"/>
            <a:ext cx="537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7. </a:t>
            </a:r>
            <a:r>
              <a:rPr lang="ko-KR" altLang="en-US" sz="1400" b="1" dirty="0"/>
              <a:t>종교</a:t>
            </a:r>
            <a:r>
              <a:rPr lang="ko-KR" altLang="en-US" sz="1400" dirty="0"/>
              <a:t>는 없을 시에는 </a:t>
            </a:r>
            <a:r>
              <a:rPr lang="en-US" altLang="ko-KR" sz="1400" dirty="0"/>
              <a:t>‘</a:t>
            </a:r>
            <a:r>
              <a:rPr lang="ko-KR" altLang="en-US" sz="1400" dirty="0"/>
              <a:t>기타</a:t>
            </a:r>
            <a:r>
              <a:rPr lang="en-US" altLang="ko-KR" sz="1400" dirty="0"/>
              <a:t>’. </a:t>
            </a:r>
            <a:r>
              <a:rPr lang="ko-KR" altLang="en-US" sz="1400" dirty="0"/>
              <a:t>무교라면 </a:t>
            </a:r>
            <a:r>
              <a:rPr lang="en-US" altLang="ko-KR" sz="1400" dirty="0"/>
              <a:t>‘</a:t>
            </a:r>
            <a:r>
              <a:rPr lang="ko-KR" altLang="en-US" sz="1400" dirty="0"/>
              <a:t>없음</a:t>
            </a:r>
            <a:r>
              <a:rPr lang="en-US" altLang="ko-KR" sz="1400" dirty="0"/>
              <a:t>‘</a:t>
            </a:r>
            <a:r>
              <a:rPr lang="ko-KR" altLang="en-US" sz="1400" dirty="0"/>
              <a:t>을 선택해야 함</a:t>
            </a:r>
            <a:endParaRPr lang="en-US" altLang="ko-KR" sz="1400" dirty="0"/>
          </a:p>
        </p:txBody>
      </p:sp>
      <p:sp>
        <p:nvSpPr>
          <p:cNvPr id="198" name="직사각형 197"/>
          <p:cNvSpPr/>
          <p:nvPr/>
        </p:nvSpPr>
        <p:spPr>
          <a:xfrm>
            <a:off x="536099" y="6073113"/>
            <a:ext cx="4781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8. </a:t>
            </a:r>
            <a:r>
              <a:rPr lang="ko-KR" altLang="en-US" sz="1400" b="1" dirty="0"/>
              <a:t>병역</a:t>
            </a:r>
            <a:r>
              <a:rPr lang="ko-KR" altLang="en-US" sz="1400" dirty="0"/>
              <a:t>은 해당사항이 없을 시에는 </a:t>
            </a:r>
            <a:r>
              <a:rPr lang="en-US" altLang="ko-KR" sz="1400" dirty="0"/>
              <a:t>‘</a:t>
            </a:r>
            <a:r>
              <a:rPr lang="ko-KR" altLang="en-US" sz="1400" dirty="0"/>
              <a:t>면제</a:t>
            </a:r>
            <a:r>
              <a:rPr lang="en-US" altLang="ko-KR" sz="1400" dirty="0"/>
              <a:t>＇</a:t>
            </a:r>
            <a:r>
              <a:rPr lang="ko-KR" altLang="en-US" sz="1400" dirty="0"/>
              <a:t>를 선택해야 함</a:t>
            </a:r>
            <a:endParaRPr lang="en-US" altLang="ko-KR" sz="1400" dirty="0"/>
          </a:p>
        </p:txBody>
      </p:sp>
      <p:sp>
        <p:nvSpPr>
          <p:cNvPr id="201" name="타원 200"/>
          <p:cNvSpPr/>
          <p:nvPr/>
        </p:nvSpPr>
        <p:spPr>
          <a:xfrm>
            <a:off x="3431028" y="29417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6447538" y="29417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955348" y="5474872"/>
            <a:ext cx="4969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11. </a:t>
            </a:r>
            <a:r>
              <a:rPr lang="ko-KR" altLang="en-US" sz="1400" b="1" dirty="0"/>
              <a:t>긴급연락처의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관계</a:t>
            </a:r>
            <a:r>
              <a:rPr lang="en-US" altLang="ko-KR" sz="1400" b="1" dirty="0"/>
              <a:t>], </a:t>
            </a:r>
            <a:r>
              <a:rPr lang="ko-KR" altLang="en-US" sz="1400" b="1" dirty="0" err="1"/>
              <a:t>은행</a:t>
            </a:r>
            <a:r>
              <a:rPr lang="ko-KR" altLang="en-US" sz="1400" dirty="0" err="1"/>
              <a:t>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목록중</a:t>
            </a:r>
            <a:r>
              <a:rPr lang="ko-KR" altLang="en-US" sz="1400" dirty="0"/>
              <a:t> 하나를 선택해야 함</a:t>
            </a:r>
            <a:endParaRPr lang="en-US" altLang="ko-KR" sz="1400" dirty="0"/>
          </a:p>
        </p:txBody>
      </p:sp>
      <p:sp>
        <p:nvSpPr>
          <p:cNvPr id="204" name="직사각형 203"/>
          <p:cNvSpPr/>
          <p:nvPr/>
        </p:nvSpPr>
        <p:spPr>
          <a:xfrm>
            <a:off x="6958716" y="4911054"/>
            <a:ext cx="497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9. </a:t>
            </a:r>
            <a:r>
              <a:rPr lang="ko-KR" altLang="en-US" sz="1400" b="1" dirty="0"/>
              <a:t>우편번호</a:t>
            </a:r>
            <a:r>
              <a:rPr lang="ko-KR" altLang="en-US" sz="1400" dirty="0"/>
              <a:t>는 지역의 </a:t>
            </a:r>
            <a:r>
              <a:rPr lang="ko-KR" altLang="en-US" sz="1400" dirty="0" err="1"/>
              <a:t>도로명</a:t>
            </a:r>
            <a:r>
              <a:rPr lang="ko-KR" altLang="en-US" sz="1400" dirty="0"/>
              <a:t> 우편번호 </a:t>
            </a:r>
            <a:r>
              <a:rPr lang="en-US" altLang="ko-KR" sz="1400" dirty="0"/>
              <a:t>5</a:t>
            </a:r>
            <a:r>
              <a:rPr lang="ko-KR" altLang="en-US" sz="1400" dirty="0"/>
              <a:t>자리를 입력 해야함</a:t>
            </a:r>
            <a:endParaRPr lang="en-US" altLang="ko-KR" sz="1400" dirty="0"/>
          </a:p>
        </p:txBody>
      </p:sp>
      <p:grpSp>
        <p:nvGrpSpPr>
          <p:cNvPr id="225" name="그룹 224"/>
          <p:cNvGrpSpPr/>
          <p:nvPr/>
        </p:nvGrpSpPr>
        <p:grpSpPr>
          <a:xfrm>
            <a:off x="4967675" y="2943360"/>
            <a:ext cx="235734" cy="228853"/>
            <a:chOff x="8988038" y="4632851"/>
            <a:chExt cx="357977" cy="357524"/>
          </a:xfrm>
        </p:grpSpPr>
        <p:sp>
          <p:nvSpPr>
            <p:cNvPr id="226" name="타원 225"/>
            <p:cNvSpPr/>
            <p:nvPr/>
          </p:nvSpPr>
          <p:spPr>
            <a:xfrm>
              <a:off x="8988038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0821" y="4731596"/>
              <a:ext cx="152413" cy="160034"/>
            </a:xfrm>
            <a:prstGeom prst="rect">
              <a:avLst/>
            </a:prstGeom>
          </p:spPr>
        </p:pic>
      </p:grpSp>
      <p:grpSp>
        <p:nvGrpSpPr>
          <p:cNvPr id="231" name="그룹 230"/>
          <p:cNvGrpSpPr/>
          <p:nvPr/>
        </p:nvGrpSpPr>
        <p:grpSpPr>
          <a:xfrm>
            <a:off x="3214778" y="1444273"/>
            <a:ext cx="235734" cy="228853"/>
            <a:chOff x="9978763" y="4632851"/>
            <a:chExt cx="357977" cy="357524"/>
          </a:xfrm>
        </p:grpSpPr>
        <p:sp>
          <p:nvSpPr>
            <p:cNvPr id="232" name="타원 231"/>
            <p:cNvSpPr/>
            <p:nvPr/>
          </p:nvSpPr>
          <p:spPr>
            <a:xfrm>
              <a:off x="9978763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3923" y="4723975"/>
              <a:ext cx="167655" cy="167655"/>
            </a:xfrm>
            <a:prstGeom prst="rect">
              <a:avLst/>
            </a:prstGeom>
          </p:spPr>
        </p:pic>
      </p:grpSp>
      <p:sp>
        <p:nvSpPr>
          <p:cNvPr id="234" name="직사각형 233"/>
          <p:cNvSpPr/>
          <p:nvPr/>
        </p:nvSpPr>
        <p:spPr>
          <a:xfrm>
            <a:off x="6950647" y="5784047"/>
            <a:ext cx="460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12. [</a:t>
            </a:r>
            <a:r>
              <a:rPr lang="ko-KR" altLang="en-US" sz="1400" b="1" dirty="0"/>
              <a:t>계좌번호</a:t>
            </a:r>
            <a:r>
              <a:rPr lang="en-US" altLang="ko-KR" sz="1400" b="1" dirty="0"/>
              <a:t>]</a:t>
            </a:r>
            <a:r>
              <a:rPr lang="ko-KR" altLang="en-US" sz="1400" dirty="0"/>
              <a:t>는 </a:t>
            </a:r>
            <a:r>
              <a:rPr lang="en-US" altLang="ko-KR" sz="1400" dirty="0"/>
              <a:t>–</a:t>
            </a:r>
            <a:r>
              <a:rPr lang="ko-KR" altLang="en-US" sz="1400" dirty="0"/>
              <a:t>없이 숫자로 입력해야 함</a:t>
            </a:r>
            <a:endParaRPr lang="en-US" altLang="ko-KR" sz="1400" dirty="0"/>
          </a:p>
        </p:txBody>
      </p:sp>
      <p:sp>
        <p:nvSpPr>
          <p:cNvPr id="236" name="직사각형 235"/>
          <p:cNvSpPr/>
          <p:nvPr/>
        </p:nvSpPr>
        <p:spPr>
          <a:xfrm>
            <a:off x="6950647" y="6073113"/>
            <a:ext cx="460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13. </a:t>
            </a:r>
            <a:r>
              <a:rPr lang="ko-KR" altLang="en-US" sz="1400" b="1" dirty="0" err="1"/>
              <a:t>중복확인</a:t>
            </a:r>
            <a:r>
              <a:rPr lang="ko-KR" altLang="en-US" sz="1400" dirty="0" err="1"/>
              <a:t>은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없이 숫자로 입력해야 함</a:t>
            </a:r>
            <a:endParaRPr lang="en-US" altLang="ko-KR" sz="1400" dirty="0"/>
          </a:p>
        </p:txBody>
      </p:sp>
      <p:grpSp>
        <p:nvGrpSpPr>
          <p:cNvPr id="237" name="그룹 236"/>
          <p:cNvGrpSpPr/>
          <p:nvPr/>
        </p:nvGrpSpPr>
        <p:grpSpPr>
          <a:xfrm>
            <a:off x="2218884" y="3400128"/>
            <a:ext cx="235734" cy="228853"/>
            <a:chOff x="8988038" y="4632851"/>
            <a:chExt cx="357977" cy="357524"/>
          </a:xfrm>
        </p:grpSpPr>
        <p:sp>
          <p:nvSpPr>
            <p:cNvPr id="238" name="타원 237"/>
            <p:cNvSpPr/>
            <p:nvPr/>
          </p:nvSpPr>
          <p:spPr>
            <a:xfrm>
              <a:off x="8988038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0821" y="4731596"/>
              <a:ext cx="152413" cy="160034"/>
            </a:xfrm>
            <a:prstGeom prst="rect">
              <a:avLst/>
            </a:prstGeom>
          </p:spPr>
        </p:pic>
      </p:grpSp>
      <p:grpSp>
        <p:nvGrpSpPr>
          <p:cNvPr id="240" name="그룹 239"/>
          <p:cNvGrpSpPr/>
          <p:nvPr/>
        </p:nvGrpSpPr>
        <p:grpSpPr>
          <a:xfrm>
            <a:off x="3980878" y="3426057"/>
            <a:ext cx="235734" cy="228853"/>
            <a:chOff x="9475322" y="4643039"/>
            <a:chExt cx="357977" cy="357524"/>
          </a:xfrm>
        </p:grpSpPr>
        <p:sp>
          <p:nvSpPr>
            <p:cNvPr id="241" name="타원 240"/>
            <p:cNvSpPr/>
            <p:nvPr/>
          </p:nvSpPr>
          <p:spPr>
            <a:xfrm>
              <a:off x="9475322" y="4643039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73194" y="4754458"/>
              <a:ext cx="175275" cy="137172"/>
            </a:xfrm>
            <a:prstGeom prst="rect">
              <a:avLst/>
            </a:prstGeom>
          </p:spPr>
        </p:pic>
      </p:grpSp>
      <p:sp>
        <p:nvSpPr>
          <p:cNvPr id="243" name="직사각형 242"/>
          <p:cNvSpPr/>
          <p:nvPr/>
        </p:nvSpPr>
        <p:spPr>
          <a:xfrm>
            <a:off x="6961783" y="5209616"/>
            <a:ext cx="5110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10. </a:t>
            </a:r>
            <a:r>
              <a:rPr lang="ko-KR" altLang="en-US" sz="1400" b="1" dirty="0"/>
              <a:t>주소</a:t>
            </a:r>
            <a:r>
              <a:rPr lang="ko-KR" altLang="en-US" sz="1400" dirty="0"/>
              <a:t>는 한글</a:t>
            </a:r>
            <a:r>
              <a:rPr lang="en-US" altLang="ko-KR" sz="1400" dirty="0"/>
              <a:t>,</a:t>
            </a:r>
            <a:r>
              <a:rPr lang="ko-KR" altLang="en-US" sz="1400" dirty="0"/>
              <a:t> 숫자</a:t>
            </a:r>
            <a:r>
              <a:rPr lang="en-US" altLang="ko-KR" sz="1400" dirty="0"/>
              <a:t>, </a:t>
            </a:r>
            <a:r>
              <a:rPr lang="ko-KR" altLang="en-US" sz="1400" dirty="0"/>
              <a:t>영대소문자로 입력해야 함</a:t>
            </a:r>
            <a:r>
              <a:rPr lang="en-US" altLang="ko-KR" sz="1400" dirty="0"/>
              <a:t>(</a:t>
            </a:r>
            <a:r>
              <a:rPr lang="ko-KR" altLang="en-US" sz="1400" dirty="0"/>
              <a:t>공백 허용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662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49" y="1119238"/>
            <a:ext cx="10037888" cy="3008054"/>
          </a:xfrm>
          <a:prstGeom prst="rect">
            <a:avLst/>
          </a:prstGeom>
        </p:spPr>
      </p:pic>
      <p:sp>
        <p:nvSpPr>
          <p:cNvPr id="104" name="직사각형 103"/>
          <p:cNvSpPr/>
          <p:nvPr/>
        </p:nvSpPr>
        <p:spPr>
          <a:xfrm>
            <a:off x="526142" y="4286614"/>
            <a:ext cx="10141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 err="1"/>
              <a:t>최종학력의</a:t>
            </a:r>
            <a:r>
              <a:rPr lang="ko-KR" altLang="en-US" sz="1400" dirty="0"/>
              <a:t> 학력에 해당하는 행 안의 라디오를 체크할 시</a:t>
            </a:r>
            <a:r>
              <a:rPr lang="en-US" altLang="ko-KR" sz="1400" dirty="0"/>
              <a:t>, </a:t>
            </a:r>
            <a:r>
              <a:rPr lang="ko-KR" altLang="en-US" sz="1400" dirty="0"/>
              <a:t>해당 행을 제외한 모든 행의 데이터는 작성 불가함 </a:t>
            </a:r>
            <a:r>
              <a:rPr lang="en-US" altLang="ko-KR" sz="1400" dirty="0"/>
              <a:t>(disable</a:t>
            </a:r>
            <a:r>
              <a:rPr lang="ko-KR" altLang="en-US" sz="1400" dirty="0"/>
              <a:t>기능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07" name="타원 106"/>
          <p:cNvSpPr/>
          <p:nvPr/>
        </p:nvSpPr>
        <p:spPr>
          <a:xfrm>
            <a:off x="1051610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479678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256940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05017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7363731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9146309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26143" y="463143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/>
              <a:t>선택한 </a:t>
            </a:r>
            <a:r>
              <a:rPr lang="ko-KR" altLang="en-US" sz="1400" dirty="0" err="1"/>
              <a:t>최종학력의</a:t>
            </a:r>
            <a:r>
              <a:rPr lang="ko-KR" altLang="en-US" sz="1400" dirty="0"/>
              <a:t> </a:t>
            </a:r>
            <a:r>
              <a:rPr lang="ko-KR" altLang="en-US" sz="1400" b="1" dirty="0"/>
              <a:t>학교명</a:t>
            </a:r>
            <a:r>
              <a:rPr lang="ko-KR" altLang="en-US" sz="1400" dirty="0"/>
              <a:t>은 한글과 영대소문자로만 </a:t>
            </a:r>
            <a:r>
              <a:rPr lang="ko-KR" altLang="en-US" sz="1400" dirty="0" err="1"/>
              <a:t>입력가능</a:t>
            </a:r>
            <a:endParaRPr lang="en-US" altLang="ko-KR" sz="1400" dirty="0"/>
          </a:p>
        </p:txBody>
      </p:sp>
      <p:sp>
        <p:nvSpPr>
          <p:cNvPr id="115" name="직사각형 114"/>
          <p:cNvSpPr/>
          <p:nvPr/>
        </p:nvSpPr>
        <p:spPr>
          <a:xfrm>
            <a:off x="526143" y="497625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dirty="0"/>
              <a:t>선택한 </a:t>
            </a:r>
            <a:r>
              <a:rPr lang="ko-KR" altLang="en-US" sz="1400" dirty="0" err="1"/>
              <a:t>최종학력의</a:t>
            </a:r>
            <a:r>
              <a:rPr lang="ko-KR" altLang="en-US" sz="1400" dirty="0"/>
              <a:t> </a:t>
            </a:r>
            <a:r>
              <a:rPr lang="ko-KR" altLang="en-US" sz="1400" b="1" dirty="0"/>
              <a:t>학부</a:t>
            </a:r>
            <a:r>
              <a:rPr lang="ko-KR" altLang="en-US" sz="1400" dirty="0"/>
              <a:t>의 경우 없을 시</a:t>
            </a:r>
            <a:r>
              <a:rPr lang="en-US" altLang="ko-KR" sz="1400" dirty="0"/>
              <a:t>, </a:t>
            </a:r>
            <a:r>
              <a:rPr lang="ko-KR" altLang="en-US" sz="1400" dirty="0"/>
              <a:t>기타 선택</a:t>
            </a:r>
            <a:endParaRPr lang="en-US" altLang="ko-KR" sz="1400" dirty="0"/>
          </a:p>
        </p:txBody>
      </p:sp>
      <p:sp>
        <p:nvSpPr>
          <p:cNvPr id="116" name="직사각형 115"/>
          <p:cNvSpPr/>
          <p:nvPr/>
        </p:nvSpPr>
        <p:spPr>
          <a:xfrm>
            <a:off x="526143" y="5341495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dirty="0"/>
              <a:t>선택한 </a:t>
            </a:r>
            <a:r>
              <a:rPr lang="ko-KR" altLang="en-US" sz="1400" dirty="0" err="1"/>
              <a:t>최종학력의</a:t>
            </a:r>
            <a:r>
              <a:rPr lang="ko-KR" altLang="en-US" sz="1400" dirty="0"/>
              <a:t> </a:t>
            </a:r>
            <a:r>
              <a:rPr lang="ko-KR" altLang="en-US" sz="1400" b="1" dirty="0" err="1"/>
              <a:t>전공과목</a:t>
            </a:r>
            <a:r>
              <a:rPr lang="ko-KR" altLang="en-US" sz="1400" dirty="0" err="1"/>
              <a:t>과</a:t>
            </a:r>
            <a:r>
              <a:rPr lang="ko-KR" altLang="en-US" sz="1400" b="1" dirty="0"/>
              <a:t> 부전공과목</a:t>
            </a:r>
            <a:r>
              <a:rPr lang="ko-KR" altLang="en-US" sz="1400" dirty="0"/>
              <a:t>은</a:t>
            </a:r>
            <a:r>
              <a:rPr lang="ko-KR" altLang="en-US" sz="1400" b="1" dirty="0"/>
              <a:t> </a:t>
            </a:r>
            <a:r>
              <a:rPr lang="ko-KR" altLang="en-US" sz="1400" dirty="0"/>
              <a:t>한글과 영대소문자로만 </a:t>
            </a:r>
            <a:r>
              <a:rPr lang="ko-KR" altLang="en-US" sz="1400" dirty="0" err="1"/>
              <a:t>입력가능</a:t>
            </a:r>
            <a:endParaRPr lang="en-US" altLang="ko-KR" sz="1400" dirty="0"/>
          </a:p>
        </p:txBody>
      </p:sp>
      <p:sp>
        <p:nvSpPr>
          <p:cNvPr id="117" name="직사각형 116"/>
          <p:cNvSpPr/>
          <p:nvPr/>
        </p:nvSpPr>
        <p:spPr>
          <a:xfrm>
            <a:off x="526143" y="5683501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dirty="0"/>
              <a:t>선택한 </a:t>
            </a:r>
            <a:r>
              <a:rPr lang="ko-KR" altLang="en-US" sz="1400" dirty="0" err="1"/>
              <a:t>최종학력의</a:t>
            </a:r>
            <a:r>
              <a:rPr lang="ko-KR" altLang="en-US" sz="1400" dirty="0"/>
              <a:t> </a:t>
            </a:r>
            <a:r>
              <a:rPr lang="ko-KR" altLang="en-US" sz="1400" b="1" dirty="0" err="1"/>
              <a:t>졸업일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경우 년</a:t>
            </a:r>
            <a:r>
              <a:rPr lang="en-US" altLang="ko-KR" sz="1400" dirty="0"/>
              <a:t>,</a:t>
            </a:r>
            <a:r>
              <a:rPr lang="ko-KR" altLang="en-US" sz="1400" dirty="0"/>
              <a:t>월 모두 선택해야함</a:t>
            </a:r>
            <a:endParaRPr lang="en-US" altLang="ko-KR" sz="1400" dirty="0"/>
          </a:p>
        </p:txBody>
      </p:sp>
      <p:sp>
        <p:nvSpPr>
          <p:cNvPr id="118" name="직사각형 117"/>
          <p:cNvSpPr/>
          <p:nvPr/>
        </p:nvSpPr>
        <p:spPr>
          <a:xfrm>
            <a:off x="526143" y="6025507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주의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/>
              <a:t>데이터를 입력했던 행과 다른 행의 라디오를 선택할 시 입력했던 데이터는 삭제됨</a:t>
            </a:r>
            <a:endParaRPr lang="en-US" altLang="ko-KR" sz="1400" dirty="0"/>
          </a:p>
        </p:txBody>
      </p:sp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561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7.3 </a:t>
            </a:r>
            <a:r>
              <a:rPr lang="ko-KR" altLang="en-US" sz="2000" b="1" dirty="0"/>
              <a:t>강사 등록 </a:t>
            </a:r>
            <a:r>
              <a:rPr lang="en-US" altLang="ko-KR" sz="2000" b="1" dirty="0"/>
              <a:t>(UI 2/4)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8985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8819"/>
            <a:ext cx="8495048" cy="1744519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462759" y="3001268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/>
              <a:t>부모와 배우자 여부의 체크는 </a:t>
            </a:r>
            <a:r>
              <a:rPr lang="ko-KR" altLang="en-US" sz="1400" b="1" dirty="0">
                <a:solidFill>
                  <a:srgbClr val="FF0000"/>
                </a:solidFill>
              </a:rPr>
              <a:t>선택사항</a:t>
            </a:r>
            <a:r>
              <a:rPr lang="ko-KR" altLang="en-US" sz="1400" dirty="0"/>
              <a:t> 해당사항이 없으면 체크하지 않아도 됨 </a:t>
            </a:r>
            <a:endParaRPr lang="en-US" altLang="ko-KR" sz="1400" dirty="0"/>
          </a:p>
        </p:txBody>
      </p:sp>
      <p:sp>
        <p:nvSpPr>
          <p:cNvPr id="94" name="타원 93"/>
          <p:cNvSpPr/>
          <p:nvPr/>
        </p:nvSpPr>
        <p:spPr>
          <a:xfrm>
            <a:off x="3102083" y="178782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102083" y="141787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2759" y="334697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/>
              <a:t>형제</a:t>
            </a:r>
            <a:r>
              <a:rPr lang="en-US" altLang="ko-KR" sz="1400" dirty="0"/>
              <a:t>, </a:t>
            </a:r>
            <a:r>
              <a:rPr lang="ko-KR" altLang="en-US" sz="1400" dirty="0"/>
              <a:t>자매의 명수와 자신의 순서가 맞지 않으면 등록버튼을 </a:t>
            </a:r>
            <a:r>
              <a:rPr lang="ko-KR" altLang="en-US" sz="1400" dirty="0" err="1"/>
              <a:t>누를시</a:t>
            </a:r>
            <a:r>
              <a:rPr lang="ko-KR" altLang="en-US" sz="1400" dirty="0"/>
              <a:t> 경고가 뜸</a:t>
            </a:r>
            <a:endParaRPr lang="en-US" altLang="ko-KR" sz="1400" dirty="0"/>
          </a:p>
        </p:txBody>
      </p:sp>
      <p:sp>
        <p:nvSpPr>
          <p:cNvPr id="101" name="타원 100"/>
          <p:cNvSpPr/>
          <p:nvPr/>
        </p:nvSpPr>
        <p:spPr>
          <a:xfrm>
            <a:off x="3102083" y="213931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0074"/>
            <a:ext cx="8736703" cy="1284044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526143" y="5174895"/>
            <a:ext cx="4535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 err="1"/>
              <a:t>회사경력</a:t>
            </a:r>
            <a:r>
              <a:rPr lang="ko-KR" altLang="en-US" sz="1400" dirty="0"/>
              <a:t> 작성시 해당사항을 모두 입력해야 함 </a:t>
            </a:r>
            <a:endParaRPr lang="en-US" altLang="ko-KR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526143" y="5534604"/>
            <a:ext cx="739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dirty="0" err="1"/>
              <a:t>행추가를</a:t>
            </a:r>
            <a:r>
              <a:rPr lang="ko-KR" altLang="en-US" sz="1400" dirty="0"/>
              <a:t> 통해 </a:t>
            </a:r>
            <a:r>
              <a:rPr lang="ko-KR" altLang="en-US" sz="1400" dirty="0" err="1"/>
              <a:t>회사경력을</a:t>
            </a:r>
            <a:r>
              <a:rPr lang="ko-KR" altLang="en-US" sz="1400" dirty="0"/>
              <a:t> 입력하고 </a:t>
            </a:r>
            <a:r>
              <a:rPr lang="ko-KR" altLang="en-US" sz="1400" dirty="0" err="1"/>
              <a:t>행삭제를</a:t>
            </a:r>
            <a:r>
              <a:rPr lang="ko-KR" altLang="en-US" sz="1400" dirty="0"/>
              <a:t> 통해 </a:t>
            </a:r>
            <a:r>
              <a:rPr lang="ko-KR" altLang="en-US" sz="1400" dirty="0" err="1"/>
              <a:t>회사경력을</a:t>
            </a:r>
            <a:r>
              <a:rPr lang="ko-KR" altLang="en-US" sz="1400" dirty="0"/>
              <a:t> 삭제할 수 있음 </a:t>
            </a:r>
            <a:endParaRPr lang="en-US" altLang="ko-KR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526143" y="5918280"/>
            <a:ext cx="9048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주의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 err="1"/>
              <a:t>행추가시</a:t>
            </a:r>
            <a:r>
              <a:rPr lang="ko-KR" altLang="en-US" sz="1400" dirty="0"/>
              <a:t> 위 행의 모든 데이터가 입력되어야 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마지막행은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행삭제가</a:t>
            </a:r>
            <a:r>
              <a:rPr lang="ko-KR" altLang="en-US" sz="1400" dirty="0"/>
              <a:t> 불가능 함  </a:t>
            </a:r>
            <a:endParaRPr lang="en-US" altLang="ko-KR" sz="1400" dirty="0"/>
          </a:p>
        </p:txBody>
      </p:sp>
      <p:sp>
        <p:nvSpPr>
          <p:cNvPr id="105" name="직사각형 104"/>
          <p:cNvSpPr/>
          <p:nvPr/>
        </p:nvSpPr>
        <p:spPr>
          <a:xfrm>
            <a:off x="526142" y="6306485"/>
            <a:ext cx="6271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        </a:t>
            </a:r>
            <a:r>
              <a:rPr lang="ko-KR" altLang="en-US" sz="1400" dirty="0"/>
              <a:t>또한 행의 데이터가 없는 경우 그냥 삭제 되고 있는 경우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</a:t>
            </a:r>
            <a:endParaRPr lang="en-US" altLang="ko-KR" sz="1400" dirty="0"/>
          </a:p>
        </p:txBody>
      </p:sp>
      <p:sp>
        <p:nvSpPr>
          <p:cNvPr id="107" name="직사각형 106"/>
          <p:cNvSpPr/>
          <p:nvPr/>
        </p:nvSpPr>
        <p:spPr>
          <a:xfrm>
            <a:off x="4921220" y="5175900"/>
            <a:ext cx="4647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/>
              <a:t>회사명과 업무는 한글과 영어대소문자로 입력해야 함</a:t>
            </a:r>
            <a:endParaRPr lang="en-US" altLang="ko-KR" sz="1400" dirty="0"/>
          </a:p>
        </p:txBody>
      </p:sp>
      <p:sp>
        <p:nvSpPr>
          <p:cNvPr id="108" name="타원 107"/>
          <p:cNvSpPr/>
          <p:nvPr/>
        </p:nvSpPr>
        <p:spPr>
          <a:xfrm>
            <a:off x="614950" y="379185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87138" y="4058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448721" y="487935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561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7.3 </a:t>
            </a:r>
            <a:r>
              <a:rPr lang="ko-KR" altLang="en-US" sz="2000" b="1" dirty="0"/>
              <a:t>강사 등록 </a:t>
            </a:r>
            <a:r>
              <a:rPr lang="en-US" altLang="ko-KR" sz="2000" b="1" dirty="0"/>
              <a:t>(UI 3/4)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153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62759" y="4903957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/>
              <a:t>자격증과 기호는 </a:t>
            </a:r>
            <a:r>
              <a:rPr lang="ko-KR" altLang="en-US" sz="1400" b="1" dirty="0" err="1">
                <a:solidFill>
                  <a:srgbClr val="FF0000"/>
                </a:solidFill>
              </a:rPr>
              <a:t>선택사항</a:t>
            </a:r>
            <a:r>
              <a:rPr lang="ko-KR" altLang="en-US" sz="1400" dirty="0" err="1"/>
              <a:t>이므로</a:t>
            </a:r>
            <a:r>
              <a:rPr lang="ko-KR" altLang="en-US" sz="1400" dirty="0"/>
              <a:t> 선택하지 않아도 됨</a:t>
            </a:r>
            <a:endParaRPr lang="en-US" altLang="ko-KR" sz="1400" dirty="0"/>
          </a:p>
        </p:txBody>
      </p:sp>
      <p:sp>
        <p:nvSpPr>
          <p:cNvPr id="65" name="타원 64"/>
          <p:cNvSpPr/>
          <p:nvPr/>
        </p:nvSpPr>
        <p:spPr>
          <a:xfrm>
            <a:off x="865908" y="110714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3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561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7.3 </a:t>
            </a:r>
            <a:r>
              <a:rPr lang="ko-KR" altLang="en-US" sz="2000" b="1" dirty="0"/>
              <a:t>강사 등록 </a:t>
            </a:r>
            <a:r>
              <a:rPr lang="en-US" altLang="ko-KR" sz="2000" b="1" dirty="0"/>
              <a:t>(UI 4/4)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43" y="1078290"/>
            <a:ext cx="9834289" cy="324952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6144" y="5310079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>
                <a:solidFill>
                  <a:srgbClr val="BB2FBC"/>
                </a:solidFill>
              </a:rPr>
              <a:t> 차이점</a:t>
            </a:r>
            <a:endParaRPr lang="en-US" altLang="ko-KR" sz="1400" dirty="0">
              <a:solidFill>
                <a:srgbClr val="BB2FBC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383" y="566595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- </a:t>
            </a:r>
            <a:r>
              <a:rPr lang="ko-KR" altLang="en-US" sz="1400" dirty="0" err="1"/>
              <a:t>자격증란에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직훈자격과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교원자격이</a:t>
            </a:r>
            <a:r>
              <a:rPr lang="ko-KR" altLang="en-US" sz="1400" dirty="0"/>
              <a:t>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80242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0337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7.3 </a:t>
            </a:r>
            <a:r>
              <a:rPr lang="ko-KR" altLang="en-US" sz="2000" b="1" dirty="0"/>
              <a:t>강사 </a:t>
            </a:r>
            <a:r>
              <a:rPr lang="ko-KR" altLang="en-US" sz="2000" b="1" dirty="0" err="1"/>
              <a:t>수정화면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1138820"/>
            <a:ext cx="5556735" cy="46609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8" y="1138819"/>
            <a:ext cx="5556735" cy="29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1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09" y="1170509"/>
            <a:ext cx="9918381" cy="2714338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688772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7.3 </a:t>
            </a:r>
            <a:r>
              <a:rPr lang="ko-KR" altLang="en-US" sz="2000" b="1" dirty="0"/>
              <a:t>강사 수정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79" name="직사각형 7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6" name="타원 75"/>
          <p:cNvSpPr/>
          <p:nvPr/>
        </p:nvSpPr>
        <p:spPr>
          <a:xfrm>
            <a:off x="1099794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6144" y="4968326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>
                <a:solidFill>
                  <a:srgbClr val="BB2FBC"/>
                </a:solidFill>
              </a:rPr>
              <a:t> 차이점</a:t>
            </a:r>
            <a:endParaRPr lang="en-US" altLang="ko-KR" sz="1400" dirty="0">
              <a:solidFill>
                <a:srgbClr val="BB2FBC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8941" y="5242129"/>
            <a:ext cx="33233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/>
              <a:t>수정화면에서 </a:t>
            </a:r>
            <a:r>
              <a:rPr lang="ko-KR" altLang="en-US" sz="1400" b="1" dirty="0"/>
              <a:t>아이디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수정불가능</a:t>
            </a:r>
            <a:endParaRPr lang="en-US" altLang="ko-KR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526143" y="5520848"/>
            <a:ext cx="5893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   </a:t>
            </a:r>
            <a:r>
              <a:rPr lang="ko-KR" altLang="en-US" sz="1400" dirty="0" err="1"/>
              <a:t>등록화면에</a:t>
            </a:r>
            <a:r>
              <a:rPr lang="ko-KR" altLang="en-US" sz="1400" dirty="0"/>
              <a:t> 있던 </a:t>
            </a:r>
            <a:r>
              <a:rPr lang="ko-KR" altLang="en-US" sz="1400" b="1" dirty="0"/>
              <a:t>아이디와 이메일의 </a:t>
            </a:r>
            <a:r>
              <a:rPr lang="ko-KR" altLang="en-US" sz="1400" b="1" dirty="0" err="1"/>
              <a:t>중복확인</a:t>
            </a:r>
            <a:r>
              <a:rPr lang="ko-KR" altLang="en-US" sz="1400" dirty="0" err="1"/>
              <a:t>은</a:t>
            </a:r>
            <a:r>
              <a:rPr lang="ko-KR" altLang="en-US" sz="1400" dirty="0"/>
              <a:t> 수정화면에서 없음</a:t>
            </a:r>
            <a:endParaRPr lang="en-US" altLang="ko-KR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526143" y="5935255"/>
            <a:ext cx="55052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/>
              <a:t>삭제버튼을 누르면 삭제의 유무를 확인하는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</a:t>
            </a:r>
            <a:endParaRPr lang="en-US" altLang="ko-KR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868600" y="4112338"/>
            <a:ext cx="4219575" cy="1200150"/>
            <a:chOff x="5587945" y="3897036"/>
            <a:chExt cx="4219575" cy="1200150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7945" y="3897036"/>
              <a:ext cx="4219575" cy="1200150"/>
            </a:xfrm>
            <a:prstGeom prst="rect">
              <a:avLst/>
            </a:prstGeom>
          </p:spPr>
        </p:pic>
        <p:grpSp>
          <p:nvGrpSpPr>
            <p:cNvPr id="97" name="그룹 96"/>
            <p:cNvGrpSpPr/>
            <p:nvPr/>
          </p:nvGrpSpPr>
          <p:grpSpPr>
            <a:xfrm>
              <a:off x="5587945" y="3897036"/>
              <a:ext cx="4219575" cy="1114310"/>
              <a:chOff x="5587945" y="3897036"/>
              <a:chExt cx="4219575" cy="1114310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5587945" y="3897036"/>
                <a:ext cx="0" cy="111431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9807520" y="3897036"/>
                <a:ext cx="0" cy="111431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587945" y="5011346"/>
                <a:ext cx="421957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94" y="4089934"/>
            <a:ext cx="2690093" cy="297206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2513260" y="4095187"/>
            <a:ext cx="1329068" cy="284703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397867" y="397068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7" name="직선 화살표 연결선 6"/>
          <p:cNvCxnSpPr>
            <a:stCxn id="103" idx="3"/>
          </p:cNvCxnSpPr>
          <p:nvPr/>
        </p:nvCxnSpPr>
        <p:spPr>
          <a:xfrm>
            <a:off x="3842328" y="4237539"/>
            <a:ext cx="2890981" cy="482243"/>
          </a:xfrm>
          <a:prstGeom prst="straightConnector1">
            <a:avLst/>
          </a:prstGeom>
          <a:ln w="38100">
            <a:solidFill>
              <a:srgbClr val="BB2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800716" y="4026499"/>
            <a:ext cx="4403311" cy="128598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29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72840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7.4 </a:t>
            </a:r>
            <a:r>
              <a:rPr lang="ko-KR" altLang="en-US" sz="2000" b="1" dirty="0"/>
              <a:t>교육생 평가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검색화면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82" y="913996"/>
            <a:ext cx="8682000" cy="55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800" b="1" i="1" dirty="0"/>
              <a:t>2. </a:t>
            </a:r>
            <a:r>
              <a:rPr lang="ko-KR" altLang="en-US" sz="2800" b="1" i="1" dirty="0"/>
              <a:t>개발 환경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1656120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45" y="858889"/>
            <a:ext cx="7559695" cy="319305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828964" y="4546399"/>
            <a:ext cx="9927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교육 진행 사항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검색조건은</a:t>
            </a:r>
            <a:r>
              <a:rPr lang="ko-KR" altLang="en-US" sz="1400" dirty="0"/>
              <a:t> 항목별로 </a:t>
            </a:r>
            <a:r>
              <a:rPr lang="en-US" altLang="ko-KR" sz="1400" dirty="0"/>
              <a:t>and</a:t>
            </a:r>
            <a:r>
              <a:rPr lang="ko-KR" altLang="en-US" sz="1400" dirty="0"/>
              <a:t>조건으로 검색하고 한 항목 내에서는 </a:t>
            </a:r>
            <a:r>
              <a:rPr lang="en-US" altLang="ko-KR" sz="1400" dirty="0"/>
              <a:t>or</a:t>
            </a:r>
            <a:r>
              <a:rPr lang="ko-KR" altLang="en-US" sz="1400" dirty="0"/>
              <a:t>조건으로 검색</a:t>
            </a:r>
            <a:endParaRPr lang="en-US" altLang="ko-KR" sz="1100" dirty="0"/>
          </a:p>
        </p:txBody>
      </p:sp>
      <p:sp>
        <p:nvSpPr>
          <p:cNvPr id="40" name="타원 39"/>
          <p:cNvSpPr/>
          <p:nvPr/>
        </p:nvSpPr>
        <p:spPr>
          <a:xfrm>
            <a:off x="2373076" y="116999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370879" y="160312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29211" y="4891617"/>
            <a:ext cx="70460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 err="1"/>
              <a:t>범위검색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최소값과 최대값 사이의 모든 항목들을 검색결과에 표시한다</a:t>
            </a:r>
            <a:endParaRPr lang="en-US" altLang="ko-KR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1972752" y="5197705"/>
            <a:ext cx="70460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/>
              <a:t>최소값이 최대값보다 클 경우 </a:t>
            </a:r>
            <a:r>
              <a:rPr lang="ko-KR" altLang="en-US" sz="1400" dirty="0" err="1"/>
              <a:t>경고창을</a:t>
            </a:r>
            <a:r>
              <a:rPr lang="ko-KR" altLang="en-US" sz="1400" dirty="0"/>
              <a:t> 띄우고 모든 값을 비움</a:t>
            </a:r>
            <a:endParaRPr lang="en-US" altLang="ko-KR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38201" y="5587014"/>
            <a:ext cx="5070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키워드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검색결과에 표시되는 모든 칼럼을 키워드로 검색</a:t>
            </a:r>
            <a:endParaRPr lang="en-US" altLang="ko-KR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838198" y="5902967"/>
            <a:ext cx="82863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5. [</a:t>
            </a:r>
            <a:r>
              <a:rPr lang="ko-KR" altLang="en-US" sz="1400" b="1" dirty="0"/>
              <a:t>교육생 시험평가 등록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en-US" altLang="ko-KR" sz="1400" dirty="0"/>
              <a:t>[</a:t>
            </a:r>
            <a:r>
              <a:rPr lang="ko-KR" altLang="en-US" sz="1400" dirty="0"/>
              <a:t>교육생 시험평가 등록</a:t>
            </a:r>
            <a:r>
              <a:rPr lang="en-US" altLang="ko-KR" sz="1400" dirty="0"/>
              <a:t>]</a:t>
            </a:r>
            <a:r>
              <a:rPr lang="ko-KR" altLang="en-US" sz="1400" dirty="0"/>
              <a:t>을 클릭하면 교육생 시험평가 등록 화면으로 이동 </a:t>
            </a:r>
            <a:endParaRPr lang="en-US" altLang="ko-KR" sz="1400" dirty="0"/>
          </a:p>
        </p:txBody>
      </p:sp>
      <p:sp>
        <p:nvSpPr>
          <p:cNvPr id="46" name="타원 45"/>
          <p:cNvSpPr/>
          <p:nvPr/>
        </p:nvSpPr>
        <p:spPr>
          <a:xfrm>
            <a:off x="2388213" y="308609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57855" y="357732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834605" y="120277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8964" y="4159427"/>
            <a:ext cx="66225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 err="1"/>
              <a:t>과정명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전체 과정이 목록으로 출력</a:t>
            </a:r>
            <a:endParaRPr lang="en-US" altLang="ko-KR" sz="1100" dirty="0"/>
          </a:p>
        </p:txBody>
      </p:sp>
      <p:sp>
        <p:nvSpPr>
          <p:cNvPr id="52" name="타원 51"/>
          <p:cNvSpPr/>
          <p:nvPr/>
        </p:nvSpPr>
        <p:spPr>
          <a:xfrm>
            <a:off x="7451508" y="357732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2823" y="6212380"/>
            <a:ext cx="82816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6. [</a:t>
            </a:r>
            <a:r>
              <a:rPr lang="ko-KR" altLang="en-US" sz="1400" b="1" dirty="0"/>
              <a:t>교육생 인성평가 등록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en-US" altLang="ko-KR" sz="1400" dirty="0"/>
              <a:t>[</a:t>
            </a:r>
            <a:r>
              <a:rPr lang="ko-KR" altLang="en-US" sz="1400" dirty="0"/>
              <a:t>교육생 인성평가 등록</a:t>
            </a:r>
            <a:r>
              <a:rPr lang="en-US" altLang="ko-KR" sz="1400" dirty="0"/>
              <a:t>]</a:t>
            </a:r>
            <a:r>
              <a:rPr lang="ko-KR" altLang="en-US" sz="1400" dirty="0"/>
              <a:t>을 클릭하면 교육생 인성평가 등록 화면으로 이동 </a:t>
            </a:r>
            <a:endParaRPr lang="en-US" altLang="ko-KR" sz="1400" dirty="0"/>
          </a:p>
        </p:txBody>
      </p:sp>
      <p:sp>
        <p:nvSpPr>
          <p:cNvPr id="54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93160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7.4 </a:t>
            </a:r>
            <a:r>
              <a:rPr lang="ko-KR" altLang="en-US" sz="2000" b="1" dirty="0"/>
              <a:t>교육생 평가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검색</a:t>
            </a:r>
            <a:r>
              <a:rPr lang="en-US" altLang="ko-KR" sz="2000" b="1" dirty="0"/>
              <a:t>(UI 1/2)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5573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01" y="889569"/>
            <a:ext cx="10237383" cy="216968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47855" y="1190940"/>
            <a:ext cx="2960688" cy="29610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274447" y="1201034"/>
            <a:ext cx="930237" cy="286644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14502" y="1684696"/>
            <a:ext cx="10237381" cy="504780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162821" y="106430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36229" y="105603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2056" y="3379587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[</a:t>
            </a:r>
            <a:r>
              <a:rPr lang="ko-KR" altLang="en-US" sz="1400" b="1" dirty="0" err="1"/>
              <a:t>다중검색</a:t>
            </a:r>
            <a:r>
              <a:rPr lang="ko-KR" altLang="en-US" sz="1400" b="1" dirty="0"/>
              <a:t> 조건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 err="1"/>
              <a:t>교육시작일</a:t>
            </a:r>
            <a:r>
              <a:rPr lang="ko-KR" altLang="en-US" sz="1400" dirty="0"/>
              <a:t> 내림차순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반평균</a:t>
            </a:r>
            <a:r>
              <a:rPr lang="ko-KR" altLang="en-US" sz="1400" dirty="0"/>
              <a:t> 내림차순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852058" y="4184874"/>
            <a:ext cx="58366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 err="1"/>
              <a:t>페이징처리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 err="1"/>
              <a:t>한행에</a:t>
            </a:r>
            <a:r>
              <a:rPr lang="ko-KR" altLang="en-US" sz="1400" dirty="0"/>
              <a:t> 표시할 개수 이상은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처리함</a:t>
            </a:r>
            <a:endParaRPr lang="en-US" altLang="ko-KR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2269368" y="3736841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   </a:t>
            </a:r>
            <a:r>
              <a:rPr lang="ko-KR" altLang="en-US" sz="1400" dirty="0" err="1"/>
              <a:t>교육시작일</a:t>
            </a:r>
            <a:r>
              <a:rPr lang="ko-KR" altLang="en-US" sz="1400" dirty="0"/>
              <a:t> 오름차순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반평균</a:t>
            </a:r>
            <a:r>
              <a:rPr lang="ko-KR" altLang="en-US" sz="1400" dirty="0"/>
              <a:t> 오름차순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52057" y="4712697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 err="1"/>
              <a:t>행보기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선택된 행만큼의 행이 화면에 출력</a:t>
            </a:r>
            <a:endParaRPr lang="en-US" altLang="ko-KR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852056" y="5240520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검색결과물의 헤더 행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칼럼에 해당되는 열이 오름차순 또는 내림차순으로 정렬 </a:t>
            </a:r>
            <a:endParaRPr lang="en-US" altLang="ko-KR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040330" y="1229785"/>
            <a:ext cx="178727" cy="229111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84181" y="10932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02876" y="159375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93160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7.4 </a:t>
            </a:r>
            <a:r>
              <a:rPr lang="ko-KR" altLang="en-US" sz="2000" b="1" dirty="0"/>
              <a:t>교육생 평가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검색</a:t>
            </a:r>
            <a:r>
              <a:rPr lang="en-US" altLang="ko-KR" sz="2000" b="1" dirty="0"/>
              <a:t>(UI 2/2)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0279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4167910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7.4 </a:t>
            </a:r>
            <a:r>
              <a:rPr lang="ko-KR" altLang="en-US" sz="2000" b="1" dirty="0"/>
              <a:t>교육생 시험평가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등록화면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80" y="819951"/>
            <a:ext cx="69056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594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76179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7.4 </a:t>
            </a:r>
            <a:r>
              <a:rPr lang="ko-KR" altLang="en-US" sz="2000" b="1" dirty="0"/>
              <a:t>교육생 시험평가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등록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855661"/>
            <a:ext cx="3502171" cy="19983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05383" y="1517221"/>
            <a:ext cx="3310835" cy="33005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3758" y="140559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120" y="864392"/>
            <a:ext cx="3464176" cy="32083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102" y="889068"/>
            <a:ext cx="4070141" cy="184852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599992" y="1747956"/>
            <a:ext cx="2040953" cy="2369216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93961" y="163950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7716510" y="1107900"/>
            <a:ext cx="3958254" cy="162968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627704" y="100809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2781" y="4442623"/>
            <a:ext cx="86513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교육생 시험평가 등록 화면에서는 처음에 학생 목록이 출력되지 않고 사용자가 </a:t>
            </a:r>
            <a:r>
              <a:rPr lang="ko-KR" altLang="en-US" sz="1400" dirty="0" err="1"/>
              <a:t>과정명을</a:t>
            </a:r>
            <a:r>
              <a:rPr lang="ko-KR" altLang="en-US" sz="1400" dirty="0"/>
              <a:t> 선택하면  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32782" y="4858122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선택한 과정에 해당하는 교과목의 목록이 출력되고 교과목을 선택하면</a:t>
            </a:r>
            <a:endParaRPr lang="en-US" altLang="ko-KR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732782" y="5242643"/>
            <a:ext cx="5017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 err="1"/>
              <a:t>과정명에</a:t>
            </a:r>
            <a:r>
              <a:rPr lang="ko-KR" altLang="en-US" sz="1400" dirty="0"/>
              <a:t> 해당하는 과정을 선택한 학생의 목록이 출력됨</a:t>
            </a:r>
            <a:endParaRPr lang="en-US" altLang="ko-KR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732782" y="5658141"/>
            <a:ext cx="72474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4.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ko-KR" altLang="en-US" sz="1400" dirty="0"/>
              <a:t>시험일을 선택하지 않으면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시험일을 모두 입력해야 등록이 됨 </a:t>
            </a:r>
            <a:endParaRPr lang="en-US" altLang="ko-KR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02324" y="2174609"/>
            <a:ext cx="2018695" cy="33005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65080" y="2078484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4351" y="5999078"/>
            <a:ext cx="68485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5.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출석여부에</a:t>
            </a:r>
            <a:r>
              <a:rPr lang="ko-KR" altLang="en-US" sz="1400" dirty="0"/>
              <a:t> 체크를 클릭하면 점수는 </a:t>
            </a:r>
            <a:r>
              <a:rPr lang="en-US" altLang="ko-KR" sz="1400" dirty="0"/>
              <a:t>10</a:t>
            </a:r>
            <a:r>
              <a:rPr lang="ko-KR" altLang="en-US" sz="1400" dirty="0" err="1"/>
              <a:t>점이상이</a:t>
            </a:r>
            <a:r>
              <a:rPr lang="ko-KR" altLang="en-US" sz="1400" dirty="0"/>
              <a:t> 되어야 함 </a:t>
            </a:r>
            <a:endParaRPr lang="en-US" altLang="ko-KR" sz="1400" dirty="0"/>
          </a:p>
        </p:txBody>
      </p:sp>
      <p:sp>
        <p:nvSpPr>
          <p:cNvPr id="38" name="타원 37"/>
          <p:cNvSpPr/>
          <p:nvPr/>
        </p:nvSpPr>
        <p:spPr>
          <a:xfrm>
            <a:off x="10471490" y="132168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5838" y="6318452"/>
            <a:ext cx="82080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/>
              <a:t> </a:t>
            </a:r>
            <a:r>
              <a:rPr lang="ko-KR" altLang="en-US" sz="1400" dirty="0"/>
              <a:t>시험점수는 </a:t>
            </a:r>
            <a:r>
              <a:rPr lang="en-US" altLang="ko-KR" sz="1400" dirty="0"/>
              <a:t>0-100</a:t>
            </a:r>
            <a:r>
              <a:rPr lang="ko-KR" altLang="en-US" sz="1400" dirty="0"/>
              <a:t>점 사이여야 함</a:t>
            </a:r>
            <a:r>
              <a:rPr lang="en-US" altLang="ko-KR" sz="1400" dirty="0"/>
              <a:t>, </a:t>
            </a:r>
            <a:r>
              <a:rPr lang="ko-KR" altLang="en-US" sz="1400" dirty="0"/>
              <a:t>시험 점수는 </a:t>
            </a:r>
            <a:r>
              <a:rPr lang="ko-KR" altLang="en-US" sz="1400" dirty="0" err="1"/>
              <a:t>출석여부에</a:t>
            </a:r>
            <a:r>
              <a:rPr lang="ko-KR" altLang="en-US" sz="1400" dirty="0"/>
              <a:t> 체크가 되어야만 입력 가능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24073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418638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7.4 </a:t>
            </a:r>
            <a:r>
              <a:rPr lang="ko-KR" altLang="en-US" sz="2000" b="1" dirty="0"/>
              <a:t>교육생 시험평가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수정화면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68" y="873149"/>
            <a:ext cx="7026249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4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7134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7.4 </a:t>
            </a:r>
            <a:r>
              <a:rPr lang="ko-KR" altLang="en-US" sz="2000" b="1" dirty="0"/>
              <a:t>교육생 시험평가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수정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34" y="858889"/>
            <a:ext cx="5344518" cy="393013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820987" y="1476134"/>
            <a:ext cx="2630847" cy="533165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641152" y="132246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142" y="5171323"/>
            <a:ext cx="44984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dirty="0"/>
              <a:t>등록된 </a:t>
            </a:r>
            <a:r>
              <a:rPr lang="ko-KR" altLang="en-US" sz="1400" dirty="0" err="1"/>
              <a:t>시험평가의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과정명과</a:t>
            </a:r>
            <a:r>
              <a:rPr lang="ko-KR" altLang="en-US" sz="1400" dirty="0"/>
              <a:t> 교과목은 </a:t>
            </a:r>
            <a:r>
              <a:rPr lang="ko-KR" altLang="en-US" sz="1400" dirty="0" err="1"/>
              <a:t>수정불가능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36303" y="5537083"/>
            <a:ext cx="43749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dirty="0"/>
              <a:t>시험일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출석여부</a:t>
            </a:r>
            <a:r>
              <a:rPr lang="en-US" altLang="ko-KR" sz="1400" dirty="0"/>
              <a:t>, </a:t>
            </a:r>
            <a:r>
              <a:rPr lang="ko-KR" altLang="en-US" sz="1400" dirty="0"/>
              <a:t>점수는 </a:t>
            </a:r>
            <a:r>
              <a:rPr lang="ko-KR" altLang="en-US" sz="1400" dirty="0" err="1"/>
              <a:t>수정가능</a:t>
            </a: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36303" y="4915835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>
                <a:solidFill>
                  <a:srgbClr val="BB2FBC"/>
                </a:solidFill>
              </a:rPr>
              <a:t> 차이점</a:t>
            </a:r>
            <a:endParaRPr lang="en-US" altLang="ko-KR" sz="1400" dirty="0">
              <a:solidFill>
                <a:srgbClr val="BB2FBC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6143" y="5935255"/>
            <a:ext cx="6656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dirty="0"/>
              <a:t>수정 또는 삭제버튼을 누르면 수정 또는 삭제의 유무를 확인하는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</a:t>
            </a:r>
            <a:endParaRPr lang="en-US" altLang="ko-KR" sz="1400" dirty="0"/>
          </a:p>
        </p:txBody>
      </p:sp>
      <p:sp>
        <p:nvSpPr>
          <p:cNvPr id="17" name="타원 16"/>
          <p:cNvSpPr/>
          <p:nvPr/>
        </p:nvSpPr>
        <p:spPr>
          <a:xfrm>
            <a:off x="4641152" y="205133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7340209" y="2712331"/>
            <a:ext cx="1356751" cy="166662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28584" y="260070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833905" y="4461328"/>
            <a:ext cx="2115535" cy="327695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709362" y="437495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71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424180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7.4 </a:t>
            </a:r>
            <a:r>
              <a:rPr lang="ko-KR" altLang="en-US" sz="2000" b="1" dirty="0"/>
              <a:t>교육생 인성평가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등록화면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60" y="858889"/>
            <a:ext cx="7849066" cy="54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9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76179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7.4 </a:t>
            </a:r>
            <a:r>
              <a:rPr lang="ko-KR" altLang="en-US" sz="2000" b="1" dirty="0"/>
              <a:t>교육생 인성평가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등록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2782" y="4442623"/>
            <a:ext cx="77711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인성평가 등록 화면에서는 처음에 학생 목록이 출력되지 않고 사용자가 </a:t>
            </a:r>
            <a:r>
              <a:rPr lang="ko-KR" altLang="en-US" sz="1400" dirty="0" err="1"/>
              <a:t>과정명을</a:t>
            </a:r>
            <a:r>
              <a:rPr lang="ko-KR" altLang="en-US" sz="1400" dirty="0"/>
              <a:t> 선택하면  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32782" y="4858122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선택한 과정에 해당하는 학생 목록이 출력됨</a:t>
            </a:r>
            <a:endParaRPr lang="en-US" altLang="ko-KR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951701" y="5599443"/>
            <a:ext cx="74584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ko-KR" altLang="en-US" sz="1400" dirty="0"/>
              <a:t>평가항목을 하나도 체크하지 않으면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</a:t>
            </a:r>
            <a:r>
              <a:rPr lang="en-US" altLang="ko-KR" sz="1400" dirty="0"/>
              <a:t>(</a:t>
            </a:r>
            <a:r>
              <a:rPr lang="ko-KR" altLang="en-US" sz="1400" dirty="0"/>
              <a:t>최소한 한 행은 모두 입력해야 함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872834"/>
            <a:ext cx="4781550" cy="16097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101" y="915795"/>
            <a:ext cx="6177142" cy="287984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27608" y="1606975"/>
            <a:ext cx="4564152" cy="472427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26143" y="140404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5563101" y="1768675"/>
            <a:ext cx="6199954" cy="1807645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461269" y="163751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2781" y="5273620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 err="1"/>
              <a:t>인성평가는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개의 항목으로 평가하고 각 항목의 </a:t>
            </a:r>
            <a:r>
              <a:rPr lang="ko-KR" altLang="en-US" sz="1400" dirty="0" err="1"/>
              <a:t>평가단계는</a:t>
            </a:r>
            <a:r>
              <a:rPr lang="ko-KR" altLang="en-US" sz="1400" dirty="0"/>
              <a:t> 총 </a:t>
            </a:r>
            <a:r>
              <a:rPr lang="en-US" altLang="ko-KR" sz="1400" dirty="0"/>
              <a:t>5</a:t>
            </a:r>
            <a:r>
              <a:rPr lang="ko-KR" altLang="en-US" sz="1400" dirty="0"/>
              <a:t>단계가 있음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2472" y="3854465"/>
            <a:ext cx="1387771" cy="238856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352471" y="3840539"/>
            <a:ext cx="1387771" cy="2477913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0240847" y="374284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32781" y="5974660"/>
            <a:ext cx="743560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4. </a:t>
            </a:r>
            <a:r>
              <a:rPr lang="ko-KR" altLang="en-US" sz="1400" dirty="0"/>
              <a:t>초기화버튼을 누르면 </a:t>
            </a:r>
            <a:r>
              <a:rPr lang="ko-KR" altLang="en-US" sz="1400" dirty="0" err="1"/>
              <a:t>인성평가의</a:t>
            </a:r>
            <a:r>
              <a:rPr lang="ko-KR" altLang="en-US" sz="1400" dirty="0"/>
              <a:t> 데이터 값이 </a:t>
            </a:r>
            <a:r>
              <a:rPr lang="ko-KR" altLang="en-US" sz="1400" dirty="0" err="1"/>
              <a:t>비워짐</a:t>
            </a:r>
            <a:endParaRPr lang="en-US" altLang="ko-KR" sz="1400" dirty="0"/>
          </a:p>
        </p:txBody>
      </p:sp>
      <p:sp>
        <p:nvSpPr>
          <p:cNvPr id="45" name="타원 44"/>
          <p:cNvSpPr/>
          <p:nvPr/>
        </p:nvSpPr>
        <p:spPr>
          <a:xfrm>
            <a:off x="8392295" y="343633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80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07" y="978784"/>
            <a:ext cx="10772172" cy="4955538"/>
          </a:xfrm>
          <a:prstGeom prst="rect">
            <a:avLst/>
          </a:prstGeom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419625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7.4 </a:t>
            </a:r>
            <a:r>
              <a:rPr lang="ko-KR" altLang="en-US" sz="2000" b="1" dirty="0"/>
              <a:t>교육생 인성평가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수정화면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87450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05" y="909623"/>
            <a:ext cx="8076734" cy="37155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7134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7.4 </a:t>
            </a:r>
            <a:r>
              <a:rPr lang="ko-KR" altLang="en-US" sz="2000" b="1" dirty="0"/>
              <a:t>교육생 인성평가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수정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393325" y="1507664"/>
            <a:ext cx="3058510" cy="410595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81700" y="1374584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142" y="5171323"/>
            <a:ext cx="44984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dirty="0"/>
              <a:t>등록된 </a:t>
            </a:r>
            <a:r>
              <a:rPr lang="ko-KR" altLang="en-US" sz="1400" dirty="0" err="1"/>
              <a:t>인성평가의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과정명은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수정불가능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36302" y="5537083"/>
            <a:ext cx="6646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/>
              <a:t>수정 또는 삭제버튼을 누르면 수정 또는 삭제의 유무를 확인하는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</a:t>
            </a: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36303" y="4915835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>
                <a:solidFill>
                  <a:srgbClr val="BB2FBC"/>
                </a:solidFill>
              </a:rPr>
              <a:t> 차이점</a:t>
            </a:r>
            <a:endParaRPr lang="en-US" altLang="ko-KR" sz="1400" dirty="0">
              <a:solidFill>
                <a:srgbClr val="BB2FBC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534645" y="4282709"/>
            <a:ext cx="2191976" cy="342466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12512" y="416038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3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내용 개체 틀 3">
            <a:extLst>
              <a:ext uri="{FF2B5EF4-FFF2-40B4-BE49-F238E27FC236}">
                <a16:creationId xmlns:a16="http://schemas.microsoft.com/office/drawing/2014/main" id="{F3542DC7-623D-4FAD-B903-7EDC0A936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164554"/>
              </p:ext>
            </p:extLst>
          </p:nvPr>
        </p:nvGraphicFramePr>
        <p:xfrm>
          <a:off x="2617075" y="1782531"/>
          <a:ext cx="7966842" cy="358825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259164">
                  <a:extLst>
                    <a:ext uri="{9D8B030D-6E8A-4147-A177-3AD203B41FA5}">
                      <a16:colId xmlns:a16="http://schemas.microsoft.com/office/drawing/2014/main" val="4277757375"/>
                    </a:ext>
                  </a:extLst>
                </a:gridCol>
                <a:gridCol w="4707678">
                  <a:extLst>
                    <a:ext uri="{9D8B030D-6E8A-4147-A177-3AD203B41FA5}">
                      <a16:colId xmlns:a16="http://schemas.microsoft.com/office/drawing/2014/main" val="540443751"/>
                    </a:ext>
                  </a:extLst>
                </a:gridCol>
              </a:tblGrid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코딩"/>
                        </a:rPr>
                        <a:t>OS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Windows7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753321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코딩"/>
                        </a:rPr>
                        <a:t>DB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Oracle11g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997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코딩"/>
                        </a:rPr>
                        <a:t>Language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Java, JSP,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Jquery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JavaScript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25233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코딩"/>
                        </a:rPr>
                        <a:t>Framework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Spring,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Mybatis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965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접속툴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SQLGate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038812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코딩"/>
                        </a:rPr>
                        <a:t>WAS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Tomcat8.5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19665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나눔고딕코딩"/>
                        </a:rPr>
                        <a:t>EditTool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Spring Tool Suite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662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186767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개발 환경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33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02877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7.5 </a:t>
            </a:r>
            <a:r>
              <a:rPr lang="ko-KR" altLang="en-US" sz="2000" b="1" dirty="0"/>
              <a:t>교육일정 검색화면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60" name="직사각형 15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57" y="819951"/>
            <a:ext cx="6759272" cy="56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01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34491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7.5 </a:t>
            </a:r>
            <a:r>
              <a:rPr lang="ko-KR" altLang="en-US" sz="2000" b="1" dirty="0"/>
              <a:t>교육일정 검색</a:t>
            </a:r>
            <a:r>
              <a:rPr lang="en-US" altLang="ko-KR" sz="2000" b="1" dirty="0"/>
              <a:t>(UI 1/2)</a:t>
            </a:r>
            <a:endParaRPr lang="ko-KR" altLang="en-US" sz="2000" b="1" dirty="0"/>
          </a:p>
        </p:txBody>
      </p:sp>
      <p:sp>
        <p:nvSpPr>
          <p:cNvPr id="42" name="직사각형 41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49" y="858889"/>
            <a:ext cx="6851688" cy="3533047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829211" y="4891617"/>
            <a:ext cx="70460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 err="1"/>
              <a:t>범위검색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최소값과 최대값 사이의 모든 항목들을 검색결과에 표시한다</a:t>
            </a:r>
            <a:endParaRPr lang="en-US" altLang="ko-KR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1972752" y="5197705"/>
            <a:ext cx="70460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/>
              <a:t>최소값이 최대값보다 클 경우 </a:t>
            </a:r>
            <a:r>
              <a:rPr lang="ko-KR" altLang="en-US" sz="1400" dirty="0" err="1"/>
              <a:t>경고창을</a:t>
            </a:r>
            <a:r>
              <a:rPr lang="ko-KR" altLang="en-US" sz="1400" dirty="0"/>
              <a:t> 띄우고 모든 값을 비움</a:t>
            </a:r>
            <a:endParaRPr lang="en-US" altLang="ko-KR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838201" y="5587014"/>
            <a:ext cx="5070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키워드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검색결과에 표시되는 모든 칼럼을 키워드로 검색</a:t>
            </a:r>
            <a:endParaRPr lang="en-US" altLang="ko-KR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838198" y="5902967"/>
            <a:ext cx="82863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[</a:t>
            </a:r>
            <a:r>
              <a:rPr lang="ko-KR" altLang="en-US" sz="1400" b="1" dirty="0"/>
              <a:t>교육일정 등록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en-US" altLang="ko-KR" sz="1400" dirty="0"/>
              <a:t>[</a:t>
            </a:r>
            <a:r>
              <a:rPr lang="ko-KR" altLang="en-US" sz="1400" dirty="0"/>
              <a:t>교육일정 등록</a:t>
            </a:r>
            <a:r>
              <a:rPr lang="en-US" altLang="ko-KR" sz="1400" dirty="0"/>
              <a:t>]</a:t>
            </a:r>
            <a:r>
              <a:rPr lang="ko-KR" altLang="en-US" sz="1400" dirty="0"/>
              <a:t>을 클릭하면 교육일정 등록 화면으로 이동 </a:t>
            </a:r>
            <a:endParaRPr lang="en-US" altLang="ko-KR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28964" y="4546399"/>
            <a:ext cx="992779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검색조건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검색조건은</a:t>
            </a:r>
            <a:r>
              <a:rPr lang="ko-KR" altLang="en-US" sz="1400" dirty="0"/>
              <a:t> 항목별로 </a:t>
            </a:r>
            <a:r>
              <a:rPr lang="en-US" altLang="ko-KR" sz="1400" dirty="0"/>
              <a:t>and</a:t>
            </a:r>
            <a:r>
              <a:rPr lang="ko-KR" altLang="en-US" sz="1400" dirty="0"/>
              <a:t>조건으로 검색하고 한 항목 내에서는 </a:t>
            </a:r>
            <a:r>
              <a:rPr lang="en-US" altLang="ko-KR" sz="1400" dirty="0"/>
              <a:t>or</a:t>
            </a:r>
            <a:r>
              <a:rPr lang="ko-KR" altLang="en-US" sz="1400" dirty="0"/>
              <a:t>조건으로 검색</a:t>
            </a:r>
            <a:endParaRPr lang="en-US" altLang="ko-KR" sz="1100" dirty="0"/>
          </a:p>
        </p:txBody>
      </p:sp>
      <p:sp>
        <p:nvSpPr>
          <p:cNvPr id="51" name="타원 50"/>
          <p:cNvSpPr/>
          <p:nvPr/>
        </p:nvSpPr>
        <p:spPr>
          <a:xfrm>
            <a:off x="2791332" y="127943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91332" y="240216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791332" y="33404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242463" y="390004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543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19" y="936127"/>
            <a:ext cx="8717847" cy="275300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729460" y="1401887"/>
            <a:ext cx="3883063" cy="36945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17835" y="126698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1034" y="3864589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[</a:t>
            </a:r>
            <a:r>
              <a:rPr lang="ko-KR" altLang="en-US" sz="1400" b="1" dirty="0" err="1"/>
              <a:t>다중검색</a:t>
            </a:r>
            <a:r>
              <a:rPr lang="ko-KR" altLang="en-US" sz="1400" b="1" dirty="0"/>
              <a:t> 조건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 err="1"/>
              <a:t>교육명</a:t>
            </a:r>
            <a:r>
              <a:rPr lang="ko-KR" altLang="en-US" sz="1400" dirty="0"/>
              <a:t> 오름차순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교육시작일</a:t>
            </a:r>
            <a:r>
              <a:rPr lang="ko-KR" altLang="en-US" sz="1400" dirty="0"/>
              <a:t> 오름차순</a:t>
            </a:r>
            <a:endParaRPr lang="en-US" altLang="ko-KR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38199" y="5209255"/>
            <a:ext cx="58366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 err="1"/>
              <a:t>페이징처리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 err="1"/>
              <a:t>한행에</a:t>
            </a:r>
            <a:r>
              <a:rPr lang="ko-KR" altLang="en-US" sz="1400" dirty="0"/>
              <a:t> 표시할 개수 이상은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처리함</a:t>
            </a:r>
            <a:endParaRPr lang="en-US" altLang="ko-KR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2248346" y="4221843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   </a:t>
            </a:r>
            <a:r>
              <a:rPr lang="ko-KR" altLang="en-US" sz="1400" dirty="0" err="1"/>
              <a:t>교육명</a:t>
            </a:r>
            <a:r>
              <a:rPr lang="ko-KR" altLang="en-US" sz="1400" dirty="0"/>
              <a:t> 오름차순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교육시작일</a:t>
            </a:r>
            <a:r>
              <a:rPr lang="ko-KR" altLang="en-US" sz="1400" dirty="0"/>
              <a:t> 내림차순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57577" y="4551862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   </a:t>
            </a:r>
            <a:r>
              <a:rPr lang="ko-KR" altLang="en-US" sz="1400" dirty="0" err="1"/>
              <a:t>교육명</a:t>
            </a:r>
            <a:r>
              <a:rPr lang="ko-KR" altLang="en-US" sz="1400" dirty="0"/>
              <a:t> 오름차순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교육종료일</a:t>
            </a:r>
            <a:r>
              <a:rPr lang="ko-KR" altLang="en-US" sz="1400" dirty="0"/>
              <a:t> 오름차순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5956250" y="1399478"/>
            <a:ext cx="329951" cy="30880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869267" y="126698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9236135" y="1371770"/>
            <a:ext cx="1254232" cy="36945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124509" y="126457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2403138" y="1929402"/>
            <a:ext cx="7455565" cy="658114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14118" y="1844484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547" y="5732200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 err="1"/>
              <a:t>행보기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선택된 행만큼의 행이 화면에 출력</a:t>
            </a:r>
            <a:endParaRPr lang="en-US" altLang="ko-KR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41546" y="6260023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검색결과물의 헤더 행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칼럼에 해당되는 열이 오름차순 또는 내림차순으로 정렬 </a:t>
            </a:r>
            <a:endParaRPr lang="en-US" altLang="ko-KR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248346" y="4853606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   </a:t>
            </a:r>
            <a:r>
              <a:rPr lang="ko-KR" altLang="en-US" sz="1400" dirty="0" err="1"/>
              <a:t>교육명</a:t>
            </a:r>
            <a:r>
              <a:rPr lang="ko-KR" altLang="en-US" sz="1400" dirty="0"/>
              <a:t> 오름차순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교육종료일</a:t>
            </a:r>
            <a:r>
              <a:rPr lang="ko-KR" altLang="en-US" sz="1400" dirty="0"/>
              <a:t> 내림차순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34491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7.5 </a:t>
            </a:r>
            <a:r>
              <a:rPr lang="ko-KR" altLang="en-US" sz="2000" b="1" dirty="0"/>
              <a:t>교육일정 검색</a:t>
            </a:r>
            <a:r>
              <a:rPr lang="en-US" altLang="ko-KR" sz="2000" b="1" dirty="0"/>
              <a:t>(UI 2/2)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2234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4491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7.5 </a:t>
            </a:r>
            <a:r>
              <a:rPr lang="ko-KR" altLang="en-US" sz="2000" b="1" dirty="0"/>
              <a:t>교육일정 </a:t>
            </a:r>
            <a:r>
              <a:rPr lang="ko-KR" altLang="en-US" sz="2000" b="1" dirty="0" err="1"/>
              <a:t>등록화면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62" y="858889"/>
            <a:ext cx="7071262" cy="55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40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4649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7.5 </a:t>
            </a:r>
            <a:r>
              <a:rPr lang="ko-KR" altLang="en-US" sz="2000" b="1" dirty="0"/>
              <a:t>교육일정 등록</a:t>
            </a:r>
            <a:r>
              <a:rPr lang="en-US" altLang="ko-KR" sz="2000" b="1" dirty="0"/>
              <a:t>(UI 1/3)</a:t>
            </a:r>
            <a:endParaRPr lang="ko-KR" altLang="en-US" sz="2000" b="1" dirty="0"/>
          </a:p>
        </p:txBody>
      </p:sp>
      <p:sp>
        <p:nvSpPr>
          <p:cNvPr id="39" name="직사각형 3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2782" y="3869972"/>
            <a:ext cx="77711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b="1" dirty="0" err="1"/>
              <a:t>과정분류</a:t>
            </a:r>
            <a:r>
              <a:rPr lang="ko-KR" altLang="en-US" sz="1400" dirty="0" err="1"/>
              <a:t>는</a:t>
            </a:r>
            <a:r>
              <a:rPr lang="ko-KR" altLang="en-US" sz="1400" dirty="0"/>
              <a:t> 국기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일반실업자</a:t>
            </a:r>
            <a:r>
              <a:rPr lang="en-US" altLang="ko-KR" sz="1400" dirty="0"/>
              <a:t>, </a:t>
            </a:r>
            <a:r>
              <a:rPr lang="ko-KR" altLang="en-US" sz="1400" dirty="0"/>
              <a:t>근로자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해외취업자</a:t>
            </a:r>
            <a:r>
              <a:rPr lang="en-US" altLang="ko-KR" sz="1400" dirty="0"/>
              <a:t>, </a:t>
            </a:r>
            <a:r>
              <a:rPr lang="ko-KR" altLang="en-US" sz="1400" dirty="0"/>
              <a:t>기타 중 반드시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택을</a:t>
            </a:r>
            <a:r>
              <a:rPr lang="ko-KR" altLang="en-US" sz="1400" dirty="0"/>
              <a:t> 해야 함</a:t>
            </a:r>
            <a:endParaRPr lang="en-US" altLang="ko-KR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32782" y="4285471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b="1" dirty="0" err="1"/>
              <a:t>교육명</a:t>
            </a:r>
            <a:r>
              <a:rPr lang="ko-KR" altLang="en-US" sz="1400" dirty="0" err="1"/>
              <a:t>은</a:t>
            </a:r>
            <a:r>
              <a:rPr lang="ko-KR" altLang="en-US" sz="1400" dirty="0"/>
              <a:t> 한글 또는 영어대소문자로 입력해야 함</a:t>
            </a:r>
            <a:r>
              <a:rPr lang="en-US" altLang="ko-KR" sz="1400" dirty="0"/>
              <a:t>(</a:t>
            </a:r>
            <a:r>
              <a:rPr lang="ko-KR" altLang="en-US" sz="1400" dirty="0"/>
              <a:t>공백 포함</a:t>
            </a:r>
            <a:r>
              <a:rPr lang="en-US" altLang="ko-KR" sz="1400" dirty="0"/>
              <a:t>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2781" y="4700969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b="1" dirty="0" err="1"/>
              <a:t>교육생수</a:t>
            </a:r>
            <a:r>
              <a:rPr lang="ko-KR" altLang="en-US" sz="1400" dirty="0" err="1"/>
              <a:t>는</a:t>
            </a:r>
            <a:r>
              <a:rPr lang="ko-KR" altLang="en-US" sz="1400" dirty="0"/>
              <a:t> </a:t>
            </a:r>
            <a:r>
              <a:rPr lang="en-US" altLang="ko-KR" sz="1400" dirty="0"/>
              <a:t>10~50</a:t>
            </a:r>
            <a:r>
              <a:rPr lang="ko-KR" altLang="en-US" sz="1400" dirty="0"/>
              <a:t>명 </a:t>
            </a:r>
            <a:r>
              <a:rPr lang="ko-KR" altLang="en-US" sz="1400" dirty="0" err="1"/>
              <a:t>사이중</a:t>
            </a:r>
            <a:r>
              <a:rPr lang="ko-KR" altLang="en-US" sz="1400" dirty="0"/>
              <a:t> 반드시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택을</a:t>
            </a:r>
            <a:r>
              <a:rPr lang="ko-KR" altLang="en-US" sz="1400" dirty="0"/>
              <a:t> 해야 함</a:t>
            </a:r>
            <a:endParaRPr lang="en-US" altLang="ko-KR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732781" y="5116467"/>
            <a:ext cx="809718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4. </a:t>
            </a:r>
            <a:r>
              <a:rPr lang="ko-KR" altLang="en-US" sz="1400" b="1" dirty="0" err="1"/>
              <a:t>강사명</a:t>
            </a:r>
            <a:r>
              <a:rPr lang="ko-KR" altLang="en-US" sz="1400" dirty="0" err="1"/>
              <a:t>은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강사</a:t>
            </a:r>
            <a:r>
              <a:rPr lang="en-US" altLang="ko-KR" sz="1400" dirty="0"/>
              <a:t>’</a:t>
            </a:r>
            <a:r>
              <a:rPr lang="ko-KR" altLang="en-US" sz="1400" dirty="0"/>
              <a:t>페이지에 등록되어있는 강사들 중 반드시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택을</a:t>
            </a:r>
            <a:r>
              <a:rPr lang="ko-KR" altLang="en-US" sz="1400" dirty="0"/>
              <a:t> 해야 함  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47" y="1071328"/>
            <a:ext cx="9602858" cy="257703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32780" y="5531965"/>
            <a:ext cx="90670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5.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/>
              <a:t> </a:t>
            </a:r>
            <a:r>
              <a:rPr lang="ko-KR" altLang="en-US" sz="1400" b="1" dirty="0" err="1"/>
              <a:t>담당강사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시작일이 종료일보다 </a:t>
            </a:r>
            <a:r>
              <a:rPr lang="ko-KR" altLang="en-US" sz="1400" dirty="0" err="1"/>
              <a:t>큰경우</a:t>
            </a:r>
            <a:r>
              <a:rPr lang="ko-KR" altLang="en-US" sz="1400" dirty="0"/>
              <a:t> 등록버튼을 클릭하면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종료일의 값이 </a:t>
            </a:r>
            <a:r>
              <a:rPr lang="ko-KR" altLang="en-US" sz="1400" dirty="0" err="1"/>
              <a:t>비워짐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732782" y="5947463"/>
            <a:ext cx="739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 err="1"/>
              <a:t>행추가를</a:t>
            </a:r>
            <a:r>
              <a:rPr lang="ko-KR" altLang="en-US" sz="1400" dirty="0"/>
              <a:t> 통해 </a:t>
            </a:r>
            <a:r>
              <a:rPr lang="ko-KR" altLang="en-US" sz="1400" dirty="0" err="1"/>
              <a:t>담당강사을</a:t>
            </a:r>
            <a:r>
              <a:rPr lang="ko-KR" altLang="en-US" sz="1400" dirty="0"/>
              <a:t> 추가하고 </a:t>
            </a:r>
            <a:r>
              <a:rPr lang="ko-KR" altLang="en-US" sz="1400" dirty="0" err="1"/>
              <a:t>행삭제를</a:t>
            </a:r>
            <a:r>
              <a:rPr lang="ko-KR" altLang="en-US" sz="1400" dirty="0"/>
              <a:t> 통해 </a:t>
            </a:r>
            <a:r>
              <a:rPr lang="ko-KR" altLang="en-US" sz="1400" dirty="0" err="1"/>
              <a:t>담당강사을</a:t>
            </a:r>
            <a:r>
              <a:rPr lang="ko-KR" altLang="en-US" sz="1400" dirty="0"/>
              <a:t> 삭제할 수 있음 </a:t>
            </a:r>
            <a:endParaRPr lang="en-US" altLang="ko-KR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45211" y="6331139"/>
            <a:ext cx="8531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주의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 err="1"/>
              <a:t>마지막행은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행삭제가</a:t>
            </a:r>
            <a:r>
              <a:rPr lang="ko-KR" altLang="en-US" sz="1400" dirty="0"/>
              <a:t> 불가능 하고 행의 데이터가 없는 경우 그냥 삭제 되고 있는 경우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  </a:t>
            </a:r>
            <a:endParaRPr lang="en-US" altLang="ko-KR" sz="1400" dirty="0"/>
          </a:p>
        </p:txBody>
      </p:sp>
      <p:sp>
        <p:nvSpPr>
          <p:cNvPr id="125" name="타원 124"/>
          <p:cNvSpPr/>
          <p:nvPr/>
        </p:nvSpPr>
        <p:spPr>
          <a:xfrm>
            <a:off x="1115627" y="100506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115627" y="147969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117776" y="1894034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3961445" y="259329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5434705" y="258852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5768626" y="321600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28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34" y="1084028"/>
            <a:ext cx="9685518" cy="2099594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732782" y="3380445"/>
            <a:ext cx="77711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b="1" dirty="0"/>
              <a:t>과목명</a:t>
            </a:r>
            <a:r>
              <a:rPr lang="ko-KR" altLang="en-US" sz="1400" dirty="0"/>
              <a:t>과</a:t>
            </a:r>
            <a:r>
              <a:rPr lang="ko-KR" altLang="en-US" sz="1400" b="1" dirty="0"/>
              <a:t>능력단위명</a:t>
            </a:r>
            <a:r>
              <a:rPr lang="ko-KR" altLang="en-US" sz="1400" dirty="0"/>
              <a:t>은 한글 또는 영어대소문자로 입력해야 함</a:t>
            </a:r>
            <a:r>
              <a:rPr lang="en-US" altLang="ko-KR" sz="1400" dirty="0"/>
              <a:t>(</a:t>
            </a:r>
            <a:r>
              <a:rPr lang="ko-KR" altLang="en-US" sz="1400" dirty="0"/>
              <a:t>공백 포함</a:t>
            </a:r>
            <a:r>
              <a:rPr lang="en-US" altLang="ko-KR" sz="1400" dirty="0"/>
              <a:t>)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732782" y="3795944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b="1" dirty="0"/>
              <a:t>능력단위명</a:t>
            </a:r>
            <a:r>
              <a:rPr lang="ko-KR" altLang="en-US" sz="1400" dirty="0"/>
              <a:t>에서 </a:t>
            </a:r>
            <a:r>
              <a:rPr lang="en-US" altLang="ko-KR" sz="1400" dirty="0"/>
              <a:t>NCS</a:t>
            </a:r>
            <a:r>
              <a:rPr lang="ko-KR" altLang="en-US" sz="1400" dirty="0"/>
              <a:t>와 비</a:t>
            </a:r>
            <a:r>
              <a:rPr lang="en-US" altLang="ko-KR" sz="1400" dirty="0"/>
              <a:t>NCS </a:t>
            </a:r>
            <a:r>
              <a:rPr lang="ko-KR" altLang="en-US" sz="1400" dirty="0"/>
              <a:t>중 반드시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택을</a:t>
            </a:r>
            <a:r>
              <a:rPr lang="ko-KR" altLang="en-US" sz="1400" dirty="0"/>
              <a:t> 해야 함</a:t>
            </a:r>
            <a:endParaRPr lang="en-US" altLang="ko-KR" sz="1400" dirty="0"/>
          </a:p>
        </p:txBody>
      </p:sp>
      <p:sp>
        <p:nvSpPr>
          <p:cNvPr id="86" name="직사각형 85"/>
          <p:cNvSpPr/>
          <p:nvPr/>
        </p:nvSpPr>
        <p:spPr>
          <a:xfrm>
            <a:off x="732781" y="4211442"/>
            <a:ext cx="93718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/>
              <a:t> </a:t>
            </a:r>
            <a:r>
              <a:rPr lang="ko-KR" altLang="en-US" sz="1400" b="1" dirty="0" err="1"/>
              <a:t>교육과목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시작일이 종료일보다 </a:t>
            </a:r>
            <a:r>
              <a:rPr lang="ko-KR" altLang="en-US" sz="1400" dirty="0" err="1"/>
              <a:t>큰경우</a:t>
            </a:r>
            <a:r>
              <a:rPr lang="ko-KR" altLang="en-US" sz="1400" dirty="0"/>
              <a:t> 등록버튼을 클릭하면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</a:t>
            </a:r>
            <a:r>
              <a:rPr lang="ko-KR" altLang="en-US" sz="1400" dirty="0" err="1"/>
              <a:t>종료일값이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비워짐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87" name="직사각형 86"/>
          <p:cNvSpPr/>
          <p:nvPr/>
        </p:nvSpPr>
        <p:spPr>
          <a:xfrm>
            <a:off x="732781" y="4674615"/>
            <a:ext cx="8097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 err="1"/>
              <a:t>행추가를</a:t>
            </a:r>
            <a:r>
              <a:rPr lang="ko-KR" altLang="en-US" sz="1400" dirty="0"/>
              <a:t> 통해 </a:t>
            </a:r>
            <a:r>
              <a:rPr lang="ko-KR" altLang="en-US" sz="1400" dirty="0" err="1"/>
              <a:t>담당강사을</a:t>
            </a:r>
            <a:r>
              <a:rPr lang="ko-KR" altLang="en-US" sz="1400" dirty="0"/>
              <a:t> 추가하고 </a:t>
            </a:r>
            <a:r>
              <a:rPr lang="ko-KR" altLang="en-US" sz="1400" dirty="0" err="1"/>
              <a:t>행삭제를</a:t>
            </a:r>
            <a:r>
              <a:rPr lang="ko-KR" altLang="en-US" sz="1400" dirty="0"/>
              <a:t> 통해 </a:t>
            </a:r>
            <a:r>
              <a:rPr lang="ko-KR" altLang="en-US" sz="1400" dirty="0" err="1"/>
              <a:t>담당강사을</a:t>
            </a:r>
            <a:r>
              <a:rPr lang="ko-KR" altLang="en-US" sz="1400" dirty="0"/>
              <a:t> 삭제할 수 있음 </a:t>
            </a:r>
            <a:endParaRPr lang="en-US" altLang="ko-KR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945211" y="5028817"/>
            <a:ext cx="8531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주의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 err="1"/>
              <a:t>마지막행은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행삭제가</a:t>
            </a:r>
            <a:r>
              <a:rPr lang="ko-KR" altLang="en-US" sz="1400" dirty="0"/>
              <a:t> 불가능 하고 행의 데이터가 없는 경우 그냥 삭제 되고 있는 경우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  </a:t>
            </a:r>
            <a:endParaRPr lang="en-US" altLang="ko-KR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732780" y="5377971"/>
            <a:ext cx="93718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5.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/>
              <a:t> </a:t>
            </a:r>
            <a:r>
              <a:rPr lang="ko-KR" altLang="en-US" sz="1400" b="1" dirty="0" err="1"/>
              <a:t>교육기간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시작일이 종료일보다 </a:t>
            </a:r>
            <a:r>
              <a:rPr lang="ko-KR" altLang="en-US" sz="1400" dirty="0" err="1"/>
              <a:t>큰경우</a:t>
            </a:r>
            <a:r>
              <a:rPr lang="ko-KR" altLang="en-US" sz="1400" dirty="0"/>
              <a:t> 등록버튼을 클릭하면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</a:t>
            </a:r>
            <a:r>
              <a:rPr lang="ko-KR" altLang="en-US" sz="1400" dirty="0" err="1"/>
              <a:t>종료일값이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비워짐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90" name="타원 189"/>
          <p:cNvSpPr/>
          <p:nvPr/>
        </p:nvSpPr>
        <p:spPr>
          <a:xfrm>
            <a:off x="2309620" y="113135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5418680" y="159755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6581416" y="112302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5866493" y="212993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1178809" y="235318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6" name="모서리가 둥근 직사각형 19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4649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7.5 </a:t>
            </a:r>
            <a:r>
              <a:rPr lang="ko-KR" altLang="en-US" sz="2000" b="1" dirty="0"/>
              <a:t>교육일정 등록</a:t>
            </a:r>
            <a:r>
              <a:rPr lang="en-US" altLang="ko-KR" sz="2000" b="1" dirty="0"/>
              <a:t>(UI 2/3)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55099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73" y="991665"/>
            <a:ext cx="9599239" cy="236358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732782" y="3426625"/>
            <a:ext cx="77711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 교육 시간</a:t>
            </a:r>
            <a:r>
              <a:rPr lang="ko-KR" altLang="en-US" sz="1400" dirty="0"/>
              <a:t>은</a:t>
            </a:r>
            <a:r>
              <a:rPr lang="en-US" altLang="ko-KR" sz="1400" dirty="0"/>
              <a:t> 1~12</a:t>
            </a:r>
            <a:r>
              <a:rPr lang="ko-KR" altLang="en-US" sz="1400" dirty="0"/>
              <a:t>시간 중 반드시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택을</a:t>
            </a:r>
            <a:r>
              <a:rPr lang="ko-KR" altLang="en-US" sz="1400" dirty="0"/>
              <a:t> 해야 함</a:t>
            </a:r>
            <a:endParaRPr lang="en-US" altLang="ko-KR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732782" y="3842124"/>
            <a:ext cx="93717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 점심 시간</a:t>
            </a:r>
            <a:r>
              <a:rPr lang="ko-KR" altLang="en-US" sz="1400" dirty="0"/>
              <a:t>의 시작일이 종료일보다 </a:t>
            </a:r>
            <a:r>
              <a:rPr lang="ko-KR" altLang="en-US" sz="1400" dirty="0" err="1"/>
              <a:t>큰경우</a:t>
            </a:r>
            <a:r>
              <a:rPr lang="ko-KR" altLang="en-US" sz="1400" dirty="0"/>
              <a:t> 등록버튼을 클릭하면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</a:t>
            </a:r>
            <a:r>
              <a:rPr lang="ko-KR" altLang="en-US" sz="1400"/>
              <a:t>뜨고 종료일의 값이 </a:t>
            </a:r>
            <a:r>
              <a:rPr lang="ko-KR" altLang="en-US" sz="1400" dirty="0" err="1"/>
              <a:t>비워짐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732781" y="4257622"/>
            <a:ext cx="93718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b="1" dirty="0" err="1"/>
              <a:t>휴강일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주말</a:t>
            </a:r>
            <a:r>
              <a:rPr lang="en-US" altLang="ko-KR" sz="1400" dirty="0"/>
              <a:t>/</a:t>
            </a:r>
            <a:r>
              <a:rPr lang="ko-KR" altLang="en-US" sz="1400" dirty="0"/>
              <a:t>공휴일 </a:t>
            </a:r>
            <a:r>
              <a:rPr lang="ko-KR" altLang="en-US" sz="1400" dirty="0" err="1"/>
              <a:t>휴강일은</a:t>
            </a:r>
            <a:r>
              <a:rPr lang="ko-KR" altLang="en-US" sz="1400" dirty="0"/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선택사항</a:t>
            </a:r>
            <a:r>
              <a:rPr lang="ko-KR" altLang="en-US" sz="1400" dirty="0"/>
              <a:t> 임</a:t>
            </a:r>
            <a:endParaRPr lang="en-US" altLang="ko-KR" sz="1400" dirty="0"/>
          </a:p>
        </p:txBody>
      </p:sp>
      <p:sp>
        <p:nvSpPr>
          <p:cNvPr id="86" name="직사각형 85"/>
          <p:cNvSpPr/>
          <p:nvPr/>
        </p:nvSpPr>
        <p:spPr>
          <a:xfrm>
            <a:off x="732781" y="4720795"/>
            <a:ext cx="8097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 err="1"/>
              <a:t>행추가를</a:t>
            </a:r>
            <a:r>
              <a:rPr lang="ko-KR" altLang="en-US" sz="1400" dirty="0"/>
              <a:t> 통해 평일휴강일을 추가하고 </a:t>
            </a:r>
            <a:r>
              <a:rPr lang="ko-KR" altLang="en-US" sz="1400" dirty="0" err="1"/>
              <a:t>행삭제를</a:t>
            </a:r>
            <a:r>
              <a:rPr lang="ko-KR" altLang="en-US" sz="1400" dirty="0"/>
              <a:t> 통해 평일휴강일을 삭제할 수 있음 </a:t>
            </a:r>
            <a:endParaRPr lang="en-US" altLang="ko-KR" sz="1400" dirty="0"/>
          </a:p>
        </p:txBody>
      </p:sp>
      <p:sp>
        <p:nvSpPr>
          <p:cNvPr id="87" name="직사각형 86"/>
          <p:cNvSpPr/>
          <p:nvPr/>
        </p:nvSpPr>
        <p:spPr>
          <a:xfrm>
            <a:off x="945211" y="5074997"/>
            <a:ext cx="8531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주의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/>
              <a:t>평일 </a:t>
            </a:r>
            <a:r>
              <a:rPr lang="ko-KR" altLang="en-US" sz="1400" dirty="0" err="1"/>
              <a:t>휴강일의</a:t>
            </a:r>
            <a:r>
              <a:rPr lang="ko-KR" altLang="en-US" sz="1400" dirty="0"/>
              <a:t> 년</a:t>
            </a:r>
            <a:r>
              <a:rPr lang="en-US" altLang="ko-KR" sz="1400" dirty="0"/>
              <a:t>,</a:t>
            </a:r>
            <a:r>
              <a:rPr lang="ko-KR" altLang="en-US" sz="1400" dirty="0"/>
              <a:t>월</a:t>
            </a:r>
            <a:r>
              <a:rPr lang="en-US" altLang="ko-KR" sz="1400" dirty="0"/>
              <a:t>,</a:t>
            </a:r>
            <a:r>
              <a:rPr lang="ko-KR" altLang="en-US" sz="1400" dirty="0"/>
              <a:t>일 중 하나라도 선택하면 모든 값을 선택해야 함 </a:t>
            </a:r>
            <a:endParaRPr lang="en-US" altLang="ko-KR" sz="1400" dirty="0"/>
          </a:p>
        </p:txBody>
      </p:sp>
      <p:sp>
        <p:nvSpPr>
          <p:cNvPr id="147" name="타원 146"/>
          <p:cNvSpPr/>
          <p:nvPr/>
        </p:nvSpPr>
        <p:spPr>
          <a:xfrm>
            <a:off x="1221948" y="92364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221948" y="131350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221948" y="170336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4226168" y="289794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1" name="모서리가 둥근 직사각형 190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4649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7.5 </a:t>
            </a:r>
            <a:r>
              <a:rPr lang="ko-KR" altLang="en-US" sz="2000" b="1" dirty="0"/>
              <a:t>교육일정 등록</a:t>
            </a:r>
            <a:r>
              <a:rPr lang="en-US" altLang="ko-KR" sz="2000" b="1" dirty="0"/>
              <a:t>(UI 3/3)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880374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4167910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7.5 </a:t>
            </a:r>
            <a:r>
              <a:rPr lang="ko-KR" altLang="en-US" sz="2000" b="1" dirty="0"/>
              <a:t>교육일정 수정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삭제 화면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50" y="858889"/>
            <a:ext cx="6236285" cy="58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588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491205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7.5 </a:t>
            </a:r>
            <a:r>
              <a:rPr lang="ko-KR" altLang="en-US" sz="2000" b="1" dirty="0"/>
              <a:t>교육일정 수정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삭제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82" y="858889"/>
            <a:ext cx="9286222" cy="32835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6143" y="6077490"/>
            <a:ext cx="6761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/>
              <a:t>수정 또는 삭제버튼을 누르면 수정 또는 삭제의 유무를 확인하는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36304" y="5775822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>
                <a:solidFill>
                  <a:srgbClr val="BB2FBC"/>
                </a:solidFill>
              </a:rPr>
              <a:t> 차이점</a:t>
            </a:r>
            <a:endParaRPr lang="en-US" altLang="ko-KR" sz="1400" dirty="0">
              <a:solidFill>
                <a:srgbClr val="BB2FBC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479407" y="3865590"/>
            <a:ext cx="1254232" cy="29729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5906425" y="3865589"/>
            <a:ext cx="1254232" cy="29729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2" idx="2"/>
          </p:cNvCxnSpPr>
          <p:nvPr/>
        </p:nvCxnSpPr>
        <p:spPr>
          <a:xfrm flipH="1">
            <a:off x="4615758" y="4162882"/>
            <a:ext cx="490765" cy="191155"/>
          </a:xfrm>
          <a:prstGeom prst="straightConnector1">
            <a:avLst/>
          </a:prstGeom>
          <a:ln w="38100">
            <a:solidFill>
              <a:srgbClr val="BB2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533541" y="4160333"/>
            <a:ext cx="487369" cy="193703"/>
          </a:xfrm>
          <a:prstGeom prst="straightConnector1">
            <a:avLst/>
          </a:prstGeom>
          <a:ln w="38100">
            <a:solidFill>
              <a:srgbClr val="BB2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69" y="4333570"/>
            <a:ext cx="3016838" cy="129141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390" y="4333570"/>
            <a:ext cx="3016838" cy="12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2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800" b="1" i="1" dirty="0"/>
              <a:t>8. JSP </a:t>
            </a:r>
            <a:r>
              <a:rPr lang="ko-KR" altLang="en-US" sz="2800" b="1" i="1" dirty="0"/>
              <a:t>페이지</a:t>
            </a:r>
            <a:r>
              <a:rPr lang="en-US" altLang="ko-KR" sz="2800" b="1" i="1" dirty="0"/>
              <a:t> </a:t>
            </a:r>
            <a:r>
              <a:rPr lang="ko-KR" altLang="en-US" sz="2800" b="1" i="1" dirty="0"/>
              <a:t>설계 </a:t>
            </a:r>
            <a:r>
              <a:rPr lang="en-US" altLang="ko-KR" sz="2800" b="1" i="1" dirty="0"/>
              <a:t>(28</a:t>
            </a:r>
            <a:r>
              <a:rPr lang="ko-KR" altLang="en-US" sz="2800" b="1" i="1" dirty="0"/>
              <a:t>개</a:t>
            </a:r>
            <a:r>
              <a:rPr lang="en-US" altLang="ko-KR" sz="2800" b="1" i="1" dirty="0"/>
              <a:t>)</a:t>
            </a:r>
            <a:r>
              <a:rPr lang="ko-KR" altLang="en-US" sz="2800" b="1" i="1" dirty="0"/>
              <a:t>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235738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800" b="1" i="1" dirty="0"/>
              <a:t>3. </a:t>
            </a:r>
            <a:r>
              <a:rPr lang="ko-KR" altLang="en-US" sz="2800" b="1" i="1" dirty="0"/>
              <a:t>프로젝트 개요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29572156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87950"/>
              </p:ext>
            </p:extLst>
          </p:nvPr>
        </p:nvGraphicFramePr>
        <p:xfrm>
          <a:off x="1188835" y="1363649"/>
          <a:ext cx="9888715" cy="316927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762950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student_search_form.jsp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/erp1/student_search_form.do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검색화면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student_search_proc.jsp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/erp1/student_search_proc.do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검색 결과물을 출력한다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student_reg_form.jsp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/erp1/student_reg_form.do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등록화면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/erp1/student_reg_proc.do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/erp/student_reg_proc.do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교육생 입력 후 입력 행의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student_updel_form.jsp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/erp1/student_updel_form.do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   /erp1/student_updel_proc.do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/erp/student_updel_proc.do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교육생 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 행 적용 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12502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8.1 JSP</a:t>
            </a:r>
            <a:r>
              <a:rPr lang="ko-KR" altLang="en-US" sz="2000" b="1" dirty="0"/>
              <a:t>페이지 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944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97898"/>
              </p:ext>
            </p:extLst>
          </p:nvPr>
        </p:nvGraphicFramePr>
        <p:xfrm>
          <a:off x="1188835" y="1363649"/>
          <a:ext cx="9888715" cy="316927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762950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teacher_search_form.jsp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/erp1/teacher_search_form.do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강사 검색화면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teacher_search_proc.jsp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/erp1/teacher_search_proc.do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강사 검색 결과물을 출력한다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teacher_reg_form.jsp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/erp1/teacher_reg_form.do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강사 등록화면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/erp1/teacher_reg_proc.do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/erp/teacher_reg_proc.do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강사 입력 후 입력 행의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teacher_upDel_form.jsp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/erp1/teacher_upDel_form.do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강사 수정화면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/erp1/teacher_upDel_proc.do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/erp/teacher_updel_proc.do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강사 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 행 적용 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12502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8.2 JSP</a:t>
            </a:r>
            <a:r>
              <a:rPr lang="ko-KR" altLang="en-US" sz="2000" b="1" dirty="0"/>
              <a:t>페이지 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강사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28789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25024"/>
              </p:ext>
            </p:extLst>
          </p:nvPr>
        </p:nvGraphicFramePr>
        <p:xfrm>
          <a:off x="1188835" y="1363649"/>
          <a:ext cx="9888715" cy="361997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stu_evaluation_search_form.jsp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가상주소 </a:t>
                      </a:r>
                      <a:r>
                        <a:rPr lang="en-US" altLang="ko-KR" sz="1200" u="none" strike="noStrike">
                          <a:effectLst/>
                        </a:rPr>
                        <a:t>/erp1/stu_evaluation_search_form.do</a:t>
                      </a:r>
                      <a:r>
                        <a:rPr lang="ko-KR" altLang="en-US" sz="1200" u="none" strike="noStrike">
                          <a:effectLst/>
                        </a:rPr>
                        <a:t>로 접속하면 교육생평가 검색화면 을 보여준다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stu_evaluation_search_proc.jsp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/erp1/stu_evaluation_search_proc.do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교육생평가 검색화면 결과물을 출력한다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stu_exam_evaluation_reg_form.jsp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/erp1/stu_exam_evaluation_reg_form.do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시험평가 등록화면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stu_exam_evaluation_reg_form2.jsp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/erp1/stu_exam_evaluation_reg_form2.do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인성평가 등록화면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stu_exam_evaluation_reg_proc.jsp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/erp/stu_exam_evaluation_reg_proc.do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교육생 시험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 입력 후 입력 행의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stu_exam_evaluation_upDel_form.jsp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/erp1/stu_exam_evaluation_upDel_form.do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교육생 시험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/erp1/stu_exam_evaluation_upDel_proc.do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/erpstu_exam_evaluation_upDel_proc.do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교육생 시험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 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 행 적용 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90175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8.3 JSP</a:t>
            </a:r>
            <a:r>
              <a:rPr lang="ko-KR" altLang="en-US" sz="2000" b="1" dirty="0"/>
              <a:t>페이지 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교육평가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40038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23167"/>
              </p:ext>
            </p:extLst>
          </p:nvPr>
        </p:nvGraphicFramePr>
        <p:xfrm>
          <a:off x="1188835" y="1363649"/>
          <a:ext cx="9888715" cy="316927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eduCourseSearchForm.jsp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가상주소 </a:t>
                      </a:r>
                      <a:r>
                        <a:rPr lang="en-US" altLang="ko-KR" sz="1200" u="none" strike="noStrike">
                          <a:effectLst/>
                        </a:rPr>
                        <a:t>/erp1/eduCourseSearchForm.do</a:t>
                      </a:r>
                      <a:r>
                        <a:rPr lang="ko-KR" altLang="en-US" sz="1200" u="none" strike="noStrike">
                          <a:effectLst/>
                        </a:rPr>
                        <a:t>로 접속하면 교육일정 검색화면 을 보여준다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eduCourseSearchProc.jsp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/erp1/eduCourseSearchProc.do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교육일정 결과물을 출력한다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eduCourseRegForm.jsp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/erp1/eduCourseRegForm.do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시험평가 등록화면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/erp1/eduCourseRegProc.do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/erp1/eduCourseRegProc.do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교육일정 입력 후 입력 행의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eduCourseUpDelForm.jsp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/erp1/eduCourseUpDelForm.do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교육일정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/erp1/eduCourseUpDelProc.do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/erpstu_exam_evaluation_upDel_proc.do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교육일정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이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90175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8.4 JSP</a:t>
            </a:r>
            <a:r>
              <a:rPr lang="ko-KR" altLang="en-US" sz="2000" b="1" dirty="0"/>
              <a:t>페이지 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교육일정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42369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800" b="1" i="1" dirty="0"/>
              <a:t>9. </a:t>
            </a:r>
            <a:r>
              <a:rPr lang="ko-KR" altLang="en-US" sz="2800" b="1" i="1" dirty="0"/>
              <a:t>클래스</a:t>
            </a:r>
            <a:r>
              <a:rPr lang="en-US" altLang="ko-KR" sz="2800" b="1" i="1" dirty="0"/>
              <a:t> </a:t>
            </a:r>
            <a:r>
              <a:rPr lang="ko-KR" altLang="en-US" sz="2800" b="1" i="1" dirty="0"/>
              <a:t>설계 </a:t>
            </a:r>
            <a:r>
              <a:rPr lang="en-US" altLang="ko-KR" sz="2800" b="1" i="1" dirty="0"/>
              <a:t>(44</a:t>
            </a:r>
            <a:r>
              <a:rPr lang="ko-KR" altLang="en-US" sz="2800" b="1" i="1" dirty="0"/>
              <a:t>개</a:t>
            </a:r>
            <a:r>
              <a:rPr lang="en-US" altLang="ko-KR" sz="2800" b="1" i="1" dirty="0"/>
              <a:t>)</a:t>
            </a:r>
            <a:r>
              <a:rPr lang="ko-KR" altLang="en-US" sz="2800" b="1" i="1" dirty="0"/>
              <a:t>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8668777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80649"/>
              </p:ext>
            </p:extLst>
          </p:nvPr>
        </p:nvGraphicFramePr>
        <p:xfrm>
          <a:off x="1188835" y="1363649"/>
          <a:ext cx="9888715" cy="4789144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718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com.kosmo.erp.StudentController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1.</a:t>
                      </a:r>
                      <a:r>
                        <a:rPr lang="ko-KR" altLang="en-US" sz="1200" u="none" strike="noStrike" dirty="0">
                          <a:effectLst/>
                        </a:rPr>
                        <a:t>가상 </a:t>
                      </a:r>
                      <a:r>
                        <a:rPr lang="en-US" altLang="ko-KR" sz="1200" u="none" strike="noStrike" dirty="0">
                          <a:effectLst/>
                        </a:rPr>
                        <a:t>URL </a:t>
                      </a:r>
                      <a:r>
                        <a:rPr lang="ko-KR" altLang="en-US" sz="1200" u="none" strike="noStrike" dirty="0">
                          <a:effectLst/>
                        </a:rPr>
                        <a:t>주소로 접속하면 호출되는 메소드를 관리한다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2.</a:t>
                      </a:r>
                      <a:r>
                        <a:rPr lang="ko-KR" altLang="en-US" sz="1200" u="none" strike="noStrike" dirty="0">
                          <a:effectLst/>
                        </a:rPr>
                        <a:t>서비스 클래스의 메소드를 호출하여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응답물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쿠키값</a:t>
                      </a:r>
                      <a:r>
                        <a:rPr lang="ko-KR" altLang="en-US" sz="1200" u="none" strike="noStrike" dirty="0">
                          <a:effectLst/>
                        </a:rPr>
                        <a:t> 또는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파리미터값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</a:rPr>
                        <a:t>을 얻는다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3.ModelAndView </a:t>
                      </a:r>
                      <a:r>
                        <a:rPr lang="ko-KR" altLang="en-US" sz="1200" u="none" strike="noStrike" dirty="0">
                          <a:effectLst/>
                        </a:rPr>
                        <a:t>객체에 호출 </a:t>
                      </a:r>
                      <a:r>
                        <a:rPr lang="en-US" altLang="ko-KR" sz="1200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u="none" strike="noStrike" dirty="0">
                          <a:effectLst/>
                        </a:rPr>
                        <a:t>페이지명과 응답물을 저장하고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리턴한다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StudentServiceImpl</a:t>
                      </a:r>
                      <a:r>
                        <a:rPr lang="ko-KR" altLang="en-US" sz="1200" u="none" strike="noStrike" dirty="0">
                          <a:effectLst/>
                        </a:rPr>
                        <a:t>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메소드목록을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규정한다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2774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com.kosmo.erp.StudentServiceImpl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클래스의 메소드를 호출하기 위해 속성변수에 </a:t>
                      </a:r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클래스를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200" u="none" strike="noStrike" dirty="0">
                          <a:effectLst/>
                        </a:rPr>
                        <a:t> 저장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5641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com.kosmo.erp.StudentDAO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StudentDAOImpl</a:t>
                      </a:r>
                      <a:r>
                        <a:rPr lang="ko-KR" altLang="en-US" sz="1200" u="none" strike="noStrike" dirty="0">
                          <a:effectLst/>
                        </a:rPr>
                        <a:t>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메소드목록을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규정한다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2282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com.kosmo.erp.StudentDAOImpl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오라클 테이블 안의 데이터를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검색하기위해 속성변수에 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SqlSessionTemplate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클래스를 객체화 하여 저장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개인정보을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com.kosmo.erp.StudentSearchDTO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교육생의 검색을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com.kosmo.erp.StudentCareerDTO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교육생의 회사경력을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com.kosmo.erp.StudentSchoolDTO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교육생의 학력을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19424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9.1 </a:t>
            </a:r>
            <a:r>
              <a:rPr lang="ko-KR" altLang="en-US" sz="2000" b="1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3390248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00350"/>
              </p:ext>
            </p:extLst>
          </p:nvPr>
        </p:nvGraphicFramePr>
        <p:xfrm>
          <a:off x="1188835" y="1363649"/>
          <a:ext cx="9888715" cy="400905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839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com.kosmo.erp.TeacherController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1.</a:t>
                      </a:r>
                      <a:r>
                        <a:rPr lang="ko-KR" altLang="en-US" sz="1200" u="none" strike="noStrike" dirty="0">
                          <a:effectLst/>
                        </a:rPr>
                        <a:t>가상 </a:t>
                      </a:r>
                      <a:r>
                        <a:rPr lang="en-US" altLang="ko-KR" sz="1200" u="none" strike="noStrike" dirty="0">
                          <a:effectLst/>
                        </a:rPr>
                        <a:t>URL </a:t>
                      </a:r>
                      <a:r>
                        <a:rPr lang="ko-KR" altLang="en-US" sz="1200" u="none" strike="noStrike" dirty="0">
                          <a:effectLst/>
                        </a:rPr>
                        <a:t>주소로 접속하면 호출되는 메소드를 소유한 </a:t>
                      </a:r>
                      <a:r>
                        <a:rPr lang="en-US" altLang="ko-KR" sz="1200" u="none" strike="noStrike" dirty="0">
                          <a:effectLst/>
                        </a:rPr>
                        <a:t>Controller Class.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2.</a:t>
                      </a:r>
                      <a:r>
                        <a:rPr lang="ko-KR" altLang="en-US" sz="1200" u="none" strike="noStrike" dirty="0">
                          <a:effectLst/>
                        </a:rPr>
                        <a:t>서비스 클래스의 메소드 호출하여 응답물을 얻는다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3.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호출하여 응답물을 얻을 때 요청메시지 안의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쿠키값</a:t>
                      </a:r>
                      <a:r>
                        <a:rPr lang="ko-KR" altLang="en-US" sz="1200" u="none" strike="noStrike" dirty="0">
                          <a:effectLst/>
                        </a:rPr>
                        <a:t> 또는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파라미터값이</a:t>
                      </a:r>
                      <a:r>
                        <a:rPr lang="ko-KR" altLang="en-US" sz="1200" u="none" strike="noStrike" dirty="0">
                          <a:effectLst/>
                        </a:rPr>
                        <a:t> 전달된다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4.ModelAndView </a:t>
                      </a:r>
                      <a:r>
                        <a:rPr lang="ko-KR" altLang="en-US" sz="1200" u="none" strike="noStrike" dirty="0">
                          <a:effectLst/>
                        </a:rPr>
                        <a:t>객체에 호출 </a:t>
                      </a:r>
                      <a:r>
                        <a:rPr lang="en-US" altLang="ko-KR" sz="1200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u="none" strike="noStrike" dirty="0">
                          <a:effectLst/>
                        </a:rPr>
                        <a:t>페이지명과 응답물을 저장하고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리턴한다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연동에 필요한 메소드를 가진 인터페이스로 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TeacherServiceImpl</a:t>
                      </a:r>
                      <a:r>
                        <a:rPr lang="ko-KR" altLang="en-US" sz="1200" u="none" strike="noStrike" dirty="0">
                          <a:effectLst/>
                        </a:rPr>
                        <a:t>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메소드목록을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규정한다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2774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com.kosmo.erp.TeacherServiceImpl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클래스의 메소드를 호출하기 위해 속성변수에 </a:t>
                      </a:r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클래스를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200" u="none" strike="noStrike" dirty="0">
                          <a:effectLst/>
                        </a:rPr>
                        <a:t> 저장한다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5641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com.kosmo.erp.TeacherDAO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TeacherDAOImpl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메소드목록을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규정한다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2282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com.kosmo.erp.TeacherDAOImpl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DAO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 안의 메소드 목록의 규정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강사의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개인정보을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클래스이다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com.kosmo.erp.TeacherSearchDTO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강사의 검색을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클래스이다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19424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9.2 </a:t>
            </a:r>
            <a:r>
              <a:rPr lang="ko-KR" altLang="en-US" sz="2000" b="1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12066058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46098"/>
              </p:ext>
            </p:extLst>
          </p:nvPr>
        </p:nvGraphicFramePr>
        <p:xfrm>
          <a:off x="1188835" y="1363649"/>
          <a:ext cx="9888715" cy="361997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com.kosmo.erp.EvaluationController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 시험평가</a:t>
                      </a:r>
                      <a:r>
                        <a:rPr lang="en-US" altLang="ko-KR" sz="1200" u="none" strike="noStrike" dirty="0">
                          <a:effectLst/>
                        </a:rPr>
                        <a:t>/ 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인성평가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검색 관련  </a:t>
                      </a:r>
                      <a:r>
                        <a:rPr lang="en-US" altLang="ko-KR" sz="1200" u="none" strike="noStrike" dirty="0">
                          <a:effectLst/>
                        </a:rPr>
                        <a:t>URL  </a:t>
                      </a:r>
                      <a:r>
                        <a:rPr lang="ko-KR" altLang="en-US" sz="1200" u="none" strike="noStrike" dirty="0">
                          <a:effectLst/>
                        </a:rPr>
                        <a:t>접속 시 호출 되는 메소드를 소유한 클래스</a:t>
                      </a:r>
                      <a:r>
                        <a:rPr lang="en-US" altLang="ko-KR" sz="1200" u="none" strike="noStrike" dirty="0">
                          <a:effectLst/>
                        </a:rPr>
                        <a:t>.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com.kosmo.erp.EvaluationSearchDTO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 평가 검색관련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getter,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메소드로 구성되어 데이터를 담아 이동시키는 클래스  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2774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com.kosmo.erp.Evaluation_regDTO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 시험평가</a:t>
                      </a:r>
                      <a:r>
                        <a:rPr lang="en-US" altLang="ko-KR" sz="1200" u="none" strike="noStrike" dirty="0">
                          <a:effectLst/>
                        </a:rPr>
                        <a:t>/ 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인성평가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 관련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getter,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메소드로 구성되어 데이터를 담아 이동시키는 클래스 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5641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서비스 클래스 안의 메소드 목록의 규정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2282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com.kosmo.erp.EvaluationServiceImpl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시험평가</a:t>
                      </a:r>
                      <a:r>
                        <a:rPr lang="en-US" altLang="ko-KR" sz="1200" u="none" strike="noStrike" dirty="0">
                          <a:effectLst/>
                        </a:rPr>
                        <a:t>/ 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인성평가 </a:t>
                      </a:r>
                      <a:r>
                        <a:rPr lang="en-US" altLang="ko-KR" sz="1200" u="none" strike="noStrike" dirty="0">
                          <a:effectLst/>
                        </a:rPr>
                        <a:t>DAO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 호출담당과 이때 발생하는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트랜젝션</a:t>
                      </a:r>
                      <a:r>
                        <a:rPr lang="ko-KR" altLang="en-US" sz="1200" u="none" strike="noStrike" dirty="0">
                          <a:effectLst/>
                        </a:rPr>
                        <a:t> 처리를 담당하는 클래스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com.kosmo.erp.EvaluationDAO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DAO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 안의 메소드 목록의 규정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com.kosmo.erp.EvaluationDAOImpl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데이터베이스와 연동하여 시험평가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인성평가 데이터를 처리하는 클래스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19424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9.3 </a:t>
            </a:r>
            <a:r>
              <a:rPr lang="ko-KR" altLang="en-US" sz="2000" b="1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6091258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12165"/>
              </p:ext>
            </p:extLst>
          </p:nvPr>
        </p:nvGraphicFramePr>
        <p:xfrm>
          <a:off x="1188835" y="1363649"/>
          <a:ext cx="9888715" cy="507634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com.kosmo.erp.EduCourseController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[EduCourseController </a:t>
                      </a:r>
                      <a:r>
                        <a:rPr lang="ko-KR" altLang="en-US" sz="1200" u="none" strike="noStrike">
                          <a:effectLst/>
                        </a:rPr>
                        <a:t>클래스</a:t>
                      </a:r>
                      <a:r>
                        <a:rPr lang="en-US" altLang="ko-KR" sz="1200" u="none" strike="noStrike">
                          <a:effectLst/>
                        </a:rPr>
                        <a:t>] </a:t>
                      </a:r>
                      <a:r>
                        <a:rPr lang="ko-KR" altLang="en-US" sz="1200" u="none" strike="noStrike">
                          <a:effectLst/>
                        </a:rPr>
                        <a:t>내부의 </a:t>
                      </a:r>
                      <a:r>
                        <a:rPr lang="en-US" altLang="ko-KR" sz="1200" u="none" strike="noStrike">
                          <a:effectLst/>
                        </a:rPr>
                        <a:t>@RequestMapping(~)</a:t>
                      </a:r>
                      <a:r>
                        <a:rPr lang="ko-KR" altLang="en-US" sz="1200" u="none" strike="noStrike">
                          <a:effectLst/>
                        </a:rPr>
                        <a:t>이 붙은 모든 메소드가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ko-KR" altLang="en-US" sz="1200" u="none" strike="noStrike">
                          <a:effectLst/>
                        </a:rPr>
                        <a:t>호출되기 전에 자동으로 호출되는 메소드를 선언한다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EduCourseServiceImpl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200" u="none" strike="noStrike" dirty="0">
                          <a:effectLst/>
                        </a:rPr>
                        <a:t>]</a:t>
                      </a:r>
                      <a:r>
                        <a:rPr lang="ko-KR" altLang="en-US" sz="1200" u="none" strike="noStrike" dirty="0">
                          <a:effectLst/>
                        </a:rPr>
                        <a:t>가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구현받는</a:t>
                      </a:r>
                      <a:r>
                        <a:rPr lang="ko-KR" altLang="en-US" sz="1200" u="none" strike="noStrike" dirty="0">
                          <a:effectLst/>
                        </a:rPr>
                        <a:t> 인터페이스이다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7225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com.kosmo.erp.EduCourseServiceImpl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클래스의 메소드를 호출하기 위해 속성변수에 </a:t>
                      </a:r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클래스를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200" u="none" strike="noStrike" dirty="0">
                          <a:effectLst/>
                        </a:rPr>
                        <a:t> 저장한다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82774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com.kosmo.erp.EduCourseDAO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EduCourseDAOImpl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200" u="none" strike="noStrike" dirty="0">
                          <a:effectLst/>
                        </a:rPr>
                        <a:t>]</a:t>
                      </a:r>
                      <a:r>
                        <a:rPr lang="ko-KR" altLang="en-US" sz="1200" u="none" strike="noStrike" dirty="0">
                          <a:effectLst/>
                        </a:rPr>
                        <a:t>가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구현받는</a:t>
                      </a:r>
                      <a:r>
                        <a:rPr lang="ko-KR" altLang="en-US" sz="1200" u="none" strike="noStrike" dirty="0">
                          <a:effectLst/>
                        </a:rPr>
                        <a:t> 인터페이스이다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5641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com.kosmo.erp.EduCourseDAOImpl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EduCourseDAO</a:t>
                      </a:r>
                      <a:r>
                        <a:rPr lang="en-US" altLang="ko-KR" sz="1200" u="none" strike="noStrike" dirty="0">
                          <a:effectLst/>
                        </a:rPr>
                        <a:t>]</a:t>
                      </a:r>
                      <a:r>
                        <a:rPr lang="ko-KR" altLang="en-US" sz="1200" u="none" strike="noStrike" dirty="0">
                          <a:effectLst/>
                        </a:rPr>
                        <a:t>를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구현받아서</a:t>
                      </a:r>
                      <a:r>
                        <a:rPr lang="ko-KR" altLang="en-US" sz="1200" u="none" strike="noStrike" dirty="0">
                          <a:effectLst/>
                        </a:rPr>
                        <a:t> 오라클 테이블 안의 데이터를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>
                          <a:effectLst/>
                        </a:rPr>
                        <a:t>검색 하기 위해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EduCourseDAO</a:t>
                      </a:r>
                      <a:r>
                        <a:rPr lang="en-US" altLang="ko-KR" sz="1200" u="none" strike="noStrike" dirty="0">
                          <a:effectLst/>
                        </a:rPr>
                        <a:t>]</a:t>
                      </a:r>
                      <a:r>
                        <a:rPr lang="ko-KR" altLang="en-US" sz="1200" u="none" strike="noStrike" dirty="0">
                          <a:effectLst/>
                        </a:rPr>
                        <a:t>의 속성변수에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SqlSessionTemplate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200" u="none" strike="noStrike" dirty="0">
                          <a:effectLst/>
                        </a:rPr>
                        <a:t>]</a:t>
                      </a:r>
                      <a:r>
                        <a:rPr lang="ko-KR" altLang="en-US" sz="1200" u="none" strike="noStrike" dirty="0">
                          <a:effectLst/>
                        </a:rPr>
                        <a:t>를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200" u="none" strike="noStrike" dirty="0">
                          <a:effectLst/>
                        </a:rPr>
                        <a:t> 저장한다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362282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 일정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 화면을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com.kosmo.erp.EduCourseSearchDTO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 일정 검색 화면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com.kosmo.erp.EduCancelDTO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 일정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 화면에서 평일 휴강일 등록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Getter/Setter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com.kosmo.erp.EduSubjectDTO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 일정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 화면에서 교육과목 등록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com.kosmo.erp.EduTeacherDTO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 일정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 화면에서 담당 강사  등록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19424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9.4 </a:t>
            </a:r>
            <a:r>
              <a:rPr lang="ko-KR" altLang="en-US" sz="2000" b="1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39509941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800" b="1" i="1" dirty="0"/>
              <a:t>10. </a:t>
            </a:r>
            <a:r>
              <a:rPr lang="ko-KR" altLang="en-US" sz="2800" b="1" i="1" dirty="0"/>
              <a:t>후기</a:t>
            </a:r>
            <a:r>
              <a:rPr lang="en-US" altLang="ko-KR" sz="28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50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24966" y="1406769"/>
            <a:ext cx="4615650" cy="4612559"/>
            <a:chOff x="3825368" y="1406769"/>
            <a:chExt cx="4615650" cy="4612559"/>
          </a:xfrm>
        </p:grpSpPr>
        <p:grpSp>
          <p:nvGrpSpPr>
            <p:cNvPr id="4" name="그룹 3"/>
            <p:cNvGrpSpPr/>
            <p:nvPr/>
          </p:nvGrpSpPr>
          <p:grpSpPr>
            <a:xfrm>
              <a:off x="3825368" y="1406769"/>
              <a:ext cx="4615650" cy="4612559"/>
              <a:chOff x="3825368" y="1406769"/>
              <a:chExt cx="4615650" cy="4612559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3835878" y="1406769"/>
                <a:ext cx="4594633" cy="4612559"/>
                <a:chOff x="3835878" y="1406769"/>
                <a:chExt cx="4594633" cy="4612559"/>
              </a:xfrm>
            </p:grpSpPr>
            <p:sp>
              <p:nvSpPr>
                <p:cNvPr id="98" name="원형 97"/>
                <p:cNvSpPr/>
                <p:nvPr/>
              </p:nvSpPr>
              <p:spPr>
                <a:xfrm>
                  <a:off x="3835878" y="1424698"/>
                  <a:ext cx="4594631" cy="4584120"/>
                </a:xfrm>
                <a:prstGeom prst="pie">
                  <a:avLst>
                    <a:gd name="adj1" fmla="val 10813630"/>
                    <a:gd name="adj2" fmla="val 16200000"/>
                  </a:avLst>
                </a:prstGeom>
                <a:solidFill>
                  <a:srgbClr val="B36B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원형 98"/>
                <p:cNvSpPr/>
                <p:nvPr/>
              </p:nvSpPr>
              <p:spPr>
                <a:xfrm rot="5400000">
                  <a:off x="3841135" y="1429953"/>
                  <a:ext cx="4594631" cy="4584120"/>
                </a:xfrm>
                <a:prstGeom prst="pie">
                  <a:avLst>
                    <a:gd name="adj1" fmla="val 10800343"/>
                    <a:gd name="adj2" fmla="val 16200000"/>
                  </a:avLst>
                </a:prstGeom>
                <a:solidFill>
                  <a:srgbClr val="E391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원형 99"/>
                <p:cNvSpPr/>
                <p:nvPr/>
              </p:nvSpPr>
              <p:spPr>
                <a:xfrm rot="10800000">
                  <a:off x="3835878" y="1417281"/>
                  <a:ext cx="4594631" cy="4584120"/>
                </a:xfrm>
                <a:prstGeom prst="pie">
                  <a:avLst>
                    <a:gd name="adj1" fmla="val 10800343"/>
                    <a:gd name="adj2" fmla="val 16200000"/>
                  </a:avLst>
                </a:prstGeom>
                <a:solidFill>
                  <a:srgbClr val="EF8D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원형 100"/>
                <p:cNvSpPr/>
                <p:nvPr/>
              </p:nvSpPr>
              <p:spPr>
                <a:xfrm rot="16200000">
                  <a:off x="3830623" y="1412025"/>
                  <a:ext cx="4594631" cy="4584120"/>
                </a:xfrm>
                <a:prstGeom prst="pie">
                  <a:avLst>
                    <a:gd name="adj1" fmla="val 10800343"/>
                    <a:gd name="adj2" fmla="val 16200000"/>
                  </a:avLst>
                </a:prstGeom>
                <a:solidFill>
                  <a:srgbClr val="FA98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3825368" y="1421603"/>
                <a:ext cx="4615650" cy="4594631"/>
                <a:chOff x="5194689" y="1594821"/>
                <a:chExt cx="4615650" cy="4594631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6439407" y="2809943"/>
                  <a:ext cx="2149553" cy="21495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7377529" y="1594821"/>
                  <a:ext cx="249972" cy="1539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 rot="5400000">
                  <a:off x="8881695" y="3064083"/>
                  <a:ext cx="216014" cy="16412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 rot="10800000">
                  <a:off x="7411501" y="4609130"/>
                  <a:ext cx="216000" cy="158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 rot="5400000">
                  <a:off x="5879394" y="3092016"/>
                  <a:ext cx="216004" cy="15854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6641835" y="3025943"/>
                  <a:ext cx="1721361" cy="172136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BB2F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</a:rPr>
                    <a:t>IT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교육센터</a:t>
                  </a:r>
                  <a:br>
                    <a:rPr lang="en-US" altLang="ko-KR" sz="1400" b="1" dirty="0">
                      <a:solidFill>
                        <a:schemeClr val="tx1"/>
                      </a:solidFill>
                    </a:rPr>
                  </a:br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관리 </a:t>
                  </a: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ERP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그룹 4"/>
            <p:cNvGrpSpPr/>
            <p:nvPr/>
          </p:nvGrpSpPr>
          <p:grpSpPr>
            <a:xfrm>
              <a:off x="4346232" y="2352767"/>
              <a:ext cx="3597261" cy="2839898"/>
              <a:chOff x="4346232" y="2352767"/>
              <a:chExt cx="3597261" cy="2839898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46232" y="2409578"/>
                <a:ext cx="92628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i="1" dirty="0">
                    <a:solidFill>
                      <a:prstClr val="white"/>
                    </a:solidFill>
                  </a:rPr>
                  <a:t>교육생</a:t>
                </a:r>
                <a:r>
                  <a:rPr lang="en-US" altLang="ko-KR" sz="1500" b="1" i="1" dirty="0">
                    <a:solidFill>
                      <a:prstClr val="white"/>
                    </a:solidFill>
                  </a:rPr>
                  <a:t> </a:t>
                </a:r>
                <a:endParaRPr lang="en-US" altLang="ko-KR" sz="1300" i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070633" y="2352767"/>
                <a:ext cx="82255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i="1" dirty="0">
                    <a:solidFill>
                      <a:prstClr val="white"/>
                    </a:solidFill>
                  </a:rPr>
                  <a:t>강사</a:t>
                </a:r>
                <a:endParaRPr lang="en-US" altLang="ko-KR" sz="1300" i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346233" y="4667396"/>
                <a:ext cx="1470182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i="1" dirty="0">
                    <a:solidFill>
                      <a:prstClr val="white"/>
                    </a:solidFill>
                  </a:rPr>
                  <a:t>교육생 평가</a:t>
                </a:r>
                <a:endParaRPr lang="en-US" altLang="ko-KR" sz="1300" i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6768639" y="4684834"/>
                <a:ext cx="117485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i="1" dirty="0">
                    <a:solidFill>
                      <a:prstClr val="white"/>
                    </a:solidFill>
                  </a:rPr>
                  <a:t>교육일정</a:t>
                </a:r>
                <a:endParaRPr lang="en-US" altLang="ko-KR" sz="1300" i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315547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프로젝트 개요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34949" y="1773874"/>
            <a:ext cx="59052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IT</a:t>
            </a:r>
            <a:r>
              <a:rPr lang="ko-KR" altLang="en-US" b="1" dirty="0"/>
              <a:t>교육센터의 교육생과 강사의 정보를 효율적으로 관리</a:t>
            </a:r>
            <a:endParaRPr lang="en-US" altLang="ko-KR" sz="1300" dirty="0"/>
          </a:p>
        </p:txBody>
      </p:sp>
      <p:sp>
        <p:nvSpPr>
          <p:cNvPr id="26" name="직사각형 25"/>
          <p:cNvSpPr/>
          <p:nvPr/>
        </p:nvSpPr>
        <p:spPr>
          <a:xfrm>
            <a:off x="5834949" y="2896177"/>
            <a:ext cx="57350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교육생 평가를 통해 교육생의 시험평가와 인성평가를  일괄적으로 관리 </a:t>
            </a:r>
            <a:endParaRPr lang="en-US" altLang="ko-KR" sz="1300" dirty="0"/>
          </a:p>
        </p:txBody>
      </p:sp>
      <p:sp>
        <p:nvSpPr>
          <p:cNvPr id="27" name="직사각형 26"/>
          <p:cNvSpPr/>
          <p:nvPr/>
        </p:nvSpPr>
        <p:spPr>
          <a:xfrm>
            <a:off x="5838059" y="4588116"/>
            <a:ext cx="57350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교육일정을 통합관리 함으로써 교육과 관련된 교육생과 강사의 일정을 파악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368612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85171" y="1283965"/>
            <a:ext cx="10181614" cy="1110699"/>
            <a:chOff x="1285804" y="1657204"/>
            <a:chExt cx="9483345" cy="10345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285804" y="1657204"/>
              <a:ext cx="824451" cy="891977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noFill/>
            <a:ln w="57150">
              <a:solidFill>
                <a:srgbClr val="BB2FB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b="1" dirty="0"/>
                <a:t>이경훈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442630" y="2077499"/>
              <a:ext cx="58275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3159682" y="1831723"/>
              <a:ext cx="7609467" cy="860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프로젝트를 진행하면서 예상치 못했던 문제들을 많이 겪었고</a:t>
              </a:r>
              <a:r>
                <a:rPr lang="en-US" altLang="ko-KR" b="1" dirty="0"/>
                <a:t>,</a:t>
              </a:r>
              <a:br>
                <a:rPr lang="en-US" altLang="ko-KR" b="1" dirty="0"/>
              </a:br>
              <a:r>
                <a:rPr lang="ko-KR" altLang="en-US" b="1" dirty="0"/>
                <a:t>이를 해결하며 새로운 지식과 경험을 얻을 수 있었습니다</a:t>
              </a:r>
              <a:r>
                <a:rPr lang="en-US" altLang="ko-KR" b="1" dirty="0"/>
                <a:t>.</a:t>
              </a:r>
              <a:endParaRPr lang="en-US" altLang="ko-KR" sz="13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134136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10</a:t>
            </a:r>
            <a:r>
              <a:rPr lang="en-US" altLang="ko-KR" sz="2000" b="1"/>
              <a:t>. </a:t>
            </a:r>
            <a:r>
              <a:rPr lang="ko-KR" altLang="en-US" sz="2000" b="1" dirty="0"/>
              <a:t>후기</a:t>
            </a: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1285644" y="3314060"/>
            <a:ext cx="892305" cy="965388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noFill/>
          <a:ln w="57150">
            <a:solidFill>
              <a:srgbClr val="BB2FB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 err="1"/>
              <a:t>차효동</a:t>
            </a:r>
            <a:endParaRPr lang="ko-KR" altLang="en-US" sz="1500" b="1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529468" y="3724187"/>
            <a:ext cx="6256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230651" y="3478983"/>
            <a:ext cx="883204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학원 </a:t>
            </a:r>
            <a:r>
              <a:rPr lang="ko-KR" altLang="en-US" b="1" dirty="0" err="1"/>
              <a:t>수업중</a:t>
            </a:r>
            <a:r>
              <a:rPr lang="ko-KR" altLang="en-US" b="1" dirty="0"/>
              <a:t> 예제를 통해 지지고 볶고 펜으로 필기하고 적으며 반복하고 쓰면서 패턴 외우기에만 </a:t>
            </a:r>
            <a:r>
              <a:rPr lang="ko-KR" altLang="en-US" b="1" dirty="0" err="1"/>
              <a:t>급급한게</a:t>
            </a:r>
            <a:r>
              <a:rPr lang="ko-KR" altLang="en-US" b="1" dirty="0"/>
              <a:t> 엊그제 같은데 각자의 파트를 맡아 </a:t>
            </a:r>
            <a:r>
              <a:rPr lang="ko-KR" altLang="en-US" b="1" dirty="0" err="1"/>
              <a:t>할수</a:t>
            </a:r>
            <a:r>
              <a:rPr lang="ko-KR" altLang="en-US" b="1" dirty="0"/>
              <a:t> </a:t>
            </a:r>
            <a:r>
              <a:rPr lang="ko-KR" altLang="en-US" b="1" dirty="0" err="1"/>
              <a:t>있을정도로</a:t>
            </a:r>
            <a:r>
              <a:rPr lang="ko-KR" altLang="en-US" b="1" dirty="0"/>
              <a:t> </a:t>
            </a:r>
            <a:r>
              <a:rPr lang="ko-KR" altLang="en-US" b="1" dirty="0" err="1"/>
              <a:t>향샹된걸</a:t>
            </a:r>
            <a:r>
              <a:rPr lang="ko-KR" altLang="en-US" b="1" dirty="0"/>
              <a:t> 느꼈고 혼자 했으면 완성도 못해볼 큰 프로젝트를 팀원들과의 협업을 통해 하나의 </a:t>
            </a:r>
            <a:r>
              <a:rPr lang="ko-KR" altLang="en-US" b="1" dirty="0" err="1"/>
              <a:t>웹페이지를</a:t>
            </a:r>
            <a:r>
              <a:rPr lang="ko-KR" altLang="en-US" b="1" dirty="0"/>
              <a:t> 구성도 해보고 앞으로도 협업을 통한 프로젝트 진행을 많이 </a:t>
            </a:r>
            <a:r>
              <a:rPr lang="ko-KR" altLang="en-US" b="1" dirty="0" err="1"/>
              <a:t>할텐데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팀프로젝트로 실무에 대한 간접 경험을 해보는 매우 의미 있던 시간이었습니다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3291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134136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10</a:t>
            </a:r>
            <a:r>
              <a:rPr lang="en-US" altLang="ko-KR" sz="2000" b="1"/>
              <a:t>. </a:t>
            </a:r>
            <a:r>
              <a:rPr lang="ko-KR" altLang="en-US" sz="2000" b="1" dirty="0"/>
              <a:t>후기</a:t>
            </a: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285170" y="1283963"/>
            <a:ext cx="885156" cy="957654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noFill/>
          <a:ln w="57150">
            <a:solidFill>
              <a:srgbClr val="BB2FB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 err="1"/>
              <a:t>구태완</a:t>
            </a:r>
            <a:endParaRPr lang="ko-KR" altLang="en-US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527174" y="1735205"/>
            <a:ext cx="6256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97024" y="1471332"/>
            <a:ext cx="83685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전공도 아니었음에도 불구하고 여기까지 오게 된 걸 보며 제 자신이 할 수 </a:t>
            </a:r>
            <a:r>
              <a:rPr lang="ko-KR" altLang="en-US" b="1" dirty="0" err="1"/>
              <a:t>있단걸</a:t>
            </a:r>
            <a:r>
              <a:rPr lang="ko-KR" altLang="en-US" b="1" dirty="0"/>
              <a:t> 느끼게 됐고</a:t>
            </a:r>
            <a:r>
              <a:rPr lang="en-US" altLang="ko-KR" b="1" dirty="0"/>
              <a:t>, </a:t>
            </a:r>
            <a:r>
              <a:rPr lang="ko-KR" altLang="en-US" b="1" dirty="0"/>
              <a:t>팀원들과 소통</a:t>
            </a:r>
            <a:r>
              <a:rPr lang="en-US" altLang="ko-KR" b="1" dirty="0"/>
              <a:t>,</a:t>
            </a:r>
            <a:r>
              <a:rPr lang="ko-KR" altLang="en-US" b="1" dirty="0"/>
              <a:t>공감했기 때문에 여기까지 올 수 </a:t>
            </a:r>
            <a:r>
              <a:rPr lang="ko-KR" altLang="en-US" b="1" dirty="0" err="1"/>
              <a:t>있었단걸</a:t>
            </a:r>
            <a:r>
              <a:rPr lang="ko-KR" altLang="en-US" b="1" dirty="0"/>
              <a:t> 말하고 싶습니다</a:t>
            </a:r>
            <a:r>
              <a:rPr lang="en-US" altLang="ko-KR" b="1" dirty="0"/>
              <a:t>. </a:t>
            </a:r>
            <a:r>
              <a:rPr lang="ko-KR" altLang="en-US" b="1" dirty="0"/>
              <a:t>앞으로 더 성장하는 제 모습을 보고싶고 이보다 더 큰 프로젝트도 맡고 싶다는 욕심이 생겼습니다</a:t>
            </a:r>
            <a:r>
              <a:rPr lang="en-US" altLang="ko-KR" b="1" dirty="0"/>
              <a:t>.</a:t>
            </a:r>
            <a:endParaRPr lang="en-US" altLang="ko-KR" sz="1300" dirty="0"/>
          </a:p>
        </p:txBody>
      </p:sp>
      <p:sp>
        <p:nvSpPr>
          <p:cNvPr id="39" name="Freeform 6"/>
          <p:cNvSpPr>
            <a:spLocks/>
          </p:cNvSpPr>
          <p:nvPr/>
        </p:nvSpPr>
        <p:spPr bwMode="auto">
          <a:xfrm>
            <a:off x="1305265" y="3312707"/>
            <a:ext cx="885156" cy="957654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noFill/>
          <a:ln w="57150">
            <a:solidFill>
              <a:srgbClr val="BB2FB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/>
              <a:t>정유진</a:t>
            </a:r>
            <a:endParaRPr lang="ko-KR" altLang="en-US" sz="1500" b="1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546363" y="3740766"/>
            <a:ext cx="6256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319858" y="3489264"/>
            <a:ext cx="8357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변변치않은</a:t>
            </a:r>
            <a:r>
              <a:rPr lang="ko-KR" altLang="en-US" b="1" dirty="0"/>
              <a:t> 실력으로 걱정이 많았지만 팀원들의 배려에 할 수 있는 </a:t>
            </a:r>
            <a:r>
              <a:rPr lang="ko-KR" altLang="en-US" b="1" dirty="0" err="1"/>
              <a:t>작은것부터</a:t>
            </a:r>
            <a:r>
              <a:rPr lang="ko-KR" altLang="en-US" b="1" dirty="0"/>
              <a:t> 배워가며 만들었고 어느새 이런 큰 프로젝트가 완성되었습니다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실력도 향상되고 좋은 팀을 만나 협력의 경험도 쌓은 좋은 시간이었다고 생각합니다</a:t>
            </a:r>
            <a:r>
              <a:rPr lang="en-US" altLang="ko-KR" b="1" dirty="0"/>
              <a:t>. ^^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090964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134136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10</a:t>
            </a:r>
            <a:r>
              <a:rPr lang="en-US" altLang="ko-KR" sz="2000" b="1"/>
              <a:t>. </a:t>
            </a:r>
            <a:r>
              <a:rPr lang="ko-KR" altLang="en-US" sz="2000" b="1" dirty="0"/>
              <a:t>후기</a:t>
            </a: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1293610" y="1284229"/>
            <a:ext cx="885156" cy="957654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noFill/>
          <a:ln w="57150">
            <a:solidFill>
              <a:srgbClr val="BB2FB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 err="1"/>
              <a:t>배광병</a:t>
            </a:r>
            <a:endParaRPr lang="ko-KR" altLang="en-US" sz="15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2534708" y="1712288"/>
            <a:ext cx="6256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308204" y="1460784"/>
            <a:ext cx="8454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프로젝트 </a:t>
            </a:r>
            <a:r>
              <a:rPr lang="ko-KR" altLang="en-US" b="1" dirty="0" err="1"/>
              <a:t>시작전</a:t>
            </a:r>
            <a:r>
              <a:rPr lang="ko-KR" altLang="en-US" b="1" dirty="0"/>
              <a:t> </a:t>
            </a:r>
            <a:r>
              <a:rPr lang="ko-KR" altLang="en-US" b="1" dirty="0" err="1"/>
              <a:t>수업중</a:t>
            </a:r>
            <a:r>
              <a:rPr lang="ko-KR" altLang="en-US" b="1" dirty="0"/>
              <a:t> 배운내용들이 어떻게 활용 되는지 이해하기 어려웠습니다</a:t>
            </a:r>
            <a:r>
              <a:rPr lang="en-US" altLang="ko-KR" b="1" dirty="0"/>
              <a:t>. </a:t>
            </a:r>
            <a:r>
              <a:rPr lang="ko-KR" altLang="en-US" b="1" dirty="0"/>
              <a:t>마치 영어 공부를 </a:t>
            </a:r>
            <a:r>
              <a:rPr lang="ko-KR" altLang="en-US" b="1" dirty="0" err="1"/>
              <a:t>할때</a:t>
            </a:r>
            <a:r>
              <a:rPr lang="ko-KR" altLang="en-US" b="1" dirty="0"/>
              <a:t> </a:t>
            </a:r>
            <a:r>
              <a:rPr lang="ko-KR" altLang="en-US" b="1" dirty="0" err="1"/>
              <a:t>영어단어만</a:t>
            </a:r>
            <a:r>
              <a:rPr lang="ko-KR" altLang="en-US" b="1" dirty="0"/>
              <a:t> </a:t>
            </a:r>
            <a:r>
              <a:rPr lang="ko-KR" altLang="en-US" b="1" dirty="0" err="1"/>
              <a:t>외운느낌이었습니다</a:t>
            </a:r>
            <a:r>
              <a:rPr lang="en-US" altLang="ko-KR" b="1" dirty="0"/>
              <a:t>. </a:t>
            </a:r>
            <a:r>
              <a:rPr lang="ko-KR" altLang="en-US" b="1" dirty="0"/>
              <a:t>그렇지만 프로젝트를 수행하며 </a:t>
            </a:r>
            <a:r>
              <a:rPr lang="ko-KR" altLang="en-US" b="1" dirty="0" err="1"/>
              <a:t>입력양식의</a:t>
            </a:r>
            <a:r>
              <a:rPr lang="ko-KR" altLang="en-US" b="1" dirty="0"/>
              <a:t> </a:t>
            </a:r>
            <a:r>
              <a:rPr lang="en-US" altLang="ko-KR" b="1" dirty="0"/>
              <a:t>value</a:t>
            </a:r>
            <a:r>
              <a:rPr lang="ko-KR" altLang="en-US" b="1" dirty="0"/>
              <a:t>값이 </a:t>
            </a:r>
            <a:r>
              <a:rPr lang="en-US" altLang="ko-KR" b="1" dirty="0"/>
              <a:t>DB</a:t>
            </a:r>
            <a:r>
              <a:rPr lang="ko-KR" altLang="en-US" b="1" dirty="0"/>
              <a:t>에 저장되는 흐름을 명확하게 익힐 수 있었고 </a:t>
            </a:r>
            <a:r>
              <a:rPr lang="ko-KR" altLang="en-US" b="1" dirty="0" err="1"/>
              <a:t>이를통해</a:t>
            </a:r>
            <a:r>
              <a:rPr lang="ko-KR" altLang="en-US" b="1" dirty="0"/>
              <a:t> 수업시간의 내용들이 어떻게 활용되는지 이해하게 되었습니다</a:t>
            </a:r>
            <a:r>
              <a:rPr lang="en-US" altLang="ko-KR" b="1" dirty="0"/>
              <a:t>. </a:t>
            </a:r>
            <a:r>
              <a:rPr lang="ko-KR" altLang="en-US" b="1" dirty="0"/>
              <a:t> 비유하자면 예전에는 </a:t>
            </a:r>
            <a:r>
              <a:rPr lang="ko-KR" altLang="en-US" b="1" dirty="0" err="1"/>
              <a:t>영어단어만</a:t>
            </a:r>
            <a:r>
              <a:rPr lang="ko-KR" altLang="en-US" b="1" dirty="0"/>
              <a:t> 알았다면 이제는 영어문장을 해석할 수 있게 된 것 같습니다</a:t>
            </a:r>
            <a:r>
              <a:rPr lang="en-US" altLang="ko-KR" b="1" dirty="0"/>
              <a:t>. </a:t>
            </a:r>
            <a:r>
              <a:rPr lang="ko-KR" altLang="en-US" b="1" dirty="0"/>
              <a:t>또한 초기의 기획과 </a:t>
            </a:r>
            <a:r>
              <a:rPr lang="en-US" altLang="ko-KR" b="1" dirty="0"/>
              <a:t>DB</a:t>
            </a:r>
            <a:r>
              <a:rPr lang="ko-KR" altLang="en-US" b="1" dirty="0"/>
              <a:t>설계에 따라 프로젝트의 전체 진행방향이 결정된다는 것을 프로젝트를 수행하며 </a:t>
            </a:r>
            <a:r>
              <a:rPr lang="ko-KR" altLang="en-US" b="1" dirty="0" err="1"/>
              <a:t>느끼게되었고</a:t>
            </a:r>
            <a:r>
              <a:rPr lang="ko-KR" altLang="en-US" b="1" dirty="0"/>
              <a:t> 기획과 </a:t>
            </a:r>
            <a:r>
              <a:rPr lang="en-US" altLang="ko-KR" b="1" dirty="0"/>
              <a:t>DB</a:t>
            </a:r>
            <a:r>
              <a:rPr lang="ko-KR" altLang="en-US" b="1" dirty="0"/>
              <a:t>설계의 중요성을 깨닫게 되었습니다</a:t>
            </a:r>
            <a:r>
              <a:rPr lang="en-US" altLang="ko-KR" b="1" dirty="0"/>
              <a:t>. </a:t>
            </a:r>
            <a:r>
              <a:rPr lang="ko-KR" altLang="en-US" b="1" dirty="0"/>
              <a:t>이번 프로젝트를 수행하며 배우고 </a:t>
            </a:r>
            <a:r>
              <a:rPr lang="ko-KR" altLang="en-US" b="1" dirty="0" err="1"/>
              <a:t>느낀점을</a:t>
            </a:r>
            <a:r>
              <a:rPr lang="ko-KR" altLang="en-US" b="1" dirty="0"/>
              <a:t> 기반으로 현업에서는 더욱더 열심히 노력하여 프로젝트 기간 안에 주어진 과제를 해결 할 수 있도록 하겠습니다</a:t>
            </a:r>
            <a:r>
              <a:rPr lang="en-US" altLang="ko-KR" b="1" dirty="0"/>
              <a:t>.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910456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6333" y="2378794"/>
            <a:ext cx="2213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ko-KR" altLang="en-US" sz="2800" b="1" dirty="0"/>
              <a:t>감사합니다</a:t>
            </a:r>
            <a:r>
              <a:rPr lang="en-US" altLang="ko-KR" sz="2800" b="1" i="1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313902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 </a:t>
            </a:r>
            <a:r>
              <a:rPr lang="en-US" altLang="ko-KR" sz="2800" b="1" i="1" dirty="0"/>
              <a:t>4. </a:t>
            </a:r>
            <a:r>
              <a:rPr lang="ko-KR" altLang="en-US" sz="2800" b="1" i="1" dirty="0"/>
              <a:t>카테고리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203880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7299</Words>
  <Application>Microsoft Office PowerPoint</Application>
  <PresentationFormat>와이드스크린</PresentationFormat>
  <Paragraphs>1631</Paragraphs>
  <Slides>83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0" baseType="lpstr">
      <vt:lpstr>굴림</vt:lpstr>
      <vt:lpstr>나눔고딕</vt:lpstr>
      <vt:lpstr>나눔고딕코딩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kosmo</cp:lastModifiedBy>
  <cp:revision>691</cp:revision>
  <dcterms:created xsi:type="dcterms:W3CDTF">2018-05-09T06:13:43Z</dcterms:created>
  <dcterms:modified xsi:type="dcterms:W3CDTF">2021-10-17T16:30:33Z</dcterms:modified>
</cp:coreProperties>
</file>