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6" r:id="rId4"/>
    <p:sldId id="405" r:id="rId5"/>
    <p:sldId id="381" r:id="rId6"/>
    <p:sldId id="271" r:id="rId7"/>
    <p:sldId id="265" r:id="rId8"/>
    <p:sldId id="402" r:id="rId9"/>
    <p:sldId id="267" r:id="rId10"/>
    <p:sldId id="272" r:id="rId11"/>
    <p:sldId id="268" r:id="rId12"/>
    <p:sldId id="273" r:id="rId13"/>
    <p:sldId id="270" r:id="rId14"/>
    <p:sldId id="327" r:id="rId15"/>
    <p:sldId id="308" r:id="rId16"/>
    <p:sldId id="295" r:id="rId17"/>
    <p:sldId id="309" r:id="rId18"/>
    <p:sldId id="338" r:id="rId19"/>
    <p:sldId id="310" r:id="rId20"/>
    <p:sldId id="316" r:id="rId21"/>
    <p:sldId id="317" r:id="rId22"/>
    <p:sldId id="311" r:id="rId23"/>
    <p:sldId id="313" r:id="rId24"/>
    <p:sldId id="314" r:id="rId25"/>
    <p:sldId id="318" r:id="rId26"/>
    <p:sldId id="321" r:id="rId27"/>
    <p:sldId id="322" r:id="rId28"/>
    <p:sldId id="324" r:id="rId29"/>
    <p:sldId id="325" r:id="rId30"/>
    <p:sldId id="312" r:id="rId31"/>
    <p:sldId id="329" r:id="rId32"/>
    <p:sldId id="332" r:id="rId33"/>
    <p:sldId id="331" r:id="rId34"/>
    <p:sldId id="336" r:id="rId35"/>
    <p:sldId id="337" r:id="rId36"/>
    <p:sldId id="328" r:id="rId37"/>
    <p:sldId id="386" r:id="rId38"/>
    <p:sldId id="389" r:id="rId39"/>
    <p:sldId id="387" r:id="rId40"/>
    <p:sldId id="390" r:id="rId41"/>
    <p:sldId id="335" r:id="rId42"/>
    <p:sldId id="277" r:id="rId43"/>
    <p:sldId id="340" r:id="rId44"/>
    <p:sldId id="341" r:id="rId45"/>
    <p:sldId id="342" r:id="rId46"/>
    <p:sldId id="343" r:id="rId47"/>
    <p:sldId id="345" r:id="rId48"/>
    <p:sldId id="346" r:id="rId49"/>
    <p:sldId id="347" r:id="rId50"/>
    <p:sldId id="348" r:id="rId51"/>
    <p:sldId id="362" r:id="rId52"/>
    <p:sldId id="363" r:id="rId53"/>
    <p:sldId id="364" r:id="rId54"/>
    <p:sldId id="365" r:id="rId55"/>
    <p:sldId id="366" r:id="rId56"/>
    <p:sldId id="344" r:id="rId57"/>
    <p:sldId id="367" r:id="rId58"/>
    <p:sldId id="358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54" r:id="rId68"/>
    <p:sldId id="355" r:id="rId69"/>
    <p:sldId id="356" r:id="rId70"/>
    <p:sldId id="357" r:id="rId71"/>
    <p:sldId id="359" r:id="rId72"/>
    <p:sldId id="360" r:id="rId73"/>
    <p:sldId id="401" r:id="rId74"/>
    <p:sldId id="349" r:id="rId75"/>
    <p:sldId id="353" r:id="rId76"/>
    <p:sldId id="361" r:id="rId77"/>
    <p:sldId id="399" r:id="rId78"/>
    <p:sldId id="403" r:id="rId79"/>
    <p:sldId id="378" r:id="rId80"/>
    <p:sldId id="382" r:id="rId81"/>
    <p:sldId id="383" r:id="rId82"/>
    <p:sldId id="384" r:id="rId83"/>
    <p:sldId id="385" r:id="rId84"/>
    <p:sldId id="404" r:id="rId85"/>
    <p:sldId id="259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0"/>
    <a:srgbClr val="262626"/>
    <a:srgbClr val="18202C"/>
    <a:srgbClr val="FF5353"/>
    <a:srgbClr val="C2C2C2"/>
    <a:srgbClr val="FF2F2F"/>
    <a:srgbClr val="000000"/>
    <a:srgbClr val="7F7F7F"/>
    <a:srgbClr val="E7D9F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41:8088/erp/index.do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ontrol" Target="../activeX/activeX2.xml"/><Relationship Id="rId7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5" Type="http://schemas.openxmlformats.org/officeDocument/2006/relationships/control" Target="../activeX/activeX4.xml"/><Relationship Id="rId10" Type="http://schemas.openxmlformats.org/officeDocument/2006/relationships/image" Target="../media/image51.wmf"/><Relationship Id="rId4" Type="http://schemas.openxmlformats.org/officeDocument/2006/relationships/control" Target="../activeX/activeX3.xml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jp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58.JP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57.JP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59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61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60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58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58.JP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62.JP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5" Type="http://schemas.openxmlformats.org/officeDocument/2006/relationships/image" Target="../media/image64.JP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6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58.JP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69.JP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440000" y="3043989"/>
            <a:ext cx="0" cy="38140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45176" y="5236046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0E749D-F887-41BC-83B4-48259308D1E9}"/>
              </a:ext>
            </a:extLst>
          </p:cNvPr>
          <p:cNvSpPr/>
          <p:nvPr/>
        </p:nvSpPr>
        <p:spPr>
          <a:xfrm>
            <a:off x="0" y="0"/>
            <a:ext cx="12192000" cy="4366566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</a:gradFill>
          <a:ln>
            <a:solidFill>
              <a:srgbClr val="18202C"/>
            </a:solidFill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rgbClr val="262626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18761" y="3718944"/>
            <a:ext cx="998621" cy="99862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의료">
            <a:extLst>
              <a:ext uri="{FF2B5EF4-FFF2-40B4-BE49-F238E27FC236}">
                <a16:creationId xmlns:a16="http://schemas.microsoft.com/office/drawing/2014/main" id="{08D28EE9-BF18-4E87-89B7-BE3E70D9D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935" y="3628118"/>
            <a:ext cx="1180272" cy="11802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605AC2-F03E-44F2-A773-ECA7BEDF5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06" b="91408" l="8756" r="91117">
                        <a14:foregroundMark x1="37817" y1="22486" x2="37817" y2="22486"/>
                        <a14:foregroundMark x1="33883" y1="20475" x2="33883" y2="20475"/>
                        <a14:foregroundMark x1="51777" y1="10420" x2="51777" y2="10420"/>
                        <a14:foregroundMark x1="51015" y1="19013" x2="51015" y2="19013"/>
                        <a14:foregroundMark x1="45685" y1="12249" x2="45685" y2="12249"/>
                        <a14:foregroundMark x1="39594" y1="14077" x2="39594" y2="14077"/>
                        <a14:foregroundMark x1="67766" y1="20475" x2="67766" y2="20475"/>
                        <a14:foregroundMark x1="63832" y1="24497" x2="63832" y2="24497"/>
                        <a14:foregroundMark x1="68782" y1="42413" x2="68782" y2="42413"/>
                        <a14:foregroundMark x1="75127" y1="41865" x2="75127" y2="41865"/>
                        <a14:foregroundMark x1="73223" y1="34369" x2="73223" y2="34369"/>
                        <a14:foregroundMark x1="63325" y1="58867" x2="63325" y2="58867"/>
                        <a14:foregroundMark x1="70305" y1="57587" x2="70305" y2="57587"/>
                        <a14:foregroundMark x1="62690" y1="65996" x2="62690" y2="65996"/>
                        <a14:foregroundMark x1="64086" y1="60695" x2="64086" y2="60695"/>
                        <a14:foregroundMark x1="62183" y1="69470" x2="62183" y2="69470"/>
                        <a14:foregroundMark x1="67386" y1="65631" x2="67386" y2="65631"/>
                        <a14:foregroundMark x1="50761" y1="73675" x2="50761" y2="73675"/>
                        <a14:foregroundMark x1="51523" y1="65996" x2="51523" y2="65996"/>
                        <a14:foregroundMark x1="37817" y1="57952" x2="37817" y2="57952"/>
                        <a14:foregroundMark x1="32360" y1="57770" x2="32360" y2="57770"/>
                        <a14:foregroundMark x1="34645" y1="64717" x2="34645" y2="64717"/>
                        <a14:foregroundMark x1="32741" y1="40219" x2="32741" y2="40219"/>
                        <a14:foregroundMark x1="27792" y1="42779" x2="27792" y2="42779"/>
                        <a14:foregroundMark x1="57234" y1="12066" x2="57234" y2="12066"/>
                        <a14:foregroundMark x1="9010" y1="89580" x2="9010" y2="89580"/>
                        <a14:foregroundMark x1="10660" y1="91590" x2="10660" y2="91590"/>
                        <a14:foregroundMark x1="13452" y1="90494" x2="13452" y2="90494"/>
                        <a14:foregroundMark x1="23731" y1="90128" x2="23731" y2="90128"/>
                        <a14:foregroundMark x1="27157" y1="89580" x2="27157" y2="89580"/>
                        <a14:foregroundMark x1="36548" y1="91042" x2="36548" y2="91042"/>
                        <a14:foregroundMark x1="48985" y1="90128" x2="48985" y2="90128"/>
                        <a14:foregroundMark x1="55964" y1="89397" x2="55964" y2="89397"/>
                        <a14:foregroundMark x1="65482" y1="89214" x2="65482" y2="89214"/>
                        <a14:foregroundMark x1="69924" y1="88300" x2="69924" y2="88300"/>
                        <a14:foregroundMark x1="76269" y1="88665" x2="76269" y2="88665"/>
                        <a14:foregroundMark x1="80584" y1="85375" x2="80584" y2="85375"/>
                        <a14:foregroundMark x1="86548" y1="86472" x2="86548" y2="86472"/>
                        <a14:foregroundMark x1="91117" y1="87751" x2="91117" y2="87751"/>
                        <a14:foregroundMark x1="32995" y1="26325" x2="32995" y2="26325"/>
                        <a14:foregroundMark x1="32614" y1="26874" x2="32614" y2="26874"/>
                        <a14:foregroundMark x1="32487" y1="26874" x2="32487" y2="26874"/>
                        <a14:foregroundMark x1="32107" y1="26874" x2="32107" y2="26874"/>
                        <a14:foregroundMark x1="72462" y1="50823" x2="72462" y2="50823"/>
                        <a14:foregroundMark x1="62310" y1="35832" x2="62310" y2="35832"/>
                        <a14:foregroundMark x1="61675" y1="35466" x2="61675" y2="35466"/>
                        <a14:foregroundMark x1="70305" y1="25594" x2="70305" y2="25594"/>
                        <a14:foregroundMark x1="70812" y1="26325" x2="70812" y2="26325"/>
                        <a14:foregroundMark x1="62056" y1="17185" x2="62056" y2="17185"/>
                        <a14:foregroundMark x1="61675" y1="16636" x2="61675" y2="16636"/>
                        <a14:foregroundMark x1="55964" y1="13711" x2="55964" y2="13711"/>
                        <a14:foregroundMark x1="56980" y1="12614" x2="56980" y2="12614"/>
                        <a14:foregroundMark x1="56091" y1="28154" x2="56091" y2="28154"/>
                        <a14:foregroundMark x1="56218" y1="28519" x2="56218" y2="28519"/>
                        <a14:foregroundMark x1="56218" y1="28885" x2="56218" y2="28885"/>
                        <a14:foregroundMark x1="46193" y1="27239" x2="46193" y2="27239"/>
                        <a14:foregroundMark x1="45812" y1="28519" x2="45812" y2="28519"/>
                        <a14:foregroundMark x1="45812" y1="29068" x2="45812" y2="29068"/>
                        <a14:foregroundMark x1="44924" y1="12431" x2="44924" y2="12431"/>
                        <a14:foregroundMark x1="39848" y1="13346" x2="39848" y2="13346"/>
                        <a14:foregroundMark x1="30457" y1="35101" x2="30457" y2="35101"/>
                        <a14:foregroundMark x1="29949" y1="34369" x2="29949" y2="34369"/>
                        <a14:foregroundMark x1="29822" y1="33272" x2="29822" y2="33272"/>
                        <a14:foregroundMark x1="30076" y1="35101" x2="30076" y2="35101"/>
                        <a14:foregroundMark x1="56472" y1="57221" x2="56472" y2="57221"/>
                        <a14:foregroundMark x1="56726" y1="72029" x2="56726" y2="72029"/>
                        <a14:foregroundMark x1="57234" y1="72395" x2="57234" y2="72395"/>
                        <a14:foregroundMark x1="46701" y1="56856" x2="46701" y2="56856"/>
                        <a14:foregroundMark x1="46320" y1="56124" x2="46320" y2="56124"/>
                        <a14:foregroundMark x1="40355" y1="49177" x2="40355" y2="49177"/>
                        <a14:foregroundMark x1="40863" y1="49360" x2="40863" y2="49360"/>
                        <a14:foregroundMark x1="40990" y1="35832" x2="40990" y2="35832"/>
                        <a14:foregroundMark x1="30076" y1="35101" x2="30076" y2="35101"/>
                        <a14:foregroundMark x1="29949" y1="35466" x2="29949" y2="35466"/>
                        <a14:foregroundMark x1="29949" y1="35283" x2="29949" y2="35283"/>
                        <a14:foregroundMark x1="30076" y1="35101" x2="30076" y2="35101"/>
                        <a14:foregroundMark x1="40355" y1="67459" x2="40355" y2="67459"/>
                        <a14:foregroundMark x1="40863" y1="68373" x2="40863" y2="68373"/>
                        <a14:foregroundMark x1="31599" y1="57952" x2="31599" y2="57952"/>
                        <a14:foregroundMark x1="28934" y1="50823" x2="28934" y2="50823"/>
                        <a14:foregroundMark x1="46320" y1="71481" x2="46320" y2="71481"/>
                        <a14:foregroundMark x1="45812" y1="71846" x2="45812" y2="71846"/>
                        <a14:foregroundMark x1="45178" y1="71846" x2="45178" y2="71846"/>
                        <a14:foregroundMark x1="72462" y1="51371" x2="72462" y2="51371"/>
                        <a14:foregroundMark x1="72462" y1="51737" x2="72462" y2="51737"/>
                        <a14:foregroundMark x1="70685" y1="57587" x2="70685" y2="57587"/>
                        <a14:foregroundMark x1="70431" y1="57404" x2="70431" y2="57404"/>
                        <a14:foregroundMark x1="61548" y1="15905" x2="61548" y2="15905"/>
                        <a14:foregroundMark x1="71193" y1="26325" x2="71193" y2="26325"/>
                        <a14:backgroundMark x1="18274" y1="32541" x2="18274" y2="32541"/>
                        <a14:backgroundMark x1="19670" y1="36015" x2="19670" y2="36015"/>
                        <a14:backgroundMark x1="11548" y1="31079" x2="29695" y2="15539"/>
                        <a14:backgroundMark x1="28173" y1="12614" x2="17893" y2="18647"/>
                        <a14:backgroundMark x1="17893" y1="18647" x2="10787" y2="28519"/>
                        <a14:backgroundMark x1="10787" y1="28519" x2="7614" y2="37660"/>
                        <a14:backgroundMark x1="7614" y1="37660" x2="13706" y2="44973"/>
                        <a14:backgroundMark x1="13706" y1="44973" x2="18655" y2="36563"/>
                        <a14:backgroundMark x1="18655" y1="36563" x2="19670" y2="24497"/>
                        <a14:backgroundMark x1="19670" y1="24497" x2="15990" y2="16271"/>
                        <a14:backgroundMark x1="15990" y1="16271" x2="15355" y2="16453"/>
                        <a14:backgroundMark x1="23350" y1="914" x2="21320" y2="38026"/>
                        <a14:backgroundMark x1="21320" y1="38026" x2="19162" y2="48446"/>
                        <a14:backgroundMark x1="19162" y1="48446" x2="2411" y2="45338"/>
                        <a14:backgroundMark x1="30076" y1="35101" x2="30076" y2="35101"/>
                        <a14:backgroundMark x1="10406" y1="24132" x2="10406" y2="24132"/>
                        <a14:backgroundMark x1="11929" y1="20475" x2="21574" y2="10786"/>
                        <a14:backgroundMark x1="8503" y1="17367" x2="13579" y2="48629"/>
                        <a14:backgroundMark x1="71193" y1="87751" x2="71574" y2="87386"/>
                        <a14:backgroundMark x1="86041" y1="90128" x2="85914" y2="87569"/>
                        <a14:backgroundMark x1="94036" y1="95064" x2="94162" y2="91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08" y="370275"/>
            <a:ext cx="5223584" cy="3626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B4BB4-B8A8-4A9C-8F67-237EB5A15634}"/>
              </a:ext>
            </a:extLst>
          </p:cNvPr>
          <p:cNvSpPr txBox="1"/>
          <p:nvPr/>
        </p:nvSpPr>
        <p:spPr>
          <a:xfrm>
            <a:off x="1650551" y="4899216"/>
            <a:ext cx="8500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WEB </a:t>
            </a:r>
            <a:r>
              <a:rPr lang="ko-KR" altLang="en-US" sz="25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기반 </a:t>
            </a:r>
            <a:endParaRPr lang="en-US" altLang="ko-KR" sz="2500" dirty="0">
              <a:solidFill>
                <a:srgbClr val="262626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5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차세대 병원</a:t>
            </a:r>
            <a:r>
              <a:rPr lang="en-US" altLang="ko-KR" sz="25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ERP SYSTEM </a:t>
            </a:r>
            <a:r>
              <a:rPr lang="ko-KR" altLang="en-US" sz="25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및 환자응대 서비스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80A10-26DE-41C5-AA6A-7535C30EF373}"/>
              </a:ext>
            </a:extLst>
          </p:cNvPr>
          <p:cNvSpPr txBox="1"/>
          <p:nvPr/>
        </p:nvSpPr>
        <p:spPr>
          <a:xfrm>
            <a:off x="3703237" y="5780927"/>
            <a:ext cx="54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Enterprise Resources Processing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689" y="15027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5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Use-Case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868178-4BA4-4E9D-8171-7CF2EDB22F46}"/>
              </a:ext>
            </a:extLst>
          </p:cNvPr>
          <p:cNvSpPr/>
          <p:nvPr/>
        </p:nvSpPr>
        <p:spPr>
          <a:xfrm>
            <a:off x="4559634" y="1576491"/>
            <a:ext cx="145509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입원환자 검색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02C4549-B39D-4CFE-9FF1-072A9E6334EE}"/>
              </a:ext>
            </a:extLst>
          </p:cNvPr>
          <p:cNvCxnSpPr>
            <a:cxnSpLocks/>
            <a:stCxn id="5" idx="3"/>
            <a:endCxn id="34" idx="2"/>
          </p:cNvCxnSpPr>
          <p:nvPr/>
        </p:nvCxnSpPr>
        <p:spPr>
          <a:xfrm flipV="1">
            <a:off x="2899370" y="1878244"/>
            <a:ext cx="1660264" cy="91905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931589-929A-44F3-BE5A-13167D97A891}"/>
              </a:ext>
            </a:extLst>
          </p:cNvPr>
          <p:cNvCxnSpPr>
            <a:cxnSpLocks/>
            <a:stCxn id="5" idx="3"/>
            <a:endCxn id="93" idx="2"/>
          </p:cNvCxnSpPr>
          <p:nvPr/>
        </p:nvCxnSpPr>
        <p:spPr>
          <a:xfrm>
            <a:off x="2899370" y="2797297"/>
            <a:ext cx="1660263" cy="7025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18561C0-FA7E-4D6B-8C89-D8717A59F0EC}"/>
              </a:ext>
            </a:extLst>
          </p:cNvPr>
          <p:cNvGrpSpPr/>
          <p:nvPr/>
        </p:nvGrpSpPr>
        <p:grpSpPr>
          <a:xfrm>
            <a:off x="1829303" y="2240509"/>
            <a:ext cx="1070067" cy="1594262"/>
            <a:chOff x="2034916" y="2143956"/>
            <a:chExt cx="1665824" cy="2523402"/>
          </a:xfrm>
        </p:grpSpPr>
        <p:pic>
          <p:nvPicPr>
            <p:cNvPr id="5" name="그래픽 4" descr="사람">
              <a:extLst>
                <a:ext uri="{FF2B5EF4-FFF2-40B4-BE49-F238E27FC236}">
                  <a16:creationId xmlns:a16="http://schemas.microsoft.com/office/drawing/2014/main" id="{513009CE-9D1D-4806-859E-C8246E2A3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4916" y="2143956"/>
              <a:ext cx="1665824" cy="1762569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C5C366-CCD2-4E09-8EC1-AAE0A861BE35}"/>
                </a:ext>
              </a:extLst>
            </p:cNvPr>
            <p:cNvSpPr txBox="1"/>
            <p:nvPr/>
          </p:nvSpPr>
          <p:spPr>
            <a:xfrm>
              <a:off x="2344400" y="4079676"/>
              <a:ext cx="1144779" cy="58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환자</a:t>
              </a:r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0CD979E-4572-40BD-93B8-463877DC92EF}"/>
              </a:ext>
            </a:extLst>
          </p:cNvPr>
          <p:cNvCxnSpPr>
            <a:cxnSpLocks/>
            <a:stCxn id="97" idx="6"/>
            <a:endCxn id="85" idx="1"/>
          </p:cNvCxnSpPr>
          <p:nvPr/>
        </p:nvCxnSpPr>
        <p:spPr>
          <a:xfrm flipV="1">
            <a:off x="6014727" y="2633524"/>
            <a:ext cx="2584599" cy="2128063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E2D39C-B640-4053-8743-95B98391C4C9}"/>
              </a:ext>
            </a:extLst>
          </p:cNvPr>
          <p:cNvGrpSpPr/>
          <p:nvPr/>
        </p:nvGrpSpPr>
        <p:grpSpPr>
          <a:xfrm>
            <a:off x="8599326" y="2076736"/>
            <a:ext cx="1070067" cy="1592302"/>
            <a:chOff x="2034916" y="2143956"/>
            <a:chExt cx="1665824" cy="2520300"/>
          </a:xfrm>
        </p:grpSpPr>
        <p:pic>
          <p:nvPicPr>
            <p:cNvPr id="85" name="그래픽 84" descr="사람">
              <a:extLst>
                <a:ext uri="{FF2B5EF4-FFF2-40B4-BE49-F238E27FC236}">
                  <a16:creationId xmlns:a16="http://schemas.microsoft.com/office/drawing/2014/main" id="{7085F066-ACBB-4EFB-8739-9A840443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4916" y="2143956"/>
              <a:ext cx="1665824" cy="17625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AE8227-9DB3-4493-AC1F-7B84D7BEACAE}"/>
                </a:ext>
              </a:extLst>
            </p:cNvPr>
            <p:cNvSpPr txBox="1"/>
            <p:nvPr/>
          </p:nvSpPr>
          <p:spPr>
            <a:xfrm>
              <a:off x="2344400" y="4079676"/>
              <a:ext cx="1144779" cy="58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직원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8CD36D3D-AD0D-456E-9C33-5111ECDAF789}"/>
              </a:ext>
            </a:extLst>
          </p:cNvPr>
          <p:cNvSpPr/>
          <p:nvPr/>
        </p:nvSpPr>
        <p:spPr>
          <a:xfrm>
            <a:off x="4559633" y="2502569"/>
            <a:ext cx="145509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Self-</a:t>
            </a:r>
            <a:r>
              <a:rPr lang="ko-KR" altLang="en-US" sz="1400" dirty="0"/>
              <a:t>진료접수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2CA6EFF-E3E4-45AC-8FBC-A10D27DD1EA4}"/>
              </a:ext>
            </a:extLst>
          </p:cNvPr>
          <p:cNvSpPr/>
          <p:nvPr/>
        </p:nvSpPr>
        <p:spPr>
          <a:xfrm>
            <a:off x="4559633" y="4459834"/>
            <a:ext cx="145509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접수처진료접수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581775F-BE34-4F09-9893-940E146EAE9B}"/>
              </a:ext>
            </a:extLst>
          </p:cNvPr>
          <p:cNvCxnSpPr>
            <a:cxnSpLocks/>
            <a:stCxn id="97" idx="0"/>
            <a:endCxn id="93" idx="4"/>
          </p:cNvCxnSpPr>
          <p:nvPr/>
        </p:nvCxnSpPr>
        <p:spPr>
          <a:xfrm flipV="1">
            <a:off x="5287180" y="3106075"/>
            <a:ext cx="0" cy="1353759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BB87539-4528-4459-A52F-CFB937C93A0F}"/>
              </a:ext>
            </a:extLst>
          </p:cNvPr>
          <p:cNvSpPr txBox="1"/>
          <p:nvPr/>
        </p:nvSpPr>
        <p:spPr>
          <a:xfrm>
            <a:off x="5287180" y="3563945"/>
            <a:ext cx="145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577576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265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5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Use-Case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5FC79E-63EE-4E3E-87C8-F70D45479FBA}"/>
              </a:ext>
            </a:extLst>
          </p:cNvPr>
          <p:cNvGrpSpPr/>
          <p:nvPr/>
        </p:nvGrpSpPr>
        <p:grpSpPr>
          <a:xfrm>
            <a:off x="2069185" y="2486443"/>
            <a:ext cx="1512586" cy="1981231"/>
            <a:chOff x="10064344" y="1880153"/>
            <a:chExt cx="1665824" cy="21817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FC740-EE0E-4439-8ACC-180839D6CF18}"/>
                </a:ext>
              </a:extLst>
            </p:cNvPr>
            <p:cNvSpPr txBox="1"/>
            <p:nvPr/>
          </p:nvSpPr>
          <p:spPr>
            <a:xfrm>
              <a:off x="10290029" y="3655175"/>
              <a:ext cx="1214454" cy="406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간호사</a:t>
              </a:r>
            </a:p>
          </p:txBody>
        </p:sp>
        <p:pic>
          <p:nvPicPr>
            <p:cNvPr id="25" name="그래픽 24" descr="사람">
              <a:extLst>
                <a:ext uri="{FF2B5EF4-FFF2-40B4-BE49-F238E27FC236}">
                  <a16:creationId xmlns:a16="http://schemas.microsoft.com/office/drawing/2014/main" id="{7108A265-5951-4059-8AA6-49E1A8E5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4344" y="1880153"/>
              <a:ext cx="1665824" cy="1762570"/>
            </a:xfrm>
            <a:prstGeom prst="rect">
              <a:avLst/>
            </a:prstGeom>
          </p:spPr>
        </p:pic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A9E2161-1419-471F-83EB-2AB161220B2B}"/>
              </a:ext>
            </a:extLst>
          </p:cNvPr>
          <p:cNvSpPr/>
          <p:nvPr/>
        </p:nvSpPr>
        <p:spPr>
          <a:xfrm>
            <a:off x="4316954" y="1474701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환자 검색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A93D9-31F7-48FA-8B1C-9C0F0447C14C}"/>
              </a:ext>
            </a:extLst>
          </p:cNvPr>
          <p:cNvSpPr/>
          <p:nvPr/>
        </p:nvSpPr>
        <p:spPr>
          <a:xfrm>
            <a:off x="7457309" y="984289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보호자기록열람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25C2E6-7AC5-4F75-AEB7-A1CE78513815}"/>
              </a:ext>
            </a:extLst>
          </p:cNvPr>
          <p:cNvSpPr/>
          <p:nvPr/>
        </p:nvSpPr>
        <p:spPr>
          <a:xfrm>
            <a:off x="7457309" y="2044154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진료기록</a:t>
            </a:r>
            <a:r>
              <a:rPr lang="en-US" altLang="ko-KR" sz="1400" dirty="0"/>
              <a:t>|</a:t>
            </a:r>
            <a:r>
              <a:rPr lang="ko-KR" altLang="en-US" sz="1400" dirty="0"/>
              <a:t>열람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F2F391-F141-4FE0-8F57-61DE5576BDF2}"/>
              </a:ext>
            </a:extLst>
          </p:cNvPr>
          <p:cNvSpPr/>
          <p:nvPr/>
        </p:nvSpPr>
        <p:spPr>
          <a:xfrm>
            <a:off x="7457309" y="3175306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</a:t>
            </a:r>
            <a:r>
              <a:rPr lang="en-US" altLang="ko-KR" sz="1400" dirty="0"/>
              <a:t>.</a:t>
            </a:r>
            <a:r>
              <a:rPr lang="ko-KR" altLang="en-US" sz="1400" dirty="0"/>
              <a:t>퇴원</a:t>
            </a:r>
            <a:br>
              <a:rPr lang="en-US" altLang="ko-KR" sz="1400" dirty="0"/>
            </a:br>
            <a:r>
              <a:rPr lang="ko-KR" altLang="en-US" sz="1400" dirty="0"/>
              <a:t>기록열람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9066DD-FE09-4A9A-8711-78E8357CD810}"/>
              </a:ext>
            </a:extLst>
          </p:cNvPr>
          <p:cNvSpPr/>
          <p:nvPr/>
        </p:nvSpPr>
        <p:spPr>
          <a:xfrm>
            <a:off x="7457309" y="4331575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</a:t>
            </a:r>
            <a:r>
              <a:rPr lang="en-US" altLang="ko-KR" sz="1400" dirty="0"/>
              <a:t>.</a:t>
            </a:r>
            <a:r>
              <a:rPr lang="ko-KR" altLang="en-US" sz="1400" dirty="0"/>
              <a:t>퇴원</a:t>
            </a:r>
            <a:br>
              <a:rPr lang="en-US" altLang="ko-KR" sz="1400" dirty="0"/>
            </a:br>
            <a:r>
              <a:rPr lang="ko-KR" altLang="en-US" sz="1400" dirty="0"/>
              <a:t>수속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B9B1927-EF29-44B2-9425-6214DDC1C755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581771" y="1776454"/>
            <a:ext cx="735183" cy="1510285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7DE5B2C-4980-4CEA-8B30-DDD60F411DF6}"/>
              </a:ext>
            </a:extLst>
          </p:cNvPr>
          <p:cNvSpPr/>
          <p:nvPr/>
        </p:nvSpPr>
        <p:spPr>
          <a:xfrm>
            <a:off x="7457309" y="5454871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환자예약 접수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D381A20-F350-4D95-B22B-63E41808AA2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5887938" y="1286042"/>
            <a:ext cx="1569371" cy="490412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2960167-074E-4BD9-B30F-6CF17DF5848C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5887938" y="1776454"/>
            <a:ext cx="1569371" cy="569453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4BC93BF-45B9-4493-B7DF-744E5B35CD9D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5887938" y="1776454"/>
            <a:ext cx="1569371" cy="17006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AA990F1-118B-4214-AE1E-CF94F875E633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>
            <a:off x="5887938" y="1776454"/>
            <a:ext cx="1569371" cy="28568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780FEC9-AC0C-49FB-AAD2-58030A56044D}"/>
              </a:ext>
            </a:extLst>
          </p:cNvPr>
          <p:cNvCxnSpPr>
            <a:cxnSpLocks/>
            <a:stCxn id="26" idx="6"/>
            <a:endCxn id="37" idx="2"/>
          </p:cNvCxnSpPr>
          <p:nvPr/>
        </p:nvCxnSpPr>
        <p:spPr>
          <a:xfrm>
            <a:off x="5887938" y="1776454"/>
            <a:ext cx="1569371" cy="3980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7078463-AA70-4D8B-9D76-BAE295EEA976}"/>
              </a:ext>
            </a:extLst>
          </p:cNvPr>
          <p:cNvSpPr txBox="1"/>
          <p:nvPr/>
        </p:nvSpPr>
        <p:spPr>
          <a:xfrm>
            <a:off x="5444649" y="2213187"/>
            <a:ext cx="126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</a:t>
            </a:r>
            <a:r>
              <a:rPr lang="en-US" altLang="ko-KR" sz="1400" dirty="0" err="1"/>
              <a:t>inlucde</a:t>
            </a:r>
            <a:r>
              <a:rPr lang="en-US" altLang="ko-KR" sz="1400" dirty="0"/>
              <a:t>&gt;&gt;</a:t>
            </a:r>
            <a:endParaRPr lang="ko-KR" altLang="en-US" sz="14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CACDC2E-3C6B-4B8B-88B0-95B96C87E739}"/>
              </a:ext>
            </a:extLst>
          </p:cNvPr>
          <p:cNvCxnSpPr>
            <a:cxnSpLocks/>
          </p:cNvCxnSpPr>
          <p:nvPr/>
        </p:nvCxnSpPr>
        <p:spPr>
          <a:xfrm flipH="1">
            <a:off x="3940654" y="3286739"/>
            <a:ext cx="8546" cy="35712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484C3C7-C148-46C5-AA7F-CDB1244DD72F}"/>
              </a:ext>
            </a:extLst>
          </p:cNvPr>
          <p:cNvSpPr/>
          <p:nvPr/>
        </p:nvSpPr>
        <p:spPr>
          <a:xfrm>
            <a:off x="4321299" y="2981708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병동 검색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E2FAC9-6638-4FB6-BCD4-227DDFD704C3}"/>
              </a:ext>
            </a:extLst>
          </p:cNvPr>
          <p:cNvCxnSpPr>
            <a:cxnSpLocks/>
          </p:cNvCxnSpPr>
          <p:nvPr/>
        </p:nvCxnSpPr>
        <p:spPr>
          <a:xfrm>
            <a:off x="3957746" y="3286739"/>
            <a:ext cx="372099" cy="5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47799B67-7547-40E6-BFFA-2C6AF767FD29}"/>
              </a:ext>
            </a:extLst>
          </p:cNvPr>
          <p:cNvSpPr/>
          <p:nvPr/>
        </p:nvSpPr>
        <p:spPr>
          <a:xfrm>
            <a:off x="9966508" y="5454871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예약환자 조회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B46815-21D8-45C8-9703-3F44B1A440B4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9028293" y="5756624"/>
            <a:ext cx="9382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FEE5CA-34D4-417E-BE07-2F52D9C1D523}"/>
              </a:ext>
            </a:extLst>
          </p:cNvPr>
          <p:cNvSpPr txBox="1"/>
          <p:nvPr/>
        </p:nvSpPr>
        <p:spPr>
          <a:xfrm>
            <a:off x="8859637" y="5337784"/>
            <a:ext cx="126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4285577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92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5FC79E-63EE-4E3E-87C8-F70D45479FBA}"/>
              </a:ext>
            </a:extLst>
          </p:cNvPr>
          <p:cNvGrpSpPr/>
          <p:nvPr/>
        </p:nvGrpSpPr>
        <p:grpSpPr>
          <a:xfrm>
            <a:off x="1709177" y="2333237"/>
            <a:ext cx="1512586" cy="1981231"/>
            <a:chOff x="10064344" y="1880153"/>
            <a:chExt cx="1665824" cy="21817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FC740-EE0E-4439-8ACC-180839D6CF18}"/>
                </a:ext>
              </a:extLst>
            </p:cNvPr>
            <p:cNvSpPr txBox="1"/>
            <p:nvPr/>
          </p:nvSpPr>
          <p:spPr>
            <a:xfrm>
              <a:off x="10290029" y="3655175"/>
              <a:ext cx="1214454" cy="406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직원</a:t>
              </a:r>
            </a:p>
          </p:txBody>
        </p:sp>
        <p:pic>
          <p:nvPicPr>
            <p:cNvPr id="25" name="그래픽 24" descr="사람">
              <a:extLst>
                <a:ext uri="{FF2B5EF4-FFF2-40B4-BE49-F238E27FC236}">
                  <a16:creationId xmlns:a16="http://schemas.microsoft.com/office/drawing/2014/main" id="{7108A265-5951-4059-8AA6-49E1A8E5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4344" y="1880153"/>
              <a:ext cx="1665824" cy="1762570"/>
            </a:xfrm>
            <a:prstGeom prst="rect">
              <a:avLst/>
            </a:prstGeom>
          </p:spPr>
        </p:pic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B9B1927-EF29-44B2-9425-6214DDC1C755}"/>
              </a:ext>
            </a:extLst>
          </p:cNvPr>
          <p:cNvCxnSpPr>
            <a:cxnSpLocks/>
          </p:cNvCxnSpPr>
          <p:nvPr/>
        </p:nvCxnSpPr>
        <p:spPr>
          <a:xfrm flipV="1">
            <a:off x="3221763" y="1018207"/>
            <a:ext cx="1445127" cy="211532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D9A9802-EC73-47D7-AF17-E332BB8A7B47}"/>
              </a:ext>
            </a:extLst>
          </p:cNvPr>
          <p:cNvCxnSpPr>
            <a:cxnSpLocks/>
          </p:cNvCxnSpPr>
          <p:nvPr/>
        </p:nvCxnSpPr>
        <p:spPr>
          <a:xfrm flipV="1">
            <a:off x="3213217" y="2005554"/>
            <a:ext cx="1472324" cy="112797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D7E0348-7B0B-4309-A0D2-2E40E104F73E}"/>
              </a:ext>
            </a:extLst>
          </p:cNvPr>
          <p:cNvCxnSpPr>
            <a:cxnSpLocks/>
          </p:cNvCxnSpPr>
          <p:nvPr/>
        </p:nvCxnSpPr>
        <p:spPr>
          <a:xfrm>
            <a:off x="3221763" y="3124987"/>
            <a:ext cx="1472324" cy="782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36CD5C3-9732-419F-9854-40F3C5F0377D}"/>
              </a:ext>
            </a:extLst>
          </p:cNvPr>
          <p:cNvCxnSpPr>
            <a:cxnSpLocks/>
          </p:cNvCxnSpPr>
          <p:nvPr/>
        </p:nvCxnSpPr>
        <p:spPr>
          <a:xfrm>
            <a:off x="3213217" y="3133533"/>
            <a:ext cx="1472324" cy="135098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F492D54-B2D8-4391-8568-9E5F5FD93CE6}"/>
              </a:ext>
            </a:extLst>
          </p:cNvPr>
          <p:cNvCxnSpPr>
            <a:cxnSpLocks/>
            <a:stCxn id="25" idx="3"/>
            <a:endCxn id="60" idx="2"/>
          </p:cNvCxnSpPr>
          <p:nvPr/>
        </p:nvCxnSpPr>
        <p:spPr>
          <a:xfrm>
            <a:off x="3221763" y="3133533"/>
            <a:ext cx="1451100" cy="294621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DBC6B51-5F7A-47A0-85A9-1A2359A1C611}"/>
              </a:ext>
            </a:extLst>
          </p:cNvPr>
          <p:cNvCxnSpPr>
            <a:cxnSpLocks/>
          </p:cNvCxnSpPr>
          <p:nvPr/>
        </p:nvCxnSpPr>
        <p:spPr>
          <a:xfrm flipV="1">
            <a:off x="3948157" y="5764210"/>
            <a:ext cx="0" cy="10852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17EDC2-369B-4527-9D30-B3E25DC21A72}"/>
              </a:ext>
            </a:extLst>
          </p:cNvPr>
          <p:cNvCxnSpPr>
            <a:cxnSpLocks/>
          </p:cNvCxnSpPr>
          <p:nvPr/>
        </p:nvCxnSpPr>
        <p:spPr>
          <a:xfrm flipV="1">
            <a:off x="3948157" y="0"/>
            <a:ext cx="0" cy="17115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1D5B347-A03A-4EDA-9CC4-2D1E59F2C7D6}"/>
              </a:ext>
            </a:extLst>
          </p:cNvPr>
          <p:cNvSpPr/>
          <p:nvPr/>
        </p:nvSpPr>
        <p:spPr>
          <a:xfrm>
            <a:off x="4666890" y="716454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정보</a:t>
            </a:r>
            <a:br>
              <a:rPr lang="en-US" altLang="ko-KR" sz="1400" dirty="0"/>
            </a:br>
            <a:r>
              <a:rPr lang="ko-KR" altLang="en-US" sz="1400" dirty="0"/>
              <a:t>열람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5C8A29-B064-4259-831C-942F2AA74BB3}"/>
              </a:ext>
            </a:extLst>
          </p:cNvPr>
          <p:cNvSpPr/>
          <p:nvPr/>
        </p:nvSpPr>
        <p:spPr>
          <a:xfrm>
            <a:off x="6746456" y="716454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 정보</a:t>
            </a:r>
            <a:br>
              <a:rPr lang="en-US" altLang="ko-KR" sz="1400" dirty="0"/>
            </a:br>
            <a:r>
              <a:rPr lang="ko-KR" altLang="en-US" sz="1400" dirty="0"/>
              <a:t>수정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4542860-1117-4FFA-BF14-C591198DF202}"/>
              </a:ext>
            </a:extLst>
          </p:cNvPr>
          <p:cNvSpPr/>
          <p:nvPr/>
        </p:nvSpPr>
        <p:spPr>
          <a:xfrm>
            <a:off x="4694087" y="1703801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증명서</a:t>
            </a:r>
            <a:br>
              <a:rPr lang="en-US" altLang="ko-KR" sz="1400" dirty="0"/>
            </a:br>
            <a:r>
              <a:rPr lang="ko-KR" altLang="en-US" sz="1400" dirty="0"/>
              <a:t>발급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2846261-C093-4475-917C-7B7A2606C32A}"/>
              </a:ext>
            </a:extLst>
          </p:cNvPr>
          <p:cNvSpPr/>
          <p:nvPr/>
        </p:nvSpPr>
        <p:spPr>
          <a:xfrm>
            <a:off x="4694087" y="2804142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월급명세서</a:t>
            </a:r>
            <a:br>
              <a:rPr lang="en-US" altLang="ko-KR" sz="1400" dirty="0"/>
            </a:br>
            <a:r>
              <a:rPr lang="ko-KR" altLang="en-US" sz="1400" dirty="0"/>
              <a:t>조회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899A2B-0495-416A-ADF1-638A879476CE}"/>
              </a:ext>
            </a:extLst>
          </p:cNvPr>
          <p:cNvSpPr/>
          <p:nvPr/>
        </p:nvSpPr>
        <p:spPr>
          <a:xfrm>
            <a:off x="6746456" y="3697609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휴가신청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B46C14F-E9F8-4735-B5D6-FA19E33B7B6D}"/>
              </a:ext>
            </a:extLst>
          </p:cNvPr>
          <p:cNvSpPr/>
          <p:nvPr/>
        </p:nvSpPr>
        <p:spPr>
          <a:xfrm>
            <a:off x="4694087" y="4182766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근무시간표</a:t>
            </a:r>
            <a:br>
              <a:rPr lang="en-US" altLang="ko-KR" sz="1400" dirty="0"/>
            </a:br>
            <a:r>
              <a:rPr lang="ko-KR" altLang="en-US" sz="1400" dirty="0"/>
              <a:t>조회</a:t>
            </a:r>
            <a:endParaRPr lang="en-US" altLang="ko-KR" sz="14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714C4C-5345-4317-BA71-0B86481FB974}"/>
              </a:ext>
            </a:extLst>
          </p:cNvPr>
          <p:cNvSpPr/>
          <p:nvPr/>
        </p:nvSpPr>
        <p:spPr>
          <a:xfrm>
            <a:off x="6621907" y="5745391"/>
            <a:ext cx="1820081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초과근무</a:t>
            </a:r>
            <a:br>
              <a:rPr lang="en-US" altLang="ko-KR" sz="1400" dirty="0"/>
            </a:br>
            <a:r>
              <a:rPr lang="ko-KR" altLang="en-US" sz="1400" dirty="0"/>
              <a:t>신청자리스트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900DE-7B4E-4488-9BEB-2DD8A96FB00D}"/>
              </a:ext>
            </a:extLst>
          </p:cNvPr>
          <p:cNvSpPr/>
          <p:nvPr/>
        </p:nvSpPr>
        <p:spPr>
          <a:xfrm>
            <a:off x="6746456" y="1700182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재직증명서</a:t>
            </a:r>
            <a:br>
              <a:rPr lang="en-US" altLang="ko-KR" sz="1400" dirty="0"/>
            </a:br>
            <a:r>
              <a:rPr lang="ko-KR" altLang="en-US" sz="1400" dirty="0"/>
              <a:t>발급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282E4AB-8FF1-4DFA-819D-2FC130E44CA8}"/>
              </a:ext>
            </a:extLst>
          </p:cNvPr>
          <p:cNvSpPr/>
          <p:nvPr/>
        </p:nvSpPr>
        <p:spPr>
          <a:xfrm>
            <a:off x="6746456" y="4723539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초과근무</a:t>
            </a:r>
            <a:br>
              <a:rPr lang="en-US" altLang="ko-KR" sz="1400" dirty="0"/>
            </a:br>
            <a:r>
              <a:rPr lang="ko-KR" altLang="en-US" sz="1400" dirty="0"/>
              <a:t>신청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F8B5FC1-DC36-4962-BE89-EDB793241740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 flipV="1">
            <a:off x="6265071" y="3999362"/>
            <a:ext cx="481385" cy="4851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F21C5D1-71DF-40DD-B69D-278104CA03CB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6265071" y="4484519"/>
            <a:ext cx="481385" cy="5407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464EC4A-4D1B-4777-95E9-46D0D746CE99}"/>
              </a:ext>
            </a:extLst>
          </p:cNvPr>
          <p:cNvSpPr/>
          <p:nvPr/>
        </p:nvSpPr>
        <p:spPr>
          <a:xfrm>
            <a:off x="6621907" y="2697240"/>
            <a:ext cx="1820081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휴가</a:t>
            </a:r>
            <a:br>
              <a:rPr lang="en-US" altLang="ko-KR" sz="1400" dirty="0"/>
            </a:br>
            <a:r>
              <a:rPr lang="ko-KR" altLang="en-US" sz="1400" dirty="0"/>
              <a:t>신청자리스트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3890A9-5347-4340-9DDB-B8AFFA03A1E7}"/>
              </a:ext>
            </a:extLst>
          </p:cNvPr>
          <p:cNvCxnSpPr>
            <a:cxnSpLocks/>
            <a:stCxn id="46" idx="4"/>
            <a:endCxn id="42" idx="0"/>
          </p:cNvCxnSpPr>
          <p:nvPr/>
        </p:nvCxnSpPr>
        <p:spPr>
          <a:xfrm>
            <a:off x="7531948" y="5327045"/>
            <a:ext cx="0" cy="41834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445A120-62C0-4EDE-8EC1-044D4A4B83FC}"/>
              </a:ext>
            </a:extLst>
          </p:cNvPr>
          <p:cNvCxnSpPr>
            <a:cxnSpLocks/>
            <a:stCxn id="39" idx="0"/>
            <a:endCxn id="64" idx="4"/>
          </p:cNvCxnSpPr>
          <p:nvPr/>
        </p:nvCxnSpPr>
        <p:spPr>
          <a:xfrm flipV="1">
            <a:off x="7531948" y="3300746"/>
            <a:ext cx="0" cy="396863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C99AC0D-EF55-424D-86F8-9461E607592A}"/>
              </a:ext>
            </a:extLst>
          </p:cNvPr>
          <p:cNvSpPr txBox="1"/>
          <p:nvPr/>
        </p:nvSpPr>
        <p:spPr>
          <a:xfrm>
            <a:off x="7589465" y="3379544"/>
            <a:ext cx="125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D12B5A-A02E-4F19-9136-6C7B67C2BB76}"/>
              </a:ext>
            </a:extLst>
          </p:cNvPr>
          <p:cNvSpPr txBox="1"/>
          <p:nvPr/>
        </p:nvSpPr>
        <p:spPr>
          <a:xfrm>
            <a:off x="7531947" y="5357295"/>
            <a:ext cx="135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79ADDAA-7E5B-4F44-990B-05656689ECA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6237874" y="1018207"/>
            <a:ext cx="50858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609028E-968A-46C1-A4FD-C21828117C48}"/>
              </a:ext>
            </a:extLst>
          </p:cNvPr>
          <p:cNvSpPr txBox="1"/>
          <p:nvPr/>
        </p:nvSpPr>
        <p:spPr>
          <a:xfrm>
            <a:off x="5827361" y="417294"/>
            <a:ext cx="135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9F765DC-3CEE-4332-AE44-C12E597508D8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 flipV="1">
            <a:off x="6265071" y="2001935"/>
            <a:ext cx="481385" cy="3619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E1D8A91-456B-4951-AFC7-EA04F526EAD6}"/>
              </a:ext>
            </a:extLst>
          </p:cNvPr>
          <p:cNvSpPr txBox="1"/>
          <p:nvPr/>
        </p:nvSpPr>
        <p:spPr>
          <a:xfrm>
            <a:off x="5850150" y="1458184"/>
            <a:ext cx="135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1D6339D-0279-4D91-A456-FC40BF83BC52}"/>
              </a:ext>
            </a:extLst>
          </p:cNvPr>
          <p:cNvGrpSpPr/>
          <p:nvPr/>
        </p:nvGrpSpPr>
        <p:grpSpPr>
          <a:xfrm>
            <a:off x="11010666" y="2475042"/>
            <a:ext cx="1004719" cy="1702684"/>
            <a:chOff x="10064344" y="1880153"/>
            <a:chExt cx="1665824" cy="286107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981881-7FB4-4B3A-89AB-6227C3FB4378}"/>
                </a:ext>
              </a:extLst>
            </p:cNvPr>
            <p:cNvSpPr txBox="1"/>
            <p:nvPr/>
          </p:nvSpPr>
          <p:spPr>
            <a:xfrm>
              <a:off x="10290029" y="3655176"/>
              <a:ext cx="1214453" cy="108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인사</a:t>
              </a:r>
              <a:b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직원</a:t>
              </a:r>
            </a:p>
          </p:txBody>
        </p:sp>
        <p:pic>
          <p:nvPicPr>
            <p:cNvPr id="91" name="그래픽 90" descr="사람">
              <a:extLst>
                <a:ext uri="{FF2B5EF4-FFF2-40B4-BE49-F238E27FC236}">
                  <a16:creationId xmlns:a16="http://schemas.microsoft.com/office/drawing/2014/main" id="{6002AD43-E234-47A3-8824-E5B0B14B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4344" y="1880153"/>
              <a:ext cx="1665824" cy="1762570"/>
            </a:xfrm>
            <a:prstGeom prst="rect">
              <a:avLst/>
            </a:prstGeom>
          </p:spPr>
        </p:pic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84BFA9B1-2065-47A6-AB98-D690DB91DC76}"/>
              </a:ext>
            </a:extLst>
          </p:cNvPr>
          <p:cNvSpPr/>
          <p:nvPr/>
        </p:nvSpPr>
        <p:spPr>
          <a:xfrm>
            <a:off x="9102932" y="2697240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휴가신청</a:t>
            </a:r>
            <a:br>
              <a:rPr lang="en-US" altLang="ko-KR" sz="1400" dirty="0"/>
            </a:br>
            <a:r>
              <a:rPr lang="ko-KR" altLang="en-US" sz="1400" dirty="0"/>
              <a:t>승인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6DFC740-A4B4-40E8-87BF-3DF8A898E0D7}"/>
              </a:ext>
            </a:extLst>
          </p:cNvPr>
          <p:cNvSpPr/>
          <p:nvPr/>
        </p:nvSpPr>
        <p:spPr>
          <a:xfrm>
            <a:off x="9181016" y="5745391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초과근무</a:t>
            </a:r>
            <a:br>
              <a:rPr lang="en-US" altLang="ko-KR" sz="1400" dirty="0"/>
            </a:br>
            <a:r>
              <a:rPr lang="ko-KR" altLang="en-US" sz="1400" dirty="0"/>
              <a:t>승인</a:t>
            </a: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12D3D281-A6F4-4784-BB7B-FFE69BEFEEF3}"/>
              </a:ext>
            </a:extLst>
          </p:cNvPr>
          <p:cNvCxnSpPr>
            <a:cxnSpLocks/>
            <a:stCxn id="95" idx="6"/>
            <a:endCxn id="91" idx="1"/>
          </p:cNvCxnSpPr>
          <p:nvPr/>
        </p:nvCxnSpPr>
        <p:spPr>
          <a:xfrm>
            <a:off x="10673916" y="2998993"/>
            <a:ext cx="336750" cy="52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3028D84-9CF7-4D88-9CA5-9801073C718D}"/>
              </a:ext>
            </a:extLst>
          </p:cNvPr>
          <p:cNvCxnSpPr>
            <a:cxnSpLocks/>
            <a:stCxn id="96" idx="6"/>
            <a:endCxn id="91" idx="1"/>
          </p:cNvCxnSpPr>
          <p:nvPr/>
        </p:nvCxnSpPr>
        <p:spPr>
          <a:xfrm flipV="1">
            <a:off x="10752000" y="2999513"/>
            <a:ext cx="258666" cy="304763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4D95D5B-EFA5-4BEA-8C48-2E4463D78158}"/>
              </a:ext>
            </a:extLst>
          </p:cNvPr>
          <p:cNvCxnSpPr>
            <a:cxnSpLocks/>
            <a:stCxn id="95" idx="2"/>
            <a:endCxn id="64" idx="6"/>
          </p:cNvCxnSpPr>
          <p:nvPr/>
        </p:nvCxnSpPr>
        <p:spPr>
          <a:xfrm flipH="1">
            <a:off x="8441988" y="2998993"/>
            <a:ext cx="660944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B64B0BE-C633-4467-82B3-C8B7E7968603}"/>
              </a:ext>
            </a:extLst>
          </p:cNvPr>
          <p:cNvCxnSpPr>
            <a:cxnSpLocks/>
            <a:stCxn id="96" idx="2"/>
            <a:endCxn id="42" idx="6"/>
          </p:cNvCxnSpPr>
          <p:nvPr/>
        </p:nvCxnSpPr>
        <p:spPr>
          <a:xfrm flipH="1">
            <a:off x="8441988" y="6047144"/>
            <a:ext cx="739028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87427E-613E-48DD-932E-491D5862CBFB}"/>
              </a:ext>
            </a:extLst>
          </p:cNvPr>
          <p:cNvSpPr txBox="1"/>
          <p:nvPr/>
        </p:nvSpPr>
        <p:spPr>
          <a:xfrm>
            <a:off x="8134224" y="2423842"/>
            <a:ext cx="135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F2E9FF-2FF1-436E-9B5A-B3868482107E}"/>
              </a:ext>
            </a:extLst>
          </p:cNvPr>
          <p:cNvSpPr txBox="1"/>
          <p:nvPr/>
        </p:nvSpPr>
        <p:spPr>
          <a:xfrm>
            <a:off x="8246677" y="6429625"/>
            <a:ext cx="135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9DB0A20-6099-4429-A8D0-71482F196A3A}"/>
              </a:ext>
            </a:extLst>
          </p:cNvPr>
          <p:cNvSpPr/>
          <p:nvPr/>
        </p:nvSpPr>
        <p:spPr>
          <a:xfrm>
            <a:off x="9167166" y="1148417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직원대화방</a:t>
            </a:r>
            <a:endParaRPr lang="en-US" altLang="ko-KR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151E019-DE40-471B-B0BB-F60CF6F9AB4F}"/>
              </a:ext>
            </a:extLst>
          </p:cNvPr>
          <p:cNvCxnSpPr>
            <a:cxnSpLocks/>
          </p:cNvCxnSpPr>
          <p:nvPr/>
        </p:nvCxnSpPr>
        <p:spPr>
          <a:xfrm>
            <a:off x="3944326" y="1433122"/>
            <a:ext cx="5222840" cy="17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B00314C-14EE-47BE-9C4B-62004BD9E3E7}"/>
              </a:ext>
            </a:extLst>
          </p:cNvPr>
          <p:cNvCxnSpPr>
            <a:cxnSpLocks/>
            <a:stCxn id="91" idx="1"/>
            <a:endCxn id="49" idx="6"/>
          </p:cNvCxnSpPr>
          <p:nvPr/>
        </p:nvCxnSpPr>
        <p:spPr>
          <a:xfrm rot="10800000">
            <a:off x="10738150" y="1450171"/>
            <a:ext cx="272516" cy="154934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A0A6B58-20F6-4EC0-BFB6-8B44D1FFB082}"/>
              </a:ext>
            </a:extLst>
          </p:cNvPr>
          <p:cNvSpPr/>
          <p:nvPr/>
        </p:nvSpPr>
        <p:spPr>
          <a:xfrm>
            <a:off x="4672863" y="5777998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의료</a:t>
            </a:r>
            <a:r>
              <a:rPr lang="en-US" altLang="ko-KR" sz="1400" dirty="0"/>
              <a:t>/</a:t>
            </a:r>
            <a:r>
              <a:rPr lang="ko-KR" altLang="en-US" sz="1400" dirty="0"/>
              <a:t>식품 뉴스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12FB282-6310-46DE-A669-0A7CB13997DC}"/>
              </a:ext>
            </a:extLst>
          </p:cNvPr>
          <p:cNvSpPr/>
          <p:nvPr/>
        </p:nvSpPr>
        <p:spPr>
          <a:xfrm>
            <a:off x="4691782" y="3506586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로그인기록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열람</a:t>
            </a:r>
            <a:endParaRPr lang="en-US" altLang="ko-KR" sz="14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6A02C75-6F4F-4FA0-BBD8-F58C9D4A750D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3963346" y="3808339"/>
            <a:ext cx="728436" cy="91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15132D6-94F5-4022-8886-DFF6191C51C6}"/>
              </a:ext>
            </a:extLst>
          </p:cNvPr>
          <p:cNvSpPr/>
          <p:nvPr/>
        </p:nvSpPr>
        <p:spPr>
          <a:xfrm>
            <a:off x="4687162" y="4969910"/>
            <a:ext cx="1570984" cy="60350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직원명단 조회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AB4AAE-4DAF-4A36-8D91-24F0B27FA5A5}"/>
              </a:ext>
            </a:extLst>
          </p:cNvPr>
          <p:cNvCxnSpPr>
            <a:endCxn id="66" idx="2"/>
          </p:cNvCxnSpPr>
          <p:nvPr/>
        </p:nvCxnSpPr>
        <p:spPr>
          <a:xfrm>
            <a:off x="3944326" y="5271663"/>
            <a:ext cx="7428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449005-F759-459C-81FE-58F0F708D006}"/>
              </a:ext>
            </a:extLst>
          </p:cNvPr>
          <p:cNvSpPr txBox="1"/>
          <p:nvPr/>
        </p:nvSpPr>
        <p:spPr>
          <a:xfrm>
            <a:off x="1709177" y="594495"/>
            <a:ext cx="138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Use-Case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96501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477746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5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방문객 검색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UI 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Index.jsp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25A757-5D51-4DA6-AFF6-8D117FF2C204}"/>
              </a:ext>
            </a:extLst>
          </p:cNvPr>
          <p:cNvSpPr/>
          <p:nvPr/>
        </p:nvSpPr>
        <p:spPr>
          <a:xfrm>
            <a:off x="2644022" y="2221904"/>
            <a:ext cx="1583648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4D715-21E9-481A-AB58-3B97F1407B59}"/>
              </a:ext>
            </a:extLst>
          </p:cNvPr>
          <p:cNvSpPr/>
          <p:nvPr/>
        </p:nvSpPr>
        <p:spPr>
          <a:xfrm>
            <a:off x="4236216" y="2221904"/>
            <a:ext cx="2571151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8E858EE9-CAF5-4AA3-A5BA-957B382E758B}"/>
              </a:ext>
            </a:extLst>
          </p:cNvPr>
          <p:cNvSpPr txBox="1"/>
          <p:nvPr/>
        </p:nvSpPr>
        <p:spPr>
          <a:xfrm>
            <a:off x="4499092" y="6058002"/>
            <a:ext cx="97884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진료접수</a:t>
            </a:r>
            <a:r>
              <a:rPr lang="en-US" altLang="ko-KR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000" b="1" dirty="0">
              <a:solidFill>
                <a:srgbClr val="7030A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>
            <a:hlinkClick r:id="rId2" action="ppaction://hlinksldjump"/>
            <a:extLst>
              <a:ext uri="{FF2B5EF4-FFF2-40B4-BE49-F238E27FC236}">
                <a16:creationId xmlns:a16="http://schemas.microsoft.com/office/drawing/2014/main" id="{650F376E-CD51-4D8F-BCBB-64EED618495D}"/>
              </a:ext>
            </a:extLst>
          </p:cNvPr>
          <p:cNvSpPr txBox="1"/>
          <p:nvPr/>
        </p:nvSpPr>
        <p:spPr>
          <a:xfrm>
            <a:off x="4354008" y="3575965"/>
            <a:ext cx="1393330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진료접수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C4AC5-FC2B-4CC6-91C2-165182127594}"/>
              </a:ext>
            </a:extLst>
          </p:cNvPr>
          <p:cNvSpPr/>
          <p:nvPr/>
        </p:nvSpPr>
        <p:spPr>
          <a:xfrm>
            <a:off x="4327655" y="2385548"/>
            <a:ext cx="2318474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or </a:t>
            </a:r>
            <a:r>
              <a:rPr lang="ko-KR" altLang="en-US" dirty="0"/>
              <a:t>연락처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E8FA73-6F54-43D3-B86F-F05357E0111C}"/>
              </a:ext>
            </a:extLst>
          </p:cNvPr>
          <p:cNvSpPr/>
          <p:nvPr/>
        </p:nvSpPr>
        <p:spPr>
          <a:xfrm>
            <a:off x="1973995" y="1340197"/>
            <a:ext cx="5708757" cy="53711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49788B-A127-430E-A7BA-44494B9D2306}"/>
              </a:ext>
            </a:extLst>
          </p:cNvPr>
          <p:cNvSpPr/>
          <p:nvPr/>
        </p:nvSpPr>
        <p:spPr>
          <a:xfrm>
            <a:off x="2793987" y="2437108"/>
            <a:ext cx="1247672" cy="35023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이름으로 검색</a:t>
            </a:r>
          </a:p>
        </p:txBody>
      </p:sp>
      <p:sp>
        <p:nvSpPr>
          <p:cNvPr id="26" name="AutoShape 1691">
            <a:extLst>
              <a:ext uri="{FF2B5EF4-FFF2-40B4-BE49-F238E27FC236}">
                <a16:creationId xmlns:a16="http://schemas.microsoft.com/office/drawing/2014/main" id="{BE661211-DD92-44E9-A3C9-E36767ECB61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77533" y="2575730"/>
            <a:ext cx="71755" cy="71755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FF22F8-100E-43C8-8104-B9FAA9528CF7}"/>
              </a:ext>
            </a:extLst>
          </p:cNvPr>
          <p:cNvSpPr/>
          <p:nvPr/>
        </p:nvSpPr>
        <p:spPr>
          <a:xfrm>
            <a:off x="2793987" y="2773529"/>
            <a:ext cx="1247672" cy="35023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연락처로 검색</a:t>
            </a:r>
          </a:p>
        </p:txBody>
      </p:sp>
      <p:sp>
        <p:nvSpPr>
          <p:cNvPr id="28" name="TextBox 27">
            <a:hlinkClick r:id="" action="ppaction://noaction"/>
            <a:extLst>
              <a:ext uri="{FF2B5EF4-FFF2-40B4-BE49-F238E27FC236}">
                <a16:creationId xmlns:a16="http://schemas.microsoft.com/office/drawing/2014/main" id="{D5764D59-E8A5-41D1-A2FA-45AF981F3ABC}"/>
              </a:ext>
            </a:extLst>
          </p:cNvPr>
          <p:cNvSpPr txBox="1"/>
          <p:nvPr/>
        </p:nvSpPr>
        <p:spPr>
          <a:xfrm>
            <a:off x="4665251" y="3232924"/>
            <a:ext cx="710565" cy="2463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000" b="1" dirty="0">
              <a:solidFill>
                <a:srgbClr val="7030A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454CA-08ED-43CC-9F10-C37D7E55DAA3}"/>
              </a:ext>
            </a:extLst>
          </p:cNvPr>
          <p:cNvSpPr/>
          <p:nvPr/>
        </p:nvSpPr>
        <p:spPr>
          <a:xfrm>
            <a:off x="2635476" y="4065097"/>
            <a:ext cx="1583648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D5E1B-8E07-48EB-AAE3-C8B2C0D187B8}"/>
              </a:ext>
            </a:extLst>
          </p:cNvPr>
          <p:cNvSpPr/>
          <p:nvPr/>
        </p:nvSpPr>
        <p:spPr>
          <a:xfrm>
            <a:off x="4227670" y="4065097"/>
            <a:ext cx="2571151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AB7234-47BB-45FF-8A5F-DB08E23A4970}"/>
              </a:ext>
            </a:extLst>
          </p:cNvPr>
          <p:cNvSpPr/>
          <p:nvPr/>
        </p:nvSpPr>
        <p:spPr>
          <a:xfrm>
            <a:off x="4353293" y="4228741"/>
            <a:ext cx="2318474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A7BE9-4362-4FE2-9A2C-30A14DCE48C8}"/>
              </a:ext>
            </a:extLst>
          </p:cNvPr>
          <p:cNvSpPr/>
          <p:nvPr/>
        </p:nvSpPr>
        <p:spPr>
          <a:xfrm>
            <a:off x="4227670" y="5027366"/>
            <a:ext cx="2571151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1109DB-A376-4E21-B178-46B44CFE5AA4}"/>
              </a:ext>
            </a:extLst>
          </p:cNvPr>
          <p:cNvSpPr/>
          <p:nvPr/>
        </p:nvSpPr>
        <p:spPr>
          <a:xfrm>
            <a:off x="2644022" y="5024093"/>
            <a:ext cx="1583648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주민등록번호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9FD3C4-FB38-4DD9-8E70-6328FFDAC256}"/>
              </a:ext>
            </a:extLst>
          </p:cNvPr>
          <p:cNvSpPr/>
          <p:nvPr/>
        </p:nvSpPr>
        <p:spPr>
          <a:xfrm>
            <a:off x="4354008" y="5191792"/>
            <a:ext cx="2318474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주민등록번호</a:t>
            </a:r>
          </a:p>
        </p:txBody>
      </p:sp>
      <p:sp>
        <p:nvSpPr>
          <p:cNvPr id="35" name="TextBox 34">
            <a:hlinkClick r:id="rId2" action="ppaction://hlinksldjump"/>
            <a:extLst>
              <a:ext uri="{FF2B5EF4-FFF2-40B4-BE49-F238E27FC236}">
                <a16:creationId xmlns:a16="http://schemas.microsoft.com/office/drawing/2014/main" id="{92B1B606-6F9E-4A03-B9B4-C9F8D691F7CA}"/>
              </a:ext>
            </a:extLst>
          </p:cNvPr>
          <p:cNvSpPr txBox="1"/>
          <p:nvPr/>
        </p:nvSpPr>
        <p:spPr>
          <a:xfrm>
            <a:off x="3830343" y="1647023"/>
            <a:ext cx="1996059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입원환자 검색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7BC2DD-B8F5-4DE7-8BCA-5EB8464C2FCD}"/>
              </a:ext>
            </a:extLst>
          </p:cNvPr>
          <p:cNvSpPr/>
          <p:nvPr/>
        </p:nvSpPr>
        <p:spPr>
          <a:xfrm>
            <a:off x="2527180" y="2053667"/>
            <a:ext cx="4488917" cy="117598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908F29-43AE-4255-8E56-F2E05DDEF28A}"/>
              </a:ext>
            </a:extLst>
          </p:cNvPr>
          <p:cNvSpPr/>
          <p:nvPr/>
        </p:nvSpPr>
        <p:spPr>
          <a:xfrm>
            <a:off x="2323127" y="186701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61C3EA-EA4C-466B-AE28-40E9B4EAD6F0}"/>
              </a:ext>
            </a:extLst>
          </p:cNvPr>
          <p:cNvSpPr/>
          <p:nvPr/>
        </p:nvSpPr>
        <p:spPr>
          <a:xfrm>
            <a:off x="2527180" y="3985685"/>
            <a:ext cx="4488917" cy="1996371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6991B58-A590-4E1B-AB92-E871D98FE57F}"/>
              </a:ext>
            </a:extLst>
          </p:cNvPr>
          <p:cNvSpPr/>
          <p:nvPr/>
        </p:nvSpPr>
        <p:spPr>
          <a:xfrm>
            <a:off x="2323126" y="380188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853585" y="1647023"/>
            <a:ext cx="4025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입원환자 검색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방문객이 지인의 입원한 병실의 호수를 검색하는 창이다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이름은 부분검색 가능하다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글자 이상 가능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연락처는 정확한 연락처를 입력하여야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E0ACB-837B-479A-8416-FE53ED83000F}"/>
              </a:ext>
            </a:extLst>
          </p:cNvPr>
          <p:cNvSpPr txBox="1"/>
          <p:nvPr/>
        </p:nvSpPr>
        <p:spPr>
          <a:xfrm>
            <a:off x="7853585" y="3860228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진료접수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방문객이 직접 이름과 주민등록번호를 정확하게 입력하여 접수처를 통하지 않고도 진료접수를 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4F63F3-F714-4B66-820E-ED8B508BFE28}"/>
              </a:ext>
            </a:extLst>
          </p:cNvPr>
          <p:cNvSpPr/>
          <p:nvPr/>
        </p:nvSpPr>
        <p:spPr>
          <a:xfrm>
            <a:off x="2867828" y="6290799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http://192.168.0.41:8088/erp/index.do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205306"/>
      </p:ext>
    </p:extLst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49576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2" y="799623"/>
            <a:ext cx="630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직원전용 로그인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loginForm.jsp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E8FA73-6F54-43D3-B86F-F05357E0111C}"/>
              </a:ext>
            </a:extLst>
          </p:cNvPr>
          <p:cNvSpPr/>
          <p:nvPr/>
        </p:nvSpPr>
        <p:spPr>
          <a:xfrm>
            <a:off x="1973995" y="1340197"/>
            <a:ext cx="5708757" cy="53711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784987" y="2258149"/>
            <a:ext cx="40250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방문객이 검색한 화면에서 직원 로그인 버튼을 누르면 로그인 화면으로 이동 한다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로그인할 때 로그인 기록이 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남도록 한다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계정의 로그인이 연속으로 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이상 틀릴 경우 로그인 불가상태로 만든다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B52AB-0ED7-49E1-966C-3F3BDF22CCCD}"/>
              </a:ext>
            </a:extLst>
          </p:cNvPr>
          <p:cNvSpPr/>
          <p:nvPr/>
        </p:nvSpPr>
        <p:spPr>
          <a:xfrm>
            <a:off x="3206276" y="2964487"/>
            <a:ext cx="874395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아이디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12ECC0-8270-4475-947F-E23B39D3D6FA}"/>
              </a:ext>
            </a:extLst>
          </p:cNvPr>
          <p:cNvSpPr/>
          <p:nvPr/>
        </p:nvSpPr>
        <p:spPr>
          <a:xfrm>
            <a:off x="4078131" y="2964487"/>
            <a:ext cx="2315845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BCB760-C21E-4009-8432-6844D127BC14}"/>
              </a:ext>
            </a:extLst>
          </p:cNvPr>
          <p:cNvSpPr/>
          <p:nvPr/>
        </p:nvSpPr>
        <p:spPr>
          <a:xfrm>
            <a:off x="3206276" y="3597582"/>
            <a:ext cx="874395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암 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702DF2-A5FB-4E9C-9415-47BACA6577B4}"/>
              </a:ext>
            </a:extLst>
          </p:cNvPr>
          <p:cNvSpPr/>
          <p:nvPr/>
        </p:nvSpPr>
        <p:spPr>
          <a:xfrm>
            <a:off x="4078131" y="3597582"/>
            <a:ext cx="2315845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FA7F14-DBC9-4700-B968-8E7F062CB5B0}"/>
              </a:ext>
            </a:extLst>
          </p:cNvPr>
          <p:cNvSpPr/>
          <p:nvPr/>
        </p:nvSpPr>
        <p:spPr>
          <a:xfrm>
            <a:off x="4182906" y="3734742"/>
            <a:ext cx="2132965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A1234567!</a:t>
            </a:r>
            <a:endParaRPr lang="ko-KR" altLang="en-US" dirty="0"/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id="{2547BC3E-CE19-498E-AABE-33939A1A8036}"/>
              </a:ext>
            </a:extLst>
          </p:cNvPr>
          <p:cNvSpPr txBox="1"/>
          <p:nvPr/>
        </p:nvSpPr>
        <p:spPr>
          <a:xfrm>
            <a:off x="4528981" y="4700577"/>
            <a:ext cx="710565" cy="2463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r>
              <a:rPr lang="en-US" altLang="ko-KR" sz="1000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000" b="1" dirty="0">
              <a:solidFill>
                <a:srgbClr val="7030A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0926AB1F-BB62-47DF-BEB6-9A0AECCFABEF}"/>
              </a:ext>
            </a:extLst>
          </p:cNvPr>
          <p:cNvSpPr txBox="1"/>
          <p:nvPr/>
        </p:nvSpPr>
        <p:spPr>
          <a:xfrm>
            <a:off x="4482989" y="5005023"/>
            <a:ext cx="790601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이전으로</a:t>
            </a:r>
            <a:r>
              <a:rPr lang="en-US" altLang="ko-KR" sz="1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70EE71-6250-47C8-96D1-FBFC5820E20D}"/>
              </a:ext>
            </a:extLst>
          </p:cNvPr>
          <p:cNvSpPr/>
          <p:nvPr/>
        </p:nvSpPr>
        <p:spPr>
          <a:xfrm>
            <a:off x="4182906" y="3098472"/>
            <a:ext cx="2132965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8" name="TextBox 47">
            <a:hlinkClick r:id="rId2" action="ppaction://hlinksldjump"/>
            <a:extLst>
              <a:ext uri="{FF2B5EF4-FFF2-40B4-BE49-F238E27FC236}">
                <a16:creationId xmlns:a16="http://schemas.microsoft.com/office/drawing/2014/main" id="{9D81F204-F43D-4272-B3EB-566B5D436592}"/>
              </a:ext>
            </a:extLst>
          </p:cNvPr>
          <p:cNvSpPr txBox="1"/>
          <p:nvPr/>
        </p:nvSpPr>
        <p:spPr>
          <a:xfrm>
            <a:off x="4008727" y="1665046"/>
            <a:ext cx="1739579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직원 로그인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649ACE-FA9D-4E4D-BE1B-214C92CDFB7C}"/>
              </a:ext>
            </a:extLst>
          </p:cNvPr>
          <p:cNvSpPr/>
          <p:nvPr/>
        </p:nvSpPr>
        <p:spPr>
          <a:xfrm>
            <a:off x="2947729" y="2813711"/>
            <a:ext cx="3805555" cy="1755249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DB46590-A7A9-4F05-8410-110AF298ABFF}"/>
              </a:ext>
            </a:extLst>
          </p:cNvPr>
          <p:cNvSpPr/>
          <p:nvPr/>
        </p:nvSpPr>
        <p:spPr>
          <a:xfrm>
            <a:off x="2701060" y="2613656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28149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8110" y="15242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4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페이지 레이아웃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8798140" y="1924873"/>
            <a:ext cx="3051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사이드 바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기능별 상위 카테고리와 하위 카테고리로 나누어서 들어간다</a:t>
            </a:r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상단 바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 환영 메시지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직원간 대화방 개설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로그아웃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 로그 기록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5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내용</a:t>
            </a:r>
            <a:endParaRPr lang="en-US" altLang="ko-KR" sz="15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8422F0A-4EA4-434B-868C-65F352B332E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44779" y="1389888"/>
            <a:ext cx="6668462" cy="4352544"/>
            <a:chOff x="595684" y="1261242"/>
            <a:chExt cx="6668462" cy="4352544"/>
          </a:xfrm>
        </p:grpSpPr>
        <p:sp>
          <p:nvSpPr>
            <p:cNvPr id="41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77E20B4-BD73-458A-AF90-16FF2F455FCA}"/>
                </a:ext>
              </a:extLst>
            </p:cNvPr>
            <p:cNvSpPr/>
            <p:nvPr/>
          </p:nvSpPr>
          <p:spPr>
            <a:xfrm>
              <a:off x="595684" y="1796227"/>
              <a:ext cx="6668462" cy="381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9B93C53F-8F06-4BB0-AA2C-399C64B95E04}"/>
                </a:ext>
              </a:extLst>
            </p:cNvPr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3" name="Menu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7C35C1B-BEA4-448C-B07A-59EA2D3F5A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3A11E492-ECA7-423F-AFEE-6A28B4A56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ddress Box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D60B775D-3FE6-4A01-9242-308B890E6F4A}"/>
                </a:ext>
              </a:extLst>
            </p:cNvPr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6" name="Document Icon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49AA161E-FCEE-4237-8A86-7F888A0FBB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7" name="Navigation Buttons">
              <a:extLst>
                <a:ext uri="{FF2B5EF4-FFF2-40B4-BE49-F238E27FC236}">
                  <a16:creationId xmlns:a16="http://schemas.microsoft.com/office/drawing/2014/main" id="{7BDB0463-B38A-444D-86C6-4ED8E99A97F9}"/>
                </a:ext>
              </a:extLst>
            </p:cNvPr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48" name="Back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F6F7E9DC-9DA3-48D8-9876-2262DB3AE9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orward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93B515E8-E341-4EA1-B311-D20B47299FB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Reload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E76DDE-6242-4F67-A476-EDEBEE207BD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C09F2E-6557-4B2D-9E6F-F74F476D95D4}"/>
              </a:ext>
            </a:extLst>
          </p:cNvPr>
          <p:cNvSpPr/>
          <p:nvPr/>
        </p:nvSpPr>
        <p:spPr>
          <a:xfrm>
            <a:off x="1956745" y="1924873"/>
            <a:ext cx="890950" cy="3817559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F7F7F"/>
                </a:solidFill>
              </a:rPr>
              <a:t>사</a:t>
            </a:r>
            <a:endParaRPr lang="en-US" altLang="ko-KR" dirty="0">
              <a:solidFill>
                <a:srgbClr val="7F7F7F"/>
              </a:solidFill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</a:rPr>
              <a:t>이</a:t>
            </a:r>
            <a:endParaRPr lang="en-US" altLang="ko-KR" dirty="0">
              <a:solidFill>
                <a:srgbClr val="7F7F7F"/>
              </a:solidFill>
            </a:endParaRPr>
          </a:p>
          <a:p>
            <a:pPr algn="ctr"/>
            <a:r>
              <a:rPr lang="ko-KR" altLang="en-US" dirty="0" err="1">
                <a:solidFill>
                  <a:srgbClr val="7F7F7F"/>
                </a:solidFill>
              </a:rPr>
              <a:t>드</a:t>
            </a:r>
            <a:endParaRPr lang="en-US" altLang="ko-KR" dirty="0">
              <a:solidFill>
                <a:srgbClr val="7F7F7F"/>
              </a:solidFill>
            </a:endParaRPr>
          </a:p>
          <a:p>
            <a:pPr algn="ctr"/>
            <a:r>
              <a:rPr lang="ko-KR" altLang="en-US" dirty="0">
                <a:solidFill>
                  <a:srgbClr val="7F7F7F"/>
                </a:solidFill>
              </a:rPr>
              <a:t>바</a:t>
            </a:r>
            <a:endParaRPr lang="en-US" altLang="ko-KR" dirty="0">
              <a:solidFill>
                <a:srgbClr val="7F7F7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EBA5EC-00FC-4CFE-8170-0DF24E1E9744}"/>
              </a:ext>
            </a:extLst>
          </p:cNvPr>
          <p:cNvSpPr/>
          <p:nvPr/>
        </p:nvSpPr>
        <p:spPr>
          <a:xfrm>
            <a:off x="2847695" y="1924873"/>
            <a:ext cx="5765546" cy="430592"/>
          </a:xfrm>
          <a:prstGeom prst="rect">
            <a:avLst/>
          </a:prstGeom>
          <a:solidFill>
            <a:srgbClr val="E7D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F7F7F"/>
                </a:solidFill>
              </a:rPr>
              <a:t>상단 바</a:t>
            </a:r>
            <a:endParaRPr lang="en-US" altLang="ko-KR" dirty="0">
              <a:solidFill>
                <a:srgbClr val="7F7F7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1BDE68-1B1D-42CE-8816-2A0743BBC790}"/>
              </a:ext>
            </a:extLst>
          </p:cNvPr>
          <p:cNvSpPr/>
          <p:nvPr/>
        </p:nvSpPr>
        <p:spPr>
          <a:xfrm>
            <a:off x="2847694" y="2353309"/>
            <a:ext cx="5765543" cy="3389124"/>
          </a:xfrm>
          <a:prstGeom prst="rect">
            <a:avLst/>
          </a:prstGeom>
          <a:solidFill>
            <a:srgbClr val="F0F4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F7F7F"/>
                </a:solidFill>
              </a:rPr>
              <a:t>내용</a:t>
            </a:r>
            <a:endParaRPr lang="en-US" altLang="ko-K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49993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051" y="153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사이드 바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(Sidebar)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360683"/>
            <a:ext cx="402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환자관리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 종합관리에서 화면의 이동없이 모든 환자관련 업무 처리를 하여 쉽고 빠르게 업무 프로세스가 이루어 지도록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E0ACB-837B-479A-8416-FE53ED83000F}"/>
              </a:ext>
            </a:extLst>
          </p:cNvPr>
          <p:cNvSpPr txBox="1"/>
          <p:nvPr/>
        </p:nvSpPr>
        <p:spPr>
          <a:xfrm>
            <a:off x="7462559" y="500100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커뮤니티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부서별 공지사항을 확인한다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      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병원에 관련된 통계를 볼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0AD0F0F-4FD6-4F65-B5C1-1DB818E242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22310" y="3701349"/>
            <a:ext cx="1504601" cy="237743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인사관리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339E23A-FB57-40AD-88B4-FFD26AA632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21279" y="3939611"/>
            <a:ext cx="1504599" cy="12364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인사관리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직원등록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수당</a:t>
            </a:r>
            <a:r>
              <a:rPr lang="en-US" altLang="ko-KR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급여 지급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휴가승인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연장근무승인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9B5EFA9-4E52-4710-826B-1FFBA3C454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21278" y="1988860"/>
            <a:ext cx="1504600" cy="237743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환자관리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Chevr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1959FEF-40F9-484A-B0DC-69C3959F5E9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747223" y="3820220"/>
            <a:ext cx="73024" cy="4127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F258D96-1532-4064-BED0-74AD40F7B16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21280" y="2226601"/>
            <a:ext cx="1504599" cy="100038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환자종합관리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환자검색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환자등록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병동현황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6A7621E-DF09-45CC-ABA0-DD6DDA6A92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27047" y="1988860"/>
            <a:ext cx="1504600" cy="237743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재직관리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hevr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6595AFD-370F-4F4F-989D-8923F26AE3E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5979669" y="2087093"/>
            <a:ext cx="73024" cy="4127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CB9C522-3742-47C5-8D8A-9EF7AB802C6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627049" y="2226601"/>
            <a:ext cx="1504599" cy="17543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정보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재직증명서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월급명세서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휴가신청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월근무표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초과근무신청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직원명단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E50A2DA-27FE-4640-B943-6D9B51835E8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612055" y="4938354"/>
            <a:ext cx="1504600" cy="237743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통계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522865B-A24B-40FC-906C-EA6E36B1B2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12055" y="4701736"/>
            <a:ext cx="1504601" cy="237743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커뮤니티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Chevr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C03C5AD-DC32-4131-A571-3558AAB8ECF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3757407" y="2103576"/>
            <a:ext cx="73024" cy="4127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22C5E22-7463-4654-8F3D-FB594CDC33A8}"/>
              </a:ext>
            </a:extLst>
          </p:cNvPr>
          <p:cNvSpPr/>
          <p:nvPr/>
        </p:nvSpPr>
        <p:spPr>
          <a:xfrm>
            <a:off x="2251236" y="1826735"/>
            <a:ext cx="1896152" cy="152897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749A5BE-3CF0-4D1C-9DE6-B21E1FBC0261}"/>
              </a:ext>
            </a:extLst>
          </p:cNvPr>
          <p:cNvSpPr/>
          <p:nvPr/>
        </p:nvSpPr>
        <p:spPr>
          <a:xfrm>
            <a:off x="2034311" y="1615430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8A3DC6D-21FE-48B7-B6D6-D06AA0009239}"/>
              </a:ext>
            </a:extLst>
          </p:cNvPr>
          <p:cNvSpPr/>
          <p:nvPr/>
        </p:nvSpPr>
        <p:spPr>
          <a:xfrm>
            <a:off x="2251235" y="3593450"/>
            <a:ext cx="1896152" cy="152897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257CD90-CFCB-49E1-926B-954AFD8E6F92}"/>
              </a:ext>
            </a:extLst>
          </p:cNvPr>
          <p:cNvSpPr/>
          <p:nvPr/>
        </p:nvSpPr>
        <p:spPr>
          <a:xfrm>
            <a:off x="2028153" y="344693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E51BBAA-652D-47D9-BFDC-B88452D4CF6A}"/>
              </a:ext>
            </a:extLst>
          </p:cNvPr>
          <p:cNvSpPr/>
          <p:nvPr/>
        </p:nvSpPr>
        <p:spPr>
          <a:xfrm>
            <a:off x="4454509" y="1831185"/>
            <a:ext cx="1896152" cy="237088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0857FFA-893E-46B3-A940-196A32BF429E}"/>
              </a:ext>
            </a:extLst>
          </p:cNvPr>
          <p:cNvSpPr/>
          <p:nvPr/>
        </p:nvSpPr>
        <p:spPr>
          <a:xfrm>
            <a:off x="4454509" y="4443152"/>
            <a:ext cx="1896152" cy="1100821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64133A3-E66E-497A-B961-97A5293EFF1B}"/>
              </a:ext>
            </a:extLst>
          </p:cNvPr>
          <p:cNvSpPr/>
          <p:nvPr/>
        </p:nvSpPr>
        <p:spPr>
          <a:xfrm>
            <a:off x="4297664" y="1628609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622D47E-E17A-4E1C-8C6F-BAB7C6393694}"/>
              </a:ext>
            </a:extLst>
          </p:cNvPr>
          <p:cNvSpPr/>
          <p:nvPr/>
        </p:nvSpPr>
        <p:spPr>
          <a:xfrm>
            <a:off x="4250617" y="4300299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52449" y="2263851"/>
            <a:ext cx="4025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인사관리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인사관리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직원의 부서이동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직급변경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근무시간입력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휴직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퇴직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재직 등의 업무를 처리함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급여지급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수당 지급을 하고 초과근무 근속수당 기본급을 확인하고 최종적으로 급여지급 확정을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62559" y="3351685"/>
            <a:ext cx="402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재직관리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 정보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 정보 확인 및 정보 수정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재직증명서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재직 증명서 발급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휴가신청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 시간표를 확인하고 휴가신청을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월근무표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 시간표를 확인하고 초과근무신청을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직원명단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 명단을 조회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검색 가능하다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866925" y="1526861"/>
            <a:ext cx="4841526" cy="47372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04280"/>
      </p:ext>
    </p:extLst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6854" y="1509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직원 메인 화면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hospitalMain.jsp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360683"/>
            <a:ext cx="402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진료 현황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예약진료가 있는 환자수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예약하고 방문한 환자 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총 진료 환자수를 알려준다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2528108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공지사항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로그인하고 들어오자 마자 공지사항이 눈에 띄도록 하여 공지사항이 잘 전달 되도록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62559" y="3556583"/>
            <a:ext cx="402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크롤링을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이용하여 의료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식품 관련 뉴스를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화면에 띄워 주도록 하여 최신 뉴스를 접할 수 있도록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80D06BE-D4C0-431A-A1BC-4D1D24DF37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3704" y="1656944"/>
            <a:ext cx="1250420" cy="758634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 환자수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2E7FC76-9EDB-4AC6-93D6-E2BBDC868D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71084" y="1652125"/>
            <a:ext cx="1250420" cy="758634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예약환자 </a:t>
            </a:r>
            <a:r>
              <a:rPr lang="ko-KR" altLang="en-US" sz="14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방문수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D2739E2-A767-4DD9-BE01-8557C5FD85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8464" y="1652125"/>
            <a:ext cx="1250420" cy="758634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진료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환자수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4DA573-7924-481D-A884-731CE925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843"/>
              </p:ext>
            </p:extLst>
          </p:nvPr>
        </p:nvGraphicFramePr>
        <p:xfrm>
          <a:off x="2073705" y="3315403"/>
          <a:ext cx="2647800" cy="2294492"/>
        </p:xfrm>
        <a:graphic>
          <a:graphicData uri="http://schemas.openxmlformats.org/drawingml/2006/table">
            <a:tbl>
              <a:tblPr/>
              <a:tblGrid>
                <a:gridCol w="521330">
                  <a:extLst>
                    <a:ext uri="{9D8B030D-6E8A-4147-A177-3AD203B41FA5}">
                      <a16:colId xmlns:a16="http://schemas.microsoft.com/office/drawing/2014/main" val="2352897592"/>
                    </a:ext>
                  </a:extLst>
                </a:gridCol>
                <a:gridCol w="467013">
                  <a:extLst>
                    <a:ext uri="{9D8B030D-6E8A-4147-A177-3AD203B41FA5}">
                      <a16:colId xmlns:a16="http://schemas.microsoft.com/office/drawing/2014/main" val="1974372264"/>
                    </a:ext>
                  </a:extLst>
                </a:gridCol>
                <a:gridCol w="597946">
                  <a:extLst>
                    <a:ext uri="{9D8B030D-6E8A-4147-A177-3AD203B41FA5}">
                      <a16:colId xmlns:a16="http://schemas.microsoft.com/office/drawing/2014/main" val="92502784"/>
                    </a:ext>
                  </a:extLst>
                </a:gridCol>
                <a:gridCol w="1061511">
                  <a:extLst>
                    <a:ext uri="{9D8B030D-6E8A-4147-A177-3AD203B41FA5}">
                      <a16:colId xmlns:a16="http://schemas.microsoft.com/office/drawing/2014/main" val="231385859"/>
                    </a:ext>
                  </a:extLst>
                </a:gridCol>
              </a:tblGrid>
              <a:tr h="2861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제목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작성자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부서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5459"/>
                  </a:ext>
                </a:extLst>
              </a:tr>
              <a:tr h="40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박재혁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정신의학과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15050"/>
                  </a:ext>
                </a:extLst>
              </a:tr>
              <a:tr h="40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홍진의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정신의학과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57618"/>
                  </a:ext>
                </a:extLst>
              </a:tr>
              <a:tr h="40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홍진의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외과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59117"/>
                  </a:ext>
                </a:extLst>
              </a:tr>
              <a:tr h="40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박재혁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인사부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7423"/>
                  </a:ext>
                </a:extLst>
              </a:tr>
              <a:tr h="40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박재혁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tahoma" panose="020B0604030504040204" pitchFamily="34" charset="0"/>
                        </a:rPr>
                        <a:t>인사부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89045"/>
                  </a:ext>
                </a:extLst>
              </a:tr>
            </a:tbl>
          </a:graphicData>
        </a:graphic>
      </p:graphicFrame>
      <p:sp>
        <p:nvSpPr>
          <p:cNvPr id="51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F2BFF63-CA6C-4A18-8D80-441106931C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73703" y="2985421"/>
            <a:ext cx="2647799" cy="304372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7C14381-914A-4B75-B0CD-D09B376CAE6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8461" y="2967133"/>
            <a:ext cx="2149559" cy="2642762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크롤링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기사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22C5E22-7463-4654-8F3D-FB594CDC33A8}"/>
              </a:ext>
            </a:extLst>
          </p:cNvPr>
          <p:cNvSpPr/>
          <p:nvPr/>
        </p:nvSpPr>
        <p:spPr>
          <a:xfrm>
            <a:off x="2007304" y="1576337"/>
            <a:ext cx="4258539" cy="937136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FE6788-C1D2-40D0-896F-5003AC5593C6}"/>
              </a:ext>
            </a:extLst>
          </p:cNvPr>
          <p:cNvSpPr/>
          <p:nvPr/>
        </p:nvSpPr>
        <p:spPr>
          <a:xfrm>
            <a:off x="2007305" y="2854280"/>
            <a:ext cx="2714198" cy="2793058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4787900" y="2854280"/>
            <a:ext cx="2390140" cy="2793057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6096000" y="1392406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D0427B7-45AE-4BA4-A7CB-B11362177D92}"/>
              </a:ext>
            </a:extLst>
          </p:cNvPr>
          <p:cNvSpPr/>
          <p:nvPr/>
        </p:nvSpPr>
        <p:spPr>
          <a:xfrm>
            <a:off x="1821075" y="2651219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93AE130-8B81-4A0E-A29F-20E2984557F4}"/>
              </a:ext>
            </a:extLst>
          </p:cNvPr>
          <p:cNvSpPr/>
          <p:nvPr/>
        </p:nvSpPr>
        <p:spPr>
          <a:xfrm>
            <a:off x="5741749" y="2651219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406"/>
      </p:ext>
    </p:extLst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153" y="1512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대화방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360683"/>
            <a:ext cx="402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새 대화하기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상단 바에서 새대화하기 누를 경우에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 Popup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띄워서 대화창을 띄운다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부서를 선택하면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직급 목록 가져온다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부서와 직급을 선택하면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부서와 직급에 맞는 직원의 목록을 직원선택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box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넣어준다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CB9C522-3742-47C5-8D8A-9EF7AB802C6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44555" y="2329060"/>
            <a:ext cx="3076154" cy="10878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 보낼 내용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592203" y="4042175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대화창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실시간 대화가 가능한 대화방이다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대화방을 개설하면 대화가 가능하다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866925" y="1526861"/>
            <a:ext cx="4841526" cy="24053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B66614-0E75-4A5A-BA4B-CB27CA96A2C3}"/>
              </a:ext>
            </a:extLst>
          </p:cNvPr>
          <p:cNvSpPr/>
          <p:nvPr/>
        </p:nvSpPr>
        <p:spPr>
          <a:xfrm>
            <a:off x="2644555" y="1979656"/>
            <a:ext cx="922612" cy="212737"/>
          </a:xfrm>
          <a:prstGeom prst="rect">
            <a:avLst/>
          </a:prstGeom>
          <a:solidFill>
            <a:srgbClr val="DAE3F3"/>
          </a:solidFill>
          <a:ln w="3175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부서선택</a:t>
            </a:r>
          </a:p>
        </p:txBody>
      </p:sp>
      <p:sp>
        <p:nvSpPr>
          <p:cNvPr id="43" name="AutoShape 1691">
            <a:extLst>
              <a:ext uri="{FF2B5EF4-FFF2-40B4-BE49-F238E27FC236}">
                <a16:creationId xmlns:a16="http://schemas.microsoft.com/office/drawing/2014/main" id="{E0D7DF05-2264-40B9-B502-5EBEF1CC77F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37514" y="2063164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F8984-FC03-4329-8FC2-7EA663EFC48A}"/>
              </a:ext>
            </a:extLst>
          </p:cNvPr>
          <p:cNvSpPr/>
          <p:nvPr/>
        </p:nvSpPr>
        <p:spPr>
          <a:xfrm>
            <a:off x="3721326" y="1988202"/>
            <a:ext cx="922612" cy="212737"/>
          </a:xfrm>
          <a:prstGeom prst="rect">
            <a:avLst/>
          </a:prstGeom>
          <a:solidFill>
            <a:srgbClr val="DAE3F3"/>
          </a:solidFill>
          <a:ln w="3175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직급선택</a:t>
            </a:r>
          </a:p>
        </p:txBody>
      </p:sp>
      <p:sp>
        <p:nvSpPr>
          <p:cNvPr id="45" name="AutoShape 1691">
            <a:extLst>
              <a:ext uri="{FF2B5EF4-FFF2-40B4-BE49-F238E27FC236}">
                <a16:creationId xmlns:a16="http://schemas.microsoft.com/office/drawing/2014/main" id="{4F7829F3-FE93-4F21-8ABB-5F8007D312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14285" y="2071710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82441F-47E3-4AFA-88D4-9E296ABBACDE}"/>
              </a:ext>
            </a:extLst>
          </p:cNvPr>
          <p:cNvSpPr/>
          <p:nvPr/>
        </p:nvSpPr>
        <p:spPr>
          <a:xfrm>
            <a:off x="4798097" y="1986131"/>
            <a:ext cx="922612" cy="212737"/>
          </a:xfrm>
          <a:prstGeom prst="rect">
            <a:avLst/>
          </a:prstGeom>
          <a:solidFill>
            <a:srgbClr val="DAE3F3"/>
          </a:solidFill>
          <a:ln w="3175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직원선택</a:t>
            </a:r>
          </a:p>
        </p:txBody>
      </p:sp>
      <p:sp>
        <p:nvSpPr>
          <p:cNvPr id="47" name="AutoShape 1691">
            <a:extLst>
              <a:ext uri="{FF2B5EF4-FFF2-40B4-BE49-F238E27FC236}">
                <a16:creationId xmlns:a16="http://schemas.microsoft.com/office/drawing/2014/main" id="{84C1C1C8-760A-4A82-B759-3F955EA695B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91056" y="2069639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8" name="TextBox 47">
            <a:hlinkClick r:id="rId3" action="ppaction://hlinksldjump"/>
            <a:extLst>
              <a:ext uri="{FF2B5EF4-FFF2-40B4-BE49-F238E27FC236}">
                <a16:creationId xmlns:a16="http://schemas.microsoft.com/office/drawing/2014/main" id="{C89414C1-8819-4243-9EC7-E9294F9CFEC8}"/>
              </a:ext>
            </a:extLst>
          </p:cNvPr>
          <p:cNvSpPr txBox="1"/>
          <p:nvPr/>
        </p:nvSpPr>
        <p:spPr>
          <a:xfrm>
            <a:off x="3506806" y="1576944"/>
            <a:ext cx="1351652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500" b="1" dirty="0">
                <a:latin typeface="나눔바른고딕" pitchFamily="50" charset="-127"/>
                <a:ea typeface="나눔바른고딕" pitchFamily="50" charset="-127"/>
              </a:rPr>
              <a:t>새 대화하기</a:t>
            </a:r>
            <a:r>
              <a:rPr lang="en-US" altLang="ko-KR" sz="15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894AA0A5-2085-4C0D-9E39-5E20BAB2A6CC}"/>
              </a:ext>
            </a:extLst>
          </p:cNvPr>
          <p:cNvSpPr>
            <a:spLocks/>
          </p:cNvSpPr>
          <p:nvPr/>
        </p:nvSpPr>
        <p:spPr bwMode="auto">
          <a:xfrm>
            <a:off x="5179525" y="3553561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88E272CE-D334-4FAD-8943-187A96850034}"/>
              </a:ext>
            </a:extLst>
          </p:cNvPr>
          <p:cNvSpPr>
            <a:spLocks/>
          </p:cNvSpPr>
          <p:nvPr/>
        </p:nvSpPr>
        <p:spPr bwMode="auto">
          <a:xfrm>
            <a:off x="4606461" y="355356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665699-B49D-43D4-8048-E4FF5ACEF4F0}"/>
              </a:ext>
            </a:extLst>
          </p:cNvPr>
          <p:cNvSpPr/>
          <p:nvPr/>
        </p:nvSpPr>
        <p:spPr>
          <a:xfrm>
            <a:off x="1866925" y="3932223"/>
            <a:ext cx="4841526" cy="26480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hlinkClick r:id="rId3" action="ppaction://hlinksldjump"/>
            <a:extLst>
              <a:ext uri="{FF2B5EF4-FFF2-40B4-BE49-F238E27FC236}">
                <a16:creationId xmlns:a16="http://schemas.microsoft.com/office/drawing/2014/main" id="{E6B4A974-4C84-4BF9-9EFF-C812D4C88B44}"/>
              </a:ext>
            </a:extLst>
          </p:cNvPr>
          <p:cNvSpPr txBox="1"/>
          <p:nvPr/>
        </p:nvSpPr>
        <p:spPr>
          <a:xfrm>
            <a:off x="3837885" y="4060344"/>
            <a:ext cx="899605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500" b="1" dirty="0">
                <a:latin typeface="나눔바른고딕" pitchFamily="50" charset="-127"/>
                <a:ea typeface="나눔바른고딕" pitchFamily="50" charset="-127"/>
              </a:rPr>
              <a:t>대화방</a:t>
            </a:r>
            <a:r>
              <a:rPr lang="en-US" altLang="ko-KR" sz="15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1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E717099-74E3-43AA-98BB-0A840C773B32}"/>
              </a:ext>
            </a:extLst>
          </p:cNvPr>
          <p:cNvSpPr/>
          <p:nvPr/>
        </p:nvSpPr>
        <p:spPr>
          <a:xfrm>
            <a:off x="1969270" y="5281056"/>
            <a:ext cx="2273182" cy="344402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62626"/>
                </a:solidFill>
              </a:rPr>
              <a:t>안녕하세요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6D1AA1D-0EAF-45AB-9D67-08241BD32AC6}"/>
              </a:ext>
            </a:extLst>
          </p:cNvPr>
          <p:cNvSpPr/>
          <p:nvPr/>
        </p:nvSpPr>
        <p:spPr>
          <a:xfrm>
            <a:off x="4334945" y="4867442"/>
            <a:ext cx="2273182" cy="344402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262626"/>
                </a:solidFill>
              </a:rPr>
              <a:t>안녕하세요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2E895D-9D91-45AE-B0DB-DC6D2BDC5842}"/>
              </a:ext>
            </a:extLst>
          </p:cNvPr>
          <p:cNvSpPr/>
          <p:nvPr/>
        </p:nvSpPr>
        <p:spPr>
          <a:xfrm>
            <a:off x="4334945" y="4433499"/>
            <a:ext cx="2273182" cy="344402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262626"/>
                </a:solidFill>
              </a:rPr>
              <a:t>안녕하세요</a:t>
            </a:r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C04125-828B-467B-BBC8-26DC1CCCC89F}"/>
              </a:ext>
            </a:extLst>
          </p:cNvPr>
          <p:cNvSpPr/>
          <p:nvPr/>
        </p:nvSpPr>
        <p:spPr>
          <a:xfrm>
            <a:off x="1969270" y="6074712"/>
            <a:ext cx="3525676" cy="344402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메세지보내기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1970DFC-ACAB-4DD5-ABC4-612F93FCD41A}"/>
              </a:ext>
            </a:extLst>
          </p:cNvPr>
          <p:cNvSpPr>
            <a:spLocks/>
          </p:cNvSpPr>
          <p:nvPr/>
        </p:nvSpPr>
        <p:spPr bwMode="auto">
          <a:xfrm>
            <a:off x="5566455" y="6125915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4181780-50EA-4068-BF98-1EE1787B2DF1}"/>
              </a:ext>
            </a:extLst>
          </p:cNvPr>
          <p:cNvSpPr>
            <a:spLocks/>
          </p:cNvSpPr>
          <p:nvPr/>
        </p:nvSpPr>
        <p:spPr bwMode="auto">
          <a:xfrm>
            <a:off x="6186139" y="612534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4DD33C-1242-4ED5-BC09-BE3C1E015429}"/>
              </a:ext>
            </a:extLst>
          </p:cNvPr>
          <p:cNvCxnSpPr/>
          <p:nvPr/>
        </p:nvCxnSpPr>
        <p:spPr>
          <a:xfrm>
            <a:off x="1866925" y="5913690"/>
            <a:ext cx="48415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0857FFA-893E-46B3-A940-196A32BF429E}"/>
              </a:ext>
            </a:extLst>
          </p:cNvPr>
          <p:cNvSpPr/>
          <p:nvPr/>
        </p:nvSpPr>
        <p:spPr>
          <a:xfrm>
            <a:off x="2513130" y="1880481"/>
            <a:ext cx="3392014" cy="42426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622D47E-E17A-4E1C-8C6F-BAB7C6393694}"/>
              </a:ext>
            </a:extLst>
          </p:cNvPr>
          <p:cNvSpPr/>
          <p:nvPr/>
        </p:nvSpPr>
        <p:spPr>
          <a:xfrm>
            <a:off x="2275876" y="1651480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58B11E-A554-4942-8C3A-963BFE298669}"/>
              </a:ext>
            </a:extLst>
          </p:cNvPr>
          <p:cNvSpPr/>
          <p:nvPr/>
        </p:nvSpPr>
        <p:spPr>
          <a:xfrm>
            <a:off x="1938155" y="4035229"/>
            <a:ext cx="4669972" cy="1787026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A734A57-5A64-453B-90CB-DBCE5357386A}"/>
              </a:ext>
            </a:extLst>
          </p:cNvPr>
          <p:cNvSpPr/>
          <p:nvPr/>
        </p:nvSpPr>
        <p:spPr>
          <a:xfrm>
            <a:off x="1700901" y="3806228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63423"/>
      </p:ext>
    </p:extLst>
  </p:cSld>
  <p:clrMapOvr>
    <a:masterClrMapping/>
  </p:clrMapOvr>
  <p:transition spd="slow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246" y="14965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종합관리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hospitalMain.jsp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8401985" y="1469509"/>
            <a:ext cx="3193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환자검색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생년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환자번호로 환자를 검색한다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 검색 가능하다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이름과 생년은 최소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자이상만 검색가능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환자등록버튼으로 팝업창에 환자 등록을 띄운다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8390925" y="3054960"/>
            <a:ext cx="321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환자검색을 하였을 때 검색된 결과를 보여준다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8401985" y="4227226"/>
            <a:ext cx="31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(2)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검색된 환자 리스트 중 하나를 클릭할 경우 그 환자의 정보 일체가 한 화면에 다 뿌려지게 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6369966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4DA573-7924-481D-A884-731CE925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78253"/>
              </p:ext>
            </p:extLst>
          </p:nvPr>
        </p:nvGraphicFramePr>
        <p:xfrm>
          <a:off x="4081294" y="3985200"/>
          <a:ext cx="1997822" cy="66955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2352897592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1974372264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92502784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231385859"/>
                    </a:ext>
                  </a:extLst>
                </a:gridCol>
              </a:tblGrid>
              <a:tr h="171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관계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연락처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545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15050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57618"/>
                  </a:ext>
                </a:extLst>
              </a:tr>
            </a:tbl>
          </a:graphicData>
        </a:graphic>
      </p:graphicFrame>
      <p:sp>
        <p:nvSpPr>
          <p:cNvPr id="51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F2BFF63-CA6C-4A18-8D80-441106931C4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3707" y="1936818"/>
            <a:ext cx="1877508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환자검색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855DA89-93FC-4AFC-9322-9AF1B6C19A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98178" y="1925375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 인적사항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970EE97-F480-43EE-99BC-87663F534E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90413" y="1925375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진료기록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C80A4DCE-059B-4379-B1DC-3732410AF06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79157" y="3701291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예약기록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5A61616-2277-47CE-88FA-F9A5B5D0CAA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79157" y="5061718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입원기록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C71B999-B1B6-43CA-91D3-C0FE18C886E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086922" y="3701291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보호자기록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A581360-C929-43EB-B5A1-3E4BB43FE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17749"/>
              </p:ext>
            </p:extLst>
          </p:nvPr>
        </p:nvGraphicFramePr>
        <p:xfrm>
          <a:off x="6179157" y="3979167"/>
          <a:ext cx="1997822" cy="66955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2352897592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1974372264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92502784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231385859"/>
                    </a:ext>
                  </a:extLst>
                </a:gridCol>
              </a:tblGrid>
              <a:tr h="171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관계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연락처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545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15050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57618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697AA4-D25C-401F-97A4-0345EBF6CD67}"/>
              </a:ext>
            </a:extLst>
          </p:cNvPr>
          <p:cNvSpPr/>
          <p:nvPr/>
        </p:nvSpPr>
        <p:spPr>
          <a:xfrm>
            <a:off x="2262619" y="2360843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이름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017A17-1372-459B-B8E3-201CAE8A3078}"/>
              </a:ext>
            </a:extLst>
          </p:cNvPr>
          <p:cNvSpPr/>
          <p:nvPr/>
        </p:nvSpPr>
        <p:spPr>
          <a:xfrm>
            <a:off x="2863126" y="2360843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63365E-1408-401F-AE2D-21DDBA022D8F}"/>
              </a:ext>
            </a:extLst>
          </p:cNvPr>
          <p:cNvSpPr/>
          <p:nvPr/>
        </p:nvSpPr>
        <p:spPr>
          <a:xfrm>
            <a:off x="2898254" y="2428221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B9CF8B-8EF2-412D-8D9E-B7AB8184FA33}"/>
              </a:ext>
            </a:extLst>
          </p:cNvPr>
          <p:cNvSpPr/>
          <p:nvPr/>
        </p:nvSpPr>
        <p:spPr>
          <a:xfrm>
            <a:off x="2262619" y="2638719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생년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80E738-2EFB-4F56-8A94-D688EEF18500}"/>
              </a:ext>
            </a:extLst>
          </p:cNvPr>
          <p:cNvSpPr/>
          <p:nvPr/>
        </p:nvSpPr>
        <p:spPr>
          <a:xfrm>
            <a:off x="2863126" y="2638719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3CAD8F-8E1C-4F2E-80EB-2738A4DE5E88}"/>
              </a:ext>
            </a:extLst>
          </p:cNvPr>
          <p:cNvSpPr/>
          <p:nvPr/>
        </p:nvSpPr>
        <p:spPr>
          <a:xfrm>
            <a:off x="2898254" y="2706097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9B5F66-B593-4C70-8249-9443101F4AA0}"/>
              </a:ext>
            </a:extLst>
          </p:cNvPr>
          <p:cNvSpPr/>
          <p:nvPr/>
        </p:nvSpPr>
        <p:spPr>
          <a:xfrm>
            <a:off x="2262619" y="2896563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번호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70E039-8F94-4EBB-81E9-05720BAC6DE3}"/>
              </a:ext>
            </a:extLst>
          </p:cNvPr>
          <p:cNvSpPr/>
          <p:nvPr/>
        </p:nvSpPr>
        <p:spPr>
          <a:xfrm>
            <a:off x="2863126" y="2896563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E02223-F20A-4E03-BFD8-B1A68D1839C7}"/>
              </a:ext>
            </a:extLst>
          </p:cNvPr>
          <p:cNvSpPr/>
          <p:nvPr/>
        </p:nvSpPr>
        <p:spPr>
          <a:xfrm>
            <a:off x="2898254" y="2963941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6DBF44-04ED-4A6C-98F6-E5DF602D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93112"/>
              </p:ext>
            </p:extLst>
          </p:nvPr>
        </p:nvGraphicFramePr>
        <p:xfrm>
          <a:off x="4098178" y="2211347"/>
          <a:ext cx="1997822" cy="43161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1164836558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3407135112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895922008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3379554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성별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주민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주소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91691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97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2D05C9-158E-44B8-B29D-5CC476CA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33932"/>
              </p:ext>
            </p:extLst>
          </p:nvPr>
        </p:nvGraphicFramePr>
        <p:xfrm>
          <a:off x="6179157" y="2218500"/>
          <a:ext cx="1997822" cy="66955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1164836558"/>
                    </a:ext>
                  </a:extLst>
                </a:gridCol>
                <a:gridCol w="360217">
                  <a:extLst>
                    <a:ext uri="{9D8B030D-6E8A-4147-A177-3AD203B41FA5}">
                      <a16:colId xmlns:a16="http://schemas.microsoft.com/office/drawing/2014/main" val="3407135112"/>
                    </a:ext>
                  </a:extLst>
                </a:gridCol>
                <a:gridCol w="438351">
                  <a:extLst>
                    <a:ext uri="{9D8B030D-6E8A-4147-A177-3AD203B41FA5}">
                      <a16:colId xmlns:a16="http://schemas.microsoft.com/office/drawing/2014/main" val="895922008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3379554371"/>
                    </a:ext>
                  </a:extLst>
                </a:gridCol>
              </a:tblGrid>
              <a:tr h="171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병명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진료날짜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91691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9714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741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1F859F1-4683-401A-8CE7-F718E606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29062"/>
              </p:ext>
            </p:extLst>
          </p:nvPr>
        </p:nvGraphicFramePr>
        <p:xfrm>
          <a:off x="2009653" y="4037276"/>
          <a:ext cx="1997822" cy="90749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1164836558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3407135112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895922008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3379554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성별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생년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주소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91691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Xxx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9714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YYY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9032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 err="1">
                          <a:effectLst/>
                          <a:latin typeface="tahoma" panose="020B0604030504040204" pitchFamily="34" charset="0"/>
                        </a:rPr>
                        <a:t>bbb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488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997CE50-04DD-49C3-BE94-A4D706641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96140"/>
              </p:ext>
            </p:extLst>
          </p:nvPr>
        </p:nvGraphicFramePr>
        <p:xfrm>
          <a:off x="6173529" y="5345627"/>
          <a:ext cx="1997822" cy="66955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2352897592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1974372264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92502784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231385859"/>
                    </a:ext>
                  </a:extLst>
                </a:gridCol>
              </a:tblGrid>
              <a:tr h="171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진료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호실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입원일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545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15050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57618"/>
                  </a:ext>
                </a:extLst>
              </a:tr>
            </a:tbl>
          </a:graphicData>
        </a:graphic>
      </p:graphicFrame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22C5E22-7463-4654-8F3D-FB594CDC33A8}"/>
              </a:ext>
            </a:extLst>
          </p:cNvPr>
          <p:cNvSpPr/>
          <p:nvPr/>
        </p:nvSpPr>
        <p:spPr>
          <a:xfrm>
            <a:off x="2015583" y="1733979"/>
            <a:ext cx="1997822" cy="2003887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ED939B-E412-477B-80BA-72D33B66C54C}"/>
              </a:ext>
            </a:extLst>
          </p:cNvPr>
          <p:cNvSpPr/>
          <p:nvPr/>
        </p:nvSpPr>
        <p:spPr>
          <a:xfrm>
            <a:off x="4096562" y="1733979"/>
            <a:ext cx="4137104" cy="4616487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15D528-CFEB-45D1-A25C-C5F7E2AB928E}"/>
              </a:ext>
            </a:extLst>
          </p:cNvPr>
          <p:cNvSpPr/>
          <p:nvPr/>
        </p:nvSpPr>
        <p:spPr>
          <a:xfrm>
            <a:off x="2008796" y="3924702"/>
            <a:ext cx="1997822" cy="1236699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1821469" y="1484898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D0427B7-45AE-4BA4-A7CB-B11362177D92}"/>
              </a:ext>
            </a:extLst>
          </p:cNvPr>
          <p:cNvSpPr/>
          <p:nvPr/>
        </p:nvSpPr>
        <p:spPr>
          <a:xfrm>
            <a:off x="1896564" y="4948127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F54A0AE-6237-48D6-BFC7-C4AC9433336E}"/>
              </a:ext>
            </a:extLst>
          </p:cNvPr>
          <p:cNvSpPr/>
          <p:nvPr/>
        </p:nvSpPr>
        <p:spPr>
          <a:xfrm>
            <a:off x="5963623" y="146573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A5F307F3-7A08-4C25-83BB-67DBCDC14A5D}"/>
              </a:ext>
            </a:extLst>
          </p:cNvPr>
          <p:cNvSpPr>
            <a:spLocks/>
          </p:cNvSpPr>
          <p:nvPr/>
        </p:nvSpPr>
        <p:spPr bwMode="auto">
          <a:xfrm>
            <a:off x="2470701" y="328853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6FF9B743-10CD-49E5-BB2A-DB2263658875}"/>
              </a:ext>
            </a:extLst>
          </p:cNvPr>
          <p:cNvSpPr>
            <a:spLocks/>
          </p:cNvSpPr>
          <p:nvPr/>
        </p:nvSpPr>
        <p:spPr bwMode="auto">
          <a:xfrm>
            <a:off x="3007027" y="3287132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87504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BBDD9C-31E1-419E-BF04-36217B457AB8}"/>
              </a:ext>
            </a:extLst>
          </p:cNvPr>
          <p:cNvGrpSpPr/>
          <p:nvPr/>
        </p:nvGrpSpPr>
        <p:grpSpPr>
          <a:xfrm>
            <a:off x="1462663" y="3807139"/>
            <a:ext cx="6457529" cy="833974"/>
            <a:chOff x="1462663" y="3807139"/>
            <a:chExt cx="6457529" cy="83397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8AAC98F-03B4-4C3E-B91A-841866C96028}"/>
                </a:ext>
              </a:extLst>
            </p:cNvPr>
            <p:cNvGrpSpPr/>
            <p:nvPr/>
          </p:nvGrpSpPr>
          <p:grpSpPr>
            <a:xfrm>
              <a:off x="1462663" y="3807139"/>
              <a:ext cx="6457529" cy="833974"/>
              <a:chOff x="1462663" y="3807139"/>
              <a:chExt cx="6457529" cy="83397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5E9B70B-5916-47C1-9F79-83E31ED1810A}"/>
                  </a:ext>
                </a:extLst>
              </p:cNvPr>
              <p:cNvSpPr/>
              <p:nvPr/>
            </p:nvSpPr>
            <p:spPr>
              <a:xfrm>
                <a:off x="1462663" y="3814292"/>
                <a:ext cx="6040542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51CFA58-905F-4B2F-9BEA-500EE83D6920}"/>
                  </a:ext>
                </a:extLst>
              </p:cNvPr>
              <p:cNvSpPr/>
              <p:nvPr/>
            </p:nvSpPr>
            <p:spPr>
              <a:xfrm>
                <a:off x="7086218" y="3807139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9FC076-51FB-4C5B-BB83-0E097A3937DE}"/>
                  </a:ext>
                </a:extLst>
              </p:cNvPr>
              <p:cNvSpPr txBox="1"/>
              <p:nvPr/>
            </p:nvSpPr>
            <p:spPr>
              <a:xfrm>
                <a:off x="1564343" y="3957322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04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F38642-A811-4302-B3B5-6EF7D794F883}"/>
                  </a:ext>
                </a:extLst>
              </p:cNvPr>
              <p:cNvSpPr txBox="1"/>
              <p:nvPr/>
            </p:nvSpPr>
            <p:spPr>
              <a:xfrm>
                <a:off x="2264003" y="3926139"/>
                <a:ext cx="32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주요 이슈 및 해결</a:t>
                </a:r>
              </a:p>
            </p:txBody>
          </p:sp>
          <p:pic>
            <p:nvPicPr>
              <p:cNvPr id="74" name="그래픽 73" descr=" 웹 디자인">
                <a:extLst>
                  <a:ext uri="{FF2B5EF4-FFF2-40B4-BE49-F238E27FC236}">
                    <a16:creationId xmlns:a16="http://schemas.microsoft.com/office/drawing/2014/main" id="{80D2F307-8CD3-4E35-9654-EDBBB3B6E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29190" y="3957322"/>
                <a:ext cx="548029" cy="548029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5F2845-EA8A-43BF-BB63-1D292033C4FB}"/>
                </a:ext>
              </a:extLst>
            </p:cNvPr>
            <p:cNvSpPr txBox="1"/>
            <p:nvPr/>
          </p:nvSpPr>
          <p:spPr>
            <a:xfrm>
              <a:off x="2264003" y="4216153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Troubleshooting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7CB01FF-B707-4C95-A6DC-E9F0C19F9749}"/>
              </a:ext>
            </a:extLst>
          </p:cNvPr>
          <p:cNvGrpSpPr/>
          <p:nvPr/>
        </p:nvGrpSpPr>
        <p:grpSpPr>
          <a:xfrm>
            <a:off x="1460354" y="2973165"/>
            <a:ext cx="5331796" cy="833974"/>
            <a:chOff x="1460354" y="2973165"/>
            <a:chExt cx="5331796" cy="833974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C9481BC-FC23-4A7A-B246-83FD96E7186D}"/>
                </a:ext>
              </a:extLst>
            </p:cNvPr>
            <p:cNvGrpSpPr/>
            <p:nvPr/>
          </p:nvGrpSpPr>
          <p:grpSpPr>
            <a:xfrm>
              <a:off x="1460354" y="2973165"/>
              <a:ext cx="5331796" cy="833974"/>
              <a:chOff x="1460354" y="2973165"/>
              <a:chExt cx="5331796" cy="8339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3955B98-0D5D-4A47-8253-EA1FF5C3EC57}"/>
                  </a:ext>
                </a:extLst>
              </p:cNvPr>
              <p:cNvSpPr/>
              <p:nvPr/>
            </p:nvSpPr>
            <p:spPr>
              <a:xfrm>
                <a:off x="1460354" y="2996665"/>
                <a:ext cx="4914809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AD186F9-83A3-4E2E-AF20-1DD6CDE9812B}"/>
                  </a:ext>
                </a:extLst>
              </p:cNvPr>
              <p:cNvSpPr/>
              <p:nvPr/>
            </p:nvSpPr>
            <p:spPr>
              <a:xfrm>
                <a:off x="5958176" y="2973165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985DE9-5FCF-4288-AC49-436DFF1CF26F}"/>
                  </a:ext>
                </a:extLst>
              </p:cNvPr>
              <p:cNvSpPr txBox="1"/>
              <p:nvPr/>
            </p:nvSpPr>
            <p:spPr>
              <a:xfrm>
                <a:off x="1564343" y="3130292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03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C4BBCA-888A-49FB-9C59-6DBC87AEA0AD}"/>
                  </a:ext>
                </a:extLst>
              </p:cNvPr>
              <p:cNvSpPr txBox="1"/>
              <p:nvPr/>
            </p:nvSpPr>
            <p:spPr>
              <a:xfrm>
                <a:off x="2237428" y="3116867"/>
                <a:ext cx="334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프로젝트 설계 및 디자인</a:t>
                </a:r>
              </a:p>
            </p:txBody>
          </p:sp>
          <p:pic>
            <p:nvPicPr>
              <p:cNvPr id="72" name="그래픽 71" descr="인터넷">
                <a:extLst>
                  <a:ext uri="{FF2B5EF4-FFF2-40B4-BE49-F238E27FC236}">
                    <a16:creationId xmlns:a16="http://schemas.microsoft.com/office/drawing/2014/main" id="{D4E7B359-B13C-4E68-A444-7B516323B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72289" y="3098644"/>
                <a:ext cx="605748" cy="605748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F08F2D-95A3-4C60-917D-D4163DE0C072}"/>
                </a:ext>
              </a:extLst>
            </p:cNvPr>
            <p:cNvSpPr txBox="1"/>
            <p:nvPr/>
          </p:nvSpPr>
          <p:spPr>
            <a:xfrm>
              <a:off x="2235746" y="3429180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Architecture and Design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C61CF2-3ED5-4AE7-A916-F4EBE327BDDE}"/>
              </a:ext>
            </a:extLst>
          </p:cNvPr>
          <p:cNvGrpSpPr/>
          <p:nvPr/>
        </p:nvGrpSpPr>
        <p:grpSpPr>
          <a:xfrm>
            <a:off x="1460354" y="2171237"/>
            <a:ext cx="4468670" cy="833974"/>
            <a:chOff x="1460354" y="2171237"/>
            <a:chExt cx="4468670" cy="83397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361F9FD-3F14-458E-997C-95FD58EC041A}"/>
                </a:ext>
              </a:extLst>
            </p:cNvPr>
            <p:cNvGrpSpPr/>
            <p:nvPr/>
          </p:nvGrpSpPr>
          <p:grpSpPr>
            <a:xfrm>
              <a:off x="1460354" y="2171237"/>
              <a:ext cx="4468670" cy="833974"/>
              <a:chOff x="1460354" y="2171237"/>
              <a:chExt cx="4468670" cy="83397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CF3D1B5-1284-4561-BD1D-71D8E2AD6452}"/>
                  </a:ext>
                </a:extLst>
              </p:cNvPr>
              <p:cNvSpPr/>
              <p:nvPr/>
            </p:nvSpPr>
            <p:spPr>
              <a:xfrm>
                <a:off x="1460354" y="2187584"/>
                <a:ext cx="4051683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489CC2F-4711-48DC-917B-622041F9E471}"/>
                  </a:ext>
                </a:extLst>
              </p:cNvPr>
              <p:cNvSpPr/>
              <p:nvPr/>
            </p:nvSpPr>
            <p:spPr>
              <a:xfrm>
                <a:off x="5095050" y="2171237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031F4C-9F92-46BB-B048-1F41BFDCA621}"/>
                  </a:ext>
                </a:extLst>
              </p:cNvPr>
              <p:cNvSpPr txBox="1"/>
              <p:nvPr/>
            </p:nvSpPr>
            <p:spPr>
              <a:xfrm>
                <a:off x="1564343" y="2323713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C7F19C-90FA-4046-8E2F-2FC83B81D738}"/>
                  </a:ext>
                </a:extLst>
              </p:cNvPr>
              <p:cNvSpPr txBox="1"/>
              <p:nvPr/>
            </p:nvSpPr>
            <p:spPr>
              <a:xfrm>
                <a:off x="2235745" y="2269838"/>
                <a:ext cx="272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프로젝트 소개 및 일정</a:t>
                </a:r>
              </a:p>
            </p:txBody>
          </p:sp>
          <p:pic>
            <p:nvPicPr>
              <p:cNvPr id="70" name="그래픽 69" descr="문서">
                <a:extLst>
                  <a:ext uri="{FF2B5EF4-FFF2-40B4-BE49-F238E27FC236}">
                    <a16:creationId xmlns:a16="http://schemas.microsoft.com/office/drawing/2014/main" id="{3CE6FE01-48A6-42EC-9EE2-FB45DA0EE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6083" y="2302011"/>
                <a:ext cx="535522" cy="535522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455754-A7DA-4667-9B75-5FD6FA0BF124}"/>
                </a:ext>
              </a:extLst>
            </p:cNvPr>
            <p:cNvSpPr txBox="1"/>
            <p:nvPr/>
          </p:nvSpPr>
          <p:spPr>
            <a:xfrm>
              <a:off x="2257782" y="2607090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Development Plan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46CE57-C02C-4EE7-BBE3-CCF4E15E0FB8}"/>
              </a:ext>
            </a:extLst>
          </p:cNvPr>
          <p:cNvGrpSpPr/>
          <p:nvPr/>
        </p:nvGrpSpPr>
        <p:grpSpPr>
          <a:xfrm>
            <a:off x="1460354" y="1323701"/>
            <a:ext cx="4050000" cy="833974"/>
            <a:chOff x="1460354" y="1323701"/>
            <a:chExt cx="4050000" cy="83397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E4B364F-87EA-487F-AFEE-6327BA724A7C}"/>
                </a:ext>
              </a:extLst>
            </p:cNvPr>
            <p:cNvGrpSpPr/>
            <p:nvPr/>
          </p:nvGrpSpPr>
          <p:grpSpPr>
            <a:xfrm>
              <a:off x="1460354" y="1323701"/>
              <a:ext cx="3453225" cy="833974"/>
              <a:chOff x="1460354" y="1323701"/>
              <a:chExt cx="3453225" cy="83397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2C7DD06-82BA-471A-80B3-0A1AFF6DA3F9}"/>
                  </a:ext>
                </a:extLst>
              </p:cNvPr>
              <p:cNvSpPr/>
              <p:nvPr/>
            </p:nvSpPr>
            <p:spPr>
              <a:xfrm>
                <a:off x="1460354" y="1370702"/>
                <a:ext cx="2987049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18202C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769767-C26A-46C7-8458-B896D0C8C6B4}"/>
                  </a:ext>
                </a:extLst>
              </p:cNvPr>
              <p:cNvSpPr/>
              <p:nvPr/>
            </p:nvSpPr>
            <p:spPr>
              <a:xfrm>
                <a:off x="4079605" y="1323701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4273E-3D0E-455A-ADF5-2145623D89DC}"/>
                  </a:ext>
                </a:extLst>
              </p:cNvPr>
              <p:cNvSpPr txBox="1"/>
              <p:nvPr/>
            </p:nvSpPr>
            <p:spPr>
              <a:xfrm>
                <a:off x="1553766" y="1510272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DA6A2-6F92-4265-8194-EFA77C24339E}"/>
                  </a:ext>
                </a:extLst>
              </p:cNvPr>
              <p:cNvSpPr txBox="1"/>
              <p:nvPr/>
            </p:nvSpPr>
            <p:spPr>
              <a:xfrm>
                <a:off x="2242850" y="1472653"/>
                <a:ext cx="17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팀원 소개</a:t>
                </a:r>
              </a:p>
            </p:txBody>
          </p:sp>
          <p:pic>
            <p:nvPicPr>
              <p:cNvPr id="68" name="그래픽 67" descr="남자 그룹">
                <a:extLst>
                  <a:ext uri="{FF2B5EF4-FFF2-40B4-BE49-F238E27FC236}">
                    <a16:creationId xmlns:a16="http://schemas.microsoft.com/office/drawing/2014/main" id="{41B250F6-7AB4-4537-BAE8-4799108E7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09805" y="1468017"/>
                <a:ext cx="550086" cy="550086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D142FB2-F6AD-4A5F-BB56-A1DE2FAC2EC6}"/>
                </a:ext>
              </a:extLst>
            </p:cNvPr>
            <p:cNvSpPr txBox="1"/>
            <p:nvPr/>
          </p:nvSpPr>
          <p:spPr>
            <a:xfrm>
              <a:off x="2235745" y="1810890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Introduce our Team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9DF316-42C4-453A-AC06-A81D4160AC27}"/>
              </a:ext>
            </a:extLst>
          </p:cNvPr>
          <p:cNvGrpSpPr/>
          <p:nvPr/>
        </p:nvGrpSpPr>
        <p:grpSpPr>
          <a:xfrm>
            <a:off x="1462663" y="4630150"/>
            <a:ext cx="7354838" cy="844937"/>
            <a:chOff x="1462663" y="4630150"/>
            <a:chExt cx="7354838" cy="84493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CE188D1-244C-4E0F-A0A1-5C57769E1690}"/>
                </a:ext>
              </a:extLst>
            </p:cNvPr>
            <p:cNvGrpSpPr/>
            <p:nvPr/>
          </p:nvGrpSpPr>
          <p:grpSpPr>
            <a:xfrm>
              <a:off x="1462663" y="4630150"/>
              <a:ext cx="7354838" cy="844937"/>
              <a:chOff x="1462663" y="4630150"/>
              <a:chExt cx="7354838" cy="844937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3CA2030-52E0-4D25-AAE1-B09A9532EC9A}"/>
                  </a:ext>
                </a:extLst>
              </p:cNvPr>
              <p:cNvSpPr/>
              <p:nvPr/>
            </p:nvSpPr>
            <p:spPr>
              <a:xfrm>
                <a:off x="1462663" y="4630150"/>
                <a:ext cx="6937851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28AF69C-163C-40AF-A48C-DDDD75280DB5}"/>
                  </a:ext>
                </a:extLst>
              </p:cNvPr>
              <p:cNvSpPr/>
              <p:nvPr/>
            </p:nvSpPr>
            <p:spPr>
              <a:xfrm>
                <a:off x="7983527" y="4641113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65FF18-0B81-4635-A2E6-CFE9F8DD18B0}"/>
                  </a:ext>
                </a:extLst>
              </p:cNvPr>
              <p:cNvSpPr txBox="1"/>
              <p:nvPr/>
            </p:nvSpPr>
            <p:spPr>
              <a:xfrm>
                <a:off x="1564343" y="4769720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05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45B420-6DC9-4EE4-B3CD-5F7F3B6F5823}"/>
                  </a:ext>
                </a:extLst>
              </p:cNvPr>
              <p:cNvSpPr txBox="1"/>
              <p:nvPr/>
            </p:nvSpPr>
            <p:spPr>
              <a:xfrm>
                <a:off x="2235745" y="4714279"/>
                <a:ext cx="172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시연</a:t>
                </a:r>
              </a:p>
            </p:txBody>
          </p:sp>
          <p:pic>
            <p:nvPicPr>
              <p:cNvPr id="76" name="그래픽 75" descr="교사">
                <a:extLst>
                  <a:ext uri="{FF2B5EF4-FFF2-40B4-BE49-F238E27FC236}">
                    <a16:creationId xmlns:a16="http://schemas.microsoft.com/office/drawing/2014/main" id="{77BE70EB-E20D-427F-A675-B45951561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7800" y="4769720"/>
                <a:ext cx="597827" cy="597827"/>
              </a:xfrm>
              <a:prstGeom prst="rect">
                <a:avLst/>
              </a:prstGeom>
            </p:spPr>
          </p:pic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ACAE0FC-7DE0-4B62-85F1-098862F62934}"/>
                </a:ext>
              </a:extLst>
            </p:cNvPr>
            <p:cNvSpPr txBox="1"/>
            <p:nvPr/>
          </p:nvSpPr>
          <p:spPr>
            <a:xfrm>
              <a:off x="2235744" y="5053914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Demonstrate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4EA834-6825-41FD-BB5C-92B06BE17AF8}"/>
              </a:ext>
            </a:extLst>
          </p:cNvPr>
          <p:cNvGrpSpPr/>
          <p:nvPr/>
        </p:nvGrpSpPr>
        <p:grpSpPr>
          <a:xfrm>
            <a:off x="1462663" y="5454554"/>
            <a:ext cx="8388879" cy="833974"/>
            <a:chOff x="1462663" y="5454554"/>
            <a:chExt cx="8388879" cy="83397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F261216-C296-4828-8C74-5A2C91AD0902}"/>
                </a:ext>
              </a:extLst>
            </p:cNvPr>
            <p:cNvGrpSpPr/>
            <p:nvPr/>
          </p:nvGrpSpPr>
          <p:grpSpPr>
            <a:xfrm>
              <a:off x="1462663" y="5454554"/>
              <a:ext cx="8388879" cy="833974"/>
              <a:chOff x="1462663" y="5454554"/>
              <a:chExt cx="8388879" cy="8339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45E8A29-B622-42B4-BEDE-9E86CB1069F8}"/>
                  </a:ext>
                </a:extLst>
              </p:cNvPr>
              <p:cNvSpPr/>
              <p:nvPr/>
            </p:nvSpPr>
            <p:spPr>
              <a:xfrm>
                <a:off x="1462663" y="5454554"/>
                <a:ext cx="7971892" cy="786973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</a:gra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rgbClr val="26262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7AC4C39-99E8-454A-8473-1D45B27A1497}"/>
                  </a:ext>
                </a:extLst>
              </p:cNvPr>
              <p:cNvSpPr/>
              <p:nvPr/>
            </p:nvSpPr>
            <p:spPr>
              <a:xfrm>
                <a:off x="9017568" y="5454554"/>
                <a:ext cx="833974" cy="8339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>
                <a:outerShdw blurRad="50800" dist="50800" dir="5400000" algn="ctr" rotWithShape="0">
                  <a:schemeClr val="tx1">
                    <a:lumMod val="65000"/>
                    <a:lumOff val="35000"/>
                    <a:alpha val="8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78A199-DCA5-45BC-BC66-2BE23F1B6EEF}"/>
                  </a:ext>
                </a:extLst>
              </p:cNvPr>
              <p:cNvSpPr txBox="1"/>
              <p:nvPr/>
            </p:nvSpPr>
            <p:spPr>
              <a:xfrm>
                <a:off x="1553765" y="5594124"/>
                <a:ext cx="6836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06</a:t>
                </a:r>
                <a:endParaRPr lang="ko-KR" altLang="en-US" sz="27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172648-6754-4D4A-9E29-2C0880C1B170}"/>
                  </a:ext>
                </a:extLst>
              </p:cNvPr>
              <p:cNvSpPr txBox="1"/>
              <p:nvPr/>
            </p:nvSpPr>
            <p:spPr>
              <a:xfrm>
                <a:off x="2252174" y="5570011"/>
                <a:ext cx="333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프로젝트 후기</a:t>
                </a:r>
              </a:p>
            </p:txBody>
          </p:sp>
          <p:pic>
            <p:nvPicPr>
              <p:cNvPr id="78" name="그래픽 77" descr="검사 목록 RTL">
                <a:extLst>
                  <a:ext uri="{FF2B5EF4-FFF2-40B4-BE49-F238E27FC236}">
                    <a16:creationId xmlns:a16="http://schemas.microsoft.com/office/drawing/2014/main" id="{3033488A-BC6D-4672-930E-88BFC2256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51472" y="5594124"/>
                <a:ext cx="566165" cy="566165"/>
              </a:xfrm>
              <a:prstGeom prst="rect">
                <a:avLst/>
              </a:prstGeom>
            </p:spPr>
          </p:pic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B4CFA0-5815-454C-95D9-139914A24D79}"/>
                </a:ext>
              </a:extLst>
            </p:cNvPr>
            <p:cNvSpPr txBox="1"/>
            <p:nvPr/>
          </p:nvSpPr>
          <p:spPr>
            <a:xfrm>
              <a:off x="2251608" y="5848039"/>
              <a:ext cx="327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Comment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69694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9475" y="1509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등록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patientRegForm.jsp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6369966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D67EE8-659F-485A-B76A-94F7EE2C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30937"/>
              </p:ext>
            </p:extLst>
          </p:nvPr>
        </p:nvGraphicFramePr>
        <p:xfrm>
          <a:off x="2652481" y="3075936"/>
          <a:ext cx="4762500" cy="1859280"/>
        </p:xfrm>
        <a:graphic>
          <a:graphicData uri="http://schemas.openxmlformats.org/drawingml/2006/table">
            <a:tbl>
              <a:tblPr/>
              <a:tblGrid>
                <a:gridCol w="2381250">
                  <a:extLst>
                    <a:ext uri="{9D8B030D-6E8A-4147-A177-3AD203B41FA5}">
                      <a16:colId xmlns:a16="http://schemas.microsoft.com/office/drawing/2014/main" val="87458839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699092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이름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6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주민번호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altLang="ko-KR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0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연락처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주소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05172"/>
                  </a:ext>
                </a:extLst>
              </a:tr>
            </a:tbl>
          </a:graphicData>
        </a:graphic>
      </p:graphicFrame>
      <p:sp>
        <p:nvSpPr>
          <p:cNvPr id="57" name="TextBox 56">
            <a:hlinkClick r:id="rId8" action="ppaction://hlinksldjump"/>
            <a:extLst>
              <a:ext uri="{FF2B5EF4-FFF2-40B4-BE49-F238E27FC236}">
                <a16:creationId xmlns:a16="http://schemas.microsoft.com/office/drawing/2014/main" id="{2C0FA598-FF7C-4A44-A3E6-C909ED6D72DA}"/>
              </a:ext>
            </a:extLst>
          </p:cNvPr>
          <p:cNvSpPr txBox="1"/>
          <p:nvPr/>
        </p:nvSpPr>
        <p:spPr>
          <a:xfrm>
            <a:off x="4292182" y="1913431"/>
            <a:ext cx="1483098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환자 등록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144CB6DB-070A-4F94-9BA9-DDBCA77E03F4}"/>
              </a:ext>
            </a:extLst>
          </p:cNvPr>
          <p:cNvSpPr>
            <a:spLocks/>
          </p:cNvSpPr>
          <p:nvPr/>
        </p:nvSpPr>
        <p:spPr bwMode="auto">
          <a:xfrm>
            <a:off x="4770119" y="5371832"/>
            <a:ext cx="68321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36BC6E-8682-47C4-BA7B-932A16B4041E}"/>
              </a:ext>
            </a:extLst>
          </p:cNvPr>
          <p:cNvSpPr/>
          <p:nvPr/>
        </p:nvSpPr>
        <p:spPr>
          <a:xfrm>
            <a:off x="4449136" y="5193859"/>
            <a:ext cx="1326144" cy="71893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9BEF632-D35C-4C82-B360-3A22DAF031C3}"/>
              </a:ext>
            </a:extLst>
          </p:cNvPr>
          <p:cNvSpPr/>
          <p:nvPr/>
        </p:nvSpPr>
        <p:spPr>
          <a:xfrm>
            <a:off x="4246683" y="499380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D8CBD7-416B-4ED5-A203-6757AB15323B}"/>
              </a:ext>
            </a:extLst>
          </p:cNvPr>
          <p:cNvSpPr txBox="1"/>
          <p:nvPr/>
        </p:nvSpPr>
        <p:spPr>
          <a:xfrm>
            <a:off x="8499163" y="5140999"/>
            <a:ext cx="32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인적사항을 입력한 후 등록버튼을 누르면 바로 진료 등록 화면으로 이동한다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284" name="HTMLText3" r:id="rId2" imgW="1009800" imgH="314280"/>
        </mc:Choice>
        <mc:Fallback>
          <p:control name="HTMLText3" r:id="rId2" imgW="1009800" imgH="314280">
            <p:pic>
              <p:nvPicPr>
                <p:cNvPr id="12" name="HTMLText3">
                  <a:extLst>
                    <a:ext uri="{FF2B5EF4-FFF2-40B4-BE49-F238E27FC236}">
                      <a16:creationId xmlns:a16="http://schemas.microsoft.com/office/drawing/2014/main" id="{B08A1954-12DC-4E6F-B505-5D5AB855CCF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5092700" y="3638550"/>
                  <a:ext cx="1009650" cy="317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85" name="HTMLText4" r:id="rId3" imgW="2238480" imgH="314280"/>
        </mc:Choice>
        <mc:Fallback>
          <p:control name="HTMLText4" r:id="rId3" imgW="2238480" imgH="314280">
            <p:pic>
              <p:nvPicPr>
                <p:cNvPr id="13" name="HTMLText4">
                  <a:extLst>
                    <a:ext uri="{FF2B5EF4-FFF2-40B4-BE49-F238E27FC236}">
                      <a16:creationId xmlns:a16="http://schemas.microsoft.com/office/drawing/2014/main" id="{726FA6FE-97DD-47A3-99D1-0097F0A8F4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080000" y="3149600"/>
                  <a:ext cx="2241550" cy="317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86" name="HTMLText5" r:id="rId4" imgW="1009800" imgH="314280"/>
        </mc:Choice>
        <mc:Fallback>
          <p:control name="HTMLText5" r:id="rId4" imgW="1009800" imgH="314280">
            <p:pic>
              <p:nvPicPr>
                <p:cNvPr id="52" name="HTMLText5">
                  <a:extLst>
                    <a:ext uri="{FF2B5EF4-FFF2-40B4-BE49-F238E27FC236}">
                      <a16:creationId xmlns:a16="http://schemas.microsoft.com/office/drawing/2014/main" id="{88759A9A-6216-4597-B758-B2BF464AE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6318250" y="3638550"/>
                  <a:ext cx="1009650" cy="317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87" name="HTMLText6" r:id="rId5" imgW="2238480" imgH="314280"/>
        </mc:Choice>
        <mc:Fallback>
          <p:control name="HTMLText6" r:id="rId5" imgW="2238480" imgH="314280">
            <p:pic>
              <p:nvPicPr>
                <p:cNvPr id="53" name="HTMLText6">
                  <a:extLst>
                    <a:ext uri="{FF2B5EF4-FFF2-40B4-BE49-F238E27FC236}">
                      <a16:creationId xmlns:a16="http://schemas.microsoft.com/office/drawing/2014/main" id="{7938AE77-05CF-4259-ACFB-B9BB7B5C72C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111750" y="4064000"/>
                  <a:ext cx="2241550" cy="317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288" name="HTMLText7" r:id="rId6" imgW="2238480" imgH="314280"/>
        </mc:Choice>
        <mc:Fallback>
          <p:control name="HTMLText7" r:id="rId6" imgW="2238480" imgH="314280">
            <p:pic>
              <p:nvPicPr>
                <p:cNvPr id="54" name="HTMLText7">
                  <a:extLst>
                    <a:ext uri="{FF2B5EF4-FFF2-40B4-BE49-F238E27FC236}">
                      <a16:creationId xmlns:a16="http://schemas.microsoft.com/office/drawing/2014/main" id="{A6873AAC-C7D2-470D-8C57-9E087FD9CE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111750" y="4521200"/>
                  <a:ext cx="2241550" cy="317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8254546"/>
      </p:ext>
    </p:extLst>
  </p:cSld>
  <p:clrMapOvr>
    <a:masterClrMapping/>
  </p:clrMapOvr>
  <p:transition spd="slow" advTm="3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231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등록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patientRegForm.jsp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6369966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hlinkClick r:id="rId2" action="ppaction://hlinksldjump"/>
            <a:extLst>
              <a:ext uri="{FF2B5EF4-FFF2-40B4-BE49-F238E27FC236}">
                <a16:creationId xmlns:a16="http://schemas.microsoft.com/office/drawing/2014/main" id="{2C0FA598-FF7C-4A44-A3E6-C909ED6D72DA}"/>
              </a:ext>
            </a:extLst>
          </p:cNvPr>
          <p:cNvSpPr txBox="1"/>
          <p:nvPr/>
        </p:nvSpPr>
        <p:spPr>
          <a:xfrm>
            <a:off x="4292182" y="1913431"/>
            <a:ext cx="1483098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진료 등록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144CB6DB-070A-4F94-9BA9-DDBCA77E03F4}"/>
              </a:ext>
            </a:extLst>
          </p:cNvPr>
          <p:cNvSpPr>
            <a:spLocks/>
          </p:cNvSpPr>
          <p:nvPr/>
        </p:nvSpPr>
        <p:spPr bwMode="auto">
          <a:xfrm>
            <a:off x="4483174" y="5359728"/>
            <a:ext cx="68321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A7F7D0-CC07-4C10-825F-57214F617B7D}"/>
              </a:ext>
            </a:extLst>
          </p:cNvPr>
          <p:cNvGrpSpPr/>
          <p:nvPr/>
        </p:nvGrpSpPr>
        <p:grpSpPr>
          <a:xfrm>
            <a:off x="4136539" y="4963851"/>
            <a:ext cx="1176771" cy="931148"/>
            <a:chOff x="4079230" y="4971721"/>
            <a:chExt cx="1176771" cy="93114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36BC6E-8682-47C4-BA7B-932A16B4041E}"/>
                </a:ext>
              </a:extLst>
            </p:cNvPr>
            <p:cNvSpPr/>
            <p:nvPr/>
          </p:nvSpPr>
          <p:spPr>
            <a:xfrm>
              <a:off x="4246683" y="5183939"/>
              <a:ext cx="1009318" cy="718930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9BEF632-D35C-4C82-B360-3A22DAF031C3}"/>
                </a:ext>
              </a:extLst>
            </p:cNvPr>
            <p:cNvSpPr/>
            <p:nvPr/>
          </p:nvSpPr>
          <p:spPr>
            <a:xfrm>
              <a:off x="4079230" y="4971721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0D8CBD7-416B-4ED5-A203-6757AB15323B}"/>
              </a:ext>
            </a:extLst>
          </p:cNvPr>
          <p:cNvSpPr txBox="1"/>
          <p:nvPr/>
        </p:nvSpPr>
        <p:spPr>
          <a:xfrm>
            <a:off x="8557719" y="2638894"/>
            <a:ext cx="32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진료과를 선택하면 진료과에 맞는 출근한 의사 목록이 나온다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F913FC-9FED-49CD-A382-0B3B3F8C8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83887"/>
              </p:ext>
            </p:extLst>
          </p:nvPr>
        </p:nvGraphicFramePr>
        <p:xfrm>
          <a:off x="2373500" y="2638894"/>
          <a:ext cx="5314004" cy="2160270"/>
        </p:xfrm>
        <a:graphic>
          <a:graphicData uri="http://schemas.openxmlformats.org/drawingml/2006/table">
            <a:tbl>
              <a:tblPr/>
              <a:tblGrid>
                <a:gridCol w="1328501">
                  <a:extLst>
                    <a:ext uri="{9D8B030D-6E8A-4147-A177-3AD203B41FA5}">
                      <a16:colId xmlns:a16="http://schemas.microsoft.com/office/drawing/2014/main" val="3760000258"/>
                    </a:ext>
                  </a:extLst>
                </a:gridCol>
                <a:gridCol w="1328501">
                  <a:extLst>
                    <a:ext uri="{9D8B030D-6E8A-4147-A177-3AD203B41FA5}">
                      <a16:colId xmlns:a16="http://schemas.microsoft.com/office/drawing/2014/main" val="2019175982"/>
                    </a:ext>
                  </a:extLst>
                </a:gridCol>
                <a:gridCol w="1328501">
                  <a:extLst>
                    <a:ext uri="{9D8B030D-6E8A-4147-A177-3AD203B41FA5}">
                      <a16:colId xmlns:a16="http://schemas.microsoft.com/office/drawing/2014/main" val="3135323478"/>
                    </a:ext>
                  </a:extLst>
                </a:gridCol>
                <a:gridCol w="1328501">
                  <a:extLst>
                    <a:ext uri="{9D8B030D-6E8A-4147-A177-3AD203B41FA5}">
                      <a16:colId xmlns:a16="http://schemas.microsoft.com/office/drawing/2014/main" val="1783719541"/>
                    </a:ext>
                  </a:extLst>
                </a:gridCol>
              </a:tblGrid>
              <a:tr h="251918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rgbClr val="FFFFFF"/>
                          </a:solidFill>
                          <a:effectLst/>
                        </a:rPr>
                        <a:t>환자 진료 등록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80734"/>
                  </a:ext>
                </a:extLst>
              </a:tr>
              <a:tr h="251918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effectLst/>
                          <a:latin typeface="tahoma" panose="020B0604030504040204" pitchFamily="34" charset="0"/>
                        </a:rPr>
                        <a:t>환자번호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환자이름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>
                          <a:effectLst/>
                          <a:latin typeface="tahoma" panose="020B0604030504040204" pitchFamily="34" charset="0"/>
                        </a:rPr>
                        <a:t>홍길동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0432"/>
                  </a:ext>
                </a:extLst>
              </a:tr>
              <a:tr h="251918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effectLst/>
                          <a:latin typeface="tahoma" panose="020B0604030504040204" pitchFamily="34" charset="0"/>
                        </a:rPr>
                        <a:t>담당의사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   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병명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57902"/>
                  </a:ext>
                </a:extLst>
              </a:tr>
              <a:tr h="251918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진료비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           원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수납여부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4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73627"/>
                  </a:ext>
                </a:extLst>
              </a:tr>
              <a:tr h="25191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특이사항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61375"/>
                  </a:ext>
                </a:extLst>
              </a:tr>
              <a:tr h="251918">
                <a:tc gridSpan="4">
                  <a:txBody>
                    <a:bodyPr/>
                    <a:lstStyle/>
                    <a:p>
                      <a:pPr fontAlgn="ctr"/>
                      <a:endParaRPr lang="ko-KR" altLang="en-US" sz="14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52491"/>
                  </a:ext>
                </a:extLst>
              </a:tr>
              <a:tr h="25191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9507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17081A3-7E71-42F2-87E1-B92C8A6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21" y="2035210"/>
            <a:ext cx="6161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A82E2E-3A7F-42D8-B578-87DECF210AA4}"/>
              </a:ext>
            </a:extLst>
          </p:cNvPr>
          <p:cNvSpPr/>
          <p:nvPr/>
        </p:nvSpPr>
        <p:spPr>
          <a:xfrm>
            <a:off x="6120599" y="3599662"/>
            <a:ext cx="1247672" cy="2127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수납여부 선택</a:t>
            </a:r>
          </a:p>
        </p:txBody>
      </p:sp>
      <p:sp>
        <p:nvSpPr>
          <p:cNvPr id="31" name="AutoShape 1691">
            <a:extLst>
              <a:ext uri="{FF2B5EF4-FFF2-40B4-BE49-F238E27FC236}">
                <a16:creationId xmlns:a16="http://schemas.microsoft.com/office/drawing/2014/main" id="{BBA69C69-2D5F-4FC2-8066-65F3330CA63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28046" y="3685099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ED0DAD-C32E-4664-BC2F-1847719BA529}"/>
              </a:ext>
            </a:extLst>
          </p:cNvPr>
          <p:cNvSpPr/>
          <p:nvPr/>
        </p:nvSpPr>
        <p:spPr>
          <a:xfrm>
            <a:off x="6120599" y="3309071"/>
            <a:ext cx="1247672" cy="2127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병명</a:t>
            </a:r>
          </a:p>
        </p:txBody>
      </p:sp>
      <p:sp>
        <p:nvSpPr>
          <p:cNvPr id="34" name="AutoShape 1691">
            <a:extLst>
              <a:ext uri="{FF2B5EF4-FFF2-40B4-BE49-F238E27FC236}">
                <a16:creationId xmlns:a16="http://schemas.microsoft.com/office/drawing/2014/main" id="{E30F8B69-2306-4977-B0EA-2210AE4652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28046" y="3394508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4C5E0-B5B5-4287-B3AE-303BAB62542E}"/>
              </a:ext>
            </a:extLst>
          </p:cNvPr>
          <p:cNvSpPr/>
          <p:nvPr/>
        </p:nvSpPr>
        <p:spPr>
          <a:xfrm>
            <a:off x="3191676" y="3309071"/>
            <a:ext cx="653931" cy="2127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진료과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AutoShape 1691">
            <a:extLst>
              <a:ext uri="{FF2B5EF4-FFF2-40B4-BE49-F238E27FC236}">
                <a16:creationId xmlns:a16="http://schemas.microsoft.com/office/drawing/2014/main" id="{22F99DD0-6BDE-4F8A-A62A-D10C3D97714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03478" y="3394508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7650A-9E36-44C3-A6C5-8023847144D5}"/>
              </a:ext>
            </a:extLst>
          </p:cNvPr>
          <p:cNvSpPr/>
          <p:nvPr/>
        </p:nvSpPr>
        <p:spPr>
          <a:xfrm>
            <a:off x="3960068" y="3309070"/>
            <a:ext cx="922612" cy="2127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담당의사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AutoShape 1691">
            <a:extLst>
              <a:ext uri="{FF2B5EF4-FFF2-40B4-BE49-F238E27FC236}">
                <a16:creationId xmlns:a16="http://schemas.microsoft.com/office/drawing/2014/main" id="{E23154C1-1377-46F3-AC0B-28E7D7AD7C4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53027" y="3392578"/>
            <a:ext cx="71755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334EC119-0516-4B85-8E85-69DB73B37A9C}"/>
              </a:ext>
            </a:extLst>
          </p:cNvPr>
          <p:cNvSpPr>
            <a:spLocks/>
          </p:cNvSpPr>
          <p:nvPr/>
        </p:nvSpPr>
        <p:spPr bwMode="auto">
          <a:xfrm>
            <a:off x="5345611" y="5359728"/>
            <a:ext cx="68321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A32ADD-824D-485A-B340-324CD37678F0}"/>
              </a:ext>
            </a:extLst>
          </p:cNvPr>
          <p:cNvSpPr/>
          <p:nvPr/>
        </p:nvSpPr>
        <p:spPr>
          <a:xfrm>
            <a:off x="3278049" y="3599378"/>
            <a:ext cx="922612" cy="2127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99D4B2-9637-44F8-AD40-237D0472AF33}"/>
              </a:ext>
            </a:extLst>
          </p:cNvPr>
          <p:cNvGrpSpPr/>
          <p:nvPr/>
        </p:nvGrpSpPr>
        <p:grpSpPr>
          <a:xfrm>
            <a:off x="2916072" y="2979287"/>
            <a:ext cx="2049035" cy="542520"/>
            <a:chOff x="2916072" y="2979287"/>
            <a:chExt cx="2049035" cy="5425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D3A42-BC52-448A-8955-A95CFB5DBEE4}"/>
                </a:ext>
              </a:extLst>
            </p:cNvPr>
            <p:cNvSpPr/>
            <p:nvPr/>
          </p:nvSpPr>
          <p:spPr>
            <a:xfrm>
              <a:off x="3155228" y="3256913"/>
              <a:ext cx="1809879" cy="264894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02C9B6-F2E9-4FA6-88D6-DA85D34CB487}"/>
                </a:ext>
              </a:extLst>
            </p:cNvPr>
            <p:cNvSpPr/>
            <p:nvPr/>
          </p:nvSpPr>
          <p:spPr>
            <a:xfrm>
              <a:off x="2916072" y="2979287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9F103CB-09B0-4FD8-946B-324E122A880F}"/>
              </a:ext>
            </a:extLst>
          </p:cNvPr>
          <p:cNvGrpSpPr/>
          <p:nvPr/>
        </p:nvGrpSpPr>
        <p:grpSpPr>
          <a:xfrm>
            <a:off x="5675639" y="2987078"/>
            <a:ext cx="2049035" cy="542520"/>
            <a:chOff x="2916072" y="2979287"/>
            <a:chExt cx="2049035" cy="5425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75AA59-15C0-4DE2-9DC2-9EFCC6FD1094}"/>
                </a:ext>
              </a:extLst>
            </p:cNvPr>
            <p:cNvSpPr/>
            <p:nvPr/>
          </p:nvSpPr>
          <p:spPr>
            <a:xfrm>
              <a:off x="3155228" y="3256913"/>
              <a:ext cx="1809879" cy="264894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06BB0B4-E262-4FEC-AF3E-EA6902D3BF4F}"/>
                </a:ext>
              </a:extLst>
            </p:cNvPr>
            <p:cNvSpPr/>
            <p:nvPr/>
          </p:nvSpPr>
          <p:spPr>
            <a:xfrm>
              <a:off x="2916072" y="2979287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5057250-84A1-4DDF-859C-46E662FC35E2}"/>
              </a:ext>
            </a:extLst>
          </p:cNvPr>
          <p:cNvSpPr txBox="1"/>
          <p:nvPr/>
        </p:nvSpPr>
        <p:spPr>
          <a:xfrm>
            <a:off x="8557719" y="3521807"/>
            <a:ext cx="32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담당의사를 선택하면 그 의사가 진료하는 과목을 선택할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CA686-85E6-44C8-BE34-6CDDD46A1555}"/>
              </a:ext>
            </a:extLst>
          </p:cNvPr>
          <p:cNvSpPr/>
          <p:nvPr/>
        </p:nvSpPr>
        <p:spPr>
          <a:xfrm>
            <a:off x="2373500" y="4198776"/>
            <a:ext cx="5314004" cy="616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57500"/>
      </p:ext>
    </p:extLst>
  </p:cSld>
  <p:clrMapOvr>
    <a:masterClrMapping/>
  </p:clrMapOvr>
  <p:transition spd="slow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621" y="14848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병동현황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hospitalroomSatus.jsp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580684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병동현황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진료과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별 총 병상 수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 수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잔여수를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보여준다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만원인 입원실은 클릭할 수 없다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8" y="3277701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클릭한 진료 과 내의 인실 별 병실 현황을 보여준다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62558" y="4925019"/>
            <a:ext cx="402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클릭한 과별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인원별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병실에 관한 입원 가능한 호실이 나오게 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27F7C8-8B5F-4D9F-8BE4-DBDB7535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74601"/>
              </p:ext>
            </p:extLst>
          </p:nvPr>
        </p:nvGraphicFramePr>
        <p:xfrm>
          <a:off x="2259084" y="1711101"/>
          <a:ext cx="4762500" cy="1371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7524242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534535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2198467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090240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04260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병동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총병상수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사용수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잔여수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상태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3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9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정신의학과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1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만원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60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내과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739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CE7605-3E32-4EC4-A18B-3EB86EDCF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8623"/>
              </p:ext>
            </p:extLst>
          </p:nvPr>
        </p:nvGraphicFramePr>
        <p:xfrm>
          <a:off x="2259083" y="3416201"/>
          <a:ext cx="4762500" cy="1279688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428526657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53318177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48561145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71236247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15743399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561337698"/>
                    </a:ext>
                  </a:extLst>
                </a:gridCol>
              </a:tblGrid>
              <a:tr h="3199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병동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인실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총병상수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사용수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잔여수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상태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41450"/>
                  </a:ext>
                </a:extLst>
              </a:tr>
              <a:tr h="319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만원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15989"/>
                  </a:ext>
                </a:extLst>
              </a:tr>
              <a:tr h="319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93779"/>
                  </a:ext>
                </a:extLst>
              </a:tr>
              <a:tr h="319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130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E09252D-21AB-43FD-9A64-407400BE6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45939"/>
              </p:ext>
            </p:extLst>
          </p:nvPr>
        </p:nvGraphicFramePr>
        <p:xfrm>
          <a:off x="2264089" y="5001192"/>
          <a:ext cx="4757494" cy="822960"/>
        </p:xfrm>
        <a:graphic>
          <a:graphicData uri="http://schemas.openxmlformats.org/drawingml/2006/table">
            <a:tbl>
              <a:tblPr/>
              <a:tblGrid>
                <a:gridCol w="806281">
                  <a:extLst>
                    <a:ext uri="{9D8B030D-6E8A-4147-A177-3AD203B41FA5}">
                      <a16:colId xmlns:a16="http://schemas.microsoft.com/office/drawing/2014/main" val="459241349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965421800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20160518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1575572447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49186567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3627275851"/>
                    </a:ext>
                  </a:extLst>
                </a:gridCol>
                <a:gridCol w="511727">
                  <a:extLst>
                    <a:ext uri="{9D8B030D-6E8A-4147-A177-3AD203B41FA5}">
                      <a16:colId xmlns:a16="http://schemas.microsoft.com/office/drawing/2014/main" val="1180551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병동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rgbClr val="FFFFFF"/>
                          </a:solidFill>
                          <a:effectLst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FFFFFF"/>
                          </a:solidFill>
                          <a:effectLst/>
                        </a:rPr>
                        <a:t>병상수</a:t>
                      </a:r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FFFFFF"/>
                          </a:solidFill>
                          <a:effectLst/>
                        </a:rPr>
                        <a:t>사용수</a:t>
                      </a:r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잔여수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FFFFFF"/>
                          </a:solidFill>
                          <a:effectLst/>
                        </a:rPr>
                        <a:t>상태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403</a:t>
                      </a:r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만원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24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산부인과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404</a:t>
                      </a:r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r>
                        <a:rPr lang="ko-KR" altLang="en-US" sz="1200">
                          <a:effectLst/>
                          <a:latin typeface="tahoma" panose="020B0604030504040204" pitchFamily="34" charset="0"/>
                        </a:rPr>
                        <a:t>인실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tahoma" panose="020B0604030504040204" pitchFamily="34" charset="0"/>
                        </a:rPr>
                        <a:t>잔여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53132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2099928" y="1617586"/>
            <a:ext cx="5052902" cy="155685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B925D5-675D-42AD-B52B-5C38696457FB}"/>
              </a:ext>
            </a:extLst>
          </p:cNvPr>
          <p:cNvSpPr/>
          <p:nvPr/>
        </p:nvSpPr>
        <p:spPr>
          <a:xfrm>
            <a:off x="2113881" y="3282262"/>
            <a:ext cx="5052902" cy="155685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8381FD-694F-4F38-B4D9-A35CD494D952}"/>
              </a:ext>
            </a:extLst>
          </p:cNvPr>
          <p:cNvSpPr/>
          <p:nvPr/>
        </p:nvSpPr>
        <p:spPr>
          <a:xfrm>
            <a:off x="2113881" y="4926586"/>
            <a:ext cx="5052902" cy="113179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D0427B7-45AE-4BA4-A7CB-B11362177D92}"/>
              </a:ext>
            </a:extLst>
          </p:cNvPr>
          <p:cNvSpPr/>
          <p:nvPr/>
        </p:nvSpPr>
        <p:spPr>
          <a:xfrm>
            <a:off x="1856100" y="222701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AC9215B-84A9-46D1-AC85-6AB725CFE29F}"/>
              </a:ext>
            </a:extLst>
          </p:cNvPr>
          <p:cNvSpPr/>
          <p:nvPr/>
        </p:nvSpPr>
        <p:spPr>
          <a:xfrm>
            <a:off x="1856101" y="3831977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14C6EF-F362-4274-9269-52833BA26766}"/>
              </a:ext>
            </a:extLst>
          </p:cNvPr>
          <p:cNvSpPr/>
          <p:nvPr/>
        </p:nvSpPr>
        <p:spPr>
          <a:xfrm>
            <a:off x="1856102" y="5348237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E937F39-616B-4BA2-A613-C14501973194}"/>
              </a:ext>
            </a:extLst>
          </p:cNvPr>
          <p:cNvSpPr/>
          <p:nvPr/>
        </p:nvSpPr>
        <p:spPr>
          <a:xfrm>
            <a:off x="4304013" y="4549920"/>
            <a:ext cx="672639" cy="603658"/>
          </a:xfrm>
          <a:prstGeom prst="downArrow">
            <a:avLst>
              <a:gd name="adj1" fmla="val 2942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A758B4-FA2D-4EA4-A281-3A569A63B2E6}"/>
              </a:ext>
            </a:extLst>
          </p:cNvPr>
          <p:cNvSpPr/>
          <p:nvPr/>
        </p:nvSpPr>
        <p:spPr>
          <a:xfrm>
            <a:off x="4334715" y="2954485"/>
            <a:ext cx="672639" cy="603658"/>
          </a:xfrm>
          <a:prstGeom prst="downArrow">
            <a:avLst>
              <a:gd name="adj1" fmla="val 2942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6144"/>
      </p:ext>
    </p:extLst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8391" y="15005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공지사항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boardListForm.jsp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40868" y="1660307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검색조건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FA81D7-64CD-49CA-A038-D28E7362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57182"/>
              </p:ext>
            </p:extLst>
          </p:nvPr>
        </p:nvGraphicFramePr>
        <p:xfrm>
          <a:off x="2084736" y="2845925"/>
          <a:ext cx="5035352" cy="3415560"/>
        </p:xfrm>
        <a:graphic>
          <a:graphicData uri="http://schemas.openxmlformats.org/drawingml/2006/table">
            <a:tbl>
              <a:tblPr/>
              <a:tblGrid>
                <a:gridCol w="557358">
                  <a:extLst>
                    <a:ext uri="{9D8B030D-6E8A-4147-A177-3AD203B41FA5}">
                      <a16:colId xmlns:a16="http://schemas.microsoft.com/office/drawing/2014/main" val="3315630307"/>
                    </a:ext>
                  </a:extLst>
                </a:gridCol>
                <a:gridCol w="1942713">
                  <a:extLst>
                    <a:ext uri="{9D8B030D-6E8A-4147-A177-3AD203B41FA5}">
                      <a16:colId xmlns:a16="http://schemas.microsoft.com/office/drawing/2014/main" val="911013012"/>
                    </a:ext>
                  </a:extLst>
                </a:gridCol>
                <a:gridCol w="704245">
                  <a:extLst>
                    <a:ext uri="{9D8B030D-6E8A-4147-A177-3AD203B41FA5}">
                      <a16:colId xmlns:a16="http://schemas.microsoft.com/office/drawing/2014/main" val="41297208"/>
                    </a:ext>
                  </a:extLst>
                </a:gridCol>
                <a:gridCol w="915518">
                  <a:extLst>
                    <a:ext uri="{9D8B030D-6E8A-4147-A177-3AD203B41FA5}">
                      <a16:colId xmlns:a16="http://schemas.microsoft.com/office/drawing/2014/main" val="2112228014"/>
                    </a:ext>
                  </a:extLst>
                </a:gridCol>
                <a:gridCol w="915518">
                  <a:extLst>
                    <a:ext uri="{9D8B030D-6E8A-4147-A177-3AD203B41FA5}">
                      <a16:colId xmlns:a16="http://schemas.microsoft.com/office/drawing/2014/main" val="961513318"/>
                    </a:ext>
                  </a:extLst>
                </a:gridCol>
              </a:tblGrid>
              <a:tr h="3084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rgbClr val="FFFFFF"/>
                          </a:solidFill>
                          <a:effectLst/>
                        </a:rPr>
                        <a:t>제목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작성자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부서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FFFFFF"/>
                          </a:solidFill>
                          <a:effectLst/>
                        </a:rPr>
                        <a:t>등록일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45117"/>
                  </a:ext>
                </a:extLst>
              </a:tr>
              <a:tr h="3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강호동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48558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강호동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13273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홍진의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48690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박재혁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0849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박재혁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01722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나문희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34998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강호동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51658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홍진의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48313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이시영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54007"/>
                  </a:ext>
                </a:extLst>
              </a:tr>
              <a:tr h="3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  <a:latin typeface="tahoma" panose="020B0604030504040204" pitchFamily="34" charset="0"/>
                        </a:rPr>
                        <a:t>나문희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38899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EE89D-6E5A-46C7-9E99-A6E03895ED52}"/>
              </a:ext>
            </a:extLst>
          </p:cNvPr>
          <p:cNvSpPr/>
          <p:nvPr/>
        </p:nvSpPr>
        <p:spPr>
          <a:xfrm>
            <a:off x="2084735" y="166981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DCE10C-C0BB-49F2-8DD4-E339CD2E37C6}"/>
              </a:ext>
            </a:extLst>
          </p:cNvPr>
          <p:cNvSpPr/>
          <p:nvPr/>
        </p:nvSpPr>
        <p:spPr>
          <a:xfrm>
            <a:off x="3447091" y="166981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부서선택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C86C7C49-496B-49C2-AB78-C1044D054CEC}"/>
              </a:ext>
            </a:extLst>
          </p:cNvPr>
          <p:cNvSpPr>
            <a:spLocks/>
          </p:cNvSpPr>
          <p:nvPr/>
        </p:nvSpPr>
        <p:spPr bwMode="auto">
          <a:xfrm>
            <a:off x="4809447" y="166981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474A6E54-E1BA-4628-AB8A-70F1BDE2283E}"/>
              </a:ext>
            </a:extLst>
          </p:cNvPr>
          <p:cNvSpPr>
            <a:spLocks/>
          </p:cNvSpPr>
          <p:nvPr/>
        </p:nvSpPr>
        <p:spPr bwMode="auto">
          <a:xfrm>
            <a:off x="5338415" y="167781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모두검색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5364EE-995C-48E2-8460-A1C083223C6D}"/>
              </a:ext>
            </a:extLst>
          </p:cNvPr>
          <p:cNvSpPr/>
          <p:nvPr/>
        </p:nvSpPr>
        <p:spPr>
          <a:xfrm>
            <a:off x="6092412" y="1661813"/>
            <a:ext cx="924526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10 </a:t>
            </a:r>
            <a:r>
              <a:rPr lang="ko-KR" altLang="en-US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행보기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1691">
            <a:extLst>
              <a:ext uri="{FF2B5EF4-FFF2-40B4-BE49-F238E27FC236}">
                <a16:creationId xmlns:a16="http://schemas.microsoft.com/office/drawing/2014/main" id="{2B30BB16-8BFA-4143-9A79-EFC06CED67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89933" y="1744166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9265C0-F949-4CC3-908C-F7CDC0317CE1}"/>
              </a:ext>
            </a:extLst>
          </p:cNvPr>
          <p:cNvGrpSpPr/>
          <p:nvPr/>
        </p:nvGrpSpPr>
        <p:grpSpPr>
          <a:xfrm>
            <a:off x="1858921" y="1309708"/>
            <a:ext cx="5242586" cy="698507"/>
            <a:chOff x="1858921" y="1309708"/>
            <a:chExt cx="5242586" cy="6985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B52390F-4F3F-42E6-A48A-C9B6465AF7C5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03A504-A5B1-46EC-907D-6B112AE57CA6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527583-5FE9-486B-A3E8-205E5D2618C8}"/>
              </a:ext>
            </a:extLst>
          </p:cNvPr>
          <p:cNvSpPr/>
          <p:nvPr/>
        </p:nvSpPr>
        <p:spPr>
          <a:xfrm>
            <a:off x="2030026" y="2634696"/>
            <a:ext cx="5090062" cy="3626789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5728DB-E9FC-4388-AB9E-ED1C45F19D38}"/>
              </a:ext>
            </a:extLst>
          </p:cNvPr>
          <p:cNvSpPr/>
          <p:nvPr/>
        </p:nvSpPr>
        <p:spPr>
          <a:xfrm>
            <a:off x="1821469" y="424803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B617D6-47C1-454E-9D06-5191734932D6}"/>
              </a:ext>
            </a:extLst>
          </p:cNvPr>
          <p:cNvSpPr txBox="1"/>
          <p:nvPr/>
        </p:nvSpPr>
        <p:spPr>
          <a:xfrm>
            <a:off x="7440868" y="2637928"/>
            <a:ext cx="402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공지사항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부서별 담당자만 공지사항에 각 부서의 공지사항에 글 쓸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5248"/>
      </p:ext>
    </p:extLst>
  </p:cSld>
  <p:clrMapOvr>
    <a:masterClrMapping/>
  </p:clrMapOvr>
  <p:transition spd="slow" advTm="3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051" y="15362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내정보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myinfoManagement.jsp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82134" y="3174439"/>
            <a:ext cx="402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비밀번호를 다시한번 입력해야 내정보를 열람하고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 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BAE605-0005-4F4C-BEF9-314C1D926CCA}"/>
              </a:ext>
            </a:extLst>
          </p:cNvPr>
          <p:cNvSpPr/>
          <p:nvPr/>
        </p:nvSpPr>
        <p:spPr>
          <a:xfrm>
            <a:off x="2550019" y="3342676"/>
            <a:ext cx="1583648" cy="78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itchFamily="50" charset="-127"/>
                <a:ea typeface="나눔바른고딕" pitchFamily="50" charset="-127"/>
              </a:rPr>
              <a:t>비밀번호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CA9E9-EE71-4577-A042-B3EA72265619}"/>
              </a:ext>
            </a:extLst>
          </p:cNvPr>
          <p:cNvSpPr/>
          <p:nvPr/>
        </p:nvSpPr>
        <p:spPr>
          <a:xfrm>
            <a:off x="4142213" y="3342676"/>
            <a:ext cx="2571151" cy="78422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C00E4F-4F7B-42D0-80A8-62019EB65FF8}"/>
              </a:ext>
            </a:extLst>
          </p:cNvPr>
          <p:cNvSpPr/>
          <p:nvPr/>
        </p:nvSpPr>
        <p:spPr>
          <a:xfrm>
            <a:off x="4233652" y="3506320"/>
            <a:ext cx="2318474" cy="452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32" name="TextBox 31">
            <a:hlinkClick r:id="" action="ppaction://noaction"/>
            <a:extLst>
              <a:ext uri="{FF2B5EF4-FFF2-40B4-BE49-F238E27FC236}">
                <a16:creationId xmlns:a16="http://schemas.microsoft.com/office/drawing/2014/main" id="{E88570B8-4F5A-4527-A5A8-7DFEB3C76C7F}"/>
              </a:ext>
            </a:extLst>
          </p:cNvPr>
          <p:cNvSpPr txBox="1"/>
          <p:nvPr/>
        </p:nvSpPr>
        <p:spPr>
          <a:xfrm>
            <a:off x="4334715" y="4546233"/>
            <a:ext cx="126553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확인</a:t>
            </a:r>
            <a:r>
              <a:rPr lang="en-US" altLang="ko-KR" b="1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b="1" dirty="0">
              <a:solidFill>
                <a:srgbClr val="7030A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TextBox 37">
            <a:hlinkClick r:id="rId2" action="ppaction://hlinksldjump"/>
            <a:extLst>
              <a:ext uri="{FF2B5EF4-FFF2-40B4-BE49-F238E27FC236}">
                <a16:creationId xmlns:a16="http://schemas.microsoft.com/office/drawing/2014/main" id="{FDC9E5E8-AC53-49BF-9508-06B29585F87F}"/>
              </a:ext>
            </a:extLst>
          </p:cNvPr>
          <p:cNvSpPr txBox="1"/>
          <p:nvPr/>
        </p:nvSpPr>
        <p:spPr>
          <a:xfrm>
            <a:off x="4213528" y="1874774"/>
            <a:ext cx="1136850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내정보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84358B-3DFA-4B98-A341-69BB39B4F2A7}"/>
              </a:ext>
            </a:extLst>
          </p:cNvPr>
          <p:cNvSpPr/>
          <p:nvPr/>
        </p:nvSpPr>
        <p:spPr>
          <a:xfrm>
            <a:off x="2433177" y="3174439"/>
            <a:ext cx="4488917" cy="117598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DF868-016C-4A80-80BB-C7463106DF0D}"/>
              </a:ext>
            </a:extLst>
          </p:cNvPr>
          <p:cNvSpPr/>
          <p:nvPr/>
        </p:nvSpPr>
        <p:spPr>
          <a:xfrm>
            <a:off x="2229124" y="2987786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05664"/>
      </p:ext>
    </p:extLst>
  </p:cSld>
  <p:clrMapOvr>
    <a:masterClrMapping/>
  </p:clrMapOvr>
  <p:transition spd="slow" advTm="3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0017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55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재직증명서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employeeCertificateView.jsp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32447" y="1656841"/>
            <a:ext cx="426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출력버튼으로 손쉽게 재직증명서를 출력 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hlinkClick r:id="rId2" action="ppaction://hlinksldjump"/>
            <a:extLst>
              <a:ext uri="{FF2B5EF4-FFF2-40B4-BE49-F238E27FC236}">
                <a16:creationId xmlns:a16="http://schemas.microsoft.com/office/drawing/2014/main" id="{FDC9E5E8-AC53-49BF-9508-06B29585F87F}"/>
              </a:ext>
            </a:extLst>
          </p:cNvPr>
          <p:cNvSpPr txBox="1"/>
          <p:nvPr/>
        </p:nvSpPr>
        <p:spPr>
          <a:xfrm>
            <a:off x="3777506" y="1622597"/>
            <a:ext cx="1649811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재직증명서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2EA89C-84DC-40B5-8BD4-522937CC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4767"/>
              </p:ext>
            </p:extLst>
          </p:nvPr>
        </p:nvGraphicFramePr>
        <p:xfrm>
          <a:off x="2406428" y="2087076"/>
          <a:ext cx="4391966" cy="4134262"/>
        </p:xfrm>
        <a:graphic>
          <a:graphicData uri="http://schemas.openxmlformats.org/drawingml/2006/table">
            <a:tbl>
              <a:tblPr/>
              <a:tblGrid>
                <a:gridCol w="1206091">
                  <a:extLst>
                    <a:ext uri="{9D8B030D-6E8A-4147-A177-3AD203B41FA5}">
                      <a16:colId xmlns:a16="http://schemas.microsoft.com/office/drawing/2014/main" val="832182712"/>
                    </a:ext>
                  </a:extLst>
                </a:gridCol>
                <a:gridCol w="643757">
                  <a:extLst>
                    <a:ext uri="{9D8B030D-6E8A-4147-A177-3AD203B41FA5}">
                      <a16:colId xmlns:a16="http://schemas.microsoft.com/office/drawing/2014/main" val="1070239857"/>
                    </a:ext>
                  </a:extLst>
                </a:gridCol>
                <a:gridCol w="922946">
                  <a:extLst>
                    <a:ext uri="{9D8B030D-6E8A-4147-A177-3AD203B41FA5}">
                      <a16:colId xmlns:a16="http://schemas.microsoft.com/office/drawing/2014/main" val="3325124291"/>
                    </a:ext>
                  </a:extLst>
                </a:gridCol>
                <a:gridCol w="974220">
                  <a:extLst>
                    <a:ext uri="{9D8B030D-6E8A-4147-A177-3AD203B41FA5}">
                      <a16:colId xmlns:a16="http://schemas.microsoft.com/office/drawing/2014/main" val="923868522"/>
                    </a:ext>
                  </a:extLst>
                </a:gridCol>
                <a:gridCol w="644952">
                  <a:extLst>
                    <a:ext uri="{9D8B030D-6E8A-4147-A177-3AD203B41FA5}">
                      <a16:colId xmlns:a16="http://schemas.microsoft.com/office/drawing/2014/main" val="2986745775"/>
                    </a:ext>
                  </a:extLst>
                </a:gridCol>
              </a:tblGrid>
              <a:tr h="31597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dirty="0">
                          <a:effectLst/>
                        </a:rPr>
                        <a:t>재직증명서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0172919"/>
                  </a:ext>
                </a:extLst>
              </a:tr>
              <a:tr h="382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인적사항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성명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생년월일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42588"/>
                  </a:ext>
                </a:extLst>
              </a:tr>
              <a:tr h="20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전화번호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주소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effectLst/>
                        </a:rPr>
                        <a:t>없응</a:t>
                      </a:r>
                      <a:endParaRPr lang="ko-KR" altLang="en-US"/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67239"/>
                  </a:ext>
                </a:extLst>
              </a:tr>
              <a:tr h="6559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업체정보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dirty="0">
                          <a:effectLst/>
                        </a:rPr>
                        <a:t>업체명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dirty="0" err="1">
                          <a:effectLst/>
                        </a:rPr>
                        <a:t>Kosmo</a:t>
                      </a:r>
                      <a:r>
                        <a:rPr lang="ko-KR" altLang="en-US" sz="600" dirty="0">
                          <a:effectLst/>
                        </a:rPr>
                        <a:t>병원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사업자등록번호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effectLst/>
                        </a:rPr>
                        <a:t>99999</a:t>
                      </a:r>
                      <a:endParaRPr lang="ko-KR" altLang="en-US"/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582284"/>
                  </a:ext>
                </a:extLst>
              </a:tr>
              <a:tr h="564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전화번호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>
                          <a:effectLst/>
                        </a:rPr>
                        <a:t>01050436412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주소</a:t>
                      </a:r>
                      <a:endParaRPr lang="en-US" altLang="ko-KR" sz="60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effectLst/>
                        </a:rPr>
                        <a:t>서울시 송파구</a:t>
                      </a:r>
                      <a:endParaRPr lang="ko-KR" altLang="en-US"/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46491"/>
                  </a:ext>
                </a:extLst>
              </a:tr>
              <a:tr h="382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재직사항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소속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dirty="0">
                          <a:effectLst/>
                        </a:rPr>
                        <a:t>직위직급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21838"/>
                  </a:ext>
                </a:extLst>
              </a:tr>
              <a:tr h="20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재직기간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부터 현재 재직중임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816902"/>
                  </a:ext>
                </a:extLst>
              </a:tr>
              <a:tr h="2919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확인자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직위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인사처장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dirty="0">
                          <a:effectLst/>
                        </a:rPr>
                        <a:t>성명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dirty="0" err="1">
                          <a:effectLst/>
                        </a:rPr>
                        <a:t>김땡땡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40094"/>
                  </a:ext>
                </a:extLst>
              </a:tr>
              <a:tr h="1895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용도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>
                          <a:effectLst/>
                        </a:rPr>
                        <a:t>제출용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7320408"/>
                  </a:ext>
                </a:extLst>
              </a:tr>
              <a:tr h="94793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dirty="0">
                          <a:effectLst/>
                        </a:rPr>
                        <a:t>위와 같이 재직하고 있다고 증명합니다</a:t>
                      </a:r>
                      <a:r>
                        <a:rPr lang="en-US" altLang="ko-KR" sz="600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ko-KR" sz="600" dirty="0">
                          <a:effectLst/>
                        </a:rPr>
                        <a:t>2019</a:t>
                      </a:r>
                      <a:r>
                        <a:rPr lang="ko-KR" altLang="en-US" sz="600" dirty="0">
                          <a:effectLst/>
                        </a:rPr>
                        <a:t>년 </a:t>
                      </a:r>
                      <a:r>
                        <a:rPr lang="en-US" altLang="ko-KR" sz="600" dirty="0">
                          <a:effectLst/>
                        </a:rPr>
                        <a:t>07</a:t>
                      </a:r>
                      <a:r>
                        <a:rPr lang="ko-KR" altLang="en-US" sz="600" dirty="0">
                          <a:effectLst/>
                        </a:rPr>
                        <a:t>월 </a:t>
                      </a:r>
                      <a:r>
                        <a:rPr lang="en-US" altLang="ko-KR" sz="600" dirty="0">
                          <a:effectLst/>
                        </a:rPr>
                        <a:t>31</a:t>
                      </a:r>
                      <a:r>
                        <a:rPr lang="ko-KR" altLang="en-US" sz="600" dirty="0">
                          <a:effectLst/>
                        </a:rPr>
                        <a:t>일</a:t>
                      </a:r>
                    </a:p>
                    <a:p>
                      <a:pPr algn="ctr" fontAlgn="ctr"/>
                      <a:r>
                        <a:rPr lang="ko-KR" altLang="en-US" sz="600" dirty="0">
                          <a:effectLst/>
                        </a:rPr>
                        <a:t>주식회사                    대표              </a:t>
                      </a:r>
                      <a:r>
                        <a:rPr lang="en-US" altLang="ko-KR" sz="600" dirty="0">
                          <a:effectLst/>
                        </a:rPr>
                        <a:t>(</a:t>
                      </a:r>
                      <a:r>
                        <a:rPr lang="ko-KR" altLang="en-US" sz="600" dirty="0">
                          <a:effectLst/>
                        </a:rPr>
                        <a:t>인</a:t>
                      </a:r>
                      <a:r>
                        <a:rPr lang="en-US" altLang="ko-KR" sz="600" dirty="0">
                          <a:effectLst/>
                        </a:rPr>
                        <a:t>)</a:t>
                      </a:r>
                    </a:p>
                  </a:txBody>
                  <a:tcPr marL="9977" marR="9977" marT="9977" marB="9977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35563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84358B-3DFA-4B98-A341-69BB39B4F2A7}"/>
              </a:ext>
            </a:extLst>
          </p:cNvPr>
          <p:cNvSpPr/>
          <p:nvPr/>
        </p:nvSpPr>
        <p:spPr>
          <a:xfrm>
            <a:off x="6151499" y="1567974"/>
            <a:ext cx="821869" cy="45473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E4728EED-50C5-439C-8B1F-2F6677D09D9A}"/>
              </a:ext>
            </a:extLst>
          </p:cNvPr>
          <p:cNvSpPr>
            <a:spLocks/>
          </p:cNvSpPr>
          <p:nvPr/>
        </p:nvSpPr>
        <p:spPr bwMode="auto">
          <a:xfrm>
            <a:off x="6244742" y="1639035"/>
            <a:ext cx="617531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출력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DF868-016C-4A80-80BB-C7463106DF0D}"/>
              </a:ext>
            </a:extLst>
          </p:cNvPr>
          <p:cNvSpPr/>
          <p:nvPr/>
        </p:nvSpPr>
        <p:spPr>
          <a:xfrm>
            <a:off x="5932156" y="132857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80574"/>
      </p:ext>
    </p:extLst>
  </p:cSld>
  <p:clrMapOvr>
    <a:masterClrMapping/>
  </p:clrMapOvr>
  <p:transition spd="slow" advTm="3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0285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55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재직증명서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employeeCertificateView.jsp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32447" y="1656841"/>
            <a:ext cx="426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박스로 년과 월을 선택하여 선택한 년 월에 관한 월급 명세서를 가져온다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페이지에 들어 왔을 때 기본으로 바로 전달의 월급 명세서를 보여준다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hlinkClick r:id="rId2" action="ppaction://hlinksldjump"/>
            <a:extLst>
              <a:ext uri="{FF2B5EF4-FFF2-40B4-BE49-F238E27FC236}">
                <a16:creationId xmlns:a16="http://schemas.microsoft.com/office/drawing/2014/main" id="{FDC9E5E8-AC53-49BF-9508-06B29585F87F}"/>
              </a:ext>
            </a:extLst>
          </p:cNvPr>
          <p:cNvSpPr txBox="1"/>
          <p:nvPr/>
        </p:nvSpPr>
        <p:spPr>
          <a:xfrm>
            <a:off x="3777506" y="1622597"/>
            <a:ext cx="1649811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월급명세서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34431DAE-C848-424A-BFFD-C907789D39C7}"/>
              </a:ext>
            </a:extLst>
          </p:cNvPr>
          <p:cNvSpPr>
            <a:spLocks/>
          </p:cNvSpPr>
          <p:nvPr/>
        </p:nvSpPr>
        <p:spPr bwMode="auto">
          <a:xfrm>
            <a:off x="2402370" y="1661322"/>
            <a:ext cx="617531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utoShape 1691">
            <a:extLst>
              <a:ext uri="{FF2B5EF4-FFF2-40B4-BE49-F238E27FC236}">
                <a16:creationId xmlns:a16="http://schemas.microsoft.com/office/drawing/2014/main" id="{8CF0C918-1BB5-4E17-83A6-804CE160275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81061" y="1764429"/>
            <a:ext cx="142129" cy="143451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DDE7609B-4F02-4A8F-BD83-2F612E6507F0}"/>
              </a:ext>
            </a:extLst>
          </p:cNvPr>
          <p:cNvSpPr>
            <a:spLocks/>
          </p:cNvSpPr>
          <p:nvPr/>
        </p:nvSpPr>
        <p:spPr bwMode="auto">
          <a:xfrm>
            <a:off x="3101167" y="1658775"/>
            <a:ext cx="617531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AutoShape 1691">
            <a:extLst>
              <a:ext uri="{FF2B5EF4-FFF2-40B4-BE49-F238E27FC236}">
                <a16:creationId xmlns:a16="http://schemas.microsoft.com/office/drawing/2014/main" id="{43C7A540-D5B6-4F26-9E32-2EC3DE195BB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79858" y="1761882"/>
            <a:ext cx="142129" cy="143451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0A81F8-8201-49F4-A79F-19D30AAF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6552"/>
              </p:ext>
            </p:extLst>
          </p:nvPr>
        </p:nvGraphicFramePr>
        <p:xfrm>
          <a:off x="2323126" y="2209499"/>
          <a:ext cx="4504960" cy="3983332"/>
        </p:xfrm>
        <a:graphic>
          <a:graphicData uri="http://schemas.openxmlformats.org/drawingml/2006/table">
            <a:tbl>
              <a:tblPr/>
              <a:tblGrid>
                <a:gridCol w="1126240">
                  <a:extLst>
                    <a:ext uri="{9D8B030D-6E8A-4147-A177-3AD203B41FA5}">
                      <a16:colId xmlns:a16="http://schemas.microsoft.com/office/drawing/2014/main" val="1027113313"/>
                    </a:ext>
                  </a:extLst>
                </a:gridCol>
                <a:gridCol w="1126240">
                  <a:extLst>
                    <a:ext uri="{9D8B030D-6E8A-4147-A177-3AD203B41FA5}">
                      <a16:colId xmlns:a16="http://schemas.microsoft.com/office/drawing/2014/main" val="3401255244"/>
                    </a:ext>
                  </a:extLst>
                </a:gridCol>
                <a:gridCol w="1126240">
                  <a:extLst>
                    <a:ext uri="{9D8B030D-6E8A-4147-A177-3AD203B41FA5}">
                      <a16:colId xmlns:a16="http://schemas.microsoft.com/office/drawing/2014/main" val="3307142865"/>
                    </a:ext>
                  </a:extLst>
                </a:gridCol>
                <a:gridCol w="1126240">
                  <a:extLst>
                    <a:ext uri="{9D8B030D-6E8A-4147-A177-3AD203B41FA5}">
                      <a16:colId xmlns:a16="http://schemas.microsoft.com/office/drawing/2014/main" val="3544550106"/>
                    </a:ext>
                  </a:extLst>
                </a:gridCol>
              </a:tblGrid>
              <a:tr h="19728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성명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800">
                        <a:effectLst/>
                      </a:endParaRP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부서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800">
                        <a:effectLst/>
                      </a:endParaRP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32680"/>
                  </a:ext>
                </a:extLst>
              </a:tr>
              <a:tr h="19728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직책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800">
                        <a:effectLst/>
                      </a:endParaRP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지급일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800">
                        <a:effectLst/>
                      </a:endParaRP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90946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지급항목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지급액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공제항목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effectLst/>
                        </a:rPr>
                        <a:t>공제역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2966"/>
                  </a:ext>
                </a:extLst>
              </a:tr>
              <a:tr h="19728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기본급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소득세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17812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연장수당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주민세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033074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근속년수수당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고용보험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573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상여금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국민연금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4588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문화생활비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장기요양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83816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식대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건강보험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0811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육아수당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연말정산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92974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복지후생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00639"/>
                  </a:ext>
                </a:extLst>
              </a:tr>
              <a:tr h="19728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기타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64532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급여계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공제합계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80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74752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800">
                          <a:effectLst/>
                        </a:rPr>
                        <a:t>실수령액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fontAlgn="t"/>
                      <a:r>
                        <a:rPr lang="en-US" altLang="ko-KR" sz="800" dirty="0">
                          <a:effectLst/>
                        </a:rPr>
                        <a:t>0</a:t>
                      </a:r>
                    </a:p>
                  </a:txBody>
                  <a:tcPr marL="44804" marR="44804" marT="44804" marB="44804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2781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1C7082-BA3E-4DAA-BF69-BAA80CE8C969}"/>
              </a:ext>
            </a:extLst>
          </p:cNvPr>
          <p:cNvSpPr/>
          <p:nvPr/>
        </p:nvSpPr>
        <p:spPr>
          <a:xfrm>
            <a:off x="2302881" y="1575646"/>
            <a:ext cx="1542726" cy="51143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C031E54-3893-4B33-83F3-808AD59D2DCA}"/>
              </a:ext>
            </a:extLst>
          </p:cNvPr>
          <p:cNvSpPr/>
          <p:nvPr/>
        </p:nvSpPr>
        <p:spPr>
          <a:xfrm>
            <a:off x="2083538" y="1336247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38289"/>
      </p:ext>
    </p:extLst>
  </p:cSld>
  <p:clrMapOvr>
    <a:masterClrMapping/>
  </p:clrMapOvr>
  <p:transition spd="slow" advTm="3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2037" y="15128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55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휴가신청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vacationApplication.jsp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39511" y="2834094"/>
            <a:ext cx="42683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근무 시간표를 보고 신청 버튼을 누름으로 휴가신청을 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신청한 휴가의 승인여부를 표시해 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휴무인 날에는 휴가 신청을 할 수 없다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CC98C8-E4C3-4E82-B4CF-D792FB147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4506"/>
              </p:ext>
            </p:extLst>
          </p:nvPr>
        </p:nvGraphicFramePr>
        <p:xfrm>
          <a:off x="2671058" y="1776351"/>
          <a:ext cx="4063031" cy="4413377"/>
        </p:xfrm>
        <a:graphic>
          <a:graphicData uri="http://schemas.openxmlformats.org/drawingml/2006/table">
            <a:tbl>
              <a:tblPr/>
              <a:tblGrid>
                <a:gridCol w="580433">
                  <a:extLst>
                    <a:ext uri="{9D8B030D-6E8A-4147-A177-3AD203B41FA5}">
                      <a16:colId xmlns:a16="http://schemas.microsoft.com/office/drawing/2014/main" val="4261454084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014275401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506387499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933160351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973062023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1160455745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489029889"/>
                    </a:ext>
                  </a:extLst>
                </a:gridCol>
              </a:tblGrid>
              <a:tr h="564185">
                <a:tc gridSpan="7">
                  <a:txBody>
                    <a:bodyPr/>
                    <a:lstStyle/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2019</a:t>
                      </a:r>
                      <a:r>
                        <a:rPr lang="ko-KR" altLang="en-US" sz="1100" dirty="0">
                          <a:effectLst/>
                        </a:rPr>
                        <a:t>년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54791" marR="54791" marT="27396" marB="27396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69764"/>
                  </a:ext>
                </a:extLst>
              </a:tr>
              <a:tr h="2000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일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수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목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금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토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60409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6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38160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7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11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12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96686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14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15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16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18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19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20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5628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21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22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23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24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25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26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27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16886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28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29</a:t>
                      </a:r>
                    </a:p>
                    <a:p>
                      <a:pPr latinLnBrk="1"/>
                      <a:r>
                        <a:rPr lang="ko-KR" altLang="en-US" sz="1100" dirty="0"/>
                        <a:t>  야간</a:t>
                      </a:r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</a:p>
                    <a:p>
                      <a:pPr latinLnBrk="1"/>
                      <a:r>
                        <a:rPr lang="en-US" altLang="ko-KR" sz="1100" dirty="0"/>
                        <a:t> 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441667"/>
                  </a:ext>
                </a:extLst>
              </a:tr>
            </a:tbl>
          </a:graphicData>
        </a:graphic>
      </p:graphicFrame>
      <p:sp>
        <p:nvSpPr>
          <p:cNvPr id="26" name="Button">
            <a:extLst>
              <a:ext uri="{FF2B5EF4-FFF2-40B4-BE49-F238E27FC236}">
                <a16:creationId xmlns:a16="http://schemas.microsoft.com/office/drawing/2014/main" id="{D6808EC4-3760-4C22-BAF6-4BF1492EE432}"/>
              </a:ext>
            </a:extLst>
          </p:cNvPr>
          <p:cNvSpPr>
            <a:spLocks/>
          </p:cNvSpPr>
          <p:nvPr/>
        </p:nvSpPr>
        <p:spPr bwMode="auto">
          <a:xfrm>
            <a:off x="3319053" y="297663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535A877B-D799-48EE-8572-AE27D6DB67D9}"/>
              </a:ext>
            </a:extLst>
          </p:cNvPr>
          <p:cNvSpPr>
            <a:spLocks/>
          </p:cNvSpPr>
          <p:nvPr/>
        </p:nvSpPr>
        <p:spPr bwMode="auto">
          <a:xfrm>
            <a:off x="3893622" y="2976636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814969CF-980F-4899-A7EA-51EDA9B9FA17}"/>
              </a:ext>
            </a:extLst>
          </p:cNvPr>
          <p:cNvSpPr>
            <a:spLocks/>
          </p:cNvSpPr>
          <p:nvPr/>
        </p:nvSpPr>
        <p:spPr bwMode="auto">
          <a:xfrm>
            <a:off x="4467820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A8CF0DE1-C8B5-4C75-8E88-54D45E48940F}"/>
              </a:ext>
            </a:extLst>
          </p:cNvPr>
          <p:cNvSpPr>
            <a:spLocks/>
          </p:cNvSpPr>
          <p:nvPr/>
        </p:nvSpPr>
        <p:spPr bwMode="auto">
          <a:xfrm>
            <a:off x="5052193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8240459-255E-42FD-8B10-CE0956231C76}"/>
              </a:ext>
            </a:extLst>
          </p:cNvPr>
          <p:cNvSpPr>
            <a:spLocks/>
          </p:cNvSpPr>
          <p:nvPr/>
        </p:nvSpPr>
        <p:spPr bwMode="auto">
          <a:xfrm>
            <a:off x="5636566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E50B8F1F-0465-489C-BE9F-A345194BFCC7}"/>
              </a:ext>
            </a:extLst>
          </p:cNvPr>
          <p:cNvSpPr>
            <a:spLocks/>
          </p:cNvSpPr>
          <p:nvPr/>
        </p:nvSpPr>
        <p:spPr bwMode="auto">
          <a:xfrm>
            <a:off x="6225289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D43D5B8B-1936-464A-BB34-864E4406E6D4}"/>
              </a:ext>
            </a:extLst>
          </p:cNvPr>
          <p:cNvSpPr>
            <a:spLocks/>
          </p:cNvSpPr>
          <p:nvPr/>
        </p:nvSpPr>
        <p:spPr bwMode="auto">
          <a:xfrm>
            <a:off x="6225122" y="4418914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6AC2DAD1-3CB8-4DD2-97C2-D6873497BC4A}"/>
              </a:ext>
            </a:extLst>
          </p:cNvPr>
          <p:cNvSpPr>
            <a:spLocks/>
          </p:cNvSpPr>
          <p:nvPr/>
        </p:nvSpPr>
        <p:spPr bwMode="auto">
          <a:xfrm>
            <a:off x="6225122" y="513569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70DEE37A-4C42-408D-AB18-C0A099596CC7}"/>
              </a:ext>
            </a:extLst>
          </p:cNvPr>
          <p:cNvSpPr>
            <a:spLocks/>
          </p:cNvSpPr>
          <p:nvPr/>
        </p:nvSpPr>
        <p:spPr bwMode="auto">
          <a:xfrm>
            <a:off x="5629663" y="513569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249A893-19FB-4774-99E5-5F294591D499}"/>
              </a:ext>
            </a:extLst>
          </p:cNvPr>
          <p:cNvSpPr>
            <a:spLocks/>
          </p:cNvSpPr>
          <p:nvPr/>
        </p:nvSpPr>
        <p:spPr bwMode="auto">
          <a:xfrm>
            <a:off x="5654907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E70C1E42-B3D4-4B91-9558-44AFDBB1A911}"/>
              </a:ext>
            </a:extLst>
          </p:cNvPr>
          <p:cNvSpPr>
            <a:spLocks/>
          </p:cNvSpPr>
          <p:nvPr/>
        </p:nvSpPr>
        <p:spPr bwMode="auto">
          <a:xfrm>
            <a:off x="5629662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861386E8-C3FB-4302-AD38-660FA09B4FE0}"/>
              </a:ext>
            </a:extLst>
          </p:cNvPr>
          <p:cNvSpPr>
            <a:spLocks/>
          </p:cNvSpPr>
          <p:nvPr/>
        </p:nvSpPr>
        <p:spPr bwMode="auto">
          <a:xfrm>
            <a:off x="5052192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8D32F5E1-6506-4224-9C88-003DF9CBE96A}"/>
              </a:ext>
            </a:extLst>
          </p:cNvPr>
          <p:cNvSpPr>
            <a:spLocks/>
          </p:cNvSpPr>
          <p:nvPr/>
        </p:nvSpPr>
        <p:spPr bwMode="auto">
          <a:xfrm>
            <a:off x="4474215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64659ED0-1F10-48C4-B807-344EE41920EC}"/>
              </a:ext>
            </a:extLst>
          </p:cNvPr>
          <p:cNvSpPr>
            <a:spLocks/>
          </p:cNvSpPr>
          <p:nvPr/>
        </p:nvSpPr>
        <p:spPr bwMode="auto">
          <a:xfrm>
            <a:off x="2716530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39DFD6B3-ACDA-4A36-BE45-08854F6019CC}"/>
              </a:ext>
            </a:extLst>
          </p:cNvPr>
          <p:cNvSpPr>
            <a:spLocks/>
          </p:cNvSpPr>
          <p:nvPr/>
        </p:nvSpPr>
        <p:spPr bwMode="auto">
          <a:xfrm>
            <a:off x="3319053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7D1832D4-9E39-40F0-80C6-D2F4F10DEEFD}"/>
              </a:ext>
            </a:extLst>
          </p:cNvPr>
          <p:cNvSpPr>
            <a:spLocks/>
          </p:cNvSpPr>
          <p:nvPr/>
        </p:nvSpPr>
        <p:spPr bwMode="auto">
          <a:xfrm>
            <a:off x="3901549" y="4418912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E20B46C8-A4F3-47EE-AF88-D9E3055870E7}"/>
              </a:ext>
            </a:extLst>
          </p:cNvPr>
          <p:cNvSpPr>
            <a:spLocks/>
          </p:cNvSpPr>
          <p:nvPr/>
        </p:nvSpPr>
        <p:spPr bwMode="auto">
          <a:xfrm>
            <a:off x="4474214" y="442762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B5F78D28-2EC5-4A14-9903-3C2DFFE8121B}"/>
              </a:ext>
            </a:extLst>
          </p:cNvPr>
          <p:cNvSpPr>
            <a:spLocks/>
          </p:cNvSpPr>
          <p:nvPr/>
        </p:nvSpPr>
        <p:spPr bwMode="auto">
          <a:xfrm>
            <a:off x="5052192" y="442762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1CBD5239-902F-4075-8EAC-0AEB21943226}"/>
              </a:ext>
            </a:extLst>
          </p:cNvPr>
          <p:cNvSpPr>
            <a:spLocks/>
          </p:cNvSpPr>
          <p:nvPr/>
        </p:nvSpPr>
        <p:spPr bwMode="auto">
          <a:xfrm>
            <a:off x="5052192" y="5144408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847732AF-1E65-4635-A876-4F71431D1167}"/>
              </a:ext>
            </a:extLst>
          </p:cNvPr>
          <p:cNvSpPr>
            <a:spLocks/>
          </p:cNvSpPr>
          <p:nvPr/>
        </p:nvSpPr>
        <p:spPr bwMode="auto">
          <a:xfrm>
            <a:off x="2733622" y="5870801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BDAB9EE5-76D9-4FB5-AD15-0FEB77786B58}"/>
              </a:ext>
            </a:extLst>
          </p:cNvPr>
          <p:cNvSpPr>
            <a:spLocks/>
          </p:cNvSpPr>
          <p:nvPr/>
        </p:nvSpPr>
        <p:spPr bwMode="auto">
          <a:xfrm>
            <a:off x="3300384" y="5870800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3F9C8F22-40FC-42F0-A5C4-CD21BF71F713}"/>
              </a:ext>
            </a:extLst>
          </p:cNvPr>
          <p:cNvSpPr>
            <a:spLocks/>
          </p:cNvSpPr>
          <p:nvPr/>
        </p:nvSpPr>
        <p:spPr bwMode="auto">
          <a:xfrm>
            <a:off x="3897480" y="5862384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1C7082-BA3E-4DAA-BF69-BAA80CE8C969}"/>
              </a:ext>
            </a:extLst>
          </p:cNvPr>
          <p:cNvSpPr/>
          <p:nvPr/>
        </p:nvSpPr>
        <p:spPr>
          <a:xfrm>
            <a:off x="3257207" y="2900156"/>
            <a:ext cx="3476882" cy="398521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C031E54-3893-4B33-83F3-808AD59D2DCA}"/>
              </a:ext>
            </a:extLst>
          </p:cNvPr>
          <p:cNvSpPr/>
          <p:nvPr/>
        </p:nvSpPr>
        <p:spPr>
          <a:xfrm>
            <a:off x="2917779" y="283409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338078"/>
      </p:ext>
    </p:extLst>
  </p:cSld>
  <p:clrMapOvr>
    <a:masterClrMapping/>
  </p:clrMapOvr>
  <p:transition spd="slow" advTm="3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950" y="14848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55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초과근무신청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workingSchedule.jsp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39511" y="2834094"/>
            <a:ext cx="42683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근무 시간표를 보고 초과근무 시간을 설정하고 신청버튼을 누르면 초과근무 신청을 할 수 있다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신청한 초과근무신청의 승인여부를 표시해 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휴무 및 휴가 날에는 초과근무 신청을 할 수 없다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CC98C8-E4C3-4E82-B4CF-D792FB147780}"/>
              </a:ext>
            </a:extLst>
          </p:cNvPr>
          <p:cNvGraphicFramePr>
            <a:graphicFrameLocks noGrp="1"/>
          </p:cNvGraphicFramePr>
          <p:nvPr/>
        </p:nvGraphicFramePr>
        <p:xfrm>
          <a:off x="2671058" y="1776351"/>
          <a:ext cx="4063031" cy="4413377"/>
        </p:xfrm>
        <a:graphic>
          <a:graphicData uri="http://schemas.openxmlformats.org/drawingml/2006/table">
            <a:tbl>
              <a:tblPr/>
              <a:tblGrid>
                <a:gridCol w="580433">
                  <a:extLst>
                    <a:ext uri="{9D8B030D-6E8A-4147-A177-3AD203B41FA5}">
                      <a16:colId xmlns:a16="http://schemas.microsoft.com/office/drawing/2014/main" val="4261454084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014275401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506387499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933160351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973062023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1160455745"/>
                    </a:ext>
                  </a:extLst>
                </a:gridCol>
                <a:gridCol w="580433">
                  <a:extLst>
                    <a:ext uri="{9D8B030D-6E8A-4147-A177-3AD203B41FA5}">
                      <a16:colId xmlns:a16="http://schemas.microsoft.com/office/drawing/2014/main" val="2489029889"/>
                    </a:ext>
                  </a:extLst>
                </a:gridCol>
              </a:tblGrid>
              <a:tr h="564185">
                <a:tc gridSpan="7">
                  <a:txBody>
                    <a:bodyPr/>
                    <a:lstStyle/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2019</a:t>
                      </a:r>
                      <a:r>
                        <a:rPr lang="ko-KR" altLang="en-US" sz="1100" dirty="0">
                          <a:effectLst/>
                        </a:rPr>
                        <a:t>년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54791" marR="54791" marT="27396" marB="27396" anchor="ctr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69764"/>
                  </a:ext>
                </a:extLst>
              </a:tr>
              <a:tr h="2000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일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화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수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목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금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토</a:t>
                      </a: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60409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6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38160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7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11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12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96686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14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15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16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휴무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18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19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오전</a:t>
                      </a:r>
                    </a:p>
                    <a:p>
                      <a:pPr 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20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5628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21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22</a:t>
                      </a:r>
                    </a:p>
                    <a:p>
                      <a:pPr algn="ctr"/>
                      <a:r>
                        <a:rPr lang="ko-KR" altLang="en-US" sz="110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23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24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휴가</a:t>
                      </a:r>
                    </a:p>
                    <a:p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25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26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27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오후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16886"/>
                  </a:ext>
                </a:extLst>
              </a:tr>
              <a:tr h="6524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28</a:t>
                      </a:r>
                    </a:p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야간</a:t>
                      </a:r>
                    </a:p>
                    <a:p>
                      <a:pPr algn="ctr"/>
                      <a:br>
                        <a:rPr lang="ko-KR" altLang="en-US" sz="1100" dirty="0">
                          <a:effectLst/>
                        </a:rPr>
                      </a:br>
                      <a:endParaRPr lang="ko-KR" altLang="en-US" sz="1100" dirty="0">
                        <a:effectLst/>
                      </a:endParaRPr>
                    </a:p>
                  </a:txBody>
                  <a:tcPr marL="54791" marR="54791" marT="27396" marB="27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29</a:t>
                      </a:r>
                    </a:p>
                    <a:p>
                      <a:pPr latinLnBrk="1"/>
                      <a:r>
                        <a:rPr lang="ko-KR" altLang="en-US" sz="1100" dirty="0"/>
                        <a:t>  야간</a:t>
                      </a:r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</a:p>
                    <a:p>
                      <a:pPr latinLnBrk="1"/>
                      <a:r>
                        <a:rPr lang="en-US" altLang="ko-KR" sz="1100" dirty="0"/>
                        <a:t> 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791" marR="54791" marT="27396" marB="27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441667"/>
                  </a:ext>
                </a:extLst>
              </a:tr>
            </a:tbl>
          </a:graphicData>
        </a:graphic>
      </p:graphicFrame>
      <p:sp>
        <p:nvSpPr>
          <p:cNvPr id="26" name="Button">
            <a:extLst>
              <a:ext uri="{FF2B5EF4-FFF2-40B4-BE49-F238E27FC236}">
                <a16:creationId xmlns:a16="http://schemas.microsoft.com/office/drawing/2014/main" id="{D6808EC4-3760-4C22-BAF6-4BF1492EE432}"/>
              </a:ext>
            </a:extLst>
          </p:cNvPr>
          <p:cNvSpPr>
            <a:spLocks/>
          </p:cNvSpPr>
          <p:nvPr/>
        </p:nvSpPr>
        <p:spPr bwMode="auto">
          <a:xfrm>
            <a:off x="3319053" y="297663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535A877B-D799-48EE-8572-AE27D6DB67D9}"/>
              </a:ext>
            </a:extLst>
          </p:cNvPr>
          <p:cNvSpPr>
            <a:spLocks/>
          </p:cNvSpPr>
          <p:nvPr/>
        </p:nvSpPr>
        <p:spPr bwMode="auto">
          <a:xfrm>
            <a:off x="3893622" y="2976636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814969CF-980F-4899-A7EA-51EDA9B9FA17}"/>
              </a:ext>
            </a:extLst>
          </p:cNvPr>
          <p:cNvSpPr>
            <a:spLocks/>
          </p:cNvSpPr>
          <p:nvPr/>
        </p:nvSpPr>
        <p:spPr bwMode="auto">
          <a:xfrm>
            <a:off x="4467820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A8CF0DE1-C8B5-4C75-8E88-54D45E48940F}"/>
              </a:ext>
            </a:extLst>
          </p:cNvPr>
          <p:cNvSpPr>
            <a:spLocks/>
          </p:cNvSpPr>
          <p:nvPr/>
        </p:nvSpPr>
        <p:spPr bwMode="auto">
          <a:xfrm>
            <a:off x="5052193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8240459-255E-42FD-8B10-CE0956231C76}"/>
              </a:ext>
            </a:extLst>
          </p:cNvPr>
          <p:cNvSpPr>
            <a:spLocks/>
          </p:cNvSpPr>
          <p:nvPr/>
        </p:nvSpPr>
        <p:spPr bwMode="auto">
          <a:xfrm>
            <a:off x="5636566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E50B8F1F-0465-489C-BE9F-A345194BFCC7}"/>
              </a:ext>
            </a:extLst>
          </p:cNvPr>
          <p:cNvSpPr>
            <a:spLocks/>
          </p:cNvSpPr>
          <p:nvPr/>
        </p:nvSpPr>
        <p:spPr bwMode="auto">
          <a:xfrm>
            <a:off x="6225289" y="2976635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D43D5B8B-1936-464A-BB34-864E4406E6D4}"/>
              </a:ext>
            </a:extLst>
          </p:cNvPr>
          <p:cNvSpPr>
            <a:spLocks/>
          </p:cNvSpPr>
          <p:nvPr/>
        </p:nvSpPr>
        <p:spPr bwMode="auto">
          <a:xfrm>
            <a:off x="6225122" y="4418914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6AC2DAD1-3CB8-4DD2-97C2-D6873497BC4A}"/>
              </a:ext>
            </a:extLst>
          </p:cNvPr>
          <p:cNvSpPr>
            <a:spLocks/>
          </p:cNvSpPr>
          <p:nvPr/>
        </p:nvSpPr>
        <p:spPr bwMode="auto">
          <a:xfrm>
            <a:off x="6225122" y="513569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70DEE37A-4C42-408D-AB18-C0A099596CC7}"/>
              </a:ext>
            </a:extLst>
          </p:cNvPr>
          <p:cNvSpPr>
            <a:spLocks/>
          </p:cNvSpPr>
          <p:nvPr/>
        </p:nvSpPr>
        <p:spPr bwMode="auto">
          <a:xfrm>
            <a:off x="5629663" y="5135697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249A893-19FB-4774-99E5-5F294591D499}"/>
              </a:ext>
            </a:extLst>
          </p:cNvPr>
          <p:cNvSpPr>
            <a:spLocks/>
          </p:cNvSpPr>
          <p:nvPr/>
        </p:nvSpPr>
        <p:spPr bwMode="auto">
          <a:xfrm>
            <a:off x="5654907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E70C1E42-B3D4-4B91-9558-44AFDBB1A911}"/>
              </a:ext>
            </a:extLst>
          </p:cNvPr>
          <p:cNvSpPr>
            <a:spLocks/>
          </p:cNvSpPr>
          <p:nvPr/>
        </p:nvSpPr>
        <p:spPr bwMode="auto">
          <a:xfrm>
            <a:off x="5629662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861386E8-C3FB-4302-AD38-660FA09B4FE0}"/>
              </a:ext>
            </a:extLst>
          </p:cNvPr>
          <p:cNvSpPr>
            <a:spLocks/>
          </p:cNvSpPr>
          <p:nvPr/>
        </p:nvSpPr>
        <p:spPr bwMode="auto">
          <a:xfrm>
            <a:off x="5052192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8D32F5E1-6506-4224-9C88-003DF9CBE96A}"/>
              </a:ext>
            </a:extLst>
          </p:cNvPr>
          <p:cNvSpPr>
            <a:spLocks/>
          </p:cNvSpPr>
          <p:nvPr/>
        </p:nvSpPr>
        <p:spPr bwMode="auto">
          <a:xfrm>
            <a:off x="4474215" y="3702129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64659ED0-1F10-48C4-B807-344EE41920EC}"/>
              </a:ext>
            </a:extLst>
          </p:cNvPr>
          <p:cNvSpPr>
            <a:spLocks/>
          </p:cNvSpPr>
          <p:nvPr/>
        </p:nvSpPr>
        <p:spPr bwMode="auto">
          <a:xfrm>
            <a:off x="2716530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39DFD6B3-ACDA-4A36-BE45-08854F6019CC}"/>
              </a:ext>
            </a:extLst>
          </p:cNvPr>
          <p:cNvSpPr>
            <a:spLocks/>
          </p:cNvSpPr>
          <p:nvPr/>
        </p:nvSpPr>
        <p:spPr bwMode="auto">
          <a:xfrm>
            <a:off x="3319053" y="441891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7D1832D4-9E39-40F0-80C6-D2F4F10DEEFD}"/>
              </a:ext>
            </a:extLst>
          </p:cNvPr>
          <p:cNvSpPr>
            <a:spLocks/>
          </p:cNvSpPr>
          <p:nvPr/>
        </p:nvSpPr>
        <p:spPr bwMode="auto">
          <a:xfrm>
            <a:off x="3901549" y="4418912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E20B46C8-A4F3-47EE-AF88-D9E3055870E7}"/>
              </a:ext>
            </a:extLst>
          </p:cNvPr>
          <p:cNvSpPr>
            <a:spLocks/>
          </p:cNvSpPr>
          <p:nvPr/>
        </p:nvSpPr>
        <p:spPr bwMode="auto">
          <a:xfrm>
            <a:off x="4474214" y="442762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B5F78D28-2EC5-4A14-9903-3C2DFFE8121B}"/>
              </a:ext>
            </a:extLst>
          </p:cNvPr>
          <p:cNvSpPr>
            <a:spLocks/>
          </p:cNvSpPr>
          <p:nvPr/>
        </p:nvSpPr>
        <p:spPr bwMode="auto">
          <a:xfrm>
            <a:off x="5052192" y="4427623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1CBD5239-902F-4075-8EAC-0AEB21943226}"/>
              </a:ext>
            </a:extLst>
          </p:cNvPr>
          <p:cNvSpPr>
            <a:spLocks/>
          </p:cNvSpPr>
          <p:nvPr/>
        </p:nvSpPr>
        <p:spPr bwMode="auto">
          <a:xfrm>
            <a:off x="5052192" y="5144408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847732AF-1E65-4635-A876-4F71431D1167}"/>
              </a:ext>
            </a:extLst>
          </p:cNvPr>
          <p:cNvSpPr>
            <a:spLocks/>
          </p:cNvSpPr>
          <p:nvPr/>
        </p:nvSpPr>
        <p:spPr bwMode="auto">
          <a:xfrm>
            <a:off x="2733622" y="5870801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BDAB9EE5-76D9-4FB5-AD15-0FEB77786B58}"/>
              </a:ext>
            </a:extLst>
          </p:cNvPr>
          <p:cNvSpPr>
            <a:spLocks/>
          </p:cNvSpPr>
          <p:nvPr/>
        </p:nvSpPr>
        <p:spPr bwMode="auto">
          <a:xfrm>
            <a:off x="3300384" y="5870800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3F9C8F22-40FC-42F0-A5C4-CD21BF71F713}"/>
              </a:ext>
            </a:extLst>
          </p:cNvPr>
          <p:cNvSpPr>
            <a:spLocks/>
          </p:cNvSpPr>
          <p:nvPr/>
        </p:nvSpPr>
        <p:spPr bwMode="auto">
          <a:xfrm>
            <a:off x="3897480" y="5862384"/>
            <a:ext cx="44109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1C7082-BA3E-4DAA-BF69-BAA80CE8C969}"/>
              </a:ext>
            </a:extLst>
          </p:cNvPr>
          <p:cNvSpPr/>
          <p:nvPr/>
        </p:nvSpPr>
        <p:spPr>
          <a:xfrm>
            <a:off x="3257207" y="2900156"/>
            <a:ext cx="3476882" cy="398521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C031E54-3893-4B33-83F3-808AD59D2DCA}"/>
              </a:ext>
            </a:extLst>
          </p:cNvPr>
          <p:cNvSpPr/>
          <p:nvPr/>
        </p:nvSpPr>
        <p:spPr>
          <a:xfrm>
            <a:off x="2917779" y="283409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79798"/>
      </p:ext>
    </p:extLst>
  </p:cSld>
  <p:clrMapOvr>
    <a:masterClrMapping/>
  </p:clrMapOvr>
  <p:transition spd="slow" advTm="3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931" y="15315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55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직원검색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hRMEmpList.jsp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399942" y="1600440"/>
            <a:ext cx="426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 명단 검색 폼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EB854-80CB-458C-B8A9-C7660E1C0792}"/>
              </a:ext>
            </a:extLst>
          </p:cNvPr>
          <p:cNvSpPr/>
          <p:nvPr/>
        </p:nvSpPr>
        <p:spPr>
          <a:xfrm>
            <a:off x="2974798" y="1650084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50E44B-F8DB-4F58-B930-B746FE05BF6E}"/>
              </a:ext>
            </a:extLst>
          </p:cNvPr>
          <p:cNvSpPr/>
          <p:nvPr/>
        </p:nvSpPr>
        <p:spPr>
          <a:xfrm>
            <a:off x="2120938" y="1651881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93EC0E0-C279-46F9-82FA-3C1E49A92CC4}"/>
              </a:ext>
            </a:extLst>
          </p:cNvPr>
          <p:cNvSpPr>
            <a:spLocks/>
          </p:cNvSpPr>
          <p:nvPr/>
        </p:nvSpPr>
        <p:spPr bwMode="auto">
          <a:xfrm>
            <a:off x="5927645" y="16591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AutoShape 1691">
            <a:extLst>
              <a:ext uri="{FF2B5EF4-FFF2-40B4-BE49-F238E27FC236}">
                <a16:creationId xmlns:a16="http://schemas.microsoft.com/office/drawing/2014/main" id="{B83AE4D1-4D04-4E38-8C44-B77A4639A51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97343" y="1716851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5481B5F-92DD-4809-8156-A91AE3804890}"/>
              </a:ext>
            </a:extLst>
          </p:cNvPr>
          <p:cNvGrpSpPr/>
          <p:nvPr/>
        </p:nvGrpSpPr>
        <p:grpSpPr>
          <a:xfrm>
            <a:off x="1858921" y="1309708"/>
            <a:ext cx="5242586" cy="698507"/>
            <a:chOff x="1858921" y="1309708"/>
            <a:chExt cx="5242586" cy="6985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5CABA5-B613-40E6-A0D8-C0679223C209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1B34472-E2EB-4E7D-980C-32E2952376CD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AE88288-273B-4AB8-8856-4C64B98A869F}"/>
              </a:ext>
            </a:extLst>
          </p:cNvPr>
          <p:cNvSpPr/>
          <p:nvPr/>
        </p:nvSpPr>
        <p:spPr>
          <a:xfrm>
            <a:off x="4276938" y="1640749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64" name="AutoShape 1691">
            <a:extLst>
              <a:ext uri="{FF2B5EF4-FFF2-40B4-BE49-F238E27FC236}">
                <a16:creationId xmlns:a16="http://schemas.microsoft.com/office/drawing/2014/main" id="{DCEC19D4-584E-40D8-89E1-A3424CBB8D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53343" y="1705719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6BCAA9-4459-4FA7-9C82-7A9C59D49879}"/>
              </a:ext>
            </a:extLst>
          </p:cNvPr>
          <p:cNvSpPr/>
          <p:nvPr/>
        </p:nvSpPr>
        <p:spPr>
          <a:xfrm>
            <a:off x="5086170" y="1644838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66" name="AutoShape 1691">
            <a:extLst>
              <a:ext uri="{FF2B5EF4-FFF2-40B4-BE49-F238E27FC236}">
                <a16:creationId xmlns:a16="http://schemas.microsoft.com/office/drawing/2014/main" id="{566C45BD-C05D-45E0-9228-F01A6B9FB34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62575" y="1692716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DEFE12-3C38-41C1-936A-876D7535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33490"/>
              </p:ext>
            </p:extLst>
          </p:nvPr>
        </p:nvGraphicFramePr>
        <p:xfrm>
          <a:off x="2146120" y="2232151"/>
          <a:ext cx="4955387" cy="3875413"/>
        </p:xfrm>
        <a:graphic>
          <a:graphicData uri="http://schemas.openxmlformats.org/drawingml/2006/table">
            <a:tbl>
              <a:tblPr/>
              <a:tblGrid>
                <a:gridCol w="426164">
                  <a:extLst>
                    <a:ext uri="{9D8B030D-6E8A-4147-A177-3AD203B41FA5}">
                      <a16:colId xmlns:a16="http://schemas.microsoft.com/office/drawing/2014/main" val="1233135943"/>
                    </a:ext>
                  </a:extLst>
                </a:gridCol>
                <a:gridCol w="747083">
                  <a:extLst>
                    <a:ext uri="{9D8B030D-6E8A-4147-A177-3AD203B41FA5}">
                      <a16:colId xmlns:a16="http://schemas.microsoft.com/office/drawing/2014/main" val="50000006"/>
                    </a:ext>
                  </a:extLst>
                </a:gridCol>
                <a:gridCol w="748431">
                  <a:extLst>
                    <a:ext uri="{9D8B030D-6E8A-4147-A177-3AD203B41FA5}">
                      <a16:colId xmlns:a16="http://schemas.microsoft.com/office/drawing/2014/main" val="2842130621"/>
                    </a:ext>
                  </a:extLst>
                </a:gridCol>
                <a:gridCol w="692209">
                  <a:extLst>
                    <a:ext uri="{9D8B030D-6E8A-4147-A177-3AD203B41FA5}">
                      <a16:colId xmlns:a16="http://schemas.microsoft.com/office/drawing/2014/main" val="1633291235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2111729277"/>
                    </a:ext>
                  </a:extLst>
                </a:gridCol>
                <a:gridCol w="743485">
                  <a:extLst>
                    <a:ext uri="{9D8B030D-6E8A-4147-A177-3AD203B41FA5}">
                      <a16:colId xmlns:a16="http://schemas.microsoft.com/office/drawing/2014/main" val="1642351499"/>
                    </a:ext>
                  </a:extLst>
                </a:gridCol>
                <a:gridCol w="888714">
                  <a:extLst>
                    <a:ext uri="{9D8B030D-6E8A-4147-A177-3AD203B41FA5}">
                      <a16:colId xmlns:a16="http://schemas.microsoft.com/office/drawing/2014/main" val="1274103780"/>
                    </a:ext>
                  </a:extLst>
                </a:gridCol>
              </a:tblGrid>
              <a:tr h="475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번호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사진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사번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이름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부서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직급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연락처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10885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11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최아라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내과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일반간호사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01026202226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138829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13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err="1">
                          <a:effectLst/>
                        </a:rPr>
                        <a:t>전효성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내과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일반간호사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01020285556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12595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장재인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내과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일반간호사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01080567007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04176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12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이민정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내과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수석간호사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01080370707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7616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5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>
                        <a:effectLst/>
                      </a:endParaRP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양요섭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내과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>
                          <a:effectLst/>
                        </a:rPr>
                        <a:t>인턴의사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01026245789</a:t>
                      </a:r>
                    </a:p>
                  </a:txBody>
                  <a:tcPr marL="67990" marR="67990" marT="33995" marB="3399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5744"/>
                  </a:ext>
                </a:extLst>
              </a:tr>
            </a:tbl>
          </a:graphicData>
        </a:graphic>
      </p:graphicFrame>
      <p:pic>
        <p:nvPicPr>
          <p:cNvPr id="35852" name="Picture 12" descr="http://localhost:8088/erp/profileImg/11.jpg">
            <a:extLst>
              <a:ext uri="{FF2B5EF4-FFF2-40B4-BE49-F238E27FC236}">
                <a16:creationId xmlns:a16="http://schemas.microsoft.com/office/drawing/2014/main" id="{43ED6371-2423-4F88-90BE-CAED8553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2589" y="2774853"/>
            <a:ext cx="515851" cy="57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8C1D48-897F-4950-AF11-8E71F7B8B7E5}"/>
              </a:ext>
            </a:extLst>
          </p:cNvPr>
          <p:cNvGrpSpPr/>
          <p:nvPr/>
        </p:nvGrpSpPr>
        <p:grpSpPr>
          <a:xfrm>
            <a:off x="1829460" y="2195269"/>
            <a:ext cx="5325540" cy="3949176"/>
            <a:chOff x="1866912" y="1577397"/>
            <a:chExt cx="5325540" cy="394917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4E0C7E-0BAC-4F40-9C3C-99439F96434C}"/>
                </a:ext>
              </a:extLst>
            </p:cNvPr>
            <p:cNvSpPr/>
            <p:nvPr/>
          </p:nvSpPr>
          <p:spPr>
            <a:xfrm>
              <a:off x="2048605" y="1577397"/>
              <a:ext cx="5143847" cy="3949176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0320FA1-8CE2-40B3-847A-78BDB1A32937}"/>
                </a:ext>
              </a:extLst>
            </p:cNvPr>
            <p:cNvSpPr/>
            <p:nvPr/>
          </p:nvSpPr>
          <p:spPr>
            <a:xfrm>
              <a:off x="1866912" y="327012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D8DFE6B-8439-4E93-8728-05471C14E9F2}"/>
              </a:ext>
            </a:extLst>
          </p:cNvPr>
          <p:cNvSpPr txBox="1"/>
          <p:nvPr/>
        </p:nvSpPr>
        <p:spPr>
          <a:xfrm>
            <a:off x="7413048" y="2328862"/>
            <a:ext cx="426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직원명단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사진이 들어간다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직원등록을 할 때 사진을 업로드 할 수 있다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B386BF-E577-4694-AD47-8BA9DDE8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62" y="3443759"/>
            <a:ext cx="524672" cy="565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AD4316-DACC-4ED8-A00A-4B606582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98" y="4114845"/>
            <a:ext cx="506084" cy="583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20830A-6F62-4BA4-B9EE-CE90EBE12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33" y="4806648"/>
            <a:ext cx="524601" cy="565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3D8A2A-C04D-411A-B084-E87E86EBF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420" y="5470681"/>
            <a:ext cx="526027" cy="5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8885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107" y="15284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팀원소개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00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Team Introduction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D0A126-57E0-4F40-A861-635A999C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98526"/>
              </p:ext>
            </p:extLst>
          </p:nvPr>
        </p:nvGraphicFramePr>
        <p:xfrm>
          <a:off x="1786072" y="1189057"/>
          <a:ext cx="9853299" cy="553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386">
                  <a:extLst>
                    <a:ext uri="{9D8B030D-6E8A-4147-A177-3AD203B41FA5}">
                      <a16:colId xmlns:a16="http://schemas.microsoft.com/office/drawing/2014/main" val="2512039439"/>
                    </a:ext>
                  </a:extLst>
                </a:gridCol>
                <a:gridCol w="874483">
                  <a:extLst>
                    <a:ext uri="{9D8B030D-6E8A-4147-A177-3AD203B41FA5}">
                      <a16:colId xmlns:a16="http://schemas.microsoft.com/office/drawing/2014/main" val="2958227452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318005091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1284179713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379002727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274947747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2133257537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3609970259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72410122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3996988029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2559152769"/>
                    </a:ext>
                  </a:extLst>
                </a:gridCol>
                <a:gridCol w="820943">
                  <a:extLst>
                    <a:ext uri="{9D8B030D-6E8A-4147-A177-3AD203B41FA5}">
                      <a16:colId xmlns:a16="http://schemas.microsoft.com/office/drawing/2014/main" val="1261027542"/>
                    </a:ext>
                  </a:extLst>
                </a:gridCol>
              </a:tblGrid>
              <a:tr h="427071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작업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8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SQL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UI/UX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JSP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br>
                        <a:rPr lang="en-US" altLang="ko-KR" sz="13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Script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>
                          <a:solidFill>
                            <a:schemeClr val="bg1"/>
                          </a:solidFill>
                        </a:rPr>
                        <a:t>JQuery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CSS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단위</a:t>
                      </a:r>
                      <a:endParaRPr lang="en-US" altLang="ko-KR" sz="13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전체</a:t>
                      </a:r>
                      <a:endParaRPr lang="en-US" altLang="ko-KR" sz="13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04635"/>
                  </a:ext>
                </a:extLst>
              </a:tr>
              <a:tr h="498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886502"/>
                  </a:ext>
                </a:extLst>
              </a:tr>
              <a:tr h="498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박재혁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50148"/>
                  </a:ext>
                </a:extLst>
              </a:tr>
              <a:tr h="498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부팀장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45353"/>
                  </a:ext>
                </a:extLst>
              </a:tr>
              <a:tr h="498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홍진의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83230"/>
                  </a:ext>
                </a:extLst>
              </a:tr>
              <a:tr h="498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92824"/>
                  </a:ext>
                </a:extLst>
              </a:tr>
              <a:tr h="498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백철호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0680"/>
                  </a:ext>
                </a:extLst>
              </a:tr>
              <a:tr h="498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71289"/>
                  </a:ext>
                </a:extLst>
              </a:tr>
              <a:tr h="498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방승림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9899"/>
                  </a:ext>
                </a:extLst>
              </a:tr>
              <a:tr h="498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65732"/>
                  </a:ext>
                </a:extLst>
              </a:tr>
              <a:tr h="498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최진우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47819"/>
                  </a:ext>
                </a:extLst>
              </a:tr>
            </a:tbl>
          </a:graphicData>
        </a:graphic>
      </p:graphicFrame>
      <p:pic>
        <p:nvPicPr>
          <p:cNvPr id="9" name="그래픽 8" descr="확인 표시">
            <a:extLst>
              <a:ext uri="{FF2B5EF4-FFF2-40B4-BE49-F238E27FC236}">
                <a16:creationId xmlns:a16="http://schemas.microsoft.com/office/drawing/2014/main" id="{FB9786D7-4421-49EF-B89C-FB3E69CEF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74" y="1956987"/>
            <a:ext cx="510214" cy="510214"/>
          </a:xfrm>
          <a:prstGeom prst="rect">
            <a:avLst/>
          </a:prstGeom>
        </p:spPr>
      </p:pic>
      <p:pic>
        <p:nvPicPr>
          <p:cNvPr id="38" name="그래픽 37" descr="확인 표시">
            <a:extLst>
              <a:ext uri="{FF2B5EF4-FFF2-40B4-BE49-F238E27FC236}">
                <a16:creationId xmlns:a16="http://schemas.microsoft.com/office/drawing/2014/main" id="{296D5B2F-492E-462B-AB7D-51B970E68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6582" y="1956987"/>
            <a:ext cx="510214" cy="510214"/>
          </a:xfrm>
          <a:prstGeom prst="rect">
            <a:avLst/>
          </a:prstGeom>
        </p:spPr>
      </p:pic>
      <p:pic>
        <p:nvPicPr>
          <p:cNvPr id="39" name="그래픽 38" descr="확인 표시">
            <a:extLst>
              <a:ext uri="{FF2B5EF4-FFF2-40B4-BE49-F238E27FC236}">
                <a16:creationId xmlns:a16="http://schemas.microsoft.com/office/drawing/2014/main" id="{85290639-438A-4745-B137-7C444C5281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0990" y="1956987"/>
            <a:ext cx="510214" cy="510214"/>
          </a:xfrm>
          <a:prstGeom prst="rect">
            <a:avLst/>
          </a:prstGeom>
        </p:spPr>
      </p:pic>
      <p:pic>
        <p:nvPicPr>
          <p:cNvPr id="40" name="그래픽 39" descr="확인 표시">
            <a:extLst>
              <a:ext uri="{FF2B5EF4-FFF2-40B4-BE49-F238E27FC236}">
                <a16:creationId xmlns:a16="http://schemas.microsoft.com/office/drawing/2014/main" id="{5203EF17-DA4B-448A-97BF-79D8C3FF1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74" y="2978699"/>
            <a:ext cx="510214" cy="510214"/>
          </a:xfrm>
          <a:prstGeom prst="rect">
            <a:avLst/>
          </a:prstGeom>
        </p:spPr>
      </p:pic>
      <p:pic>
        <p:nvPicPr>
          <p:cNvPr id="41" name="그래픽 40" descr="확인 표시">
            <a:extLst>
              <a:ext uri="{FF2B5EF4-FFF2-40B4-BE49-F238E27FC236}">
                <a16:creationId xmlns:a16="http://schemas.microsoft.com/office/drawing/2014/main" id="{6E0BCEBB-8FB1-4BBC-993A-9287DF9FD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6582" y="2978699"/>
            <a:ext cx="510214" cy="510214"/>
          </a:xfrm>
          <a:prstGeom prst="rect">
            <a:avLst/>
          </a:prstGeom>
        </p:spPr>
      </p:pic>
      <p:pic>
        <p:nvPicPr>
          <p:cNvPr id="42" name="그래픽 41" descr="확인 표시">
            <a:extLst>
              <a:ext uri="{FF2B5EF4-FFF2-40B4-BE49-F238E27FC236}">
                <a16:creationId xmlns:a16="http://schemas.microsoft.com/office/drawing/2014/main" id="{D2588AB5-CD95-42FD-AD7B-90347C3D1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4026" y="2978699"/>
            <a:ext cx="510214" cy="510214"/>
          </a:xfrm>
          <a:prstGeom prst="rect">
            <a:avLst/>
          </a:prstGeom>
        </p:spPr>
      </p:pic>
      <p:pic>
        <p:nvPicPr>
          <p:cNvPr id="43" name="그래픽 42" descr="확인 표시">
            <a:extLst>
              <a:ext uri="{FF2B5EF4-FFF2-40B4-BE49-F238E27FC236}">
                <a16:creationId xmlns:a16="http://schemas.microsoft.com/office/drawing/2014/main" id="{B06E8673-31A7-4518-B5A8-944DC1986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8388" y="3954477"/>
            <a:ext cx="510214" cy="510214"/>
          </a:xfrm>
          <a:prstGeom prst="rect">
            <a:avLst/>
          </a:prstGeom>
        </p:spPr>
      </p:pic>
      <p:pic>
        <p:nvPicPr>
          <p:cNvPr id="44" name="그래픽 43" descr="확인 표시">
            <a:extLst>
              <a:ext uri="{FF2B5EF4-FFF2-40B4-BE49-F238E27FC236}">
                <a16:creationId xmlns:a16="http://schemas.microsoft.com/office/drawing/2014/main" id="{ACE14296-EFC2-4A30-BDBC-4EA30F9FBF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3313" y="3969396"/>
            <a:ext cx="510214" cy="510214"/>
          </a:xfrm>
          <a:prstGeom prst="rect">
            <a:avLst/>
          </a:prstGeom>
        </p:spPr>
      </p:pic>
      <p:pic>
        <p:nvPicPr>
          <p:cNvPr id="45" name="그래픽 44" descr="확인 표시">
            <a:extLst>
              <a:ext uri="{FF2B5EF4-FFF2-40B4-BE49-F238E27FC236}">
                <a16:creationId xmlns:a16="http://schemas.microsoft.com/office/drawing/2014/main" id="{1389A435-F2A6-470A-A4D3-4F71A8F67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3547" y="3969396"/>
            <a:ext cx="510214" cy="510214"/>
          </a:xfrm>
          <a:prstGeom prst="rect">
            <a:avLst/>
          </a:prstGeom>
        </p:spPr>
      </p:pic>
      <p:pic>
        <p:nvPicPr>
          <p:cNvPr id="46" name="그래픽 45" descr="확인 표시">
            <a:extLst>
              <a:ext uri="{FF2B5EF4-FFF2-40B4-BE49-F238E27FC236}">
                <a16:creationId xmlns:a16="http://schemas.microsoft.com/office/drawing/2014/main" id="{5F5A089A-7C76-4BA8-879D-D2D66B7F8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34292" y="3969396"/>
            <a:ext cx="510214" cy="510214"/>
          </a:xfrm>
          <a:prstGeom prst="rect">
            <a:avLst/>
          </a:prstGeom>
        </p:spPr>
      </p:pic>
      <p:pic>
        <p:nvPicPr>
          <p:cNvPr id="47" name="그래픽 46" descr="확인 표시">
            <a:extLst>
              <a:ext uri="{FF2B5EF4-FFF2-40B4-BE49-F238E27FC236}">
                <a16:creationId xmlns:a16="http://schemas.microsoft.com/office/drawing/2014/main" id="{9A32A731-9EC6-41B4-A55E-7C27F38A8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6271" y="4930255"/>
            <a:ext cx="510214" cy="510214"/>
          </a:xfrm>
          <a:prstGeom prst="rect">
            <a:avLst/>
          </a:prstGeom>
        </p:spPr>
      </p:pic>
      <p:pic>
        <p:nvPicPr>
          <p:cNvPr id="48" name="그래픽 47" descr="확인 표시">
            <a:extLst>
              <a:ext uri="{FF2B5EF4-FFF2-40B4-BE49-F238E27FC236}">
                <a16:creationId xmlns:a16="http://schemas.microsoft.com/office/drawing/2014/main" id="{0BDDC252-8704-4CE4-A019-E05B69B0E9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3211" y="4930255"/>
            <a:ext cx="510214" cy="510214"/>
          </a:xfrm>
          <a:prstGeom prst="rect">
            <a:avLst/>
          </a:prstGeom>
        </p:spPr>
      </p:pic>
      <p:pic>
        <p:nvPicPr>
          <p:cNvPr id="49" name="그래픽 48" descr="확인 표시">
            <a:extLst>
              <a:ext uri="{FF2B5EF4-FFF2-40B4-BE49-F238E27FC236}">
                <a16:creationId xmlns:a16="http://schemas.microsoft.com/office/drawing/2014/main" id="{3D09275F-0D8C-43D6-A33F-75E4A1581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3547" y="4938393"/>
            <a:ext cx="510214" cy="510214"/>
          </a:xfrm>
          <a:prstGeom prst="rect">
            <a:avLst/>
          </a:prstGeom>
        </p:spPr>
      </p:pic>
      <p:pic>
        <p:nvPicPr>
          <p:cNvPr id="50" name="그래픽 49" descr="확인 표시">
            <a:extLst>
              <a:ext uri="{FF2B5EF4-FFF2-40B4-BE49-F238E27FC236}">
                <a16:creationId xmlns:a16="http://schemas.microsoft.com/office/drawing/2014/main" id="{D829BB17-550A-4532-A08D-D203CD0EB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3313" y="5964296"/>
            <a:ext cx="510214" cy="510214"/>
          </a:xfrm>
          <a:prstGeom prst="rect">
            <a:avLst/>
          </a:prstGeom>
        </p:spPr>
      </p:pic>
      <p:pic>
        <p:nvPicPr>
          <p:cNvPr id="51" name="그래픽 50" descr="확인 표시">
            <a:extLst>
              <a:ext uri="{FF2B5EF4-FFF2-40B4-BE49-F238E27FC236}">
                <a16:creationId xmlns:a16="http://schemas.microsoft.com/office/drawing/2014/main" id="{C60C4068-D62E-41BD-8581-00A00FCC8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3547" y="6005167"/>
            <a:ext cx="510214" cy="510214"/>
          </a:xfrm>
          <a:prstGeom prst="rect">
            <a:avLst/>
          </a:prstGeom>
        </p:spPr>
      </p:pic>
      <p:pic>
        <p:nvPicPr>
          <p:cNvPr id="52" name="그래픽 51" descr="확인 표시">
            <a:extLst>
              <a:ext uri="{FF2B5EF4-FFF2-40B4-BE49-F238E27FC236}">
                <a16:creationId xmlns:a16="http://schemas.microsoft.com/office/drawing/2014/main" id="{F4523485-4BBF-4B00-A24F-98D862B87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2460" y="6005167"/>
            <a:ext cx="510214" cy="510214"/>
          </a:xfrm>
          <a:prstGeom prst="rect">
            <a:avLst/>
          </a:prstGeom>
        </p:spPr>
      </p:pic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45689E9F-C617-4F09-8BB8-4AFD2ABDB2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6582" y="4948464"/>
            <a:ext cx="510214" cy="510214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B1E6EB3A-100D-4A1F-9367-E0A152562A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18003" y="6005167"/>
            <a:ext cx="510214" cy="510214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DCFB2FEC-5D79-4507-9F9A-74B137DE2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3822" y="1956987"/>
            <a:ext cx="510214" cy="510214"/>
          </a:xfrm>
          <a:prstGeom prst="rect">
            <a:avLst/>
          </a:prstGeom>
        </p:spPr>
      </p:pic>
      <p:pic>
        <p:nvPicPr>
          <p:cNvPr id="56" name="그래픽 55" descr="확인 표시">
            <a:extLst>
              <a:ext uri="{FF2B5EF4-FFF2-40B4-BE49-F238E27FC236}">
                <a16:creationId xmlns:a16="http://schemas.microsoft.com/office/drawing/2014/main" id="{E1C22B6C-E5E5-4C63-981A-68C5A222D9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8436" y="2978699"/>
            <a:ext cx="510214" cy="510214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6DD853AA-D387-497E-881F-1AABDD590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3211" y="3969396"/>
            <a:ext cx="510214" cy="510214"/>
          </a:xfrm>
          <a:prstGeom prst="rect">
            <a:avLst/>
          </a:prstGeom>
        </p:spPr>
      </p:pic>
      <p:pic>
        <p:nvPicPr>
          <p:cNvPr id="58" name="그래픽 57" descr="확인 표시">
            <a:extLst>
              <a:ext uri="{FF2B5EF4-FFF2-40B4-BE49-F238E27FC236}">
                <a16:creationId xmlns:a16="http://schemas.microsoft.com/office/drawing/2014/main" id="{C873E178-D7B7-4924-8546-9035994DE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4938393"/>
            <a:ext cx="510214" cy="510214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8169F0A5-A53F-4CDD-9F31-9F0F4D2249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7420" y="6005167"/>
            <a:ext cx="510214" cy="5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2355"/>
      </p:ext>
    </p:extLst>
  </p:cSld>
  <p:clrMapOvr>
    <a:masterClrMapping/>
  </p:clrMapOvr>
  <p:transition spd="slow" advTm="3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9860" y="15193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인사관리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hRMEmpManagement.jsp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8" y="1737735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검색조건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2528108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근무시간입력으로 이동한다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62558" y="3243671"/>
            <a:ext cx="4025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 이동과 직급변경을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직원의 휴직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퇴직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복귀 처리를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직원등록을 인사관리에서 등록한다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696EA0-DFAE-41A1-A790-232EEDF0577D}"/>
              </a:ext>
            </a:extLst>
          </p:cNvPr>
          <p:cNvSpPr/>
          <p:nvPr/>
        </p:nvSpPr>
        <p:spPr>
          <a:xfrm>
            <a:off x="2963425" y="175674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D123CF-3731-4072-8CA9-B25B02A31BFF}"/>
              </a:ext>
            </a:extLst>
          </p:cNvPr>
          <p:cNvSpPr/>
          <p:nvPr/>
        </p:nvSpPr>
        <p:spPr>
          <a:xfrm>
            <a:off x="2109565" y="1758539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6CA16E91-53A1-46AC-9D0F-B3226AFD7AE8}"/>
              </a:ext>
            </a:extLst>
          </p:cNvPr>
          <p:cNvSpPr>
            <a:spLocks/>
          </p:cNvSpPr>
          <p:nvPr/>
        </p:nvSpPr>
        <p:spPr bwMode="auto">
          <a:xfrm>
            <a:off x="5916272" y="17658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AutoShape 1691">
            <a:extLst>
              <a:ext uri="{FF2B5EF4-FFF2-40B4-BE49-F238E27FC236}">
                <a16:creationId xmlns:a16="http://schemas.microsoft.com/office/drawing/2014/main" id="{A3188AFA-F025-40FD-89A2-B7361657D44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5970" y="1823509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3589AE1-F0A8-4573-BC07-4D69EFB2EDE0}"/>
              </a:ext>
            </a:extLst>
          </p:cNvPr>
          <p:cNvGrpSpPr/>
          <p:nvPr/>
        </p:nvGrpSpPr>
        <p:grpSpPr>
          <a:xfrm>
            <a:off x="1847548" y="1416366"/>
            <a:ext cx="5242586" cy="698507"/>
            <a:chOff x="1858921" y="1309708"/>
            <a:chExt cx="5242586" cy="69850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4C1FE6-A56A-4865-8514-103CE8336EED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ABCBAC9-D75E-45B8-8347-494CAB2410C7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54D743F-6E64-4D5D-8F3F-87E79A458DC5}"/>
              </a:ext>
            </a:extLst>
          </p:cNvPr>
          <p:cNvSpPr/>
          <p:nvPr/>
        </p:nvSpPr>
        <p:spPr>
          <a:xfrm>
            <a:off x="4265565" y="1747407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69" name="AutoShape 1691">
            <a:extLst>
              <a:ext uri="{FF2B5EF4-FFF2-40B4-BE49-F238E27FC236}">
                <a16:creationId xmlns:a16="http://schemas.microsoft.com/office/drawing/2014/main" id="{F615B7BE-B247-4731-8A71-0DE4373510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1970" y="1812377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86FF64-78E0-4AD1-9F0F-958CED2990B2}"/>
              </a:ext>
            </a:extLst>
          </p:cNvPr>
          <p:cNvSpPr/>
          <p:nvPr/>
        </p:nvSpPr>
        <p:spPr>
          <a:xfrm>
            <a:off x="5074797" y="1751496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71" name="AutoShape 1691">
            <a:extLst>
              <a:ext uri="{FF2B5EF4-FFF2-40B4-BE49-F238E27FC236}">
                <a16:creationId xmlns:a16="http://schemas.microsoft.com/office/drawing/2014/main" id="{1C5FF655-3F44-4D5C-A3F2-3AD948E8969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1202" y="1799374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A0CB61-9911-42FD-AFD7-8E6DE47F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96712"/>
              </p:ext>
            </p:extLst>
          </p:nvPr>
        </p:nvGraphicFramePr>
        <p:xfrm>
          <a:off x="2053089" y="3384881"/>
          <a:ext cx="4984096" cy="2046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3012">
                  <a:extLst>
                    <a:ext uri="{9D8B030D-6E8A-4147-A177-3AD203B41FA5}">
                      <a16:colId xmlns:a16="http://schemas.microsoft.com/office/drawing/2014/main" val="1759553234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2600058047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2113522305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3224234506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3666346904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89541594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3479789891"/>
                    </a:ext>
                  </a:extLst>
                </a:gridCol>
                <a:gridCol w="623012">
                  <a:extLst>
                    <a:ext uri="{9D8B030D-6E8A-4147-A177-3AD203B41FA5}">
                      <a16:colId xmlns:a16="http://schemas.microsoft.com/office/drawing/2014/main" val="483729793"/>
                    </a:ext>
                  </a:extLst>
                </a:gridCol>
              </a:tblGrid>
              <a:tr h="409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근무시간입력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직급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퇴직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복귀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84498"/>
                  </a:ext>
                </a:extLst>
              </a:tr>
              <a:tr h="4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72356"/>
                  </a:ext>
                </a:extLst>
              </a:tr>
              <a:tr h="4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5317"/>
                  </a:ext>
                </a:extLst>
              </a:tr>
              <a:tr h="4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3640"/>
                  </a:ext>
                </a:extLst>
              </a:tr>
              <a:tr h="4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50822"/>
                  </a:ext>
                </a:extLst>
              </a:tr>
            </a:tbl>
          </a:graphicData>
        </a:graphic>
      </p:graphicFrame>
      <p:sp>
        <p:nvSpPr>
          <p:cNvPr id="83" name="Button">
            <a:extLst>
              <a:ext uri="{FF2B5EF4-FFF2-40B4-BE49-F238E27FC236}">
                <a16:creationId xmlns:a16="http://schemas.microsoft.com/office/drawing/2014/main" id="{AABB4793-8FF0-4733-9F8D-FE56A6EAFBA3}"/>
              </a:ext>
            </a:extLst>
          </p:cNvPr>
          <p:cNvSpPr>
            <a:spLocks/>
          </p:cNvSpPr>
          <p:nvPr/>
        </p:nvSpPr>
        <p:spPr bwMode="auto">
          <a:xfrm>
            <a:off x="5293902" y="386899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4201AC5D-2B74-4366-BDEE-25128AB08CA6}"/>
              </a:ext>
            </a:extLst>
          </p:cNvPr>
          <p:cNvSpPr>
            <a:spLocks/>
          </p:cNvSpPr>
          <p:nvPr/>
        </p:nvSpPr>
        <p:spPr bwMode="auto">
          <a:xfrm>
            <a:off x="5303057" y="429828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1C78042A-1707-4EDB-AA37-5562DCBA00F4}"/>
              </a:ext>
            </a:extLst>
          </p:cNvPr>
          <p:cNvSpPr>
            <a:spLocks/>
          </p:cNvSpPr>
          <p:nvPr/>
        </p:nvSpPr>
        <p:spPr bwMode="auto">
          <a:xfrm>
            <a:off x="5303057" y="469804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20E9B9E4-93F2-4110-9EF2-472E417756CE}"/>
              </a:ext>
            </a:extLst>
          </p:cNvPr>
          <p:cNvSpPr>
            <a:spLocks/>
          </p:cNvSpPr>
          <p:nvPr/>
        </p:nvSpPr>
        <p:spPr bwMode="auto">
          <a:xfrm>
            <a:off x="5303057" y="511229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>
            <a:extLst>
              <a:ext uri="{FF2B5EF4-FFF2-40B4-BE49-F238E27FC236}">
                <a16:creationId xmlns:a16="http://schemas.microsoft.com/office/drawing/2014/main" id="{D633E2A0-847D-47D5-A0D2-B3C3753F8FA9}"/>
              </a:ext>
            </a:extLst>
          </p:cNvPr>
          <p:cNvSpPr>
            <a:spLocks/>
          </p:cNvSpPr>
          <p:nvPr/>
        </p:nvSpPr>
        <p:spPr bwMode="auto">
          <a:xfrm>
            <a:off x="5888279" y="38689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9DA80035-76F6-41DE-A7EC-517ABB394883}"/>
              </a:ext>
            </a:extLst>
          </p:cNvPr>
          <p:cNvSpPr>
            <a:spLocks/>
          </p:cNvSpPr>
          <p:nvPr/>
        </p:nvSpPr>
        <p:spPr bwMode="auto">
          <a:xfrm>
            <a:off x="5893979" y="429625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F7E42A44-FAF6-4017-A702-BD3C7CE13776}"/>
              </a:ext>
            </a:extLst>
          </p:cNvPr>
          <p:cNvSpPr>
            <a:spLocks/>
          </p:cNvSpPr>
          <p:nvPr/>
        </p:nvSpPr>
        <p:spPr bwMode="auto">
          <a:xfrm>
            <a:off x="5888007" y="469804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38BF970D-9765-4C1B-B88B-0E0EA50EE377}"/>
              </a:ext>
            </a:extLst>
          </p:cNvPr>
          <p:cNvSpPr>
            <a:spLocks/>
          </p:cNvSpPr>
          <p:nvPr/>
        </p:nvSpPr>
        <p:spPr bwMode="auto">
          <a:xfrm>
            <a:off x="5881231" y="51068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퇴직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02EB022C-E7B9-4D24-A4D9-139E38CFE89A}"/>
              </a:ext>
            </a:extLst>
          </p:cNvPr>
          <p:cNvSpPr>
            <a:spLocks/>
          </p:cNvSpPr>
          <p:nvPr/>
        </p:nvSpPr>
        <p:spPr bwMode="auto">
          <a:xfrm>
            <a:off x="6519479" y="38689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1860B787-8AFA-4061-978F-F5E4ADCE8C63}"/>
              </a:ext>
            </a:extLst>
          </p:cNvPr>
          <p:cNvSpPr>
            <a:spLocks/>
          </p:cNvSpPr>
          <p:nvPr/>
        </p:nvSpPr>
        <p:spPr bwMode="auto">
          <a:xfrm>
            <a:off x="6519479" y="430084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DB4EF57B-3014-46AE-ACCB-ED2A50BF8EB6}"/>
              </a:ext>
            </a:extLst>
          </p:cNvPr>
          <p:cNvSpPr>
            <a:spLocks/>
          </p:cNvSpPr>
          <p:nvPr/>
        </p:nvSpPr>
        <p:spPr bwMode="auto">
          <a:xfrm>
            <a:off x="6519479" y="46980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31DBEB75-FA33-48C0-B22E-3DEC23B02B5A}"/>
              </a:ext>
            </a:extLst>
          </p:cNvPr>
          <p:cNvSpPr>
            <a:spLocks/>
          </p:cNvSpPr>
          <p:nvPr/>
        </p:nvSpPr>
        <p:spPr bwMode="auto">
          <a:xfrm>
            <a:off x="6505255" y="511091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33B568FE-CE1F-4F06-A868-1D24FC0A754F}"/>
              </a:ext>
            </a:extLst>
          </p:cNvPr>
          <p:cNvSpPr>
            <a:spLocks/>
          </p:cNvSpPr>
          <p:nvPr/>
        </p:nvSpPr>
        <p:spPr bwMode="auto">
          <a:xfrm>
            <a:off x="4627581" y="386899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6DE68CD7-C4BB-4134-BD23-ADB10C92C620}"/>
              </a:ext>
            </a:extLst>
          </p:cNvPr>
          <p:cNvSpPr>
            <a:spLocks/>
          </p:cNvSpPr>
          <p:nvPr/>
        </p:nvSpPr>
        <p:spPr bwMode="auto">
          <a:xfrm>
            <a:off x="4638261" y="429230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B8D9E8A2-6715-4726-B056-F64F7E7AEC0C}"/>
              </a:ext>
            </a:extLst>
          </p:cNvPr>
          <p:cNvSpPr>
            <a:spLocks/>
          </p:cNvSpPr>
          <p:nvPr/>
        </p:nvSpPr>
        <p:spPr bwMode="auto">
          <a:xfrm>
            <a:off x="4638261" y="470677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5C27273-966C-4680-B9B6-C27C4190DF6C}"/>
              </a:ext>
            </a:extLst>
          </p:cNvPr>
          <p:cNvSpPr>
            <a:spLocks/>
          </p:cNvSpPr>
          <p:nvPr/>
        </p:nvSpPr>
        <p:spPr bwMode="auto">
          <a:xfrm>
            <a:off x="4638261" y="511677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id="{0068F651-F9AE-42C4-B2EB-AB59F90FAE22}"/>
              </a:ext>
            </a:extLst>
          </p:cNvPr>
          <p:cNvSpPr>
            <a:spLocks/>
          </p:cNvSpPr>
          <p:nvPr/>
        </p:nvSpPr>
        <p:spPr bwMode="auto">
          <a:xfrm>
            <a:off x="3990409" y="429230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DCA7CEF5-2C1E-4B3E-B5B7-4B38CA9685DD}"/>
              </a:ext>
            </a:extLst>
          </p:cNvPr>
          <p:cNvSpPr>
            <a:spLocks/>
          </p:cNvSpPr>
          <p:nvPr/>
        </p:nvSpPr>
        <p:spPr bwMode="auto">
          <a:xfrm>
            <a:off x="3997232" y="386694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236C5A6E-36DD-4B03-8D3D-BAC757052E1F}"/>
              </a:ext>
            </a:extLst>
          </p:cNvPr>
          <p:cNvSpPr>
            <a:spLocks/>
          </p:cNvSpPr>
          <p:nvPr/>
        </p:nvSpPr>
        <p:spPr bwMode="auto">
          <a:xfrm>
            <a:off x="3990409" y="469804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F3F747BD-9048-48AE-8925-B65525EC03FC}"/>
              </a:ext>
            </a:extLst>
          </p:cNvPr>
          <p:cNvSpPr>
            <a:spLocks/>
          </p:cNvSpPr>
          <p:nvPr/>
        </p:nvSpPr>
        <p:spPr bwMode="auto">
          <a:xfrm>
            <a:off x="3990409" y="511090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2F96FE1F-F9F3-43C6-A3CE-AD7CC1BB7805}"/>
              </a:ext>
            </a:extLst>
          </p:cNvPr>
          <p:cNvSpPr>
            <a:spLocks/>
          </p:cNvSpPr>
          <p:nvPr/>
        </p:nvSpPr>
        <p:spPr bwMode="auto">
          <a:xfrm>
            <a:off x="3390522" y="387088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B822A116-E499-447F-9B43-33538930E319}"/>
              </a:ext>
            </a:extLst>
          </p:cNvPr>
          <p:cNvSpPr>
            <a:spLocks/>
          </p:cNvSpPr>
          <p:nvPr/>
        </p:nvSpPr>
        <p:spPr bwMode="auto">
          <a:xfrm>
            <a:off x="3399487" y="430084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B390CFA4-D056-4BC6-9A28-727401EDD6AA}"/>
              </a:ext>
            </a:extLst>
          </p:cNvPr>
          <p:cNvSpPr>
            <a:spLocks/>
          </p:cNvSpPr>
          <p:nvPr/>
        </p:nvSpPr>
        <p:spPr bwMode="auto">
          <a:xfrm>
            <a:off x="3399487" y="47050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0CC346C9-9A43-4A21-BBCF-C066F8FA89FD}"/>
              </a:ext>
            </a:extLst>
          </p:cNvPr>
          <p:cNvSpPr>
            <a:spLocks/>
          </p:cNvSpPr>
          <p:nvPr/>
        </p:nvSpPr>
        <p:spPr bwMode="auto">
          <a:xfrm>
            <a:off x="3390522" y="511677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3972164" y="3323613"/>
            <a:ext cx="1206161" cy="221502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554D037-81B4-4027-9EA0-B74B491BBF47}"/>
              </a:ext>
            </a:extLst>
          </p:cNvPr>
          <p:cNvSpPr/>
          <p:nvPr/>
        </p:nvSpPr>
        <p:spPr>
          <a:xfrm>
            <a:off x="3348556" y="3323613"/>
            <a:ext cx="568616" cy="221502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43845B-AC8D-43FB-8270-FF9707AD9A0D}"/>
              </a:ext>
            </a:extLst>
          </p:cNvPr>
          <p:cNvSpPr/>
          <p:nvPr/>
        </p:nvSpPr>
        <p:spPr>
          <a:xfrm>
            <a:off x="5242730" y="3323613"/>
            <a:ext cx="1873651" cy="2215020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3424059" y="2908783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310D0B0-353E-48A4-A289-13FFAD5E6FCB}"/>
              </a:ext>
            </a:extLst>
          </p:cNvPr>
          <p:cNvSpPr/>
          <p:nvPr/>
        </p:nvSpPr>
        <p:spPr>
          <a:xfrm>
            <a:off x="4298902" y="291767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D4F884-E218-4582-801C-E9E9ECF26AF0}"/>
              </a:ext>
            </a:extLst>
          </p:cNvPr>
          <p:cNvSpPr/>
          <p:nvPr/>
        </p:nvSpPr>
        <p:spPr>
          <a:xfrm>
            <a:off x="5930889" y="293049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6063E8B2-3BA4-4F2B-85B3-3465A56780E7}"/>
              </a:ext>
            </a:extLst>
          </p:cNvPr>
          <p:cNvSpPr>
            <a:spLocks/>
          </p:cNvSpPr>
          <p:nvPr/>
        </p:nvSpPr>
        <p:spPr bwMode="auto">
          <a:xfrm>
            <a:off x="6439462" y="273674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381FF2-D9D3-42AA-B8CD-2A343481518A}"/>
              </a:ext>
            </a:extLst>
          </p:cNvPr>
          <p:cNvSpPr/>
          <p:nvPr/>
        </p:nvSpPr>
        <p:spPr>
          <a:xfrm>
            <a:off x="6358303" y="2628534"/>
            <a:ext cx="836059" cy="491103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23F61D4-1774-47DC-806A-B97BAB8D1EBA}"/>
              </a:ext>
            </a:extLst>
          </p:cNvPr>
          <p:cNvSpPr/>
          <p:nvPr/>
        </p:nvSpPr>
        <p:spPr>
          <a:xfrm>
            <a:off x="6574841" y="227007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54490"/>
      </p:ext>
    </p:extLst>
  </p:cSld>
  <p:clrMapOvr>
    <a:masterClrMapping/>
  </p:clrMapOvr>
  <p:transition spd="slow" advTm="3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662" y="15389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9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근무시간 입력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hRMInsertSchedule.jsp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527424" y="2777383"/>
            <a:ext cx="402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선택한 사람을 일별로 오전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오후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야간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휴무 등의 스케쥴을 선택해서 근무시간을 입력한다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F9CC9F-63F6-4DF3-8098-9502B0377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31001"/>
              </p:ext>
            </p:extLst>
          </p:nvPr>
        </p:nvGraphicFramePr>
        <p:xfrm>
          <a:off x="2080382" y="1603222"/>
          <a:ext cx="5087672" cy="342900"/>
        </p:xfrm>
        <a:graphic>
          <a:graphicData uri="http://schemas.openxmlformats.org/drawingml/2006/table">
            <a:tbl>
              <a:tblPr/>
              <a:tblGrid>
                <a:gridCol w="551723">
                  <a:extLst>
                    <a:ext uri="{9D8B030D-6E8A-4147-A177-3AD203B41FA5}">
                      <a16:colId xmlns:a16="http://schemas.microsoft.com/office/drawing/2014/main" val="657351206"/>
                    </a:ext>
                  </a:extLst>
                </a:gridCol>
                <a:gridCol w="444381">
                  <a:extLst>
                    <a:ext uri="{9D8B030D-6E8A-4147-A177-3AD203B41FA5}">
                      <a16:colId xmlns:a16="http://schemas.microsoft.com/office/drawing/2014/main" val="3486397042"/>
                    </a:ext>
                  </a:extLst>
                </a:gridCol>
                <a:gridCol w="564022">
                  <a:extLst>
                    <a:ext uri="{9D8B030D-6E8A-4147-A177-3AD203B41FA5}">
                      <a16:colId xmlns:a16="http://schemas.microsoft.com/office/drawing/2014/main" val="4008754478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94453265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692492922"/>
                    </a:ext>
                  </a:extLst>
                </a:gridCol>
                <a:gridCol w="871671">
                  <a:extLst>
                    <a:ext uri="{9D8B030D-6E8A-4147-A177-3AD203B41FA5}">
                      <a16:colId xmlns:a16="http://schemas.microsoft.com/office/drawing/2014/main" val="3943722685"/>
                    </a:ext>
                  </a:extLst>
                </a:gridCol>
                <a:gridCol w="564022">
                  <a:extLst>
                    <a:ext uri="{9D8B030D-6E8A-4147-A177-3AD203B41FA5}">
                      <a16:colId xmlns:a16="http://schemas.microsoft.com/office/drawing/2014/main" val="1778278660"/>
                    </a:ext>
                  </a:extLst>
                </a:gridCol>
                <a:gridCol w="869804">
                  <a:extLst>
                    <a:ext uri="{9D8B030D-6E8A-4147-A177-3AD203B41FA5}">
                      <a16:colId xmlns:a16="http://schemas.microsoft.com/office/drawing/2014/main" val="147648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1">
                          <a:effectLst/>
                        </a:rPr>
                        <a:t>사번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>
                          <a:effectLst/>
                        </a:rPr>
                        <a:t>11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1">
                          <a:effectLst/>
                        </a:rPr>
                        <a:t>부서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>
                          <a:effectLst/>
                        </a:rPr>
                        <a:t>내과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1" dirty="0">
                          <a:effectLst/>
                        </a:rPr>
                        <a:t>직급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>
                          <a:effectLst/>
                        </a:rPr>
                        <a:t>일반간호사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1">
                          <a:effectLst/>
                        </a:rPr>
                        <a:t>이름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>
                          <a:effectLst/>
                        </a:rPr>
                        <a:t>최아라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8216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483C7F-5120-432B-9EC0-76D02313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60517"/>
              </p:ext>
            </p:extLst>
          </p:nvPr>
        </p:nvGraphicFramePr>
        <p:xfrm>
          <a:off x="2080382" y="2191680"/>
          <a:ext cx="4918620" cy="4054018"/>
        </p:xfrm>
        <a:graphic>
          <a:graphicData uri="http://schemas.openxmlformats.org/drawingml/2006/table">
            <a:tbl>
              <a:tblPr/>
              <a:tblGrid>
                <a:gridCol w="702660">
                  <a:extLst>
                    <a:ext uri="{9D8B030D-6E8A-4147-A177-3AD203B41FA5}">
                      <a16:colId xmlns:a16="http://schemas.microsoft.com/office/drawing/2014/main" val="985745159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2810796686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191403354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723626205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3115536125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2622897376"/>
                    </a:ext>
                  </a:extLst>
                </a:gridCol>
                <a:gridCol w="702660">
                  <a:extLst>
                    <a:ext uri="{9D8B030D-6E8A-4147-A177-3AD203B41FA5}">
                      <a16:colId xmlns:a16="http://schemas.microsoft.com/office/drawing/2014/main" val="3837235546"/>
                    </a:ext>
                  </a:extLst>
                </a:gridCol>
              </a:tblGrid>
              <a:tr h="493462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&lt;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>
                          <a:effectLst/>
                        </a:rPr>
                        <a:t>2019</a:t>
                      </a:r>
                      <a:r>
                        <a:rPr lang="ko-KR" altLang="en-US" sz="700">
                          <a:effectLst/>
                        </a:rPr>
                        <a:t>년 </a:t>
                      </a:r>
                      <a:r>
                        <a:rPr lang="en-US" altLang="ko-KR" sz="700">
                          <a:effectLst/>
                        </a:rPr>
                        <a:t>7</a:t>
                      </a:r>
                      <a:r>
                        <a:rPr lang="ko-KR" altLang="en-US" sz="700">
                          <a:effectLst/>
                        </a:rPr>
                        <a:t>월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&gt;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3487"/>
                  </a:ext>
                </a:extLst>
              </a:tr>
              <a:tr h="141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일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월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화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수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목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금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토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026975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fontAlgn="ctr"/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3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4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5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6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175872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7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8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9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11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12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13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831500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14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15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16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17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18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19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20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21150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21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22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23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24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25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26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  <a:br>
                        <a:rPr lang="ko-KR" altLang="en-US" sz="700" dirty="0">
                          <a:effectLst/>
                        </a:rPr>
                      </a:br>
                      <a:endParaRPr lang="ko-KR" altLang="en-US" sz="700" dirty="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27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65593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28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29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30</a:t>
                      </a:r>
                      <a:br>
                        <a:rPr lang="en-US" altLang="ko-KR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오후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야간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ko-KR" altLang="en-US" sz="700">
                          <a:effectLst/>
                        </a:rPr>
                        <a:t>휴무</a:t>
                      </a:r>
                      <a:br>
                        <a:rPr lang="ko-KR" altLang="en-US" sz="700">
                          <a:effectLst/>
                        </a:rPr>
                      </a:br>
                      <a:endParaRPr lang="ko-KR" altLang="en-US" sz="700"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>
                          <a:effectLst/>
                        </a:rPr>
                        <a:t>31</a:t>
                      </a:r>
                      <a:br>
                        <a:rPr lang="en-US" altLang="ko-KR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오후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야간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ko-KR" altLang="en-US" sz="700" dirty="0">
                          <a:effectLst/>
                        </a:rPr>
                        <a:t>휴무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8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2246" marR="42246" marT="21123" marB="2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246" marR="42246" marT="21123" marB="2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246" marR="42246" marT="21123" marB="2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96817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1926744" y="2777383"/>
            <a:ext cx="5241310" cy="363444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1677401" y="2577328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E5C7696-8502-40D7-9A16-B405C49025FA}"/>
              </a:ext>
            </a:extLst>
          </p:cNvPr>
          <p:cNvSpPr/>
          <p:nvPr/>
        </p:nvSpPr>
        <p:spPr>
          <a:xfrm>
            <a:off x="1703484" y="126777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CF3662-3D16-4061-976F-A983B940BD1B}"/>
              </a:ext>
            </a:extLst>
          </p:cNvPr>
          <p:cNvSpPr/>
          <p:nvPr/>
        </p:nvSpPr>
        <p:spPr>
          <a:xfrm>
            <a:off x="1981757" y="1467829"/>
            <a:ext cx="5186297" cy="55772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575C9D8-4034-4522-88B7-717B51745D40}"/>
              </a:ext>
            </a:extLst>
          </p:cNvPr>
          <p:cNvSpPr txBox="1"/>
          <p:nvPr/>
        </p:nvSpPr>
        <p:spPr>
          <a:xfrm>
            <a:off x="7527424" y="1538912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근무시간 입력중인 직원의 정보를 보여준다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555577"/>
      </p:ext>
    </p:extLst>
  </p:cSld>
  <p:clrMapOvr>
    <a:masterClrMapping/>
  </p:clrMapOvr>
  <p:transition spd="slow" advTm="3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450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급여지급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hRMSalaryPayment.jsp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360683"/>
            <a:ext cx="402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진료 현황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예약진료가 있는 환자수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예약하고 방문한 환자 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총 진료 환자수를 알려준다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2528108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공지사항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로그인하고 들어오자 마자 공지사항이 눈에 띄도록 하여 공지사항이 잘 전달 되도록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62559" y="3556583"/>
            <a:ext cx="402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크롤링을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이용하여 의료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식품 관련 뉴스를 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화면에 띄워 주도록 하여 최신 뉴스를 접할 수 있도록 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3EA23F-684C-4D33-B8CF-01994E26E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1307"/>
              </p:ext>
            </p:extLst>
          </p:nvPr>
        </p:nvGraphicFramePr>
        <p:xfrm>
          <a:off x="2073704" y="2125723"/>
          <a:ext cx="4905470" cy="2653919"/>
        </p:xfrm>
        <a:graphic>
          <a:graphicData uri="http://schemas.openxmlformats.org/drawingml/2006/table">
            <a:tbl>
              <a:tblPr/>
              <a:tblGrid>
                <a:gridCol w="415444">
                  <a:extLst>
                    <a:ext uri="{9D8B030D-6E8A-4147-A177-3AD203B41FA5}">
                      <a16:colId xmlns:a16="http://schemas.microsoft.com/office/drawing/2014/main" val="2696938194"/>
                    </a:ext>
                  </a:extLst>
                </a:gridCol>
                <a:gridCol w="438542">
                  <a:extLst>
                    <a:ext uri="{9D8B030D-6E8A-4147-A177-3AD203B41FA5}">
                      <a16:colId xmlns:a16="http://schemas.microsoft.com/office/drawing/2014/main" val="1147841148"/>
                    </a:ext>
                  </a:extLst>
                </a:gridCol>
                <a:gridCol w="669152">
                  <a:extLst>
                    <a:ext uri="{9D8B030D-6E8A-4147-A177-3AD203B41FA5}">
                      <a16:colId xmlns:a16="http://schemas.microsoft.com/office/drawing/2014/main" val="4032019230"/>
                    </a:ext>
                  </a:extLst>
                </a:gridCol>
                <a:gridCol w="412107">
                  <a:extLst>
                    <a:ext uri="{9D8B030D-6E8A-4147-A177-3AD203B41FA5}">
                      <a16:colId xmlns:a16="http://schemas.microsoft.com/office/drawing/2014/main" val="1916844990"/>
                    </a:ext>
                  </a:extLst>
                </a:gridCol>
                <a:gridCol w="380309">
                  <a:extLst>
                    <a:ext uri="{9D8B030D-6E8A-4147-A177-3AD203B41FA5}">
                      <a16:colId xmlns:a16="http://schemas.microsoft.com/office/drawing/2014/main" val="3075277279"/>
                    </a:ext>
                  </a:extLst>
                </a:gridCol>
                <a:gridCol w="387403">
                  <a:extLst>
                    <a:ext uri="{9D8B030D-6E8A-4147-A177-3AD203B41FA5}">
                      <a16:colId xmlns:a16="http://schemas.microsoft.com/office/drawing/2014/main" val="455546925"/>
                    </a:ext>
                  </a:extLst>
                </a:gridCol>
                <a:gridCol w="343381">
                  <a:extLst>
                    <a:ext uri="{9D8B030D-6E8A-4147-A177-3AD203B41FA5}">
                      <a16:colId xmlns:a16="http://schemas.microsoft.com/office/drawing/2014/main" val="2264170527"/>
                    </a:ext>
                  </a:extLst>
                </a:gridCol>
                <a:gridCol w="431427">
                  <a:extLst>
                    <a:ext uri="{9D8B030D-6E8A-4147-A177-3AD203B41FA5}">
                      <a16:colId xmlns:a16="http://schemas.microsoft.com/office/drawing/2014/main" val="3797110341"/>
                    </a:ext>
                  </a:extLst>
                </a:gridCol>
                <a:gridCol w="552124">
                  <a:extLst>
                    <a:ext uri="{9D8B030D-6E8A-4147-A177-3AD203B41FA5}">
                      <a16:colId xmlns:a16="http://schemas.microsoft.com/office/drawing/2014/main" val="2484951056"/>
                    </a:ext>
                  </a:extLst>
                </a:gridCol>
                <a:gridCol w="469213">
                  <a:extLst>
                    <a:ext uri="{9D8B030D-6E8A-4147-A177-3AD203B41FA5}">
                      <a16:colId xmlns:a16="http://schemas.microsoft.com/office/drawing/2014/main" val="1057116216"/>
                    </a:ext>
                  </a:extLst>
                </a:gridCol>
                <a:gridCol w="406368">
                  <a:extLst>
                    <a:ext uri="{9D8B030D-6E8A-4147-A177-3AD203B41FA5}">
                      <a16:colId xmlns:a16="http://schemas.microsoft.com/office/drawing/2014/main" val="81921086"/>
                    </a:ext>
                  </a:extLst>
                </a:gridCol>
              </a:tblGrid>
              <a:tr h="444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사번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부서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직급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기본급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식대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육아수당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문화수당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기타수당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급여지급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지급취소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상태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95154"/>
                  </a:ext>
                </a:extLst>
              </a:tr>
              <a:tr h="4447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8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effectLst/>
                        </a:rPr>
                        <a:t>2000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dirty="0">
                          <a:effectLst/>
                        </a:rPr>
                        <a:t>지급확정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06680"/>
                  </a:ext>
                </a:extLst>
              </a:tr>
              <a:tr h="4447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54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effectLst/>
                        </a:rPr>
                        <a:t>2000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5754"/>
                  </a:ext>
                </a:extLst>
              </a:tr>
              <a:tr h="4447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5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effectLst/>
                        </a:rPr>
                        <a:t>500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>
                          <a:effectLst/>
                        </a:rPr>
                        <a:t>지급확정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7643"/>
                  </a:ext>
                </a:extLst>
              </a:tr>
              <a:tr h="4447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6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effectLst/>
                        </a:rPr>
                        <a:t>500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>
                          <a:effectLst/>
                        </a:rPr>
                        <a:t>지급확정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40229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12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effectLst/>
                        </a:rPr>
                        <a:t>수석간호사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effectLst/>
                        </a:rPr>
                        <a:t>400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>
                        <a:effectLst/>
                      </a:endParaRP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dirty="0">
                          <a:effectLst/>
                        </a:rPr>
                        <a:t>지급확정</a:t>
                      </a:r>
                    </a:p>
                  </a:txBody>
                  <a:tcPr marL="63530" marR="63530" marT="31765" marB="31765" anchor="ctr">
                    <a:lnL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53798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4032456" y="2024768"/>
            <a:ext cx="1523360" cy="2959824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4627066" y="176974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90621D1-FF45-4B57-B38A-90F20DE8D01B}"/>
              </a:ext>
            </a:extLst>
          </p:cNvPr>
          <p:cNvSpPr/>
          <p:nvPr/>
        </p:nvSpPr>
        <p:spPr>
          <a:xfrm>
            <a:off x="4092987" y="2628735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AutoShape 1691">
            <a:extLst>
              <a:ext uri="{FF2B5EF4-FFF2-40B4-BE49-F238E27FC236}">
                <a16:creationId xmlns:a16="http://schemas.microsoft.com/office/drawing/2014/main" id="{EF3ADE72-F2BF-41EB-A945-40921E4FDC5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7849" y="2707057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977AF1-2C3C-4D2F-BFBC-4A820627881C}"/>
              </a:ext>
            </a:extLst>
          </p:cNvPr>
          <p:cNvSpPr/>
          <p:nvPr/>
        </p:nvSpPr>
        <p:spPr>
          <a:xfrm>
            <a:off x="4092987" y="3137589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AutoShape 1691">
            <a:extLst>
              <a:ext uri="{FF2B5EF4-FFF2-40B4-BE49-F238E27FC236}">
                <a16:creationId xmlns:a16="http://schemas.microsoft.com/office/drawing/2014/main" id="{2D5674B3-195B-4525-BCE4-8103BB979C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7849" y="3215911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393EC7-D9AC-4534-AB30-1CBFE74AC6D9}"/>
              </a:ext>
            </a:extLst>
          </p:cNvPr>
          <p:cNvSpPr/>
          <p:nvPr/>
        </p:nvSpPr>
        <p:spPr>
          <a:xfrm>
            <a:off x="4092987" y="3559678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AutoShape 1691">
            <a:extLst>
              <a:ext uri="{FF2B5EF4-FFF2-40B4-BE49-F238E27FC236}">
                <a16:creationId xmlns:a16="http://schemas.microsoft.com/office/drawing/2014/main" id="{45369462-A273-4FFF-A3EF-9AB41A1C6C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7849" y="3638000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52D59-4417-40C7-9AC7-261CAD794145}"/>
              </a:ext>
            </a:extLst>
          </p:cNvPr>
          <p:cNvSpPr/>
          <p:nvPr/>
        </p:nvSpPr>
        <p:spPr>
          <a:xfrm>
            <a:off x="4092987" y="3976222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AutoShape 1691">
            <a:extLst>
              <a:ext uri="{FF2B5EF4-FFF2-40B4-BE49-F238E27FC236}">
                <a16:creationId xmlns:a16="http://schemas.microsoft.com/office/drawing/2014/main" id="{AD934EEA-9A3B-4877-82B3-FC66D30ABDF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7849" y="4054544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D0D433-6E26-4CF4-B23B-D19C3778EAB5}"/>
              </a:ext>
            </a:extLst>
          </p:cNvPr>
          <p:cNvSpPr/>
          <p:nvPr/>
        </p:nvSpPr>
        <p:spPr>
          <a:xfrm>
            <a:off x="4092987" y="4478551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AutoShape 1691">
            <a:extLst>
              <a:ext uri="{FF2B5EF4-FFF2-40B4-BE49-F238E27FC236}">
                <a16:creationId xmlns:a16="http://schemas.microsoft.com/office/drawing/2014/main" id="{DDA25807-1F72-4F42-B160-D33B9CF5BA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7849" y="4556873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7AB57F-0322-400B-9BC8-492E54D71B20}"/>
              </a:ext>
            </a:extLst>
          </p:cNvPr>
          <p:cNvSpPr/>
          <p:nvPr/>
        </p:nvSpPr>
        <p:spPr>
          <a:xfrm>
            <a:off x="4474455" y="2628736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AutoShape 1691">
            <a:extLst>
              <a:ext uri="{FF2B5EF4-FFF2-40B4-BE49-F238E27FC236}">
                <a16:creationId xmlns:a16="http://schemas.microsoft.com/office/drawing/2014/main" id="{84339195-6381-4ABC-8FE5-C83B71FEEB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99317" y="2707058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4C33A2-040A-4327-8792-8C8B4F2A2247}"/>
              </a:ext>
            </a:extLst>
          </p:cNvPr>
          <p:cNvSpPr/>
          <p:nvPr/>
        </p:nvSpPr>
        <p:spPr>
          <a:xfrm>
            <a:off x="4474455" y="3137590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AutoShape 1691">
            <a:extLst>
              <a:ext uri="{FF2B5EF4-FFF2-40B4-BE49-F238E27FC236}">
                <a16:creationId xmlns:a16="http://schemas.microsoft.com/office/drawing/2014/main" id="{043524C6-9B02-4A2C-9BDE-69EA848B983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99317" y="3215912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9160EA-1345-4921-A6F0-76EE112B1697}"/>
              </a:ext>
            </a:extLst>
          </p:cNvPr>
          <p:cNvSpPr/>
          <p:nvPr/>
        </p:nvSpPr>
        <p:spPr>
          <a:xfrm>
            <a:off x="4474455" y="3559679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AutoShape 1691">
            <a:extLst>
              <a:ext uri="{FF2B5EF4-FFF2-40B4-BE49-F238E27FC236}">
                <a16:creationId xmlns:a16="http://schemas.microsoft.com/office/drawing/2014/main" id="{38AB98A5-5808-4D7A-9AF4-7CA310C6F33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99317" y="3638001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BB9DDDF-97DE-4D5F-8802-3E323FA682A2}"/>
              </a:ext>
            </a:extLst>
          </p:cNvPr>
          <p:cNvSpPr/>
          <p:nvPr/>
        </p:nvSpPr>
        <p:spPr>
          <a:xfrm>
            <a:off x="4474455" y="3976223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AutoShape 1691">
            <a:extLst>
              <a:ext uri="{FF2B5EF4-FFF2-40B4-BE49-F238E27FC236}">
                <a16:creationId xmlns:a16="http://schemas.microsoft.com/office/drawing/2014/main" id="{3D2E9D8E-3342-49FC-8364-DE46E15117D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99317" y="4054545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1DC90C-3382-404C-BC5E-EE7BC1D5BFDB}"/>
              </a:ext>
            </a:extLst>
          </p:cNvPr>
          <p:cNvSpPr/>
          <p:nvPr/>
        </p:nvSpPr>
        <p:spPr>
          <a:xfrm>
            <a:off x="4474455" y="4478552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AutoShape 1691">
            <a:extLst>
              <a:ext uri="{FF2B5EF4-FFF2-40B4-BE49-F238E27FC236}">
                <a16:creationId xmlns:a16="http://schemas.microsoft.com/office/drawing/2014/main" id="{C63A6B90-785A-484E-A566-84C2080F470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99317" y="4556874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D9EEE3-42D4-438F-99FF-84F834B14151}"/>
              </a:ext>
            </a:extLst>
          </p:cNvPr>
          <p:cNvSpPr/>
          <p:nvPr/>
        </p:nvSpPr>
        <p:spPr>
          <a:xfrm>
            <a:off x="4840048" y="2626108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AutoShape 1691">
            <a:extLst>
              <a:ext uri="{FF2B5EF4-FFF2-40B4-BE49-F238E27FC236}">
                <a16:creationId xmlns:a16="http://schemas.microsoft.com/office/drawing/2014/main" id="{E2FA2B81-5773-4421-BDC6-CF376C326E1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4910" y="2704430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B67190B-C283-4784-9D30-F9A61DBF139F}"/>
              </a:ext>
            </a:extLst>
          </p:cNvPr>
          <p:cNvSpPr/>
          <p:nvPr/>
        </p:nvSpPr>
        <p:spPr>
          <a:xfrm>
            <a:off x="4840048" y="3134962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AutoShape 1691">
            <a:extLst>
              <a:ext uri="{FF2B5EF4-FFF2-40B4-BE49-F238E27FC236}">
                <a16:creationId xmlns:a16="http://schemas.microsoft.com/office/drawing/2014/main" id="{1B983496-F7E3-46DF-9642-8A899B0027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4910" y="3213284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7FF464-F1AB-4FCC-A70B-B19A92973C72}"/>
              </a:ext>
            </a:extLst>
          </p:cNvPr>
          <p:cNvSpPr/>
          <p:nvPr/>
        </p:nvSpPr>
        <p:spPr>
          <a:xfrm>
            <a:off x="4840048" y="3557051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AutoShape 1691">
            <a:extLst>
              <a:ext uri="{FF2B5EF4-FFF2-40B4-BE49-F238E27FC236}">
                <a16:creationId xmlns:a16="http://schemas.microsoft.com/office/drawing/2014/main" id="{F1554103-C1D9-4353-A423-010270096C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4910" y="3635373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DD812D-7190-436E-9A57-08000ADF06EB}"/>
              </a:ext>
            </a:extLst>
          </p:cNvPr>
          <p:cNvSpPr/>
          <p:nvPr/>
        </p:nvSpPr>
        <p:spPr>
          <a:xfrm>
            <a:off x="4840048" y="3973595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AutoShape 1691">
            <a:extLst>
              <a:ext uri="{FF2B5EF4-FFF2-40B4-BE49-F238E27FC236}">
                <a16:creationId xmlns:a16="http://schemas.microsoft.com/office/drawing/2014/main" id="{E2B7DE9D-B771-4298-88BD-BDF9BD65433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4910" y="4051917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E43CB2-0F88-466F-AB2E-32B836FEE9F9}"/>
              </a:ext>
            </a:extLst>
          </p:cNvPr>
          <p:cNvSpPr/>
          <p:nvPr/>
        </p:nvSpPr>
        <p:spPr>
          <a:xfrm>
            <a:off x="4840048" y="4475924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AutoShape 1691">
            <a:extLst>
              <a:ext uri="{FF2B5EF4-FFF2-40B4-BE49-F238E27FC236}">
                <a16:creationId xmlns:a16="http://schemas.microsoft.com/office/drawing/2014/main" id="{DCDED512-7707-4EFE-BD79-8B4AECF56A1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64910" y="4554246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DCFC259-BD90-4026-A25F-9F50B7D75263}"/>
              </a:ext>
            </a:extLst>
          </p:cNvPr>
          <p:cNvSpPr/>
          <p:nvPr/>
        </p:nvSpPr>
        <p:spPr>
          <a:xfrm>
            <a:off x="5215021" y="2631565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AutoShape 1691">
            <a:extLst>
              <a:ext uri="{FF2B5EF4-FFF2-40B4-BE49-F238E27FC236}">
                <a16:creationId xmlns:a16="http://schemas.microsoft.com/office/drawing/2014/main" id="{3C03BBB5-DCE5-4687-AB0D-25AAB69DE12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9883" y="2709887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BF20DE5-CE25-490E-84E0-614F54BBDE7D}"/>
              </a:ext>
            </a:extLst>
          </p:cNvPr>
          <p:cNvSpPr/>
          <p:nvPr/>
        </p:nvSpPr>
        <p:spPr>
          <a:xfrm>
            <a:off x="5215021" y="3140419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AutoShape 1691">
            <a:extLst>
              <a:ext uri="{FF2B5EF4-FFF2-40B4-BE49-F238E27FC236}">
                <a16:creationId xmlns:a16="http://schemas.microsoft.com/office/drawing/2014/main" id="{B566DA6A-91BC-4FCD-BE1A-E8A1C9643F5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9883" y="3218741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573CBD-4811-4154-8714-EBB552F1264F}"/>
              </a:ext>
            </a:extLst>
          </p:cNvPr>
          <p:cNvSpPr/>
          <p:nvPr/>
        </p:nvSpPr>
        <p:spPr>
          <a:xfrm>
            <a:off x="5215021" y="3562508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AutoShape 1691">
            <a:extLst>
              <a:ext uri="{FF2B5EF4-FFF2-40B4-BE49-F238E27FC236}">
                <a16:creationId xmlns:a16="http://schemas.microsoft.com/office/drawing/2014/main" id="{FA38A918-FC07-468A-B6DB-22AC42E39C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9883" y="3640830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80EF318-4DD0-4403-BAA2-885EC3412229}"/>
              </a:ext>
            </a:extLst>
          </p:cNvPr>
          <p:cNvSpPr/>
          <p:nvPr/>
        </p:nvSpPr>
        <p:spPr>
          <a:xfrm>
            <a:off x="5215021" y="3979052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AutoShape 1691">
            <a:extLst>
              <a:ext uri="{FF2B5EF4-FFF2-40B4-BE49-F238E27FC236}">
                <a16:creationId xmlns:a16="http://schemas.microsoft.com/office/drawing/2014/main" id="{D38C74D7-BFDA-44C4-B10A-B833315B1BF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9883" y="4057374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89D5210-34C5-4B44-8CBD-40F54F6895C9}"/>
              </a:ext>
            </a:extLst>
          </p:cNvPr>
          <p:cNvSpPr/>
          <p:nvPr/>
        </p:nvSpPr>
        <p:spPr>
          <a:xfrm>
            <a:off x="5215021" y="4481381"/>
            <a:ext cx="234237" cy="2398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8" name="AutoShape 1691">
            <a:extLst>
              <a:ext uri="{FF2B5EF4-FFF2-40B4-BE49-F238E27FC236}">
                <a16:creationId xmlns:a16="http://schemas.microsoft.com/office/drawing/2014/main" id="{6122F5B6-FFDA-4B90-915E-F96CE6A905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9883" y="4559703"/>
            <a:ext cx="96518" cy="8319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468F9474-8614-4972-AE69-391DEB4AF1A4}"/>
              </a:ext>
            </a:extLst>
          </p:cNvPr>
          <p:cNvSpPr>
            <a:spLocks/>
          </p:cNvSpPr>
          <p:nvPr/>
        </p:nvSpPr>
        <p:spPr bwMode="auto">
          <a:xfrm>
            <a:off x="5634592" y="263774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id="{C6DFC23B-FABB-4CFF-9A19-E46BA9E23DA8}"/>
              </a:ext>
            </a:extLst>
          </p:cNvPr>
          <p:cNvSpPr>
            <a:spLocks/>
          </p:cNvSpPr>
          <p:nvPr/>
        </p:nvSpPr>
        <p:spPr bwMode="auto">
          <a:xfrm>
            <a:off x="5641087" y="311849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D8F04DE0-3B7B-41ED-B5F8-66482901E205}"/>
              </a:ext>
            </a:extLst>
          </p:cNvPr>
          <p:cNvSpPr>
            <a:spLocks/>
          </p:cNvSpPr>
          <p:nvPr/>
        </p:nvSpPr>
        <p:spPr bwMode="auto">
          <a:xfrm>
            <a:off x="5644846" y="355597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A65EC792-520C-45AE-BE3B-BCBF8409B74B}"/>
              </a:ext>
            </a:extLst>
          </p:cNvPr>
          <p:cNvSpPr>
            <a:spLocks/>
          </p:cNvSpPr>
          <p:nvPr/>
        </p:nvSpPr>
        <p:spPr bwMode="auto">
          <a:xfrm>
            <a:off x="5641086" y="40141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E7CE3C5F-BD04-4391-9E43-87C837D5AE0C}"/>
              </a:ext>
            </a:extLst>
          </p:cNvPr>
          <p:cNvSpPr>
            <a:spLocks/>
          </p:cNvSpPr>
          <p:nvPr/>
        </p:nvSpPr>
        <p:spPr bwMode="auto">
          <a:xfrm>
            <a:off x="5651968" y="445159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BC951828-8B2E-41E0-AF05-8617E9104C00}"/>
              </a:ext>
            </a:extLst>
          </p:cNvPr>
          <p:cNvSpPr>
            <a:spLocks/>
          </p:cNvSpPr>
          <p:nvPr/>
        </p:nvSpPr>
        <p:spPr bwMode="auto">
          <a:xfrm>
            <a:off x="6123278" y="263774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3251364E-7B31-4141-A6C9-A29464E5D9AD}"/>
              </a:ext>
            </a:extLst>
          </p:cNvPr>
          <p:cNvSpPr>
            <a:spLocks/>
          </p:cNvSpPr>
          <p:nvPr/>
        </p:nvSpPr>
        <p:spPr bwMode="auto">
          <a:xfrm>
            <a:off x="6137707" y="311211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EECC4B3B-1983-4DFF-BAD5-AB468A0E0BEA}"/>
              </a:ext>
            </a:extLst>
          </p:cNvPr>
          <p:cNvSpPr>
            <a:spLocks/>
          </p:cNvSpPr>
          <p:nvPr/>
        </p:nvSpPr>
        <p:spPr bwMode="auto">
          <a:xfrm>
            <a:off x="6137708" y="35548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8FDFAA35-C72B-4E28-91BD-5FC84ADB9324}"/>
              </a:ext>
            </a:extLst>
          </p:cNvPr>
          <p:cNvSpPr>
            <a:spLocks/>
          </p:cNvSpPr>
          <p:nvPr/>
        </p:nvSpPr>
        <p:spPr bwMode="auto">
          <a:xfrm>
            <a:off x="6137708" y="401411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82752EE9-6535-448B-B712-AD735545824F}"/>
              </a:ext>
            </a:extLst>
          </p:cNvPr>
          <p:cNvSpPr>
            <a:spLocks/>
          </p:cNvSpPr>
          <p:nvPr/>
        </p:nvSpPr>
        <p:spPr bwMode="auto">
          <a:xfrm>
            <a:off x="6128274" y="44528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52706"/>
      </p:ext>
    </p:extLst>
  </p:cSld>
  <p:clrMapOvr>
    <a:masterClrMapping/>
  </p:clrMapOvr>
  <p:transition spd="slow" advTm="3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117" y="15274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휴가승인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hRMVacationAppList.jsp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670969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휴가신청자 조건 검색 폼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3101574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휴가를 신청한 직원의 목록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승인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반련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보류의 버튼을 눌러서 휴가신청 상태를 갱신한다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E08996-25E7-4E81-B5C3-1FAF0866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07207"/>
              </p:ext>
            </p:extLst>
          </p:nvPr>
        </p:nvGraphicFramePr>
        <p:xfrm>
          <a:off x="2142311" y="3275395"/>
          <a:ext cx="4868088" cy="256291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37834">
                  <a:extLst>
                    <a:ext uri="{9D8B030D-6E8A-4147-A177-3AD203B41FA5}">
                      <a16:colId xmlns:a16="http://schemas.microsoft.com/office/drawing/2014/main" val="269693819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14784114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3201923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484951056"/>
                    </a:ext>
                  </a:extLst>
                </a:gridCol>
                <a:gridCol w="1607126">
                  <a:extLst>
                    <a:ext uri="{9D8B030D-6E8A-4147-A177-3AD203B41FA5}">
                      <a16:colId xmlns:a16="http://schemas.microsoft.com/office/drawing/2014/main" val="1057116216"/>
                    </a:ext>
                  </a:extLst>
                </a:gridCol>
              </a:tblGrid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사번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부서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직급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승인여부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951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60806680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54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4521857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41527643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120140229"/>
                  </a:ext>
                </a:extLst>
              </a:tr>
              <a:tr h="40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12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수석간호사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99415379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477674-7A22-4EE7-9335-7C70E1C2B5BF}"/>
              </a:ext>
            </a:extLst>
          </p:cNvPr>
          <p:cNvSpPr/>
          <p:nvPr/>
        </p:nvSpPr>
        <p:spPr>
          <a:xfrm>
            <a:off x="2963425" y="175674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D1864-9901-4CE6-929F-D27C9B4C788F}"/>
              </a:ext>
            </a:extLst>
          </p:cNvPr>
          <p:cNvSpPr/>
          <p:nvPr/>
        </p:nvSpPr>
        <p:spPr>
          <a:xfrm>
            <a:off x="2109565" y="1758539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B0CA4429-666A-4B10-8A84-B98B555B83D1}"/>
              </a:ext>
            </a:extLst>
          </p:cNvPr>
          <p:cNvSpPr>
            <a:spLocks/>
          </p:cNvSpPr>
          <p:nvPr/>
        </p:nvSpPr>
        <p:spPr bwMode="auto">
          <a:xfrm>
            <a:off x="5916272" y="17658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utoShape 1691">
            <a:extLst>
              <a:ext uri="{FF2B5EF4-FFF2-40B4-BE49-F238E27FC236}">
                <a16:creationId xmlns:a16="http://schemas.microsoft.com/office/drawing/2014/main" id="{09113C73-0F89-4227-BCDC-AEE1EFA871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5970" y="1823509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D8F159-F09A-4F59-A021-2F8FBB690952}"/>
              </a:ext>
            </a:extLst>
          </p:cNvPr>
          <p:cNvGrpSpPr/>
          <p:nvPr/>
        </p:nvGrpSpPr>
        <p:grpSpPr>
          <a:xfrm>
            <a:off x="1847548" y="1416366"/>
            <a:ext cx="5242586" cy="698507"/>
            <a:chOff x="1858921" y="1309708"/>
            <a:chExt cx="5242586" cy="6985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91C719-5E9E-43E5-AF1C-4794EEB54D50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706A84B-C7F1-474F-A07A-C5942C5C617B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0DC353-B871-4827-BE4E-DB0B68F00F40}"/>
              </a:ext>
            </a:extLst>
          </p:cNvPr>
          <p:cNvSpPr/>
          <p:nvPr/>
        </p:nvSpPr>
        <p:spPr>
          <a:xfrm>
            <a:off x="4265565" y="1747407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29" name="AutoShape 1691">
            <a:extLst>
              <a:ext uri="{FF2B5EF4-FFF2-40B4-BE49-F238E27FC236}">
                <a16:creationId xmlns:a16="http://schemas.microsoft.com/office/drawing/2014/main" id="{73DFF79D-5F57-45E8-A578-72C4F096AF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1970" y="1812377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BDF9B2-B187-4799-BFA8-66C4F2F0F4B9}"/>
              </a:ext>
            </a:extLst>
          </p:cNvPr>
          <p:cNvSpPr/>
          <p:nvPr/>
        </p:nvSpPr>
        <p:spPr>
          <a:xfrm>
            <a:off x="5074797" y="1751496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31" name="AutoShape 1691">
            <a:extLst>
              <a:ext uri="{FF2B5EF4-FFF2-40B4-BE49-F238E27FC236}">
                <a16:creationId xmlns:a16="http://schemas.microsoft.com/office/drawing/2014/main" id="{794787B8-770E-49F7-8119-5CE8E37522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1202" y="1799374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5451019" y="3160322"/>
            <a:ext cx="1638576" cy="280464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5262533" y="291570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3714"/>
      </p:ext>
    </p:extLst>
  </p:cSld>
  <p:clrMapOvr>
    <a:masterClrMapping/>
  </p:clrMapOvr>
  <p:transition spd="slow" advTm="3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659" y="15360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14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연장근무승인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hRMWorkOverPermit.jsp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B0E16-28BA-4993-B5B4-FABFC7E398D2}"/>
              </a:ext>
            </a:extLst>
          </p:cNvPr>
          <p:cNvSpPr txBox="1"/>
          <p:nvPr/>
        </p:nvSpPr>
        <p:spPr>
          <a:xfrm>
            <a:off x="1048385" y="1538605"/>
            <a:ext cx="312420" cy="231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670969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연장 근무 신청자 조건 검색 폼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3101574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연장 근무 신청한 사람들의 목록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승인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보류 버튼으로 연장근무신청을 승인여부를 결정한다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E08996-25E7-4E81-B5C3-1FAF0866E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2311" y="3275395"/>
          <a:ext cx="4868088" cy="256291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37834">
                  <a:extLst>
                    <a:ext uri="{9D8B030D-6E8A-4147-A177-3AD203B41FA5}">
                      <a16:colId xmlns:a16="http://schemas.microsoft.com/office/drawing/2014/main" val="269693819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14784114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3201923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484951056"/>
                    </a:ext>
                  </a:extLst>
                </a:gridCol>
                <a:gridCol w="1607126">
                  <a:extLst>
                    <a:ext uri="{9D8B030D-6E8A-4147-A177-3AD203B41FA5}">
                      <a16:colId xmlns:a16="http://schemas.microsoft.com/office/drawing/2014/main" val="1057116216"/>
                    </a:ext>
                  </a:extLst>
                </a:gridCol>
              </a:tblGrid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사번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부서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직급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승인여부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951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60806680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54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4521857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41527643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120140229"/>
                  </a:ext>
                </a:extLst>
              </a:tr>
              <a:tr h="40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12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수석간호사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99415379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477674-7A22-4EE7-9335-7C70E1C2B5BF}"/>
              </a:ext>
            </a:extLst>
          </p:cNvPr>
          <p:cNvSpPr/>
          <p:nvPr/>
        </p:nvSpPr>
        <p:spPr>
          <a:xfrm>
            <a:off x="2963425" y="175674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D1864-9901-4CE6-929F-D27C9B4C788F}"/>
              </a:ext>
            </a:extLst>
          </p:cNvPr>
          <p:cNvSpPr/>
          <p:nvPr/>
        </p:nvSpPr>
        <p:spPr>
          <a:xfrm>
            <a:off x="2109565" y="1758539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B0CA4429-666A-4B10-8A84-B98B555B83D1}"/>
              </a:ext>
            </a:extLst>
          </p:cNvPr>
          <p:cNvSpPr>
            <a:spLocks/>
          </p:cNvSpPr>
          <p:nvPr/>
        </p:nvSpPr>
        <p:spPr bwMode="auto">
          <a:xfrm>
            <a:off x="5916272" y="17658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utoShape 1691">
            <a:extLst>
              <a:ext uri="{FF2B5EF4-FFF2-40B4-BE49-F238E27FC236}">
                <a16:creationId xmlns:a16="http://schemas.microsoft.com/office/drawing/2014/main" id="{09113C73-0F89-4227-BCDC-AEE1EFA871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5970" y="1823509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D8F159-F09A-4F59-A021-2F8FBB690952}"/>
              </a:ext>
            </a:extLst>
          </p:cNvPr>
          <p:cNvGrpSpPr/>
          <p:nvPr/>
        </p:nvGrpSpPr>
        <p:grpSpPr>
          <a:xfrm>
            <a:off x="1847548" y="1416366"/>
            <a:ext cx="5242586" cy="698507"/>
            <a:chOff x="1858921" y="1309708"/>
            <a:chExt cx="5242586" cy="6985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91C719-5E9E-43E5-AF1C-4794EEB54D50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706A84B-C7F1-474F-A07A-C5942C5C617B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0DC353-B871-4827-BE4E-DB0B68F00F40}"/>
              </a:ext>
            </a:extLst>
          </p:cNvPr>
          <p:cNvSpPr/>
          <p:nvPr/>
        </p:nvSpPr>
        <p:spPr>
          <a:xfrm>
            <a:off x="4265565" y="1747407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29" name="AutoShape 1691">
            <a:extLst>
              <a:ext uri="{FF2B5EF4-FFF2-40B4-BE49-F238E27FC236}">
                <a16:creationId xmlns:a16="http://schemas.microsoft.com/office/drawing/2014/main" id="{73DFF79D-5F57-45E8-A578-72C4F096AF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1970" y="1812377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BDF9B2-B187-4799-BFA8-66C4F2F0F4B9}"/>
              </a:ext>
            </a:extLst>
          </p:cNvPr>
          <p:cNvSpPr/>
          <p:nvPr/>
        </p:nvSpPr>
        <p:spPr>
          <a:xfrm>
            <a:off x="5074797" y="1751496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31" name="AutoShape 1691">
            <a:extLst>
              <a:ext uri="{FF2B5EF4-FFF2-40B4-BE49-F238E27FC236}">
                <a16:creationId xmlns:a16="http://schemas.microsoft.com/office/drawing/2014/main" id="{794787B8-770E-49F7-8119-5CE8E37522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1202" y="1799374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5451019" y="3160322"/>
            <a:ext cx="1638576" cy="280464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5262533" y="291570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10039"/>
      </p:ext>
    </p:extLst>
  </p:cSld>
  <p:clrMapOvr>
    <a:masterClrMapping/>
  </p:clrMapOvr>
  <p:transition spd="slow" advTm="3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887" y="1536051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휴가승인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hRMVacationAppList.jsp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5398-A3F3-4A09-8F0D-77763B78B1C8}"/>
              </a:ext>
            </a:extLst>
          </p:cNvPr>
          <p:cNvSpPr txBox="1"/>
          <p:nvPr/>
        </p:nvSpPr>
        <p:spPr>
          <a:xfrm>
            <a:off x="7462559" y="1670969"/>
            <a:ext cx="402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휴가신청자 조건 검색 폼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ABE4FD-80B0-43AF-9E83-CC31A0720959}"/>
              </a:ext>
            </a:extLst>
          </p:cNvPr>
          <p:cNvSpPr txBox="1"/>
          <p:nvPr/>
        </p:nvSpPr>
        <p:spPr>
          <a:xfrm>
            <a:off x="7462559" y="3101574"/>
            <a:ext cx="40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휴가를 신청한 직원의 목록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승인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반련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보류의 버튼을 눌러서 휴가신청 상태를 갱신한다</a:t>
            </a:r>
            <a:r>
              <a:rPr lang="en-US" altLang="ko-KR" sz="1200" b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E08996-25E7-4E81-B5C3-1FAF0866E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2311" y="3275395"/>
          <a:ext cx="4868088" cy="256291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37834">
                  <a:extLst>
                    <a:ext uri="{9D8B030D-6E8A-4147-A177-3AD203B41FA5}">
                      <a16:colId xmlns:a16="http://schemas.microsoft.com/office/drawing/2014/main" val="269693819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14784114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3201923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484951056"/>
                    </a:ext>
                  </a:extLst>
                </a:gridCol>
                <a:gridCol w="1607126">
                  <a:extLst>
                    <a:ext uri="{9D8B030D-6E8A-4147-A177-3AD203B41FA5}">
                      <a16:colId xmlns:a16="http://schemas.microsoft.com/office/drawing/2014/main" val="1057116216"/>
                    </a:ext>
                  </a:extLst>
                </a:gridCol>
              </a:tblGrid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사번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부서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직급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승인여부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</a:p>
                  </a:txBody>
                  <a:tcPr marL="63530" marR="63530" marT="31765" marB="31765"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951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60806680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54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과장의사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452185754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2541527643"/>
                  </a:ext>
                </a:extLst>
              </a:tr>
              <a:tr h="4164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레지던트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120140229"/>
                  </a:ext>
                </a:extLst>
              </a:tr>
              <a:tr h="40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12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내과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수석간호사</a:t>
                      </a: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</a:rPr>
                        <a:t>미승인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ko-KR" altLang="en-US" sz="1200" dirty="0">
                          <a:effectLst/>
                        </a:rPr>
                        <a:t>승인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반려</a:t>
                      </a:r>
                      <a:r>
                        <a:rPr lang="en-US" altLang="ko-KR" sz="1200" dirty="0">
                          <a:effectLst/>
                        </a:rPr>
                        <a:t>],[</a:t>
                      </a:r>
                      <a:r>
                        <a:rPr lang="ko-KR" altLang="en-US" sz="1200" dirty="0">
                          <a:effectLst/>
                        </a:rPr>
                        <a:t>보류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algn="ctr" fontAlgn="ctr"/>
                      <a:endParaRPr lang="ko-KR" altLang="en-US" sz="1200" dirty="0">
                        <a:effectLst/>
                      </a:endParaRPr>
                    </a:p>
                  </a:txBody>
                  <a:tcPr marL="63530" marR="63530" marT="31765" marB="31765" anchor="ctr"/>
                </a:tc>
                <a:extLst>
                  <a:ext uri="{0D108BD9-81ED-4DB2-BD59-A6C34878D82A}">
                    <a16:rowId xmlns:a16="http://schemas.microsoft.com/office/drawing/2014/main" val="199415379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477674-7A22-4EE7-9335-7C70E1C2B5BF}"/>
              </a:ext>
            </a:extLst>
          </p:cNvPr>
          <p:cNvSpPr/>
          <p:nvPr/>
        </p:nvSpPr>
        <p:spPr>
          <a:xfrm>
            <a:off x="2963425" y="1756742"/>
            <a:ext cx="1234317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Keyword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D1864-9901-4CE6-929F-D27C9B4C788F}"/>
              </a:ext>
            </a:extLst>
          </p:cNvPr>
          <p:cNvSpPr/>
          <p:nvPr/>
        </p:nvSpPr>
        <p:spPr>
          <a:xfrm>
            <a:off x="2109565" y="1758539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B0CA4429-666A-4B10-8A84-B98B555B83D1}"/>
              </a:ext>
            </a:extLst>
          </p:cNvPr>
          <p:cNvSpPr>
            <a:spLocks/>
          </p:cNvSpPr>
          <p:nvPr/>
        </p:nvSpPr>
        <p:spPr bwMode="auto">
          <a:xfrm>
            <a:off x="5916272" y="17658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utoShape 1691">
            <a:extLst>
              <a:ext uri="{FF2B5EF4-FFF2-40B4-BE49-F238E27FC236}">
                <a16:creationId xmlns:a16="http://schemas.microsoft.com/office/drawing/2014/main" id="{09113C73-0F89-4227-BCDC-AEE1EFA871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5970" y="1823509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D8F159-F09A-4F59-A021-2F8FBB690952}"/>
              </a:ext>
            </a:extLst>
          </p:cNvPr>
          <p:cNvGrpSpPr/>
          <p:nvPr/>
        </p:nvGrpSpPr>
        <p:grpSpPr>
          <a:xfrm>
            <a:off x="1847548" y="1416366"/>
            <a:ext cx="5242586" cy="698507"/>
            <a:chOff x="1858921" y="1309708"/>
            <a:chExt cx="5242586" cy="6985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91C719-5E9E-43E5-AF1C-4794EEB54D50}"/>
                </a:ext>
              </a:extLst>
            </p:cNvPr>
            <p:cNvSpPr/>
            <p:nvPr/>
          </p:nvSpPr>
          <p:spPr>
            <a:xfrm>
              <a:off x="2048605" y="1600440"/>
              <a:ext cx="5052902" cy="407775"/>
            </a:xfrm>
            <a:prstGeom prst="rect">
              <a:avLst/>
            </a:prstGeom>
            <a:noFill/>
            <a:ln w="349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706A84B-C7F1-474F-A07A-C5942C5C617B}"/>
                </a:ext>
              </a:extLst>
            </p:cNvPr>
            <p:cNvSpPr/>
            <p:nvPr/>
          </p:nvSpPr>
          <p:spPr>
            <a:xfrm>
              <a:off x="1858921" y="1309708"/>
              <a:ext cx="402981" cy="400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0DC353-B871-4827-BE4E-DB0B68F00F40}"/>
              </a:ext>
            </a:extLst>
          </p:cNvPr>
          <p:cNvSpPr/>
          <p:nvPr/>
        </p:nvSpPr>
        <p:spPr>
          <a:xfrm>
            <a:off x="4265565" y="1747407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29" name="AutoShape 1691">
            <a:extLst>
              <a:ext uri="{FF2B5EF4-FFF2-40B4-BE49-F238E27FC236}">
                <a16:creationId xmlns:a16="http://schemas.microsoft.com/office/drawing/2014/main" id="{73DFF79D-5F57-45E8-A578-72C4F096AF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41970" y="1812377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BDF9B2-B187-4799-BFA8-66C4F2F0F4B9}"/>
              </a:ext>
            </a:extLst>
          </p:cNvPr>
          <p:cNvSpPr/>
          <p:nvPr/>
        </p:nvSpPr>
        <p:spPr>
          <a:xfrm>
            <a:off x="5074797" y="1751496"/>
            <a:ext cx="752445" cy="2579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31" name="AutoShape 1691">
            <a:extLst>
              <a:ext uri="{FF2B5EF4-FFF2-40B4-BE49-F238E27FC236}">
                <a16:creationId xmlns:a16="http://schemas.microsoft.com/office/drawing/2014/main" id="{794787B8-770E-49F7-8119-5CE8E37522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51202" y="1799374"/>
            <a:ext cx="133089" cy="124458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5451019" y="3160322"/>
            <a:ext cx="1638576" cy="280464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5262533" y="2915705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16446"/>
      </p:ext>
    </p:extLst>
  </p:cSld>
  <p:clrMapOvr>
    <a:masterClrMapping/>
  </p:clrMapOvr>
  <p:transition spd="slow" advTm="300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53131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통계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statisticsHospital.jsp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428621-E876-45D9-8BB6-EA9BCE39121E}"/>
              </a:ext>
            </a:extLst>
          </p:cNvPr>
          <p:cNvSpPr txBox="1"/>
          <p:nvPr/>
        </p:nvSpPr>
        <p:spPr>
          <a:xfrm>
            <a:off x="7470300" y="2032471"/>
            <a:ext cx="40250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병원에 관련된 통계가 들어간다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월별 진료 환자수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부서별 진료 환자수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월별 매출 그래프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월별 부서별 </a:t>
            </a: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입원환자수</a:t>
            </a: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년별</a:t>
            </a:r>
            <a:r>
              <a:rPr lang="ko-KR" altLang="en-US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검색이 가능하다</a:t>
            </a:r>
            <a:r>
              <a:rPr lang="en-US" altLang="ko-KR" sz="1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80B7EC-A235-4D29-AE52-1267164D48F8}"/>
              </a:ext>
            </a:extLst>
          </p:cNvPr>
          <p:cNvSpPr/>
          <p:nvPr/>
        </p:nvSpPr>
        <p:spPr>
          <a:xfrm>
            <a:off x="1926744" y="1509763"/>
            <a:ext cx="5351337" cy="49020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77F1D5-2FEC-466A-9CC1-2554B859AF88}"/>
              </a:ext>
            </a:extLst>
          </p:cNvPr>
          <p:cNvSpPr/>
          <p:nvPr/>
        </p:nvSpPr>
        <p:spPr>
          <a:xfrm>
            <a:off x="2197634" y="2032471"/>
            <a:ext cx="4433902" cy="3761578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8FBD2-4BD3-44CA-AD43-81F9B175B73B}"/>
              </a:ext>
            </a:extLst>
          </p:cNvPr>
          <p:cNvSpPr/>
          <p:nvPr/>
        </p:nvSpPr>
        <p:spPr>
          <a:xfrm>
            <a:off x="4208056" y="1812894"/>
            <a:ext cx="402981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Bar Chart">
            <a:extLst>
              <a:ext uri="{FF2B5EF4-FFF2-40B4-BE49-F238E27FC236}">
                <a16:creationId xmlns:a16="http://schemas.microsoft.com/office/drawing/2014/main" id="{F3F2C790-5E1F-429E-B54B-16B96A671B2C}"/>
              </a:ext>
            </a:extLst>
          </p:cNvPr>
          <p:cNvGrpSpPr/>
          <p:nvPr/>
        </p:nvGrpSpPr>
        <p:grpSpPr>
          <a:xfrm>
            <a:off x="2323127" y="2225801"/>
            <a:ext cx="1848539" cy="1250943"/>
            <a:chOff x="1259157" y="4724401"/>
            <a:chExt cx="1272112" cy="758322"/>
          </a:xfrm>
          <a:solidFill>
            <a:schemeClr val="accent1"/>
          </a:solidFill>
        </p:grpSpPr>
        <p:cxnSp>
          <p:nvCxnSpPr>
            <p:cNvPr id="21" name="Axis">
              <a:extLst>
                <a:ext uri="{FF2B5EF4-FFF2-40B4-BE49-F238E27FC236}">
                  <a16:creationId xmlns:a16="http://schemas.microsoft.com/office/drawing/2014/main" id="{11D06E5A-525E-434B-A550-D3B4EBD022FE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ar 6">
              <a:extLst>
                <a:ext uri="{FF2B5EF4-FFF2-40B4-BE49-F238E27FC236}">
                  <a16:creationId xmlns:a16="http://schemas.microsoft.com/office/drawing/2014/main" id="{12B80DBB-F212-415D-B832-90D535B0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Bar 5">
              <a:extLst>
                <a:ext uri="{FF2B5EF4-FFF2-40B4-BE49-F238E27FC236}">
                  <a16:creationId xmlns:a16="http://schemas.microsoft.com/office/drawing/2014/main" id="{0FAB05BD-F464-45D2-8E68-48962A04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Bar 4">
              <a:extLst>
                <a:ext uri="{FF2B5EF4-FFF2-40B4-BE49-F238E27FC236}">
                  <a16:creationId xmlns:a16="http://schemas.microsoft.com/office/drawing/2014/main" id="{55644EF0-38D3-49DF-9E38-79632AD0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ar 3">
              <a:extLst>
                <a:ext uri="{FF2B5EF4-FFF2-40B4-BE49-F238E27FC236}">
                  <a16:creationId xmlns:a16="http://schemas.microsoft.com/office/drawing/2014/main" id="{DBE08412-C5D8-4051-8D13-91F5909E6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ar 2">
              <a:extLst>
                <a:ext uri="{FF2B5EF4-FFF2-40B4-BE49-F238E27FC236}">
                  <a16:creationId xmlns:a16="http://schemas.microsoft.com/office/drawing/2014/main" id="{CF77345F-61FB-4F14-BE63-745C01120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ar 1">
              <a:extLst>
                <a:ext uri="{FF2B5EF4-FFF2-40B4-BE49-F238E27FC236}">
                  <a16:creationId xmlns:a16="http://schemas.microsoft.com/office/drawing/2014/main" id="{ECC82106-2289-4AB2-9CFA-D2B2F71D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Bar Chart">
            <a:extLst>
              <a:ext uri="{FF2B5EF4-FFF2-40B4-BE49-F238E27FC236}">
                <a16:creationId xmlns:a16="http://schemas.microsoft.com/office/drawing/2014/main" id="{146AE8CB-03FD-43EA-8687-7812A440063D}"/>
              </a:ext>
            </a:extLst>
          </p:cNvPr>
          <p:cNvGrpSpPr/>
          <p:nvPr/>
        </p:nvGrpSpPr>
        <p:grpSpPr>
          <a:xfrm>
            <a:off x="4680013" y="2141075"/>
            <a:ext cx="1686497" cy="1335665"/>
            <a:chOff x="2932279" y="4508460"/>
            <a:chExt cx="1070083" cy="974262"/>
          </a:xfrm>
          <a:solidFill>
            <a:schemeClr val="accent1"/>
          </a:solidFill>
        </p:grpSpPr>
        <p:sp>
          <p:nvSpPr>
            <p:cNvPr id="29" name="Bar 5">
              <a:extLst>
                <a:ext uri="{FF2B5EF4-FFF2-40B4-BE49-F238E27FC236}">
                  <a16:creationId xmlns:a16="http://schemas.microsoft.com/office/drawing/2014/main" id="{5FE043B2-4F76-4874-AE51-35A2AFF43D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Bar 4">
              <a:extLst>
                <a:ext uri="{FF2B5EF4-FFF2-40B4-BE49-F238E27FC236}">
                  <a16:creationId xmlns:a16="http://schemas.microsoft.com/office/drawing/2014/main" id="{B2883370-9AF0-4DBD-8C35-4E366FF0B8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ar 3">
              <a:extLst>
                <a:ext uri="{FF2B5EF4-FFF2-40B4-BE49-F238E27FC236}">
                  <a16:creationId xmlns:a16="http://schemas.microsoft.com/office/drawing/2014/main" id="{F94276B7-A21E-4BB4-A9D3-0C6D2700B6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ar 2">
              <a:extLst>
                <a:ext uri="{FF2B5EF4-FFF2-40B4-BE49-F238E27FC236}">
                  <a16:creationId xmlns:a16="http://schemas.microsoft.com/office/drawing/2014/main" id="{53A55A4B-C927-4CC7-8D6B-B12B2CB47A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Bar 1">
              <a:extLst>
                <a:ext uri="{FF2B5EF4-FFF2-40B4-BE49-F238E27FC236}">
                  <a16:creationId xmlns:a16="http://schemas.microsoft.com/office/drawing/2014/main" id="{C84FDE3D-5E9A-4A02-9359-E78D85CBF3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Axis">
              <a:extLst>
                <a:ext uri="{FF2B5EF4-FFF2-40B4-BE49-F238E27FC236}">
                  <a16:creationId xmlns:a16="http://schemas.microsoft.com/office/drawing/2014/main" id="{5796DFBB-7231-40E7-9396-4C0D8CD89C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29B8925-BF41-4358-82B4-33AB64ECE1EE}"/>
              </a:ext>
            </a:extLst>
          </p:cNvPr>
          <p:cNvSpPr/>
          <p:nvPr/>
        </p:nvSpPr>
        <p:spPr>
          <a:xfrm>
            <a:off x="2404961" y="4113016"/>
            <a:ext cx="1501630" cy="999705"/>
          </a:xfrm>
          <a:custGeom>
            <a:avLst/>
            <a:gdLst>
              <a:gd name="connsiteX0" fmla="*/ 0 w 1501630"/>
              <a:gd name="connsiteY0" fmla="*/ 67111 h 999705"/>
              <a:gd name="connsiteX1" fmla="*/ 360727 w 1501630"/>
              <a:gd name="connsiteY1" fmla="*/ 687897 h 999705"/>
              <a:gd name="connsiteX2" fmla="*/ 662731 w 1501630"/>
              <a:gd name="connsiteY2" fmla="*/ 453005 h 999705"/>
              <a:gd name="connsiteX3" fmla="*/ 973123 w 1501630"/>
              <a:gd name="connsiteY3" fmla="*/ 998289 h 999705"/>
              <a:gd name="connsiteX4" fmla="*/ 1216404 w 1501630"/>
              <a:gd name="connsiteY4" fmla="*/ 260058 h 999705"/>
              <a:gd name="connsiteX5" fmla="*/ 1501630 w 1501630"/>
              <a:gd name="connsiteY5" fmla="*/ 0 h 999705"/>
              <a:gd name="connsiteX6" fmla="*/ 1501630 w 1501630"/>
              <a:gd name="connsiteY6" fmla="*/ 0 h 99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630" h="999705">
                <a:moveTo>
                  <a:pt x="0" y="67111"/>
                </a:moveTo>
                <a:cubicBezTo>
                  <a:pt x="125136" y="345346"/>
                  <a:pt x="250272" y="623581"/>
                  <a:pt x="360727" y="687897"/>
                </a:cubicBezTo>
                <a:cubicBezTo>
                  <a:pt x="471182" y="752213"/>
                  <a:pt x="560665" y="401273"/>
                  <a:pt x="662731" y="453005"/>
                </a:cubicBezTo>
                <a:cubicBezTo>
                  <a:pt x="764797" y="504737"/>
                  <a:pt x="880844" y="1030447"/>
                  <a:pt x="973123" y="998289"/>
                </a:cubicBezTo>
                <a:cubicBezTo>
                  <a:pt x="1065402" y="966131"/>
                  <a:pt x="1128320" y="426440"/>
                  <a:pt x="1216404" y="260058"/>
                </a:cubicBezTo>
                <a:cubicBezTo>
                  <a:pt x="1304489" y="93677"/>
                  <a:pt x="1501630" y="0"/>
                  <a:pt x="1501630" y="0"/>
                </a:cubicBezTo>
                <a:lnTo>
                  <a:pt x="1501630" y="0"/>
                </a:lnTo>
              </a:path>
            </a:pathLst>
          </a:cu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C31C66-A4D1-4691-A37D-433FCC9BA072}"/>
              </a:ext>
            </a:extLst>
          </p:cNvPr>
          <p:cNvCxnSpPr/>
          <p:nvPr/>
        </p:nvCxnSpPr>
        <p:spPr>
          <a:xfrm>
            <a:off x="2381559" y="3806453"/>
            <a:ext cx="0" cy="1635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185B85-27ED-46DA-878A-194B011FB098}"/>
              </a:ext>
            </a:extLst>
          </p:cNvPr>
          <p:cNvCxnSpPr>
            <a:cxnSpLocks/>
          </p:cNvCxnSpPr>
          <p:nvPr/>
        </p:nvCxnSpPr>
        <p:spPr>
          <a:xfrm flipH="1">
            <a:off x="2381559" y="5443721"/>
            <a:ext cx="1995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24899FD-E23E-410F-A360-136365C1E848}"/>
              </a:ext>
            </a:extLst>
          </p:cNvPr>
          <p:cNvSpPr/>
          <p:nvPr/>
        </p:nvSpPr>
        <p:spPr>
          <a:xfrm>
            <a:off x="4792856" y="4033615"/>
            <a:ext cx="1247686" cy="12476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602217"/>
      </p:ext>
    </p:extLst>
  </p:cSld>
  <p:clrMapOvr>
    <a:masterClrMapping/>
  </p:clrMapOvr>
  <p:transition spd="slow" advTm="3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53131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45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2-1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반응형 웹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와 모바일 화면</a:t>
            </a: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게스트검색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Index.jsp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5DF03BA-0F8C-48CE-B746-817E04F907BB}"/>
              </a:ext>
            </a:extLst>
          </p:cNvPr>
          <p:cNvGrpSpPr/>
          <p:nvPr/>
        </p:nvGrpSpPr>
        <p:grpSpPr>
          <a:xfrm>
            <a:off x="2424585" y="1697737"/>
            <a:ext cx="4928957" cy="3643005"/>
            <a:chOff x="1709176" y="1697737"/>
            <a:chExt cx="4928957" cy="3643005"/>
          </a:xfrm>
        </p:grpSpPr>
        <p:grpSp>
          <p:nvGrpSpPr>
            <p:cNvPr id="6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D341ED88-5880-4A7C-98DF-FF36B12A352D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709178" y="1697737"/>
              <a:ext cx="4928955" cy="3643005"/>
              <a:chOff x="595685" y="1261242"/>
              <a:chExt cx="6668462" cy="4352544"/>
            </a:xfrm>
          </p:grpSpPr>
          <p:sp>
            <p:nvSpPr>
              <p:cNvPr id="6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518C864D-C920-4DF8-AFDE-8CF29B8400E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900425"/>
                <a:ext cx="6668462" cy="37133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1E5BFC-0E43-4DD4-A740-7BFE2273BA2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261242"/>
                <a:ext cx="6668461" cy="6416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6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44C4CE-8D83-4B13-9A94-50741C42148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942313" y="1628705"/>
                <a:ext cx="201889" cy="13466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0A5C3A0-B017-403E-BEBE-8B69856F1EAD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78839" y="1346366"/>
                <a:ext cx="133161" cy="11380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1236F16-6DA2-454E-BF2B-F4405CD6461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17254" y="1554013"/>
                <a:ext cx="5005113" cy="28404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7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4A06B5C-DF6E-4EBF-8D4D-1DF5E0E0C21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920244" y="1616376"/>
                <a:ext cx="126718" cy="159322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Navigation Buttons">
                <a:extLst>
                  <a:ext uri="{FF2B5EF4-FFF2-40B4-BE49-F238E27FC236}">
                    <a16:creationId xmlns:a16="http://schemas.microsoft.com/office/drawing/2014/main" id="{04E57ABA-8BC3-458B-A4BE-6FEEB462A96D}"/>
                  </a:ext>
                </a:extLst>
              </p:cNvPr>
              <p:cNvGrpSpPr/>
              <p:nvPr/>
            </p:nvGrpSpPr>
            <p:grpSpPr>
              <a:xfrm>
                <a:off x="766036" y="1592666"/>
                <a:ext cx="867693" cy="206740"/>
                <a:chOff x="766036" y="1592666"/>
                <a:chExt cx="867693" cy="206740"/>
              </a:xfrm>
            </p:grpSpPr>
            <p:sp>
              <p:nvSpPr>
                <p:cNvPr id="7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EACB44E-3BF3-4144-B88C-BF3D79A06EC0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6036" y="1623962"/>
                  <a:ext cx="206184" cy="14414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4B5DD55-CE2E-4D7C-A466-BEC6D8AF29B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92494" y="1623962"/>
                  <a:ext cx="206184" cy="14414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509E1A0-E113-433A-9186-44A17EF6D4F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418954" y="1592666"/>
                  <a:ext cx="214775" cy="20674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320585-A31E-4840-9F59-A8C0ED0F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176" y="2258915"/>
              <a:ext cx="4928953" cy="2850479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82F4B5-4E34-4B02-84EC-CCB211995F6A}"/>
              </a:ext>
            </a:extLst>
          </p:cNvPr>
          <p:cNvGrpSpPr/>
          <p:nvPr/>
        </p:nvGrpSpPr>
        <p:grpSpPr>
          <a:xfrm>
            <a:off x="8338126" y="1168955"/>
            <a:ext cx="2662834" cy="4153546"/>
            <a:chOff x="8338126" y="1168955"/>
            <a:chExt cx="2662834" cy="41535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18C53F-3769-4331-BC23-6DF600C8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126" y="1168955"/>
              <a:ext cx="2662834" cy="2286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3F3DFF9-702A-4560-86B1-4A5A13433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691" y="1394901"/>
              <a:ext cx="2659269" cy="3927600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7228466-A5C5-480A-B044-D3BA10322496}"/>
              </a:ext>
            </a:extLst>
          </p:cNvPr>
          <p:cNvSpPr txBox="1"/>
          <p:nvPr/>
        </p:nvSpPr>
        <p:spPr>
          <a:xfrm>
            <a:off x="4640835" y="5504379"/>
            <a:ext cx="10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화면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EB3ED7-8B3B-4332-96B3-02441F7EC6A4}"/>
              </a:ext>
            </a:extLst>
          </p:cNvPr>
          <p:cNvSpPr txBox="1"/>
          <p:nvPr/>
        </p:nvSpPr>
        <p:spPr>
          <a:xfrm>
            <a:off x="9041435" y="5504379"/>
            <a:ext cx="19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모바일화면</a:t>
            </a:r>
          </a:p>
        </p:txBody>
      </p:sp>
    </p:spTree>
    <p:extLst>
      <p:ext uri="{BB962C8B-B14F-4D97-AF65-F5344CB8AC3E}">
        <p14:creationId xmlns:p14="http://schemas.microsoft.com/office/powerpoint/2010/main" val="97222565"/>
      </p:ext>
    </p:extLst>
  </p:cSld>
  <p:clrMapOvr>
    <a:masterClrMapping/>
  </p:clrMapOvr>
  <p:transition spd="slow" advTm="3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53131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45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2-1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반응형 웹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와 모바일 화면</a:t>
            </a: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로그인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Login.jsp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EB3ED7-8B3B-4332-96B3-02441F7EC6A4}"/>
              </a:ext>
            </a:extLst>
          </p:cNvPr>
          <p:cNvSpPr txBox="1"/>
          <p:nvPr/>
        </p:nvSpPr>
        <p:spPr>
          <a:xfrm>
            <a:off x="9041435" y="5504379"/>
            <a:ext cx="19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모바일화면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AB7721-46B9-424F-8753-9EFCF616E6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9343" y="1934673"/>
            <a:ext cx="2748674" cy="3429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04147C8-01C8-4DB7-8BEA-CEED6C8D9899}"/>
              </a:ext>
            </a:extLst>
          </p:cNvPr>
          <p:cNvGrpSpPr/>
          <p:nvPr/>
        </p:nvGrpSpPr>
        <p:grpSpPr>
          <a:xfrm>
            <a:off x="2468312" y="1706273"/>
            <a:ext cx="4928962" cy="4026732"/>
            <a:chOff x="2529855" y="1803013"/>
            <a:chExt cx="4928962" cy="40267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7228466-A5C5-480A-B044-D3BA10322496}"/>
                </a:ext>
              </a:extLst>
            </p:cNvPr>
            <p:cNvSpPr txBox="1"/>
            <p:nvPr/>
          </p:nvSpPr>
          <p:spPr>
            <a:xfrm>
              <a:off x="4500151" y="5460413"/>
              <a:ext cx="107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PC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화면</a:t>
              </a:r>
            </a:p>
          </p:txBody>
        </p:sp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9D1D2A16-46BB-4199-A468-C0E5371C6A3A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2529862" y="1803013"/>
              <a:ext cx="4928955" cy="3643005"/>
              <a:chOff x="595685" y="1261242"/>
              <a:chExt cx="6668462" cy="4352544"/>
            </a:xfrm>
          </p:grpSpPr>
          <p:sp>
            <p:nvSpPr>
              <p:cNvPr id="33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0616BF5-9508-4F5A-A49F-78F67DE05DF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900425"/>
                <a:ext cx="6668462" cy="37133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2ECE668-58AD-481B-B21D-7DB1B0357F6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261242"/>
                <a:ext cx="6668461" cy="6416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5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86F23B8-ACD6-44A0-8F0F-4BF51DA231C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942313" y="1628705"/>
                <a:ext cx="201889" cy="13466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290B5D6-C148-4F25-B40F-2CAC2941F856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78839" y="1346366"/>
                <a:ext cx="133161" cy="11380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CB5FEF8-B57D-4731-9BBE-74DAB6B97F8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17254" y="1554013"/>
                <a:ext cx="5005113" cy="28404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38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2AF6A60-C386-440E-A068-85F146D4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920244" y="1616376"/>
                <a:ext cx="126718" cy="159322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Navigation Buttons">
                <a:extLst>
                  <a:ext uri="{FF2B5EF4-FFF2-40B4-BE49-F238E27FC236}">
                    <a16:creationId xmlns:a16="http://schemas.microsoft.com/office/drawing/2014/main" id="{1780493A-93ED-443B-A9D0-E86F66453ECA}"/>
                  </a:ext>
                </a:extLst>
              </p:cNvPr>
              <p:cNvGrpSpPr/>
              <p:nvPr/>
            </p:nvGrpSpPr>
            <p:grpSpPr>
              <a:xfrm>
                <a:off x="766036" y="1592666"/>
                <a:ext cx="867693" cy="206740"/>
                <a:chOff x="766036" y="1592666"/>
                <a:chExt cx="867693" cy="206740"/>
              </a:xfrm>
            </p:grpSpPr>
            <p:sp>
              <p:nvSpPr>
                <p:cNvPr id="4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8C7C88B-EBDB-4647-B1B4-8AABBC4739C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6036" y="1623962"/>
                  <a:ext cx="206184" cy="14414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E70C96-5C10-4674-B019-F1287B2E0A68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92494" y="1623962"/>
                  <a:ext cx="206184" cy="14414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73C13FE0-2D6B-4383-B20F-4CEE75B8197F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418954" y="1592666"/>
                  <a:ext cx="214775" cy="20674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22D01C5-9F63-414B-BA84-A63FA913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29855" y="2348317"/>
              <a:ext cx="4928954" cy="3097702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990FE019-7EC9-49A7-945F-1D4DBBC8E6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8" y="1706073"/>
            <a:ext cx="27486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7912"/>
      </p:ext>
    </p:extLst>
  </p:cSld>
  <p:clrMapOvr>
    <a:masterClrMapping/>
  </p:clrMapOvr>
  <p:transition spd="slow" advTm="3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53131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45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2-1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반응형 웹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와 모바일 화면</a:t>
            </a: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메인화면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hospitalMain.jsp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228466-A5C5-480A-B044-D3BA10322496}"/>
              </a:ext>
            </a:extLst>
          </p:cNvPr>
          <p:cNvSpPr txBox="1"/>
          <p:nvPr/>
        </p:nvSpPr>
        <p:spPr>
          <a:xfrm>
            <a:off x="3859821" y="5732978"/>
            <a:ext cx="10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화면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EB3ED7-8B3B-4332-96B3-02441F7EC6A4}"/>
              </a:ext>
            </a:extLst>
          </p:cNvPr>
          <p:cNvSpPr txBox="1"/>
          <p:nvPr/>
        </p:nvSpPr>
        <p:spPr>
          <a:xfrm>
            <a:off x="8904667" y="5732978"/>
            <a:ext cx="19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모바일화면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75CDE0-1AFB-42D5-B497-8A11A5BE5C98}"/>
              </a:ext>
            </a:extLst>
          </p:cNvPr>
          <p:cNvGrpSpPr/>
          <p:nvPr/>
        </p:nvGrpSpPr>
        <p:grpSpPr>
          <a:xfrm>
            <a:off x="1931536" y="1856263"/>
            <a:ext cx="4929405" cy="3643005"/>
            <a:chOff x="1708727" y="1869872"/>
            <a:chExt cx="4929405" cy="3643005"/>
          </a:xfrm>
        </p:grpSpPr>
        <p:grpSp>
          <p:nvGrpSpPr>
            <p:cNvPr id="6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D341ED88-5880-4A7C-98DF-FF36B12A352D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709177" y="1869872"/>
              <a:ext cx="4928955" cy="3643005"/>
              <a:chOff x="595685" y="1261242"/>
              <a:chExt cx="6668462" cy="4352544"/>
            </a:xfrm>
          </p:grpSpPr>
          <p:sp>
            <p:nvSpPr>
              <p:cNvPr id="6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518C864D-C920-4DF8-AFDE-8CF29B8400E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900425"/>
                <a:ext cx="6668462" cy="37133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1E5BFC-0E43-4DD4-A740-7BFE2273BA2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261242"/>
                <a:ext cx="6668461" cy="6416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6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44C4CE-8D83-4B13-9A94-50741C42148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942313" y="1628705"/>
                <a:ext cx="201889" cy="13466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0A5C3A0-B017-403E-BEBE-8B69856F1EAD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78839" y="1346366"/>
                <a:ext cx="133161" cy="113802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1236F16-6DA2-454E-BF2B-F4405CD6461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17254" y="1554013"/>
                <a:ext cx="5005113" cy="28404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7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4A06B5C-DF6E-4EBF-8D4D-1DF5E0E0C21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920244" y="1616376"/>
                <a:ext cx="126718" cy="159322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Navigation Buttons">
                <a:extLst>
                  <a:ext uri="{FF2B5EF4-FFF2-40B4-BE49-F238E27FC236}">
                    <a16:creationId xmlns:a16="http://schemas.microsoft.com/office/drawing/2014/main" id="{04E57ABA-8BC3-458B-A4BE-6FEEB462A96D}"/>
                  </a:ext>
                </a:extLst>
              </p:cNvPr>
              <p:cNvGrpSpPr/>
              <p:nvPr/>
            </p:nvGrpSpPr>
            <p:grpSpPr>
              <a:xfrm>
                <a:off x="766036" y="1592666"/>
                <a:ext cx="867693" cy="206740"/>
                <a:chOff x="766036" y="1592666"/>
                <a:chExt cx="867693" cy="206740"/>
              </a:xfrm>
            </p:grpSpPr>
            <p:sp>
              <p:nvSpPr>
                <p:cNvPr id="7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EACB44E-3BF3-4144-B88C-BF3D79A06EC0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6036" y="1623962"/>
                  <a:ext cx="206184" cy="14414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4B5DD55-CE2E-4D7C-A466-BEC6D8AF29B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92494" y="1623962"/>
                  <a:ext cx="206184" cy="14414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509E1A0-E113-433A-9186-44A17EF6D4F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418954" y="1592666"/>
                  <a:ext cx="214775" cy="20674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E30147-CE10-4100-8D8F-0FC00AA32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727" y="2408823"/>
              <a:ext cx="4909165" cy="309555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194D39-C0E8-486F-B7F3-1CB0EC2ADC4E}"/>
              </a:ext>
            </a:extLst>
          </p:cNvPr>
          <p:cNvGrpSpPr/>
          <p:nvPr/>
        </p:nvGrpSpPr>
        <p:grpSpPr>
          <a:xfrm>
            <a:off x="7247200" y="1658680"/>
            <a:ext cx="4401458" cy="3845698"/>
            <a:chOff x="6894397" y="1569358"/>
            <a:chExt cx="4401458" cy="38456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18C53F-3769-4331-BC23-6DF600C8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397" y="1569358"/>
              <a:ext cx="2147034" cy="2286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F7911F-BD64-44A9-94BB-96F94606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397" y="1797958"/>
              <a:ext cx="2141964" cy="3617098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F518DCB-ADD8-44F9-A2D3-56176ED6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821" y="1583437"/>
              <a:ext cx="2147034" cy="228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C2AE900-5E00-49DD-93EB-76E40EEF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821" y="1824328"/>
              <a:ext cx="2147034" cy="359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584830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71DA603-E7D3-43F6-B029-9B045455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0"/>
            <a:ext cx="10752000" cy="44131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B9A277-9B18-4DAE-B09C-43F7495D1DB8}"/>
              </a:ext>
            </a:extLst>
          </p:cNvPr>
          <p:cNvSpPr txBox="1"/>
          <p:nvPr/>
        </p:nvSpPr>
        <p:spPr>
          <a:xfrm>
            <a:off x="3875713" y="4950994"/>
            <a:ext cx="831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소개 및 일정</a:t>
            </a:r>
            <a:endParaRPr lang="ko-KR" altLang="en-US" sz="6000" dirty="0">
              <a:solidFill>
                <a:srgbClr val="262626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036AB0-D6A7-4739-81E6-6010EB7900EA}"/>
              </a:ext>
            </a:extLst>
          </p:cNvPr>
          <p:cNvSpPr txBox="1"/>
          <p:nvPr/>
        </p:nvSpPr>
        <p:spPr>
          <a:xfrm>
            <a:off x="10407785" y="3212785"/>
            <a:ext cx="1505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ko-KR" altLang="en-US" sz="7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5252"/>
      </p:ext>
    </p:extLst>
  </p:cSld>
  <p:clrMapOvr>
    <a:masterClrMapping/>
  </p:clrMapOvr>
  <p:transition spd="slow" advTm="300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60" y="153131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45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2-1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반응형 웹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와 모바일 화면</a:t>
            </a: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39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통계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statisticsHospital.jsp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59EB0B-A77C-493A-AA62-B6A467E33F1D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8C53F-3769-4331-BC23-6DF600C84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6" y="1168955"/>
            <a:ext cx="2662834" cy="228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CEB3ED7-8B3B-4332-96B3-02441F7EC6A4}"/>
              </a:ext>
            </a:extLst>
          </p:cNvPr>
          <p:cNvSpPr txBox="1"/>
          <p:nvPr/>
        </p:nvSpPr>
        <p:spPr>
          <a:xfrm>
            <a:off x="9013443" y="5952244"/>
            <a:ext cx="19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모바일화면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7B80B2-C6F4-4736-A837-00D7553E1EEB}"/>
              </a:ext>
            </a:extLst>
          </p:cNvPr>
          <p:cNvGrpSpPr/>
          <p:nvPr/>
        </p:nvGrpSpPr>
        <p:grpSpPr>
          <a:xfrm>
            <a:off x="2094811" y="2108279"/>
            <a:ext cx="5442055" cy="4213297"/>
            <a:chOff x="2396583" y="1697737"/>
            <a:chExt cx="4928966" cy="421329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3D37AB-78CF-43FE-8BBC-CE62F269B09B}"/>
                </a:ext>
              </a:extLst>
            </p:cNvPr>
            <p:cNvGrpSpPr/>
            <p:nvPr/>
          </p:nvGrpSpPr>
          <p:grpSpPr>
            <a:xfrm>
              <a:off x="2396594" y="1697737"/>
              <a:ext cx="4928955" cy="4213297"/>
              <a:chOff x="2424587" y="1697737"/>
              <a:chExt cx="4928955" cy="4213297"/>
            </a:xfrm>
          </p:grpSpPr>
          <p:grpSp>
            <p:nvGrpSpPr>
              <p:cNvPr id="64" name="Browser" descr="&lt;SmartSettings&gt;&lt;SmartResize enabled=&quot;True&quot; minWidth=&quot;140&quot; minHeight=&quot;50&quot; /&gt;&lt;/SmartSettings&gt;">
                <a:extLst>
                  <a:ext uri="{FF2B5EF4-FFF2-40B4-BE49-F238E27FC236}">
                    <a16:creationId xmlns:a16="http://schemas.microsoft.com/office/drawing/2014/main" id="{D341ED88-5880-4A7C-98DF-FF36B12A352D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2424587" y="1697737"/>
                <a:ext cx="4928955" cy="3643005"/>
                <a:chOff x="595685" y="1261242"/>
                <a:chExt cx="6668462" cy="4352544"/>
              </a:xfrm>
            </p:grpSpPr>
            <p:sp>
              <p:nvSpPr>
                <p:cNvPr id="65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518C864D-C920-4DF8-AFDE-8CF29B8400EF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5" y="1900425"/>
                  <a:ext cx="6668462" cy="371336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091E5BFC-0E43-4DD4-A740-7BFE2273BA2F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61242"/>
                  <a:ext cx="6668461" cy="6416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67" name="Menu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3544C4CE-8D83-4B13-9A94-50741C4214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942313" y="1628705"/>
                  <a:ext cx="201889" cy="134666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A0A5C3A0-B017-403E-BEBE-8B69856F1EAD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978839" y="1346366"/>
                  <a:ext cx="133161" cy="113802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Address Box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1236F16-6DA2-454E-BF2B-F4405CD64616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817254" y="1554013"/>
                  <a:ext cx="5005113" cy="284049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70" name="Document Ic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4A06B5C-DF6E-4EBF-8D4D-1DF5E0E0C21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920244" y="1616376"/>
                  <a:ext cx="126718" cy="159322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1" name="Navigation Buttons">
                  <a:extLst>
                    <a:ext uri="{FF2B5EF4-FFF2-40B4-BE49-F238E27FC236}">
                      <a16:creationId xmlns:a16="http://schemas.microsoft.com/office/drawing/2014/main" id="{04E57ABA-8BC3-458B-A4BE-6FEEB462A96D}"/>
                    </a:ext>
                  </a:extLst>
                </p:cNvPr>
                <p:cNvGrpSpPr/>
                <p:nvPr/>
              </p:nvGrpSpPr>
              <p:grpSpPr>
                <a:xfrm>
                  <a:off x="766036" y="1592666"/>
                  <a:ext cx="867693" cy="206740"/>
                  <a:chOff x="766036" y="1592666"/>
                  <a:chExt cx="867693" cy="206740"/>
                </a:xfrm>
              </p:grpSpPr>
              <p:sp>
                <p:nvSpPr>
                  <p:cNvPr id="72" name="Back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8EACB44E-3BF3-4144-B88C-BF3D79A06EC0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66036" y="1623962"/>
                    <a:ext cx="206184" cy="14414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Forward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E4B5DD55-CE2E-4D7C-A466-BEC6D8AF29BB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1092494" y="1623962"/>
                    <a:ext cx="206184" cy="14414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Reload Button" descr="&lt;SmartSettings&gt;&lt;SmartResize anchorLeft=&quot;Absolute&quot; anchorTop=&quot;Absolute&quot; anchorRight=&quot;Non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E509E1A0-E113-433A-9186-44A17EF6D4F7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418954" y="1592666"/>
                    <a:ext cx="214775" cy="206740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7228466-A5C5-480A-B044-D3BA10322496}"/>
                  </a:ext>
                </a:extLst>
              </p:cNvPr>
              <p:cNvSpPr txBox="1"/>
              <p:nvPr/>
            </p:nvSpPr>
            <p:spPr>
              <a:xfrm>
                <a:off x="4547525" y="5541702"/>
                <a:ext cx="1072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PC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</a:rPr>
                  <a:t>화면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E36B56-FCA3-407A-9EEC-93863191B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96583" y="2243040"/>
              <a:ext cx="4928966" cy="321927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F978536-A12D-4367-8827-155BAB49AD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38126" y="1383609"/>
            <a:ext cx="2662831" cy="44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4123"/>
      </p:ext>
    </p:extLst>
  </p:cSld>
  <p:clrMapOvr>
    <a:masterClrMapping/>
  </p:clrMapOvr>
  <p:transition spd="slow" advTm="300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51" y="153319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E-RD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36553-85A9-4F50-8F11-4F18FC583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30" y="1592461"/>
            <a:ext cx="9377450" cy="4956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0BA90-C02F-4E1A-94AA-680A8D0A6BED}"/>
              </a:ext>
            </a:extLst>
          </p:cNvPr>
          <p:cNvSpPr txBox="1"/>
          <p:nvPr/>
        </p:nvSpPr>
        <p:spPr>
          <a:xfrm>
            <a:off x="2066902" y="1163861"/>
            <a:ext cx="946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38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32952"/>
      </p:ext>
    </p:extLst>
  </p:cSld>
  <p:clrMapOvr>
    <a:masterClrMapping/>
  </p:clrMapOvr>
  <p:transition spd="slow" advTm="3000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39399"/>
              </p:ext>
            </p:extLst>
          </p:nvPr>
        </p:nvGraphicFramePr>
        <p:xfrm>
          <a:off x="2094785" y="1442848"/>
          <a:ext cx="9023284" cy="5078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직원 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employee)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직원번호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PK)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emp_no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NUMBER(3)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emp_id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직원암호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emp_pwd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직원이름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emp_name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고용일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hire_date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SYSDATE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부서번호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직급코드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jikup_code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주민등록번호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jumin_num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핸드폰번호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phone_num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VARCHAR2(20)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VARCHAR2(300)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직원상태코드</a:t>
                      </a:r>
                      <a:r>
                        <a:rPr lang="en-US" altLang="ko-KR" sz="1400" u="none" strike="noStrike" dirty="0">
                          <a:effectLst/>
                        </a:rPr>
                        <a:t>(FK)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emp_status_code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NUMBER(1)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부서 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department)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부서번호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PK)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dep_no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NUMBER(3)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dep_name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VARCHAR2(50)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권한코드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authority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부서위치 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department_location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위치고유번호</a:t>
                      </a:r>
                      <a:r>
                        <a:rPr lang="en-US" altLang="ko-KR" sz="1400" u="none" strike="noStrike" dirty="0">
                          <a:effectLst/>
                        </a:rPr>
                        <a:t>(PK)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loc_no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부서번호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부서위치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VARCHAR2(50)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부서연락처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contact_tell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NUMBER(11)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085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28471"/>
      </p:ext>
    </p:extLst>
  </p:cSld>
  <p:clrMapOvr>
    <a:masterClrMapping/>
  </p:clrMapOvr>
  <p:transition spd="slow" advTm="3000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49136"/>
              </p:ext>
            </p:extLst>
          </p:nvPr>
        </p:nvGraphicFramePr>
        <p:xfrm>
          <a:off x="2120423" y="1229203"/>
          <a:ext cx="9023284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code_jikup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jikup_code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jikup_name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base_salary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working_schedule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2695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054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working_time_code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working_over_time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초과근무시간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over_time_hours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근무날짜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working_over_date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호봉수당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seniority)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jikup_code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수당액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extra_pay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직원수당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emp_benefit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수당코드고유번호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benefit_code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수당지급날짜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benefit_date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증명서발급기록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emp_certificate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발급날짜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issue_date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발급사유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code_issue_reason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발급사유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reason_code_name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8906"/>
      </p:ext>
    </p:extLst>
  </p:cSld>
  <p:clrMapOvr>
    <a:masterClrMapping/>
  </p:clrMapOvr>
  <p:transition spd="slow" advTm="3000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30882"/>
              </p:ext>
            </p:extLst>
          </p:nvPr>
        </p:nvGraphicFramePr>
        <p:xfrm>
          <a:off x="2094785" y="1442848"/>
          <a:ext cx="9023284" cy="48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수당코드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code_benefit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수당코드고유번호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benefit_code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benefit_name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수당액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휴가신청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vacation_application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휴가신청고유숫자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number(7)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신청날짜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의사담당질병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emp_medical_subject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직원사진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emp_profile_img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파일원래이름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img_origin_name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파일이름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파일경로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img_src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파일사이즈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img_size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NUMBER(15)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직원상태코드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code_emp_status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직원상태코드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emp_status_code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직원상태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code_permission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승인상태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187434"/>
      </p:ext>
    </p:extLst>
  </p:cSld>
  <p:clrMapOvr>
    <a:masterClrMapping/>
  </p:clrMapOvr>
  <p:transition spd="slow" advTm="300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9615"/>
              </p:ext>
            </p:extLst>
          </p:nvPr>
        </p:nvGraphicFramePr>
        <p:xfrm>
          <a:off x="2094785" y="1442848"/>
          <a:ext cx="9023284" cy="464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월급명세서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salary_statement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base_salary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food_expenses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육아수당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child_benefit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문화수당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culture_benefit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etc_benefit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초과근무시간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working_over_time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working_over_per_hours_pay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초과근무수당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working_over_pay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장기근속수당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seniority_pay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추가수당합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extra_pay_sum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165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총급여계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14539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공제액계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tax_amount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3669841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근무시간코드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code_working_time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working_time_code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4003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working_am_pm_night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5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72659"/>
      </p:ext>
    </p:extLst>
  </p:cSld>
  <p:clrMapOvr>
    <a:masterClrMapping/>
  </p:clrMapOvr>
  <p:transition spd="slow" advTm="3000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51614"/>
              </p:ext>
            </p:extLst>
          </p:nvPr>
        </p:nvGraphicFramePr>
        <p:xfrm>
          <a:off x="2094785" y="1442848"/>
          <a:ext cx="9023284" cy="51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메세지번호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보낸날짜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읽은날짜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메세지상태번호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메세지코드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code_message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메세지상태번호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메세지 상태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mess_status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로그인기록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log_login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접속시간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66976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접속아이피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ip_address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브라우저정보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채팅방참가직원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chat_emp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채팅방이름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488246"/>
      </p:ext>
    </p:extLst>
  </p:cSld>
  <p:clrMapOvr>
    <a:masterClrMapping/>
  </p:clrMapOvr>
  <p:transition spd="slow" advTm="300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89447"/>
              </p:ext>
            </p:extLst>
          </p:nvPr>
        </p:nvGraphicFramePr>
        <p:xfrm>
          <a:off x="2094785" y="1442848"/>
          <a:ext cx="9023284" cy="4797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로그인성공여부코드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code_login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로그인상태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login_stat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readcount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환자담당직원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(diagnosis)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담당고유번호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환자이름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patient_name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phone_num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VARCHAR2(11)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jumin_num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12575"/>
      </p:ext>
    </p:extLst>
  </p:cSld>
  <p:clrMapOvr>
    <a:masterClrMapping/>
  </p:clrMapOvr>
  <p:transition spd="slow" advTm="3000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76677"/>
              </p:ext>
            </p:extLst>
          </p:nvPr>
        </p:nvGraphicFramePr>
        <p:xfrm>
          <a:off x="2128968" y="1348844"/>
          <a:ext cx="9023284" cy="5301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hospital_room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입원실고유번호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room_floor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병실호수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병실최대인원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room_limit_person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병실상태코드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room_status_code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환자기록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diagnosis_record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환자기록번호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diagnosis_record_no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visit_date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medical_fee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(2000)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82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진료비상태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fee_stat_code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입원기록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admission_record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입원기록번호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admission_no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admission_date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퇴원일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discharge_date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0086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병실호수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89602"/>
      </p:ext>
    </p:extLst>
  </p:cSld>
  <p:clrMapOvr>
    <a:masterClrMapping/>
  </p:clrMapOvr>
  <p:transition spd="slow" advTm="3000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6559"/>
              </p:ext>
            </p:extLst>
          </p:nvPr>
        </p:nvGraphicFramePr>
        <p:xfrm>
          <a:off x="2094785" y="1442848"/>
          <a:ext cx="9023284" cy="439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질병분류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code_disease_type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질병분류코드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disease_type_code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질병분류명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disease_type_name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code_disease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질병분류코드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disease_type_code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질병명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disease_name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환자보호자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patient_relation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보호자고유번호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보호자이름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보호자연락처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relation_phone_num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115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71543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보호자관계코드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code_relation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관계코드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relation_code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179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관계코드명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relation_code_name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1914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병실상태코드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code_room_status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병실상태코드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room_status_code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3301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병실상태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215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진료비상태코드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code_medic_fee_status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진료비상태코드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fee_stat_code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NUMBER(2)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026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진료비상태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medical_fee_status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1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36243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64F65D-3195-4177-8EFF-E2B2570DA984}"/>
              </a:ext>
            </a:extLst>
          </p:cNvPr>
          <p:cNvSpPr/>
          <p:nvPr/>
        </p:nvSpPr>
        <p:spPr>
          <a:xfrm>
            <a:off x="2340127" y="1645331"/>
            <a:ext cx="9115699" cy="4360641"/>
          </a:xfrm>
          <a:prstGeom prst="rect">
            <a:avLst/>
          </a:prstGeom>
          <a:solidFill>
            <a:srgbClr val="C2C2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361" y="14053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</a:t>
            </a:r>
            <a:endParaRPr lang="en-US" altLang="ko-KR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6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Project introduce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선정 계기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36D8F-4FB0-4589-8F7A-E1AE0B3F2871}"/>
              </a:ext>
            </a:extLst>
          </p:cNvPr>
          <p:cNvSpPr txBox="1"/>
          <p:nvPr/>
        </p:nvSpPr>
        <p:spPr>
          <a:xfrm>
            <a:off x="2810955" y="2409357"/>
            <a:ext cx="7770523" cy="3494355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기존의 설치형 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시스템의 경우 모바일버전과 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PC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버전을 따로 관리해야 하며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반드시 단말기에 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시스템을 설치하여 사용해야 하는 불편함이 있었습니다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7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단말기 종류에 관계없이 언제 어디서든 인터넷이 되는 곳이라면 환자관리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병동관리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재직관리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인사관리 등 온갖 병원의 관련된 업무를 처리하기 위하여 웹 기반의 병원 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ko-KR" altLang="en-US" sz="1700" b="1" dirty="0">
                <a:solidFill>
                  <a:schemeClr val="tx2">
                    <a:lumMod val="75000"/>
                  </a:schemeClr>
                </a:solidFill>
              </a:rPr>
              <a:t>시스템을 선정 하였습니다</a:t>
            </a:r>
            <a:r>
              <a:rPr lang="en-US" altLang="ko-KR" sz="17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25005-D37F-4F9E-A139-201D202C4BB2}"/>
              </a:ext>
            </a:extLst>
          </p:cNvPr>
          <p:cNvSpPr txBox="1"/>
          <p:nvPr/>
        </p:nvSpPr>
        <p:spPr>
          <a:xfrm rot="10800000">
            <a:off x="10581478" y="4413131"/>
            <a:ext cx="55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5353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7200" b="1" dirty="0">
              <a:solidFill>
                <a:srgbClr val="FF53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AF109-8086-4F93-A5C3-AFEC51A19B4C}"/>
              </a:ext>
            </a:extLst>
          </p:cNvPr>
          <p:cNvSpPr txBox="1"/>
          <p:nvPr/>
        </p:nvSpPr>
        <p:spPr>
          <a:xfrm>
            <a:off x="2308779" y="2220428"/>
            <a:ext cx="55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5353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7200" b="1" dirty="0">
              <a:solidFill>
                <a:srgbClr val="FF535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5D463F-1D76-47B2-B2AE-727E97E3751B}"/>
              </a:ext>
            </a:extLst>
          </p:cNvPr>
          <p:cNvGrpSpPr/>
          <p:nvPr/>
        </p:nvGrpSpPr>
        <p:grpSpPr>
          <a:xfrm>
            <a:off x="1687551" y="802957"/>
            <a:ext cx="1511935" cy="1511935"/>
            <a:chOff x="2463676" y="2380326"/>
            <a:chExt cx="1511935" cy="1511935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32CDEB9E-6AD5-4269-9EDB-D2DE1262ED9A}"/>
                </a:ext>
              </a:extLst>
            </p:cNvPr>
            <p:cNvSpPr/>
            <p:nvPr/>
          </p:nvSpPr>
          <p:spPr>
            <a:xfrm>
              <a:off x="2463676" y="2380326"/>
              <a:ext cx="1511935" cy="1511935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Chord 14">
              <a:extLst>
                <a:ext uri="{FF2B5EF4-FFF2-40B4-BE49-F238E27FC236}">
                  <a16:creationId xmlns:a16="http://schemas.microsoft.com/office/drawing/2014/main" id="{45E7F14A-29EA-449B-9E88-ADE36293F524}"/>
                </a:ext>
              </a:extLst>
            </p:cNvPr>
            <p:cNvSpPr/>
            <p:nvPr/>
          </p:nvSpPr>
          <p:spPr>
            <a:xfrm>
              <a:off x="2852930" y="2673378"/>
              <a:ext cx="733425" cy="925830"/>
            </a:xfrm>
            <a:custGeom>
              <a:avLst/>
              <a:gdLst/>
              <a:ahLst/>
              <a:cxnLst/>
              <a:rect l="l" t="t" r="r" b="b"/>
              <a:pathLst>
                <a:path w="2120980" h="2676504">
                  <a:moveTo>
                    <a:pt x="824057" y="2198115"/>
                  </a:moveTo>
                  <a:lnTo>
                    <a:pt x="824057" y="2229022"/>
                  </a:lnTo>
                  <a:lnTo>
                    <a:pt x="751177" y="2229022"/>
                  </a:lnTo>
                  <a:lnTo>
                    <a:pt x="751177" y="2510330"/>
                  </a:lnTo>
                  <a:lnTo>
                    <a:pt x="824057" y="2510330"/>
                  </a:lnTo>
                  <a:lnTo>
                    <a:pt x="824057" y="2541237"/>
                  </a:lnTo>
                  <a:lnTo>
                    <a:pt x="1298129" y="2541237"/>
                  </a:lnTo>
                  <a:lnTo>
                    <a:pt x="1298129" y="2510330"/>
                  </a:lnTo>
                  <a:lnTo>
                    <a:pt x="1371008" y="2510330"/>
                  </a:lnTo>
                  <a:lnTo>
                    <a:pt x="1371008" y="2229022"/>
                  </a:lnTo>
                  <a:lnTo>
                    <a:pt x="1298129" y="2229022"/>
                  </a:lnTo>
                  <a:lnTo>
                    <a:pt x="1298129" y="2198115"/>
                  </a:lnTo>
                  <a:close/>
                  <a:moveTo>
                    <a:pt x="1933495" y="134375"/>
                  </a:moveTo>
                  <a:cubicBezTo>
                    <a:pt x="1872496" y="128267"/>
                    <a:pt x="1778964" y="206162"/>
                    <a:pt x="1655092" y="316398"/>
                  </a:cubicBezTo>
                  <a:lnTo>
                    <a:pt x="1655092" y="762581"/>
                  </a:lnTo>
                  <a:lnTo>
                    <a:pt x="1651862" y="762581"/>
                  </a:lnTo>
                  <a:cubicBezTo>
                    <a:pt x="1647824" y="843406"/>
                    <a:pt x="1633793" y="920606"/>
                    <a:pt x="1611266" y="992211"/>
                  </a:cubicBezTo>
                  <a:cubicBezTo>
                    <a:pt x="1739269" y="1047184"/>
                    <a:pt x="1828260" y="986425"/>
                    <a:pt x="1895778" y="900656"/>
                  </a:cubicBezTo>
                  <a:cubicBezTo>
                    <a:pt x="1964561" y="813279"/>
                    <a:pt x="2016746" y="624382"/>
                    <a:pt x="2016490" y="465292"/>
                  </a:cubicBezTo>
                  <a:cubicBezTo>
                    <a:pt x="2023696" y="232949"/>
                    <a:pt x="1995287" y="140561"/>
                    <a:pt x="1933495" y="134375"/>
                  </a:cubicBezTo>
                  <a:close/>
                  <a:moveTo>
                    <a:pt x="187485" y="134375"/>
                  </a:moveTo>
                  <a:cubicBezTo>
                    <a:pt x="125693" y="140561"/>
                    <a:pt x="97284" y="232949"/>
                    <a:pt x="104490" y="465292"/>
                  </a:cubicBezTo>
                  <a:cubicBezTo>
                    <a:pt x="104234" y="624382"/>
                    <a:pt x="156419" y="813279"/>
                    <a:pt x="225202" y="900656"/>
                  </a:cubicBezTo>
                  <a:cubicBezTo>
                    <a:pt x="292944" y="986710"/>
                    <a:pt x="382303" y="1047587"/>
                    <a:pt x="511026" y="991745"/>
                  </a:cubicBezTo>
                  <a:cubicBezTo>
                    <a:pt x="488627" y="920189"/>
                    <a:pt x="474740" y="843131"/>
                    <a:pt x="470841" y="762581"/>
                  </a:cubicBezTo>
                  <a:lnTo>
                    <a:pt x="467092" y="762581"/>
                  </a:lnTo>
                  <a:lnTo>
                    <a:pt x="467092" y="317447"/>
                  </a:lnTo>
                  <a:cubicBezTo>
                    <a:pt x="342616" y="206663"/>
                    <a:pt x="248680" y="128248"/>
                    <a:pt x="187485" y="134375"/>
                  </a:cubicBezTo>
                  <a:close/>
                  <a:moveTo>
                    <a:pt x="171293" y="338"/>
                  </a:moveTo>
                  <a:cubicBezTo>
                    <a:pt x="267101" y="7324"/>
                    <a:pt x="383647" y="121035"/>
                    <a:pt x="467092" y="183917"/>
                  </a:cubicBezTo>
                  <a:lnTo>
                    <a:pt x="467092" y="127304"/>
                  </a:lnTo>
                  <a:cubicBezTo>
                    <a:pt x="446033" y="120339"/>
                    <a:pt x="431092" y="100383"/>
                    <a:pt x="431092" y="76938"/>
                  </a:cubicBezTo>
                  <a:cubicBezTo>
                    <a:pt x="431092" y="47115"/>
                    <a:pt x="455269" y="22938"/>
                    <a:pt x="485092" y="22938"/>
                  </a:cubicBezTo>
                  <a:lnTo>
                    <a:pt x="1637092" y="22938"/>
                  </a:lnTo>
                  <a:cubicBezTo>
                    <a:pt x="1666915" y="22938"/>
                    <a:pt x="1691092" y="47115"/>
                    <a:pt x="1691092" y="76938"/>
                  </a:cubicBezTo>
                  <a:cubicBezTo>
                    <a:pt x="1691092" y="100383"/>
                    <a:pt x="1676151" y="120339"/>
                    <a:pt x="1655092" y="127304"/>
                  </a:cubicBezTo>
                  <a:lnTo>
                    <a:pt x="1655092" y="182958"/>
                  </a:lnTo>
                  <a:cubicBezTo>
                    <a:pt x="1738474" y="119924"/>
                    <a:pt x="1854348" y="7289"/>
                    <a:pt x="1949687" y="338"/>
                  </a:cubicBezTo>
                  <a:cubicBezTo>
                    <a:pt x="2046947" y="-6754"/>
                    <a:pt x="2122836" y="96139"/>
                    <a:pt x="2120946" y="473736"/>
                  </a:cubicBezTo>
                  <a:cubicBezTo>
                    <a:pt x="2117166" y="673942"/>
                    <a:pt x="2058714" y="872497"/>
                    <a:pt x="1966316" y="974360"/>
                  </a:cubicBezTo>
                  <a:cubicBezTo>
                    <a:pt x="1875288" y="1074712"/>
                    <a:pt x="1740706" y="1159472"/>
                    <a:pt x="1574365" y="1087619"/>
                  </a:cubicBezTo>
                  <a:cubicBezTo>
                    <a:pt x="1498402" y="1256706"/>
                    <a:pt x="1371540" y="1383225"/>
                    <a:pt x="1220432" y="1434843"/>
                  </a:cubicBezTo>
                  <a:lnTo>
                    <a:pt x="1220432" y="1524098"/>
                  </a:lnTo>
                  <a:cubicBezTo>
                    <a:pt x="1242816" y="1529237"/>
                    <a:pt x="1259092" y="1549488"/>
                    <a:pt x="1259092" y="1573540"/>
                  </a:cubicBezTo>
                  <a:lnTo>
                    <a:pt x="1259092" y="1782216"/>
                  </a:lnTo>
                  <a:cubicBezTo>
                    <a:pt x="1259092" y="1806269"/>
                    <a:pt x="1242816" y="1826519"/>
                    <a:pt x="1220432" y="1831659"/>
                  </a:cubicBezTo>
                  <a:lnTo>
                    <a:pt x="1220432" y="1899972"/>
                  </a:lnTo>
                  <a:cubicBezTo>
                    <a:pt x="1220432" y="1908643"/>
                    <a:pt x="1218317" y="1916820"/>
                    <a:pt x="1214011" y="1923722"/>
                  </a:cubicBezTo>
                  <a:cubicBezTo>
                    <a:pt x="1480406" y="1939701"/>
                    <a:pt x="1673079" y="1996147"/>
                    <a:pt x="1682229" y="2062848"/>
                  </a:cubicBezTo>
                  <a:lnTo>
                    <a:pt x="1925188" y="2062848"/>
                  </a:lnTo>
                  <a:lnTo>
                    <a:pt x="1925188" y="2676504"/>
                  </a:lnTo>
                  <a:lnTo>
                    <a:pt x="196996" y="2676504"/>
                  </a:lnTo>
                  <a:lnTo>
                    <a:pt x="196996" y="2062848"/>
                  </a:lnTo>
                  <a:lnTo>
                    <a:pt x="427501" y="2062848"/>
                  </a:lnTo>
                  <a:cubicBezTo>
                    <a:pt x="436455" y="1995236"/>
                    <a:pt x="634470" y="1937990"/>
                    <a:pt x="907722" y="1923052"/>
                  </a:cubicBezTo>
                  <a:cubicBezTo>
                    <a:pt x="903729" y="1916275"/>
                    <a:pt x="901752" y="1908354"/>
                    <a:pt x="901752" y="1899972"/>
                  </a:cubicBezTo>
                  <a:lnTo>
                    <a:pt x="901752" y="1831659"/>
                  </a:lnTo>
                  <a:cubicBezTo>
                    <a:pt x="879369" y="1826519"/>
                    <a:pt x="863092" y="1806269"/>
                    <a:pt x="863092" y="1782216"/>
                  </a:cubicBezTo>
                  <a:lnTo>
                    <a:pt x="863092" y="1573540"/>
                  </a:lnTo>
                  <a:cubicBezTo>
                    <a:pt x="863092" y="1549488"/>
                    <a:pt x="879369" y="1529237"/>
                    <a:pt x="901752" y="1524098"/>
                  </a:cubicBezTo>
                  <a:lnTo>
                    <a:pt x="901752" y="1435225"/>
                  </a:lnTo>
                  <a:cubicBezTo>
                    <a:pt x="750211" y="1383280"/>
                    <a:pt x="623484" y="1256276"/>
                    <a:pt x="547795" y="1087211"/>
                  </a:cubicBezTo>
                  <a:cubicBezTo>
                    <a:pt x="380891" y="1159861"/>
                    <a:pt x="245901" y="1074942"/>
                    <a:pt x="154664" y="974360"/>
                  </a:cubicBezTo>
                  <a:cubicBezTo>
                    <a:pt x="62266" y="872497"/>
                    <a:pt x="3814" y="673942"/>
                    <a:pt x="34" y="473736"/>
                  </a:cubicBezTo>
                  <a:cubicBezTo>
                    <a:pt x="-1856" y="96139"/>
                    <a:pt x="74033" y="-6754"/>
                    <a:pt x="171293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064339"/>
      </p:ext>
    </p:extLst>
  </p:cSld>
  <p:clrMapOvr>
    <a:masterClrMapping/>
  </p:clrMapOvr>
  <p:transition spd="slow" advTm="3000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14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47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Database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테이블 명세서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6C2B4D-8BA3-4395-80A2-FFD4F8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60910"/>
              </p:ext>
            </p:extLst>
          </p:nvPr>
        </p:nvGraphicFramePr>
        <p:xfrm>
          <a:off x="2094785" y="1442848"/>
          <a:ext cx="9023284" cy="23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65">
                  <a:extLst>
                    <a:ext uri="{9D8B030D-6E8A-4147-A177-3AD203B41FA5}">
                      <a16:colId xmlns:a16="http://schemas.microsoft.com/office/drawing/2014/main" val="3324420785"/>
                    </a:ext>
                  </a:extLst>
                </a:gridCol>
                <a:gridCol w="1926768">
                  <a:extLst>
                    <a:ext uri="{9D8B030D-6E8A-4147-A177-3AD203B41FA5}">
                      <a16:colId xmlns:a16="http://schemas.microsoft.com/office/drawing/2014/main" val="2024018055"/>
                    </a:ext>
                  </a:extLst>
                </a:gridCol>
                <a:gridCol w="1721205">
                  <a:extLst>
                    <a:ext uri="{9D8B030D-6E8A-4147-A177-3AD203B41FA5}">
                      <a16:colId xmlns:a16="http://schemas.microsoft.com/office/drawing/2014/main" val="3317352225"/>
                    </a:ext>
                  </a:extLst>
                </a:gridCol>
                <a:gridCol w="1227240">
                  <a:extLst>
                    <a:ext uri="{9D8B030D-6E8A-4147-A177-3AD203B41FA5}">
                      <a16:colId xmlns:a16="http://schemas.microsoft.com/office/drawing/2014/main" val="150457304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3979770011"/>
                    </a:ext>
                  </a:extLst>
                </a:gridCol>
                <a:gridCol w="1043153">
                  <a:extLst>
                    <a:ext uri="{9D8B030D-6E8A-4147-A177-3AD203B41FA5}">
                      <a16:colId xmlns:a16="http://schemas.microsoft.com/office/drawing/2014/main" val="29150895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물리명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91" marR="7691" marT="7691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75745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진료예약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diagnosis_reservation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reserve_no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1456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964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예약날짜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reserve_date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6552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1613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7428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진료상태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9510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예약코드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code_reservation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진료상태번호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(PK)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stat_no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9395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진료상태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reserve_stat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57859"/>
      </p:ext>
    </p:extLst>
  </p:cSld>
  <p:clrMapOvr>
    <a:masterClrMapping/>
  </p:clrMapOvr>
  <p:transition spd="slow" advTm="3000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928" y="1528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257507" y="792980"/>
            <a:ext cx="75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로그인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(4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     			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46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4B280C-72F7-48EA-8AE9-1B043842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02673"/>
              </p:ext>
            </p:extLst>
          </p:nvPr>
        </p:nvGraphicFramePr>
        <p:xfrm>
          <a:off x="1881554" y="1697736"/>
          <a:ext cx="9900000" cy="4713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8731">
                  <a:extLst>
                    <a:ext uri="{9D8B030D-6E8A-4147-A177-3AD203B41FA5}">
                      <a16:colId xmlns:a16="http://schemas.microsoft.com/office/drawing/2014/main" val="2658529007"/>
                    </a:ext>
                  </a:extLst>
                </a:gridCol>
                <a:gridCol w="7731269">
                  <a:extLst>
                    <a:ext uri="{9D8B030D-6E8A-4147-A177-3AD203B41FA5}">
                      <a16:colId xmlns:a16="http://schemas.microsoft.com/office/drawing/2014/main" val="17926452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57263"/>
                  </a:ext>
                </a:extLst>
              </a:tr>
              <a:tr h="101897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LoginController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300" u="none" strike="noStrike" dirty="0">
                          <a:effectLst/>
                        </a:rPr>
                        <a:t>URL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300" u="none" strike="noStrike" dirty="0">
                          <a:effectLst/>
                        </a:rPr>
                        <a:t> 호출하는 메소드를 관리하는 클래스이다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en-US" altLang="ko-KR" sz="1300" u="none" strike="noStrike" dirty="0">
                          <a:effectLst/>
                        </a:rPr>
                        <a:t>JSP </a:t>
                      </a:r>
                      <a:r>
                        <a:rPr lang="ko-KR" altLang="en-US" sz="13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연동 결과물 객체에 저장하고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1557605531"/>
                  </a:ext>
                </a:extLst>
              </a:tr>
              <a:tr h="1245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 err="1">
                          <a:effectLst/>
                        </a:rPr>
                        <a:t>LoginServiceImpl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LoginService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LoginController</a:t>
                      </a:r>
                      <a:r>
                        <a:rPr lang="ko-KR" altLang="en-US" sz="13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LoginDAO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LoginDAO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02476"/>
                  </a:ext>
                </a:extLst>
              </a:tr>
              <a:tr h="13930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LoginDAOImpl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LoginDAO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테이블의 데이터를 검색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입력하는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명령을한다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속성변수에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3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834160290"/>
                  </a:ext>
                </a:extLst>
              </a:tr>
              <a:tr h="69651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LoginDTO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로그인 정보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7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36567"/>
      </p:ext>
    </p:extLst>
  </p:cSld>
  <p:clrMapOvr>
    <a:masterClrMapping/>
  </p:clrMapOvr>
  <p:transition spd="slow" advTm="3000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게시판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(5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1AB007A-6D1E-44CA-AE44-A8F7304B7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59233"/>
              </p:ext>
            </p:extLst>
          </p:nvPr>
        </p:nvGraphicFramePr>
        <p:xfrm>
          <a:off x="1897199" y="1705708"/>
          <a:ext cx="9936000" cy="467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522">
                  <a:extLst>
                    <a:ext uri="{9D8B030D-6E8A-4147-A177-3AD203B41FA5}">
                      <a16:colId xmlns:a16="http://schemas.microsoft.com/office/drawing/2014/main" val="1186907315"/>
                    </a:ext>
                  </a:extLst>
                </a:gridCol>
                <a:gridCol w="8003478">
                  <a:extLst>
                    <a:ext uri="{9D8B030D-6E8A-4147-A177-3AD203B41FA5}">
                      <a16:colId xmlns:a16="http://schemas.microsoft.com/office/drawing/2014/main" val="3266413855"/>
                    </a:ext>
                  </a:extLst>
                </a:gridCol>
              </a:tblGrid>
              <a:tr h="355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48267"/>
                  </a:ext>
                </a:extLst>
              </a:tr>
              <a:tr h="827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 err="1">
                          <a:effectLst/>
                        </a:rPr>
                        <a:t>BoardContorller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URL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호출하는 메소드를 관리하는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JSP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결과물 객체에 저장하고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778471920"/>
                  </a:ext>
                </a:extLst>
              </a:tr>
              <a:tr h="1014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 err="1">
                          <a:effectLst/>
                        </a:rPr>
                        <a:t>BoardServiceImpl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BoardService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BoardController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BoardDAO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BoardDAO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70038"/>
                  </a:ext>
                </a:extLst>
              </a:tr>
              <a:tr h="827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 err="1">
                          <a:effectLst/>
                        </a:rPr>
                        <a:t>BoardDAOImpl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BoardDAO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테이블의 데이터를 검색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수정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삭제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입력하는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명령을한다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ko-KR" altLang="en-US" sz="1300" b="0" u="none" strike="noStrike" dirty="0">
                          <a:effectLst/>
                        </a:rPr>
                        <a:t>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772593103"/>
                  </a:ext>
                </a:extLst>
              </a:tr>
              <a:tr h="827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 err="1">
                          <a:effectLst/>
                        </a:rPr>
                        <a:t>BoardDTO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게시판 글 정보 관련  정보 속성변수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 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gertter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/setter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메소드로 구성된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829277"/>
                  </a:ext>
                </a:extLst>
              </a:tr>
              <a:tr h="827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 err="1">
                          <a:effectLst/>
                        </a:rPr>
                        <a:t>BoardSearchDTO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게시판 글 검색어 정보 관련 속성변수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메소드로 구성된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33282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4520"/>
      </p:ext>
    </p:extLst>
  </p:cSld>
  <p:clrMapOvr>
    <a:masterClrMapping/>
  </p:clrMapOvr>
  <p:transition spd="slow" advTm="3000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직원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(9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E92750-01B9-4869-9445-02147D91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49816"/>
              </p:ext>
            </p:extLst>
          </p:nvPr>
        </p:nvGraphicFramePr>
        <p:xfrm>
          <a:off x="1885907" y="1697737"/>
          <a:ext cx="9900000" cy="469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553">
                  <a:extLst>
                    <a:ext uri="{9D8B030D-6E8A-4147-A177-3AD203B41FA5}">
                      <a16:colId xmlns:a16="http://schemas.microsoft.com/office/drawing/2014/main" val="3286314086"/>
                    </a:ext>
                  </a:extLst>
                </a:gridCol>
                <a:gridCol w="7828447">
                  <a:extLst>
                    <a:ext uri="{9D8B030D-6E8A-4147-A177-3AD203B41FA5}">
                      <a16:colId xmlns:a16="http://schemas.microsoft.com/office/drawing/2014/main" val="68456061"/>
                    </a:ext>
                  </a:extLst>
                </a:gridCol>
              </a:tblGrid>
              <a:tr h="354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45376"/>
                  </a:ext>
                </a:extLst>
              </a:tr>
              <a:tr h="55431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300" u="none" strike="noStrike" dirty="0">
                          <a:effectLst/>
                        </a:rPr>
                        <a:t>URL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300" u="none" strike="noStrike" dirty="0">
                          <a:effectLst/>
                        </a:rPr>
                        <a:t> 호출하는 메소드를 관리하는 클래스이다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en-US" altLang="ko-KR" sz="1300" u="none" strike="noStrike" dirty="0">
                          <a:effectLst/>
                        </a:rPr>
                        <a:t>JSP </a:t>
                      </a:r>
                      <a:r>
                        <a:rPr lang="ko-KR" altLang="en-US" sz="13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연동 결과물 객체에 저장하고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95262644"/>
                  </a:ext>
                </a:extLst>
              </a:tr>
              <a:tr h="98273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EmployeeService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EmployeeController</a:t>
                      </a:r>
                      <a:r>
                        <a:rPr lang="ko-KR" altLang="en-US" sz="13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EmployeeDAO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EmployeeDAO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67343"/>
                  </a:ext>
                </a:extLst>
              </a:tr>
              <a:tr h="59228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EmployeeDAO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구현한  </a:t>
                      </a:r>
                      <a:r>
                        <a:rPr lang="en-US" altLang="ko-KR" sz="130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u="none" strike="noStrike" dirty="0">
                          <a:effectLst/>
                        </a:rPr>
                        <a:t>테이블의 데이터를 검색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r>
                        <a:rPr lang="ko-KR" altLang="en-US" sz="1300" u="none" strike="noStrike" dirty="0">
                          <a:effectLst/>
                        </a:rPr>
                        <a:t>입력하는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명령을한다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속성변수에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u="none" strike="noStrike" dirty="0">
                          <a:effectLst/>
                        </a:rPr>
                        <a:t>]</a:t>
                      </a:r>
                      <a:r>
                        <a:rPr lang="ko-KR" altLang="en-US" sz="130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3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1124683428"/>
                  </a:ext>
                </a:extLst>
              </a:tr>
              <a:tr h="3970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EmployeeCertificateDTO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제직증명서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27137"/>
                  </a:ext>
                </a:extLst>
              </a:tr>
              <a:tr h="38853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정보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94859051"/>
                  </a:ext>
                </a:extLst>
              </a:tr>
              <a:tr h="34117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EmployeeSalaryDTO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월급명세서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15013"/>
                  </a:ext>
                </a:extLst>
              </a:tr>
              <a:tr h="38060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EmployeeSearchDTO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검색어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3649955955"/>
                  </a:ext>
                </a:extLst>
              </a:tr>
              <a:tr h="38853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EmployeeWorkDTO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근무표</a:t>
                      </a:r>
                      <a:r>
                        <a:rPr lang="ko-KR" altLang="en-US" sz="1300" u="none" strike="noStrike" dirty="0">
                          <a:effectLst/>
                        </a:rPr>
                        <a:t>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09981"/>
                  </a:ext>
                </a:extLst>
              </a:tr>
              <a:tr h="3000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u="none" strike="noStrike" dirty="0" err="1">
                          <a:effectLst/>
                        </a:rPr>
                        <a:t>VacationDTO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직원 휴가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근무표</a:t>
                      </a:r>
                      <a:r>
                        <a:rPr lang="ko-KR" altLang="en-US" sz="1300" u="none" strike="noStrike" dirty="0">
                          <a:effectLst/>
                        </a:rPr>
                        <a:t> 관련 정보 속성변수</a:t>
                      </a:r>
                      <a:r>
                        <a:rPr lang="en-US" altLang="ko-KR" sz="130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37710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29248"/>
      </p:ext>
    </p:extLst>
  </p:cSld>
  <p:clrMapOvr>
    <a:masterClrMapping/>
  </p:clrMapOvr>
  <p:transition spd="slow" advTm="3000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인사관리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(9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E92750-01B9-4869-9445-02147D91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63584"/>
              </p:ext>
            </p:extLst>
          </p:nvPr>
        </p:nvGraphicFramePr>
        <p:xfrm>
          <a:off x="1878705" y="1697737"/>
          <a:ext cx="9900000" cy="4891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553">
                  <a:extLst>
                    <a:ext uri="{9D8B030D-6E8A-4147-A177-3AD203B41FA5}">
                      <a16:colId xmlns:a16="http://schemas.microsoft.com/office/drawing/2014/main" val="3286314086"/>
                    </a:ext>
                  </a:extLst>
                </a:gridCol>
                <a:gridCol w="7828447">
                  <a:extLst>
                    <a:ext uri="{9D8B030D-6E8A-4147-A177-3AD203B41FA5}">
                      <a16:colId xmlns:a16="http://schemas.microsoft.com/office/drawing/2014/main" val="68456061"/>
                    </a:ext>
                  </a:extLst>
                </a:gridCol>
              </a:tblGrid>
              <a:tr h="328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45376"/>
                  </a:ext>
                </a:extLst>
              </a:tr>
              <a:tr h="4442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 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접속시 호출하는 메소드를 관리하는 클래스이다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파일명과 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결과물 객체에 저장하고 리턴한다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62644"/>
                  </a:ext>
                </a:extLst>
              </a:tr>
              <a:tr h="91021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HRMService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HRMController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간접 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명령을  세분화한다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[HRMDAO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호출하기 위해 속성변수에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[HRMDAO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클래스를 객체화 시킨다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67343"/>
                  </a:ext>
                </a:extLst>
              </a:tr>
              <a:tr h="54890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[HRMDAO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데이터를 검색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입력하는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속성변수에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SqlSessionTemplate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객체화하여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4683428"/>
                  </a:ext>
                </a:extLst>
              </a:tr>
              <a:tr h="28017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HRMPaySalaryDTO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월급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27137"/>
                  </a:ext>
                </a:extLst>
              </a:tr>
              <a:tr h="31136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SalarySearchDTO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 검색 관련 정보 속성변수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859051"/>
                  </a:ext>
                </a:extLst>
              </a:tr>
              <a:tr h="273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VacationSearchDTO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휴가 신청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15013"/>
                  </a:ext>
                </a:extLst>
              </a:tr>
              <a:tr h="30500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ScheduleDTO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근무표 관련 정보 속성변수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9955955"/>
                  </a:ext>
                </a:extLst>
              </a:tr>
              <a:tr h="36825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호출하는 메소드를 관리하는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파일명과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결과물 객체에 저장하고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09981"/>
                  </a:ext>
                </a:extLst>
              </a:tr>
              <a:tr h="91021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HRMServiceImpl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HRMService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HRMController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간접 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명령을  세분화한다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[HRMDAO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호출하기 위해 속성변수에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[HRMDAO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클래스를 객체화 시킨다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710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30055"/>
      </p:ext>
    </p:extLst>
  </p:cSld>
  <p:clrMapOvr>
    <a:masterClrMapping/>
  </p:clrMapOvr>
  <p:transition spd="slow" advTm="3000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(9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E92750-01B9-4869-9445-02147D91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65456"/>
              </p:ext>
            </p:extLst>
          </p:nvPr>
        </p:nvGraphicFramePr>
        <p:xfrm>
          <a:off x="1814452" y="1697737"/>
          <a:ext cx="9936000" cy="4815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496">
                  <a:extLst>
                    <a:ext uri="{9D8B030D-6E8A-4147-A177-3AD203B41FA5}">
                      <a16:colId xmlns:a16="http://schemas.microsoft.com/office/drawing/2014/main" val="3286314086"/>
                    </a:ext>
                  </a:extLst>
                </a:gridCol>
                <a:gridCol w="8078504">
                  <a:extLst>
                    <a:ext uri="{9D8B030D-6E8A-4147-A177-3AD203B41FA5}">
                      <a16:colId xmlns:a16="http://schemas.microsoft.com/office/drawing/2014/main" val="68456061"/>
                    </a:ext>
                  </a:extLst>
                </a:gridCol>
              </a:tblGrid>
              <a:tr h="32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45376"/>
                  </a:ext>
                </a:extLst>
              </a:tr>
              <a:tr h="36954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호출하는 메소드를 관리하는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파일명과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결과물 객체에 저장하고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62644"/>
                  </a:ext>
                </a:extLst>
              </a:tr>
              <a:tr h="109468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PatientService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클래스이다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PatientController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간접 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명령을  세분화한다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PatientDAO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호출하기 위해 속성변수에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PatientDAO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클래스를 객체화 시킨다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67343"/>
                  </a:ext>
                </a:extLst>
              </a:tr>
              <a:tr h="44694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PatientDAO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데이터를 검색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입력하는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속성변수에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SqlSessionTemplate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객체화하여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4683428"/>
                  </a:ext>
                </a:extLst>
              </a:tr>
              <a:tr h="22812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 정보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27137"/>
                  </a:ext>
                </a:extLst>
              </a:tr>
              <a:tr h="31943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PatientReservationDTO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 예약기록 관련 정보 속성변수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859051"/>
                  </a:ext>
                </a:extLst>
              </a:tr>
              <a:tr h="35943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PatientSearchDTO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 검색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15013"/>
                  </a:ext>
                </a:extLst>
              </a:tr>
              <a:tr h="35158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PatientDiagnosisDTO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 진료기록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9955955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DiagnosisDTO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09981"/>
                  </a:ext>
                </a:extLst>
              </a:tr>
              <a:tr h="7411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AdmissionDTO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 관련 정보 속성변수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,getter/setter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메소드로 구성된 클래스이다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10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8271"/>
      </p:ext>
    </p:extLst>
  </p:cSld>
  <p:clrMapOvr>
    <a:masterClrMapping/>
  </p:clrMapOvr>
  <p:transition spd="slow" advTm="3000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통계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(4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53313-0D36-487A-9BFD-BD77168B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11750"/>
              </p:ext>
            </p:extLst>
          </p:nvPr>
        </p:nvGraphicFramePr>
        <p:xfrm>
          <a:off x="1847683" y="1671360"/>
          <a:ext cx="9701803" cy="46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86999901"/>
                    </a:ext>
                  </a:extLst>
                </a:gridCol>
                <a:gridCol w="7901803">
                  <a:extLst>
                    <a:ext uri="{9D8B030D-6E8A-4147-A177-3AD203B41FA5}">
                      <a16:colId xmlns:a16="http://schemas.microsoft.com/office/drawing/2014/main" val="4131106694"/>
                    </a:ext>
                  </a:extLst>
                </a:gridCol>
              </a:tblGrid>
              <a:tr h="40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52467"/>
                  </a:ext>
                </a:extLst>
              </a:tr>
              <a:tr h="90926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StatisticsController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URL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호출하는 메소드를 관리하는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JSP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결과물 객체에 저장하고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6310918"/>
                  </a:ext>
                </a:extLst>
              </a:tr>
              <a:tr h="139630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StatisticsServiceImpl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StatisticsService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StatisticsController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StatisticsDAO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StatisticsDAO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04431"/>
                  </a:ext>
                </a:extLst>
              </a:tr>
              <a:tr h="105969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StatisticsDAOImpl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u="none" strike="noStrike">
                          <a:effectLst/>
                        </a:rPr>
                        <a:t>[StatisticsDAO </a:t>
                      </a:r>
                      <a:r>
                        <a:rPr lang="ko-KR" altLang="en-US" sz="1300" b="0" u="none" strike="noStrike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>
                          <a:effectLst/>
                        </a:rPr>
                        <a:t>]</a:t>
                      </a:r>
                      <a:r>
                        <a:rPr lang="ko-KR" altLang="en-US" sz="1300" b="0" u="none" strike="noStrike">
                          <a:effectLst/>
                        </a:rPr>
                        <a:t>를 구현받아  </a:t>
                      </a:r>
                      <a:r>
                        <a:rPr lang="en-US" altLang="ko-KR" sz="1300" b="0" u="none" strike="noStrike">
                          <a:effectLst/>
                        </a:rPr>
                        <a:t>DB </a:t>
                      </a:r>
                      <a:r>
                        <a:rPr lang="ko-KR" altLang="en-US" sz="1300" b="0" u="none" strike="noStrike">
                          <a:effectLst/>
                        </a:rPr>
                        <a:t>테이블의 데이터를 검색</a:t>
                      </a:r>
                      <a:r>
                        <a:rPr lang="en-US" altLang="ko-KR" sz="1300" b="0" u="none" strike="noStrike">
                          <a:effectLst/>
                        </a:rPr>
                        <a:t>,</a:t>
                      </a:r>
                      <a:r>
                        <a:rPr lang="ko-KR" altLang="en-US" sz="1300" b="0" u="none" strike="noStrike">
                          <a:effectLst/>
                        </a:rPr>
                        <a:t>수정</a:t>
                      </a:r>
                      <a:r>
                        <a:rPr lang="en-US" altLang="ko-KR" sz="1300" b="0" u="none" strike="noStrike">
                          <a:effectLst/>
                        </a:rPr>
                        <a:t>,</a:t>
                      </a:r>
                      <a:r>
                        <a:rPr lang="ko-KR" altLang="en-US" sz="1300" b="0" u="none" strike="noStrike">
                          <a:effectLst/>
                        </a:rPr>
                        <a:t>삭제</a:t>
                      </a:r>
                      <a:r>
                        <a:rPr lang="en-US" altLang="ko-KR" sz="1300" b="0" u="none" strike="noStrike">
                          <a:effectLst/>
                        </a:rPr>
                        <a:t>,</a:t>
                      </a:r>
                      <a:r>
                        <a:rPr lang="ko-KR" altLang="en-US" sz="1300" b="0" u="none" strike="noStrike">
                          <a:effectLst/>
                        </a:rPr>
                        <a:t>입력하는 명령을한다</a:t>
                      </a:r>
                      <a:r>
                        <a:rPr lang="en-US" altLang="ko-KR" sz="1300" b="0" u="none" strike="noStrike">
                          <a:effectLst/>
                        </a:rPr>
                        <a:t>.</a:t>
                      </a:r>
                      <a:br>
                        <a:rPr lang="en-US" altLang="ko-KR" sz="1300" b="0" u="none" strike="noStrike">
                          <a:effectLst/>
                        </a:rPr>
                      </a:br>
                      <a:r>
                        <a:rPr lang="ko-KR" altLang="en-US" sz="1300" b="0" u="none" strike="noStrike">
                          <a:effectLst/>
                        </a:rPr>
                        <a:t>속성변수에 </a:t>
                      </a:r>
                      <a:r>
                        <a:rPr lang="en-US" altLang="ko-KR" sz="1300" b="0" u="none" strike="noStrike">
                          <a:effectLst/>
                        </a:rPr>
                        <a:t>[SqlSessionTemplate </a:t>
                      </a:r>
                      <a:r>
                        <a:rPr lang="ko-KR" altLang="en-US" sz="1300" b="0" u="none" strike="noStrike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>
                          <a:effectLst/>
                        </a:rPr>
                        <a:t>]</a:t>
                      </a:r>
                      <a:r>
                        <a:rPr lang="ko-KR" altLang="en-US" sz="1300" b="0" u="none" strike="noStrike">
                          <a:effectLst/>
                        </a:rPr>
                        <a:t>를 객체화하여 저장한다</a:t>
                      </a:r>
                      <a:r>
                        <a:rPr lang="en-US" altLang="ko-KR" sz="1300" b="0" u="none" strike="noStrike">
                          <a:effectLst/>
                        </a:rPr>
                        <a:t>.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87873671"/>
                  </a:ext>
                </a:extLst>
              </a:tr>
              <a:tr h="90926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StatisticsDTO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통계 관련 정보 속성변수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,getter/setter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메소드로 구성된 클래스이다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3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66211"/>
      </p:ext>
    </p:extLst>
  </p:cSld>
  <p:clrMapOvr>
    <a:masterClrMapping/>
  </p:clrMapOvr>
  <p:transition spd="slow" advTm="3000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5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90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 Architecture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메시지 대화방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초기화면 관련 클래스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(6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B442B7-EB70-4FF0-8F62-ECFB2267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97784"/>
              </p:ext>
            </p:extLst>
          </p:nvPr>
        </p:nvGraphicFramePr>
        <p:xfrm>
          <a:off x="1848096" y="4106223"/>
          <a:ext cx="9900000" cy="2361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7579">
                  <a:extLst>
                    <a:ext uri="{9D8B030D-6E8A-4147-A177-3AD203B41FA5}">
                      <a16:colId xmlns:a16="http://schemas.microsoft.com/office/drawing/2014/main" val="1569974087"/>
                    </a:ext>
                  </a:extLst>
                </a:gridCol>
                <a:gridCol w="7062421">
                  <a:extLst>
                    <a:ext uri="{9D8B030D-6E8A-4147-A177-3AD203B41FA5}">
                      <a16:colId xmlns:a16="http://schemas.microsoft.com/office/drawing/2014/main" val="2228956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03253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HomeController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>
                          <a:effectLst/>
                        </a:rPr>
                        <a:t>가상 </a:t>
                      </a:r>
                      <a:r>
                        <a:rPr lang="en-US" altLang="ko-KR" sz="1300" b="0" u="none" strike="noStrike">
                          <a:effectLst/>
                        </a:rPr>
                        <a:t>URL </a:t>
                      </a:r>
                      <a:r>
                        <a:rPr lang="ko-KR" altLang="en-US" sz="1300" b="0" u="none" strike="noStrike">
                          <a:effectLst/>
                        </a:rPr>
                        <a:t>접속시 호출하는 메소드를 관리하는 클래스이다</a:t>
                      </a:r>
                      <a:r>
                        <a:rPr lang="en-US" altLang="ko-KR" sz="1300" b="0" u="none" strike="noStrike">
                          <a:effectLst/>
                        </a:rPr>
                        <a:t>.</a:t>
                      </a:r>
                      <a:br>
                        <a:rPr lang="en-US" altLang="ko-KR" sz="1300" b="0" u="none" strike="noStrike">
                          <a:effectLst/>
                        </a:rPr>
                      </a:br>
                      <a:r>
                        <a:rPr lang="en-US" altLang="ko-KR" sz="1300" b="0" u="none" strike="noStrike">
                          <a:effectLst/>
                        </a:rPr>
                        <a:t>JSP </a:t>
                      </a:r>
                      <a:r>
                        <a:rPr lang="ko-KR" altLang="en-US" sz="1300" b="0" u="none" strike="noStrike">
                          <a:effectLst/>
                        </a:rPr>
                        <a:t>파일명과 </a:t>
                      </a:r>
                      <a:r>
                        <a:rPr lang="en-US" altLang="ko-KR" sz="1300" b="0" u="none" strike="noStrike">
                          <a:effectLst/>
                        </a:rPr>
                        <a:t>DB </a:t>
                      </a:r>
                      <a:r>
                        <a:rPr lang="ko-KR" altLang="en-US" sz="1300" b="0" u="none" strike="noStrike">
                          <a:effectLst/>
                        </a:rPr>
                        <a:t>연동 결과물 객체에 저장하고 리턴한다</a:t>
                      </a:r>
                      <a:r>
                        <a:rPr lang="en-US" altLang="ko-KR" sz="1300" b="0" u="none" strike="noStrike">
                          <a:effectLst/>
                        </a:rPr>
                        <a:t>.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562459431"/>
                  </a:ext>
                </a:extLst>
              </a:tr>
              <a:tr h="58271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HomeServiceImpl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HomeService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HomeController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HomeDAO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HomeDAO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76315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>
                          <a:effectLst/>
                        </a:rPr>
                        <a:t>HomeDAOImpl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HomeDAO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구현받아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테이블의 데이터를 검색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수정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삭제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입력하는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명령을한다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ko-KR" altLang="en-US" sz="1300" b="0" u="none" strike="noStrike" dirty="0">
                          <a:effectLst/>
                        </a:rPr>
                        <a:t>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37960922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20447B-6728-47BB-9962-7AF60056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4741"/>
              </p:ext>
            </p:extLst>
          </p:nvPr>
        </p:nvGraphicFramePr>
        <p:xfrm>
          <a:off x="1848096" y="1697737"/>
          <a:ext cx="9900000" cy="2163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698">
                  <a:extLst>
                    <a:ext uri="{9D8B030D-6E8A-4147-A177-3AD203B41FA5}">
                      <a16:colId xmlns:a16="http://schemas.microsoft.com/office/drawing/2014/main" val="3055013017"/>
                    </a:ext>
                  </a:extLst>
                </a:gridCol>
                <a:gridCol w="7662302">
                  <a:extLst>
                    <a:ext uri="{9D8B030D-6E8A-4147-A177-3AD203B41FA5}">
                      <a16:colId xmlns:a16="http://schemas.microsoft.com/office/drawing/2014/main" val="156748549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명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68584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MessageController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URL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호출하는 메소드를 관리하는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JSP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결과물 객체에 저장하고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678546658"/>
                  </a:ext>
                </a:extLst>
              </a:tr>
              <a:tr h="58271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 dirty="0" err="1">
                          <a:effectLst/>
                        </a:rPr>
                        <a:t>MessageServiceImpl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MessageService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클래스이다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 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MessageController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간접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연동 명령을  세분화한다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MessageDAO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메소드를 호출하기 위해 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MessageDAO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구현한 클래스를 객체화 시킨다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348333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300" b="0" u="none" strike="noStrike">
                          <a:effectLst/>
                        </a:rPr>
                        <a:t>MessageDAOImpl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MessageDAO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인터페이스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구현받아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DB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테이블의 데이터를 검색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수정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삭제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입력하는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명령을한다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ko-KR" altLang="en-US" sz="1300" b="0" u="none" strike="noStrike" dirty="0">
                          <a:effectLst/>
                        </a:rPr>
                        <a:t>속성변수에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[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]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325627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980344"/>
      </p:ext>
    </p:extLst>
  </p:cSld>
  <p:clrMapOvr>
    <a:masterClrMapping/>
  </p:clrMapOvr>
  <p:transition spd="slow" advTm="3000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6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Mapper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연동에 사용한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mapper (8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621AF-8EEA-4C25-AEEB-17E9B918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06831"/>
              </p:ext>
            </p:extLst>
          </p:nvPr>
        </p:nvGraphicFramePr>
        <p:xfrm>
          <a:off x="1814452" y="1697737"/>
          <a:ext cx="9896901" cy="4103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535">
                  <a:extLst>
                    <a:ext uri="{9D8B030D-6E8A-4147-A177-3AD203B41FA5}">
                      <a16:colId xmlns:a16="http://schemas.microsoft.com/office/drawing/2014/main" val="2590427777"/>
                    </a:ext>
                  </a:extLst>
                </a:gridCol>
                <a:gridCol w="8651366">
                  <a:extLst>
                    <a:ext uri="{9D8B030D-6E8A-4147-A177-3AD203B41FA5}">
                      <a16:colId xmlns:a16="http://schemas.microsoft.com/office/drawing/2014/main" val="2176142682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xml</a:t>
                      </a: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파일명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20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mapper_board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Board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714873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mapper_employee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Employee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942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mapper_home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Home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4029105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mapper_hrm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Hrm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248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mapper_login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Login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 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207922658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mapper_message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Message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438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mapper_patient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Patient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 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/>
                </a:tc>
                <a:extLst>
                  <a:ext uri="{0D108BD9-81ED-4DB2-BD59-A6C34878D82A}">
                    <a16:rowId xmlns:a16="http://schemas.microsoft.com/office/drawing/2014/main" val="33357133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mapper_statistics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Statistics 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테이블 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검색 관련 </a:t>
                      </a:r>
                      <a:r>
                        <a:rPr lang="en-US" altLang="ko-KR" sz="1000" u="none" strike="noStrike" dirty="0">
                          <a:effectLst/>
                        </a:rPr>
                        <a:t>SQL</a:t>
                      </a:r>
                      <a:r>
                        <a:rPr lang="ko-KR" altLang="en-US" sz="1000" u="none" strike="noStrike" dirty="0">
                          <a:effectLst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쿼리문이 있는 </a:t>
                      </a:r>
                      <a:r>
                        <a:rPr lang="en-US" sz="1000" u="none" strike="noStrike" dirty="0">
                          <a:effectLst/>
                        </a:rPr>
                        <a:t>mapper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8" marR="6698" marT="669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8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82285"/>
      </p:ext>
    </p:extLst>
  </p:cSld>
  <p:clrMapOvr>
    <a:masterClrMapping/>
  </p:clrMapOvr>
  <p:transition spd="slow" advTm="3000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937111-652B-48EF-8964-3439E846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12621"/>
              </p:ext>
            </p:extLst>
          </p:nvPr>
        </p:nvGraphicFramePr>
        <p:xfrm>
          <a:off x="1875998" y="1698559"/>
          <a:ext cx="9900000" cy="4693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763">
                  <a:extLst>
                    <a:ext uri="{9D8B030D-6E8A-4147-A177-3AD203B41FA5}">
                      <a16:colId xmlns:a16="http://schemas.microsoft.com/office/drawing/2014/main" val="210142527"/>
                    </a:ext>
                  </a:extLst>
                </a:gridCol>
                <a:gridCol w="4554416">
                  <a:extLst>
                    <a:ext uri="{9D8B030D-6E8A-4147-A177-3AD203B41FA5}">
                      <a16:colId xmlns:a16="http://schemas.microsoft.com/office/drawing/2014/main" val="43429450"/>
                    </a:ext>
                  </a:extLst>
                </a:gridCol>
                <a:gridCol w="4205821">
                  <a:extLst>
                    <a:ext uri="{9D8B030D-6E8A-4147-A177-3AD203B41FA5}">
                      <a16:colId xmlns:a16="http://schemas.microsoft.com/office/drawing/2014/main" val="1967340231"/>
                    </a:ext>
                  </a:extLst>
                </a:gridCol>
              </a:tblGrid>
              <a:tr h="36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Login </a:t>
                      </a:r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51474"/>
                  </a:ext>
                </a:extLst>
              </a:tr>
              <a:tr h="271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LoginController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loginForm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HttpSession</a:t>
                      </a:r>
                      <a:r>
                        <a:rPr lang="en-US" sz="900" u="none" strike="noStrike" dirty="0">
                          <a:effectLst/>
                        </a:rPr>
                        <a:t> session)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512473383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loginProc</a:t>
                      </a:r>
                      <a:r>
                        <a:rPr lang="en-US" sz="900" u="none" strike="noStrike" dirty="0">
                          <a:effectLst/>
                        </a:rPr>
                        <a:t>(HttpSessionsession,</a:t>
                      </a:r>
                      <a:r>
                        <a:rPr lang="en-US" sz="900" u="none" strike="noStrike" dirty="0" err="1">
                          <a:effectLst/>
                        </a:rPr>
                        <a:t>HttpServletResponseresponse</a:t>
                      </a:r>
                      <a:r>
                        <a:rPr lang="en-US" sz="900" u="none" strike="noStrike" dirty="0">
                          <a:effectLst/>
                        </a:rPr>
                        <a:t>,@</a:t>
                      </a:r>
                      <a:r>
                        <a:rPr lang="en-US" sz="900" u="none" strike="noStrike" dirty="0" err="1">
                          <a:effectLst/>
                        </a:rPr>
                        <a:t>RequestParamMap</a:t>
                      </a:r>
                      <a:r>
                        <a:rPr lang="en-US" sz="900" u="none" strike="noStrike" dirty="0">
                          <a:effectLst/>
                        </a:rPr>
                        <a:t>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아이디와 비밀번호를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에서 확인하는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015052614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loginLogList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HttpSession</a:t>
                      </a:r>
                      <a:r>
                        <a:rPr lang="en-US" sz="900" u="none" strike="noStrike" dirty="0">
                          <a:effectLst/>
                        </a:rPr>
                        <a:t> session,@</a:t>
                      </a:r>
                      <a:r>
                        <a:rPr lang="en-US" sz="900" u="none" strike="noStrike" dirty="0" err="1">
                          <a:effectLst/>
                        </a:rPr>
                        <a:t>RequestParam</a:t>
                      </a:r>
                      <a:r>
                        <a:rPr lang="en-US" sz="900" u="none" strike="noStrike" dirty="0">
                          <a:effectLst/>
                        </a:rPr>
                        <a:t> Map&lt;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124998325"/>
                  </a:ext>
                </a:extLst>
              </a:tr>
              <a:tr h="27112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LoginServiceImpl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getAdminCnt(Map&lt;String,String&gt; emp_id_pwd)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아이디</a:t>
                      </a:r>
                      <a:r>
                        <a:rPr lang="en-US" altLang="ko-KR" sz="900" u="none" strike="noStrike" dirty="0">
                          <a:effectLst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</a:rPr>
                        <a:t>비밀번호 일치하는 행의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1090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LoginDTO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getLoginDTO</a:t>
                      </a:r>
                      <a:r>
                        <a:rPr lang="en-US" sz="900" u="none" strike="noStrike" dirty="0">
                          <a:effectLst/>
                        </a:rPr>
                        <a:t>(Map&lt;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emp_id_pwd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아이디와 비밀번호를 가진 직원의 정보를 담는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40538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insertLoginLog</a:t>
                      </a:r>
                      <a:r>
                        <a:rPr lang="en-US" sz="900" u="none" strike="noStrike" dirty="0">
                          <a:effectLst/>
                        </a:rPr>
                        <a:t>(Map&lt;String, String&gt;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로그를 삽입하는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17233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upLoginLogFail</a:t>
                      </a:r>
                      <a:r>
                        <a:rPr lang="en-US" sz="900" u="none" strike="noStrike" dirty="0">
                          <a:effectLst/>
                        </a:rPr>
                        <a:t>(int </a:t>
                      </a:r>
                      <a:r>
                        <a:rPr lang="en-US" sz="900" u="none" strike="noStrike" dirty="0" err="1">
                          <a:effectLst/>
                        </a:rPr>
                        <a:t>loginLogNo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 로그인 실패 횟수를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45296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upLoginLogPass</a:t>
                      </a:r>
                      <a:r>
                        <a:rPr lang="en-US" sz="900" u="none" strike="noStrike" dirty="0">
                          <a:effectLst/>
                        </a:rPr>
                        <a:t>(int </a:t>
                      </a:r>
                      <a:r>
                        <a:rPr lang="en-US" sz="900" u="none" strike="noStrike" dirty="0" err="1">
                          <a:effectLst/>
                        </a:rPr>
                        <a:t>loginLogNo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성공 시 성공로그 남기는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69282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getLoginFailCnt</a:t>
                      </a:r>
                      <a:r>
                        <a:rPr lang="en-US" sz="900" u="none" strike="noStrike" dirty="0">
                          <a:effectLst/>
                        </a:rPr>
                        <a:t>(Map&lt;String, String&gt;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실패 시  실패로그 남기는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60948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String getConnDate(String emp_no)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 접속한 로그인 로그의 날짜</a:t>
                      </a:r>
                      <a:r>
                        <a:rPr lang="en-US" altLang="ko-KR" sz="900" u="none" strike="noStrike" dirty="0">
                          <a:effectLst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32361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String&gt;&gt;getLoginLogList(Map&lt;String, String&gt; paramsMap)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성공한 최근 접속 기록을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60579"/>
                  </a:ext>
                </a:extLst>
              </a:tr>
              <a:tr h="27112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LoginDAOImpl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getAdminCnt(Map&lt;String,String&gt; emp_id_pwd)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아이디</a:t>
                      </a:r>
                      <a:r>
                        <a:rPr lang="en-US" altLang="ko-KR" sz="900" u="none" strike="noStrike" dirty="0">
                          <a:effectLst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</a:rPr>
                        <a:t>비밀번호 일치하는 행의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609645739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LoginDTO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getLoginDTO</a:t>
                      </a:r>
                      <a:r>
                        <a:rPr lang="en-US" sz="900" u="none" strike="noStrike" dirty="0">
                          <a:effectLst/>
                        </a:rPr>
                        <a:t>(Map&lt;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emp_id_pwd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아이디와 비밀번호를 가진 직원의 정보를 담는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220604959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insertLoginLog(Map&lt;String, String&gt; paramsMap)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로그를 삽입하는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509270047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selectLoginLogNo()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로그 총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608041035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upLoginLogFail(int loginLogNo)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 로그인 실패로 수정하는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20785233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upLoginLogPass(int loginLogNo)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성공 시 성공로그 남기는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379123688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getLoginFailCnt(Map&lt;String, String&gt; paramsMap)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 로그인 실패 횟수를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89866381"/>
                  </a:ext>
                </a:extLst>
              </a:tr>
              <a:tr h="27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String getConnDate(String emp_no)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 접속한 로그인 로그의 날짜</a:t>
                      </a:r>
                      <a:r>
                        <a:rPr lang="en-US" altLang="ko-KR" sz="900" u="none" strike="noStrike" dirty="0">
                          <a:effectLst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500464793"/>
                  </a:ext>
                </a:extLst>
              </a:tr>
              <a:tr h="17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String&gt;&gt;getLoginLogList(Map&lt;String, String&gt; paramsMap)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로그인 성공한 최근 접속 기록을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7737098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로그인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(20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59437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C4F5C4-B98C-43E1-A773-5802650A2E4C}"/>
              </a:ext>
            </a:extLst>
          </p:cNvPr>
          <p:cNvSpPr/>
          <p:nvPr/>
        </p:nvSpPr>
        <p:spPr>
          <a:xfrm>
            <a:off x="2675278" y="1746268"/>
            <a:ext cx="8246241" cy="4360641"/>
          </a:xfrm>
          <a:prstGeom prst="rect">
            <a:avLst/>
          </a:prstGeom>
          <a:solidFill>
            <a:srgbClr val="C2C2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6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Project introduce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853567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목표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58A17D-8595-4CD9-B6B6-FEA81A745C69}"/>
              </a:ext>
            </a:extLst>
          </p:cNvPr>
          <p:cNvGrpSpPr/>
          <p:nvPr/>
        </p:nvGrpSpPr>
        <p:grpSpPr>
          <a:xfrm>
            <a:off x="1910699" y="1168955"/>
            <a:ext cx="1511935" cy="1511935"/>
            <a:chOff x="2463676" y="2380326"/>
            <a:chExt cx="1511935" cy="1511935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69534EFB-D8AD-4D2D-B4EB-2588BE07D235}"/>
                </a:ext>
              </a:extLst>
            </p:cNvPr>
            <p:cNvSpPr/>
            <p:nvPr/>
          </p:nvSpPr>
          <p:spPr>
            <a:xfrm>
              <a:off x="2463676" y="2380326"/>
              <a:ext cx="1511935" cy="1511935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Chord 14">
              <a:extLst>
                <a:ext uri="{FF2B5EF4-FFF2-40B4-BE49-F238E27FC236}">
                  <a16:creationId xmlns:a16="http://schemas.microsoft.com/office/drawing/2014/main" id="{59A38036-1662-499C-8066-0BEDFF2E63BD}"/>
                </a:ext>
              </a:extLst>
            </p:cNvPr>
            <p:cNvSpPr/>
            <p:nvPr/>
          </p:nvSpPr>
          <p:spPr>
            <a:xfrm>
              <a:off x="2852930" y="2712386"/>
              <a:ext cx="733425" cy="925830"/>
            </a:xfrm>
            <a:custGeom>
              <a:avLst/>
              <a:gdLst/>
              <a:ahLst/>
              <a:cxnLst/>
              <a:rect l="l" t="t" r="r" b="b"/>
              <a:pathLst>
                <a:path w="2120980" h="2676504">
                  <a:moveTo>
                    <a:pt x="824057" y="2198115"/>
                  </a:moveTo>
                  <a:lnTo>
                    <a:pt x="824057" y="2229022"/>
                  </a:lnTo>
                  <a:lnTo>
                    <a:pt x="751177" y="2229022"/>
                  </a:lnTo>
                  <a:lnTo>
                    <a:pt x="751177" y="2510330"/>
                  </a:lnTo>
                  <a:lnTo>
                    <a:pt x="824057" y="2510330"/>
                  </a:lnTo>
                  <a:lnTo>
                    <a:pt x="824057" y="2541237"/>
                  </a:lnTo>
                  <a:lnTo>
                    <a:pt x="1298129" y="2541237"/>
                  </a:lnTo>
                  <a:lnTo>
                    <a:pt x="1298129" y="2510330"/>
                  </a:lnTo>
                  <a:lnTo>
                    <a:pt x="1371008" y="2510330"/>
                  </a:lnTo>
                  <a:lnTo>
                    <a:pt x="1371008" y="2229022"/>
                  </a:lnTo>
                  <a:lnTo>
                    <a:pt x="1298129" y="2229022"/>
                  </a:lnTo>
                  <a:lnTo>
                    <a:pt x="1298129" y="2198115"/>
                  </a:lnTo>
                  <a:close/>
                  <a:moveTo>
                    <a:pt x="1933495" y="134375"/>
                  </a:moveTo>
                  <a:cubicBezTo>
                    <a:pt x="1872496" y="128267"/>
                    <a:pt x="1778964" y="206162"/>
                    <a:pt x="1655092" y="316398"/>
                  </a:cubicBezTo>
                  <a:lnTo>
                    <a:pt x="1655092" y="762581"/>
                  </a:lnTo>
                  <a:lnTo>
                    <a:pt x="1651862" y="762581"/>
                  </a:lnTo>
                  <a:cubicBezTo>
                    <a:pt x="1647824" y="843406"/>
                    <a:pt x="1633793" y="920606"/>
                    <a:pt x="1611266" y="992211"/>
                  </a:cubicBezTo>
                  <a:cubicBezTo>
                    <a:pt x="1739269" y="1047184"/>
                    <a:pt x="1828260" y="986425"/>
                    <a:pt x="1895778" y="900656"/>
                  </a:cubicBezTo>
                  <a:cubicBezTo>
                    <a:pt x="1964561" y="813279"/>
                    <a:pt x="2016746" y="624382"/>
                    <a:pt x="2016490" y="465292"/>
                  </a:cubicBezTo>
                  <a:cubicBezTo>
                    <a:pt x="2023696" y="232949"/>
                    <a:pt x="1995287" y="140561"/>
                    <a:pt x="1933495" y="134375"/>
                  </a:cubicBezTo>
                  <a:close/>
                  <a:moveTo>
                    <a:pt x="187485" y="134375"/>
                  </a:moveTo>
                  <a:cubicBezTo>
                    <a:pt x="125693" y="140561"/>
                    <a:pt x="97284" y="232949"/>
                    <a:pt x="104490" y="465292"/>
                  </a:cubicBezTo>
                  <a:cubicBezTo>
                    <a:pt x="104234" y="624382"/>
                    <a:pt x="156419" y="813279"/>
                    <a:pt x="225202" y="900656"/>
                  </a:cubicBezTo>
                  <a:cubicBezTo>
                    <a:pt x="292944" y="986710"/>
                    <a:pt x="382303" y="1047587"/>
                    <a:pt x="511026" y="991745"/>
                  </a:cubicBezTo>
                  <a:cubicBezTo>
                    <a:pt x="488627" y="920189"/>
                    <a:pt x="474740" y="843131"/>
                    <a:pt x="470841" y="762581"/>
                  </a:cubicBezTo>
                  <a:lnTo>
                    <a:pt x="467092" y="762581"/>
                  </a:lnTo>
                  <a:lnTo>
                    <a:pt x="467092" y="317447"/>
                  </a:lnTo>
                  <a:cubicBezTo>
                    <a:pt x="342616" y="206663"/>
                    <a:pt x="248680" y="128248"/>
                    <a:pt x="187485" y="134375"/>
                  </a:cubicBezTo>
                  <a:close/>
                  <a:moveTo>
                    <a:pt x="171293" y="338"/>
                  </a:moveTo>
                  <a:cubicBezTo>
                    <a:pt x="267101" y="7324"/>
                    <a:pt x="383647" y="121035"/>
                    <a:pt x="467092" y="183917"/>
                  </a:cubicBezTo>
                  <a:lnTo>
                    <a:pt x="467092" y="127304"/>
                  </a:lnTo>
                  <a:cubicBezTo>
                    <a:pt x="446033" y="120339"/>
                    <a:pt x="431092" y="100383"/>
                    <a:pt x="431092" y="76938"/>
                  </a:cubicBezTo>
                  <a:cubicBezTo>
                    <a:pt x="431092" y="47115"/>
                    <a:pt x="455269" y="22938"/>
                    <a:pt x="485092" y="22938"/>
                  </a:cubicBezTo>
                  <a:lnTo>
                    <a:pt x="1637092" y="22938"/>
                  </a:lnTo>
                  <a:cubicBezTo>
                    <a:pt x="1666915" y="22938"/>
                    <a:pt x="1691092" y="47115"/>
                    <a:pt x="1691092" y="76938"/>
                  </a:cubicBezTo>
                  <a:cubicBezTo>
                    <a:pt x="1691092" y="100383"/>
                    <a:pt x="1676151" y="120339"/>
                    <a:pt x="1655092" y="127304"/>
                  </a:cubicBezTo>
                  <a:lnTo>
                    <a:pt x="1655092" y="182958"/>
                  </a:lnTo>
                  <a:cubicBezTo>
                    <a:pt x="1738474" y="119924"/>
                    <a:pt x="1854348" y="7289"/>
                    <a:pt x="1949687" y="338"/>
                  </a:cubicBezTo>
                  <a:cubicBezTo>
                    <a:pt x="2046947" y="-6754"/>
                    <a:pt x="2122836" y="96139"/>
                    <a:pt x="2120946" y="473736"/>
                  </a:cubicBezTo>
                  <a:cubicBezTo>
                    <a:pt x="2117166" y="673942"/>
                    <a:pt x="2058714" y="872497"/>
                    <a:pt x="1966316" y="974360"/>
                  </a:cubicBezTo>
                  <a:cubicBezTo>
                    <a:pt x="1875288" y="1074712"/>
                    <a:pt x="1740706" y="1159472"/>
                    <a:pt x="1574365" y="1087619"/>
                  </a:cubicBezTo>
                  <a:cubicBezTo>
                    <a:pt x="1498402" y="1256706"/>
                    <a:pt x="1371540" y="1383225"/>
                    <a:pt x="1220432" y="1434843"/>
                  </a:cubicBezTo>
                  <a:lnTo>
                    <a:pt x="1220432" y="1524098"/>
                  </a:lnTo>
                  <a:cubicBezTo>
                    <a:pt x="1242816" y="1529237"/>
                    <a:pt x="1259092" y="1549488"/>
                    <a:pt x="1259092" y="1573540"/>
                  </a:cubicBezTo>
                  <a:lnTo>
                    <a:pt x="1259092" y="1782216"/>
                  </a:lnTo>
                  <a:cubicBezTo>
                    <a:pt x="1259092" y="1806269"/>
                    <a:pt x="1242816" y="1826519"/>
                    <a:pt x="1220432" y="1831659"/>
                  </a:cubicBezTo>
                  <a:lnTo>
                    <a:pt x="1220432" y="1899972"/>
                  </a:lnTo>
                  <a:cubicBezTo>
                    <a:pt x="1220432" y="1908643"/>
                    <a:pt x="1218317" y="1916820"/>
                    <a:pt x="1214011" y="1923722"/>
                  </a:cubicBezTo>
                  <a:cubicBezTo>
                    <a:pt x="1480406" y="1939701"/>
                    <a:pt x="1673079" y="1996147"/>
                    <a:pt x="1682229" y="2062848"/>
                  </a:cubicBezTo>
                  <a:lnTo>
                    <a:pt x="1925188" y="2062848"/>
                  </a:lnTo>
                  <a:lnTo>
                    <a:pt x="1925188" y="2676504"/>
                  </a:lnTo>
                  <a:lnTo>
                    <a:pt x="196996" y="2676504"/>
                  </a:lnTo>
                  <a:lnTo>
                    <a:pt x="196996" y="2062848"/>
                  </a:lnTo>
                  <a:lnTo>
                    <a:pt x="427501" y="2062848"/>
                  </a:lnTo>
                  <a:cubicBezTo>
                    <a:pt x="436455" y="1995236"/>
                    <a:pt x="634470" y="1937990"/>
                    <a:pt x="907722" y="1923052"/>
                  </a:cubicBezTo>
                  <a:cubicBezTo>
                    <a:pt x="903729" y="1916275"/>
                    <a:pt x="901752" y="1908354"/>
                    <a:pt x="901752" y="1899972"/>
                  </a:cubicBezTo>
                  <a:lnTo>
                    <a:pt x="901752" y="1831659"/>
                  </a:lnTo>
                  <a:cubicBezTo>
                    <a:pt x="879369" y="1826519"/>
                    <a:pt x="863092" y="1806269"/>
                    <a:pt x="863092" y="1782216"/>
                  </a:cubicBezTo>
                  <a:lnTo>
                    <a:pt x="863092" y="1573540"/>
                  </a:lnTo>
                  <a:cubicBezTo>
                    <a:pt x="863092" y="1549488"/>
                    <a:pt x="879369" y="1529237"/>
                    <a:pt x="901752" y="1524098"/>
                  </a:cubicBezTo>
                  <a:lnTo>
                    <a:pt x="901752" y="1435225"/>
                  </a:lnTo>
                  <a:cubicBezTo>
                    <a:pt x="750211" y="1383280"/>
                    <a:pt x="623484" y="1256276"/>
                    <a:pt x="547795" y="1087211"/>
                  </a:cubicBezTo>
                  <a:cubicBezTo>
                    <a:pt x="380891" y="1159861"/>
                    <a:pt x="245901" y="1074942"/>
                    <a:pt x="154664" y="974360"/>
                  </a:cubicBezTo>
                  <a:cubicBezTo>
                    <a:pt x="62266" y="872497"/>
                    <a:pt x="3814" y="673942"/>
                    <a:pt x="34" y="473736"/>
                  </a:cubicBezTo>
                  <a:cubicBezTo>
                    <a:pt x="-1856" y="96139"/>
                    <a:pt x="74033" y="-6754"/>
                    <a:pt x="171293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AF4A2C-7A3F-4688-99B3-0F53FA709E84}"/>
              </a:ext>
            </a:extLst>
          </p:cNvPr>
          <p:cNvSpPr txBox="1"/>
          <p:nvPr/>
        </p:nvSpPr>
        <p:spPr>
          <a:xfrm>
            <a:off x="3597779" y="2273181"/>
            <a:ext cx="6527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병원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ERP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구축에 있어서 특수한 업무 형태를 가진 시스템의 복잡성을 풀어서 사용자에게 편리성을 제공한다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직관적인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UX/UI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구성을 통하여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처음 접하는 사용자도 쉽게 사용할 수 있도록 하여 인수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인계의 시간을 단축한다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인사관리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환자관리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병동관리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직원간 커뮤니케이션도 가능한 종합적 자원관리 시스템을 구축한다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웹 표준을 준수하여 사용자 접근성을 증대한다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C5715-AD3F-4513-B8A5-AFF449F5DEF2}"/>
              </a:ext>
            </a:extLst>
          </p:cNvPr>
          <p:cNvSpPr txBox="1"/>
          <p:nvPr/>
        </p:nvSpPr>
        <p:spPr>
          <a:xfrm>
            <a:off x="363361" y="14053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</a:t>
            </a:r>
            <a:endParaRPr lang="en-US" altLang="ko-KR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995019771"/>
      </p:ext>
    </p:extLst>
  </p:cSld>
  <p:clrMapOvr>
    <a:masterClrMapping/>
  </p:clrMapOvr>
  <p:transition spd="slow" advTm="3000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게시판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(26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B97043-9A6B-4B3F-80C5-A13A48CE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97065"/>
              </p:ext>
            </p:extLst>
          </p:nvPr>
        </p:nvGraphicFramePr>
        <p:xfrm>
          <a:off x="1817552" y="1676044"/>
          <a:ext cx="9936000" cy="4763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839">
                  <a:extLst>
                    <a:ext uri="{9D8B030D-6E8A-4147-A177-3AD203B41FA5}">
                      <a16:colId xmlns:a16="http://schemas.microsoft.com/office/drawing/2014/main" val="3559328474"/>
                    </a:ext>
                  </a:extLst>
                </a:gridCol>
                <a:gridCol w="4665813">
                  <a:extLst>
                    <a:ext uri="{9D8B030D-6E8A-4147-A177-3AD203B41FA5}">
                      <a16:colId xmlns:a16="http://schemas.microsoft.com/office/drawing/2014/main" val="2837044119"/>
                    </a:ext>
                  </a:extLst>
                </a:gridCol>
                <a:gridCol w="4108348">
                  <a:extLst>
                    <a:ext uri="{9D8B030D-6E8A-4147-A177-3AD203B41FA5}">
                      <a16:colId xmlns:a16="http://schemas.microsoft.com/office/drawing/2014/main" val="656192079"/>
                    </a:ext>
                  </a:extLst>
                </a:gridCol>
              </a:tblGrid>
              <a:tr h="325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Board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59248"/>
                  </a:ext>
                </a:extLst>
              </a:tr>
              <a:tr h="17333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BoardController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getBoardList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4236728068"/>
                  </a:ext>
                </a:extLst>
              </a:tr>
              <a:tr h="22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goBoardRegForm(@RequestParam(value="b_no", defaultValue="0") int b_no, 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752759447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insertBoard(BoardDTO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</a:t>
                      </a:r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삽입 후 삽입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2993589436"/>
                  </a:ext>
                </a:extLst>
              </a:tr>
              <a:tr h="22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goBoardContentForm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 value="</a:t>
                      </a:r>
                      <a:r>
                        <a:rPr lang="en-US" sz="800" u="none" strike="noStrike" dirty="0" err="1">
                          <a:effectLst/>
                        </a:rPr>
                        <a:t>b_no</a:t>
                      </a:r>
                      <a:r>
                        <a:rPr lang="en-US" sz="800" u="none" strike="noStrike" dirty="0">
                          <a:effectLst/>
                        </a:rPr>
                        <a:t>") int </a:t>
                      </a:r>
                      <a:r>
                        <a:rPr lang="en-US" sz="800" u="none" strike="noStrike" dirty="0" err="1">
                          <a:effectLst/>
                        </a:rPr>
                        <a:t>b_no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226453921"/>
                  </a:ext>
                </a:extLst>
              </a:tr>
              <a:tr h="22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goBoardUpDelForm(@RequestParam( value="b_no") int b_no, 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071540963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boardUpDelProc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,@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upDel</a:t>
                      </a:r>
                      <a:r>
                        <a:rPr lang="en-US" sz="800" u="none" strike="noStrike" dirty="0">
                          <a:effectLst/>
                        </a:rPr>
                        <a:t>") String </a:t>
                      </a:r>
                      <a:r>
                        <a:rPr lang="en-US" sz="800" u="none" strike="noStrike" dirty="0" err="1">
                          <a:effectLst/>
                        </a:rPr>
                        <a:t>upDel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</a:t>
                      </a:r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삭제 후 삭제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2102509141"/>
                  </a:ext>
                </a:extLst>
              </a:tr>
              <a:tr h="112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handleException(HttpServletRequest request)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800" u="none" strike="noStrike" dirty="0">
                          <a:effectLst/>
                        </a:rPr>
                        <a:t> 예외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발생했을때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예외처리하는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1513647231"/>
                  </a:ext>
                </a:extLst>
              </a:tr>
              <a:tr h="17333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BoardServiceImpl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insertBoard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</a:t>
                      </a:r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삽입 후 삽입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36071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getBoardListAllCnt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검색 조건에 맞는 게시판 글 전체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39604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getBoardList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boardSearchDTO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검색 조건에 맞는 모든 게시판 글 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68411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getBoardDTO</a:t>
                      </a:r>
                      <a:r>
                        <a:rPr lang="en-US" sz="800" u="none" strike="noStrike" dirty="0">
                          <a:effectLst/>
                        </a:rPr>
                        <a:t>( int </a:t>
                      </a:r>
                      <a:r>
                        <a:rPr lang="en-US" sz="800" u="none" strike="noStrike" dirty="0" err="1">
                          <a:effectLst/>
                        </a:rPr>
                        <a:t>b_no</a:t>
                      </a:r>
                      <a:r>
                        <a:rPr lang="en-US" sz="800" u="none" strike="noStrike" dirty="0">
                          <a:effectLst/>
                        </a:rPr>
                        <a:t>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개의 게시판 글을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05913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BoardDTO getBoardDTO_without_upReadcount( int b_no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개의 게시판 글을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49409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updateBoard(BoardDTO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수정 후 수정 행의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89031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deleteBoard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boardDTO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삭제 후 삭제 행의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58964"/>
                  </a:ext>
                </a:extLst>
              </a:tr>
              <a:tr h="11293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BoardDAOImpl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updatePrint_no(BoardDTO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 출력 순서를 </a:t>
                      </a:r>
                      <a:r>
                        <a:rPr lang="en-US" altLang="ko-KR" sz="800" u="none" strike="noStrike" dirty="0">
                          <a:effectLst/>
                        </a:rPr>
                        <a:t>1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851225009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insertBoard(BoardDTO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</a:t>
                      </a:r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삽입 후 삽입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25531549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List&lt;Map&lt;String,String&gt;&gt;getBoardList(BoardSearchDTO boardSearchDTO)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검색 조건에 맞는 모든 게시판 글 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4226371002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getBoardListAllCnt(BoardSearchDTO boardSearchDTO)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검색 조건에 맞는 게시판 글 전체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1702356806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BoardDTO getBoardDTOgetBoardDTO(int b_no)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개의 게시판 글을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735725319"/>
                  </a:ext>
                </a:extLst>
              </a:tr>
              <a:tr h="112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updateReadcount(int b_no)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 조회수를 </a:t>
                      </a:r>
                      <a:r>
                        <a:rPr lang="en-US" altLang="ko-KR" sz="800" u="none" strike="noStrike" dirty="0">
                          <a:effectLst/>
                        </a:rPr>
                        <a:t>1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2351184068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updateBoard(BoardDTO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수정 후 수정 행의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98028144"/>
                  </a:ext>
                </a:extLst>
              </a:tr>
              <a:tr h="112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getBoardCnt(BoardDTO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게시판 글 존재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1724256538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getPwdCnt(BoardDTO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게시판 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비빌번호가</a:t>
                      </a:r>
                      <a:r>
                        <a:rPr lang="ko-KR" altLang="en-US" sz="800" u="none" strike="noStrike" dirty="0">
                          <a:effectLst/>
                        </a:rPr>
                        <a:t> 맞는지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4185148927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getSonCnt(BoardDTO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Board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게시판 글 댓글이 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520411807"/>
                  </a:ext>
                </a:extLst>
              </a:tr>
              <a:tr h="112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upPrintNo(BoardDTO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 출력 순서를 </a:t>
                      </a:r>
                      <a:r>
                        <a:rPr lang="en-US" altLang="ko-KR" sz="800" u="none" strike="noStrike" dirty="0">
                          <a:effectLst/>
                        </a:rPr>
                        <a:t>1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2631916209"/>
                  </a:ext>
                </a:extLst>
              </a:tr>
              <a:tr h="173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deleteBoard(BoardDTO boardDTO)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게시판 글을 삭제 후 삭제 행의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17" marR="2917" marT="2917" marB="0" anchor="ctr"/>
                </a:tc>
                <a:extLst>
                  <a:ext uri="{0D108BD9-81ED-4DB2-BD59-A6C34878D82A}">
                    <a16:rowId xmlns:a16="http://schemas.microsoft.com/office/drawing/2014/main" val="34431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60738"/>
      </p:ext>
    </p:extLst>
  </p:cSld>
  <p:clrMapOvr>
    <a:masterClrMapping/>
  </p:clrMapOvr>
  <p:transition spd="slow" advTm="3000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직원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(35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CB175-7C67-4FFE-980E-1F7A6554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6366"/>
              </p:ext>
            </p:extLst>
          </p:nvPr>
        </p:nvGraphicFramePr>
        <p:xfrm>
          <a:off x="1814452" y="1697737"/>
          <a:ext cx="9900000" cy="497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301">
                  <a:extLst>
                    <a:ext uri="{9D8B030D-6E8A-4147-A177-3AD203B41FA5}">
                      <a16:colId xmlns:a16="http://schemas.microsoft.com/office/drawing/2014/main" val="144309829"/>
                    </a:ext>
                  </a:extLst>
                </a:gridCol>
                <a:gridCol w="4632904">
                  <a:extLst>
                    <a:ext uri="{9D8B030D-6E8A-4147-A177-3AD203B41FA5}">
                      <a16:colId xmlns:a16="http://schemas.microsoft.com/office/drawing/2014/main" val="3084970811"/>
                    </a:ext>
                  </a:extLst>
                </a:gridCol>
                <a:gridCol w="4206795">
                  <a:extLst>
                    <a:ext uri="{9D8B030D-6E8A-4147-A177-3AD203B41FA5}">
                      <a16:colId xmlns:a16="http://schemas.microsoft.com/office/drawing/2014/main" val="3519225354"/>
                    </a:ext>
                  </a:extLst>
                </a:gridCol>
              </a:tblGrid>
              <a:tr h="319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Employee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46822"/>
                  </a:ext>
                </a:extLst>
              </a:tr>
              <a:tr h="23902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EmployeeController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getSalaryStatement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session,@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yearMonth</a:t>
                      </a:r>
                      <a:r>
                        <a:rPr lang="en-US" sz="800" u="none" strike="noStrike" dirty="0">
                          <a:effectLst/>
                        </a:rPr>
                        <a:t>", </a:t>
                      </a:r>
                      <a:r>
                        <a:rPr lang="en-US" sz="800" u="none" strike="noStrike" dirty="0" err="1">
                          <a:effectLst/>
                        </a:rPr>
                        <a:t>defaultValue</a:t>
                      </a:r>
                      <a:r>
                        <a:rPr lang="en-US" sz="800" u="none" strike="noStrike" dirty="0">
                          <a:effectLst/>
                        </a:rPr>
                        <a:t>="") String </a:t>
                      </a:r>
                      <a:r>
                        <a:rPr lang="en-US" sz="800" u="none" strike="noStrike" dirty="0" err="1">
                          <a:effectLst/>
                        </a:rPr>
                        <a:t>yearMonth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435745741"/>
                  </a:ext>
                </a:extLst>
              </a:tr>
              <a:tr h="16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getCertificate(HttpSession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293961132"/>
                  </a:ext>
                </a:extLst>
              </a:tr>
              <a:tr h="16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myInfoManagermentForm(HttpSession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2307284756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getPwdCnt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emp_pwd</a:t>
                      </a:r>
                      <a:r>
                        <a:rPr lang="en-US" sz="800" u="none" strike="noStrike" dirty="0">
                          <a:effectLst/>
                        </a:rPr>
                        <a:t>") String </a:t>
                      </a:r>
                      <a:r>
                        <a:rPr lang="en-US" sz="800" u="none" strike="noStrike" dirty="0" err="1">
                          <a:effectLst/>
                        </a:rPr>
                        <a:t>emp_pwd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일치하는 비밀번호가 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5236292"/>
                  </a:ext>
                </a:extLst>
              </a:tr>
              <a:tr h="16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myInfoModifyForm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541721198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updateInfo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EmployeeDTO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empDTO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4202412314"/>
                  </a:ext>
                </a:extLst>
              </a:tr>
              <a:tr h="16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workingScheduleForm(HttpSession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54053810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List&lt;String&gt;</a:t>
                      </a:r>
                      <a:r>
                        <a:rPr lang="en-US" sz="800" u="none" strike="noStrike" dirty="0" err="1">
                          <a:effectLst/>
                        </a:rPr>
                        <a:t>checkSchedule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session, </a:t>
                      </a:r>
                      <a:r>
                        <a:rPr lang="en-US" sz="800" u="none" strike="noStrike" dirty="0" err="1">
                          <a:effectLst/>
                        </a:rPr>
                        <a:t>EmployeeDTO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employeeDTO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월 근무 시간표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631742086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insertOverTime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 HashMap&lt;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시간 입력하는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2084420429"/>
                  </a:ext>
                </a:extLst>
              </a:tr>
              <a:tr h="161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vacationApplication(HttpSession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639821806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checkVacationApp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 HashMap&lt;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휴가표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670381139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String&gt;&gt;getDepartment()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code_department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직원 부서를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105229258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String&gt;&gt;getJikup()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code_jikup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테이블에서 직원 직급을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테이블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4008508413"/>
                  </a:ext>
                </a:extLst>
              </a:tr>
              <a:tr h="12063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EmployeeServiceImpl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EmployeeCertificateDTO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getCertificate</a:t>
                      </a:r>
                      <a:r>
                        <a:rPr lang="en-US" sz="800" u="none" strike="noStrike" dirty="0">
                          <a:effectLst/>
                        </a:rPr>
                        <a:t>(int </a:t>
                      </a:r>
                      <a:r>
                        <a:rPr lang="en-US" sz="800" u="none" strike="noStrike" dirty="0" err="1">
                          <a:effectLst/>
                        </a:rPr>
                        <a:t>emp_no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제직증명서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554228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EmployeeSalaryDTO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getSalaryStatement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LoginDTO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loginDTO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월급명세서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25436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getPwdCnt(String emp_pwd)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일치하는 비밀번호가 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4224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Map&lt;String, String&gt;</a:t>
                      </a:r>
                      <a:r>
                        <a:rPr lang="en-US" sz="800" u="none" strike="noStrike" dirty="0" err="1">
                          <a:effectLst/>
                        </a:rPr>
                        <a:t>getEmpInfo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LoginDTO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loginDTO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3886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updateInfo(EmployeeDTO empDTO)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44340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List&lt;Map&lt;String,String&gt;&gt;getScheduleList(String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월근무</a:t>
                      </a:r>
                      <a:r>
                        <a:rPr lang="ko-KR" altLang="en-US" sz="800" u="none" strike="noStrike" dirty="0">
                          <a:effectLst/>
                        </a:rPr>
                        <a:t> 시간표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65219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List&lt;Map&lt;String,String&gt;&gt;getVacationAppList(String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월 휴가 시간표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35504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insertApplicationDay(Map&lt;String,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휴가를 신청하는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54969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insertOverTime(HashMap&lt;String,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시간 신청하는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58435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checkCnt(HashMap&lt;String,String&gt;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신청한 날짜가 있는지 확인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904763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String&gt;&gt;getWorkingOverDateList(String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신청한 날짜들을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7570"/>
                  </a:ext>
                </a:extLst>
              </a:tr>
              <a:tr h="12063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EmployeeDAOImpl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EmployeeCertificateDTO getCertificate(int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제직증명서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4215668641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EmployeeSalaryDTO getSalaryStatement(LoginDTO loginDTO)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월급명세서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3844797582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getPwdCnt(String emp_pwd)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일치하는 비밀번호가 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690904051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 String&gt;getEmpInfo(LoginDTO loginDTO)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2647214310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updateInfo(EmployeeDTO empDTO)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3971215228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List&lt;Map&lt;String,String&gt;&gt;getScheduleList(String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월근무</a:t>
                      </a:r>
                      <a:r>
                        <a:rPr lang="ko-KR" altLang="en-US" sz="800" u="none" strike="noStrike" dirty="0">
                          <a:effectLst/>
                        </a:rPr>
                        <a:t> 시간표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216027894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List&lt;Map&lt;String,String&gt;&gt;getVacationAppList(String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월 휴가 시간표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3994703071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insertApplicationDay(Map&lt;String,String&gt;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휴가를 신청하는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249014828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insertOverTime(HashMap&lt;String,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시간 신청하는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825028493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checkCnt(HashMap&lt;String,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신청한 날짜가 있는지 확인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645961403"/>
                  </a:ext>
                </a:extLst>
              </a:tr>
              <a:tr h="120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List&lt;Map&lt;String,String&gt;&gt;getWorkingOverDateList(String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 근무 신청한 날짜들을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13" marR="2313" marT="2313" marB="0" anchor="ctr"/>
                </a:tc>
                <a:extLst>
                  <a:ext uri="{0D108BD9-81ED-4DB2-BD59-A6C34878D82A}">
                    <a16:rowId xmlns:a16="http://schemas.microsoft.com/office/drawing/2014/main" val="177675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15806"/>
      </p:ext>
    </p:extLst>
  </p:cSld>
  <p:clrMapOvr>
    <a:masterClrMapping/>
  </p:clrMapOvr>
  <p:transition spd="slow" advTm="3000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인사관리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(83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D56E47-1C87-4170-B64A-3370811FF8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9854" y="1697737"/>
          <a:ext cx="9975473" cy="4794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47233090"/>
                    </a:ext>
                  </a:extLst>
                </a:gridCol>
                <a:gridCol w="4495988">
                  <a:extLst>
                    <a:ext uri="{9D8B030D-6E8A-4147-A177-3AD203B41FA5}">
                      <a16:colId xmlns:a16="http://schemas.microsoft.com/office/drawing/2014/main" val="2517042"/>
                    </a:ext>
                  </a:extLst>
                </a:gridCol>
                <a:gridCol w="4399485">
                  <a:extLst>
                    <a:ext uri="{9D8B030D-6E8A-4147-A177-3AD203B41FA5}">
                      <a16:colId xmlns:a16="http://schemas.microsoft.com/office/drawing/2014/main" val="21788615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HRM</a:t>
                      </a:r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57442"/>
                  </a:ext>
                </a:extLst>
              </a:tr>
              <a:tr h="341652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HRMController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hRMEmpList(EmployeeSearchDTO employeeSearchDTO, HttpSession session)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326848331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hRMInsertSchedule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ScheduleDTO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scheduleDTO</a:t>
                      </a:r>
                      <a:r>
                        <a:rPr lang="en-US" sz="900" u="none" strike="noStrike" dirty="0">
                          <a:effectLst/>
                        </a:rPr>
                        <a:t>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073088978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insertScheduleProc(ScheduleDTO scheduleDTO)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err="1">
                          <a:effectLst/>
                        </a:rPr>
                        <a:t>working_schedule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테이블에 직원 스케줄 등록하는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82480718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hRMWorkOverPermit(EmployeeWorkDTO employeeWorkDTO)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352264768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decideWorkProc</a:t>
                      </a:r>
                      <a:r>
                        <a:rPr lang="en-US" sz="900" u="none" strike="noStrike" dirty="0">
                          <a:effectLst/>
                        </a:rPr>
                        <a:t>(@</a:t>
                      </a:r>
                      <a:r>
                        <a:rPr lang="en-US" sz="900" u="none" strike="noStrike" dirty="0" err="1">
                          <a:effectLst/>
                        </a:rPr>
                        <a:t>RequestParam</a:t>
                      </a:r>
                      <a:r>
                        <a:rPr lang="en-US" sz="900" u="none" strike="noStrike" dirty="0">
                          <a:effectLst/>
                        </a:rPr>
                        <a:t> Map&lt;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초과 근무 시간을 수정 후 수정 행의 값을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633409832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hRMVacationAppList(VacationSearchDTO vacationSearchDTO)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059267662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decideVacationProc</a:t>
                      </a:r>
                      <a:r>
                        <a:rPr lang="en-US" sz="900" u="none" strike="noStrike" dirty="0">
                          <a:effectLst/>
                        </a:rPr>
                        <a:t>(@</a:t>
                      </a:r>
                      <a:r>
                        <a:rPr lang="en-US" sz="900" u="none" strike="noStrike" dirty="0" err="1">
                          <a:effectLst/>
                        </a:rPr>
                        <a:t>RequestParam</a:t>
                      </a:r>
                      <a:r>
                        <a:rPr lang="en-US" sz="900" u="none" strike="noStrike" dirty="0">
                          <a:effectLst/>
                        </a:rPr>
                        <a:t> Map&lt;</a:t>
                      </a:r>
                      <a:r>
                        <a:rPr lang="en-US" sz="900" u="none" strike="noStrike" dirty="0" err="1">
                          <a:effectLst/>
                        </a:rPr>
                        <a:t>String,String</a:t>
                      </a:r>
                      <a:r>
                        <a:rPr lang="en-US" sz="900" u="none" strike="noStrike" dirty="0">
                          <a:effectLst/>
                        </a:rPr>
                        <a:t>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휴가 신청 날 수정 후 수정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796227086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hRMEmpManagement(EmployeeSearchDTO employeeSearchDTO)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510299379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hRMSalaryPayment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SalarySearchDTO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salarySearchDTO</a:t>
                      </a:r>
                      <a:r>
                        <a:rPr lang="en-US" sz="900" u="none" strike="noStrike" dirty="0">
                          <a:effectLst/>
                        </a:rPr>
                        <a:t>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10961664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inDelSalaryStatementProc(@RequestParam Map&lt;String,String&gt; paramsMap)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월급명세서 삭제 후 삭제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40345504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moveDepartmentProc(@RequestParam Map&lt;String,String&gt; paramsMap)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 이동 후 이동한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503055481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updateJikupProc(@RequestParam Map&lt;String,String&gt; paramsMap)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직급 변경 후 변경한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047139164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upLeaveRetireProc(@RequestParam Map&lt;String,String&gt; paramsMap)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재직 여부를 퇴직 코드로 바꾸어 주는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439460995"/>
                  </a:ext>
                </a:extLst>
              </a:tr>
              <a:tr h="34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hRMEmpRegForm()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871457516"/>
                  </a:ext>
                </a:extLst>
              </a:tr>
              <a:tr h="283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hRMEmpRegProc(EmployeeDTO employeeDTO,MultipartHttpServletRequest mhsr,HttpServletResponse rep)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등록 후 등록한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90844691"/>
                  </a:ext>
                </a:extLst>
              </a:tr>
              <a:tr h="283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EmpUpProfileProc(EmployeeDTO employeeDTO,MultipartHttpServletRequest mhsr,HttpServletResponse rep)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사진 등록 후 등록한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34536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04711"/>
      </p:ext>
    </p:extLst>
  </p:cSld>
  <p:clrMapOvr>
    <a:masterClrMapping/>
  </p:clrMapOvr>
  <p:transition spd="slow" advTm="3000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인사관리 관련 메소드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CD5080-AA79-4F51-A6E2-07BB64BAB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3244" y="1706529"/>
          <a:ext cx="9903599" cy="4931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686">
                  <a:extLst>
                    <a:ext uri="{9D8B030D-6E8A-4147-A177-3AD203B41FA5}">
                      <a16:colId xmlns:a16="http://schemas.microsoft.com/office/drawing/2014/main" val="3017197891"/>
                    </a:ext>
                  </a:extLst>
                </a:gridCol>
                <a:gridCol w="4471028">
                  <a:extLst>
                    <a:ext uri="{9D8B030D-6E8A-4147-A177-3AD203B41FA5}">
                      <a16:colId xmlns:a16="http://schemas.microsoft.com/office/drawing/2014/main" val="2228417888"/>
                    </a:ext>
                  </a:extLst>
                </a:gridCol>
                <a:gridCol w="4371885">
                  <a:extLst>
                    <a:ext uri="{9D8B030D-6E8A-4147-A177-3AD203B41FA5}">
                      <a16:colId xmlns:a16="http://schemas.microsoft.com/office/drawing/2014/main" val="3375322462"/>
                    </a:ext>
                  </a:extLst>
                </a:gridCol>
              </a:tblGrid>
              <a:tr h="354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HRM</a:t>
                      </a:r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05832"/>
                  </a:ext>
                </a:extLst>
              </a:tr>
              <a:tr h="143438">
                <a:tc rowSpan="31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HRMServiceImpl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getEmpList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EmployeeSearchDTO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empSearchDTO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975039101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insertSchedule(ScheduleDTO scheduleDTO);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err="1">
                          <a:effectLst/>
                        </a:rPr>
                        <a:t>working_schedule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테이블에 직원 스케줄 등록하는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914825158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 getAmSchedule(ScheduleDTO scheduleDTO);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오전 스케줄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241085319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 getPmSchedule(ScheduleDTO scheduleDTO);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오후 스케줄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258050297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 getNightSchedule(ScheduleDTO scheduleDTO);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야간 스케줄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245420509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List&lt;String&gt; </a:t>
                      </a:r>
                      <a:r>
                        <a:rPr lang="en-US" sz="900" u="none" strike="noStrike" dirty="0" err="1">
                          <a:effectLst/>
                        </a:rPr>
                        <a:t>getRestSchedule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ScheduleDTO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scheduleDTO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휴무 스케줄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419241629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 getVacationSchedule(ScheduleDTO scheduleDTO);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휴가 날짜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734557105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getVacationList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VacationSearchDTO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vacationSearchDTO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정보와 휴가 승인 여부를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952286831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updateVacation</a:t>
                      </a:r>
                      <a:r>
                        <a:rPr lang="en-US" sz="900" u="none" strike="noStrike" dirty="0">
                          <a:effectLst/>
                        </a:rPr>
                        <a:t>(Map&lt;String, String&gt;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휴가 신청일 수정하는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373993399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insertVacation(Map&lt;String,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휴가 신청하는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580827854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 getDepList();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166075544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getEmpListAllCnt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EmployeeSearchDTO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mpSearchDTO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전체 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07989305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getPaySalaryListAllCnt(SalarySearchDTO salarySearchDTO);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전체 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226850483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getPaySalaryList(SalarySearchDTO salarySearchDTO)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기본월급</a:t>
                      </a:r>
                      <a:r>
                        <a:rPr lang="en-US" altLang="ko-KR" sz="900" u="none" strike="noStrike" dirty="0">
                          <a:effectLst/>
                        </a:rPr>
                        <a:t>+</a:t>
                      </a:r>
                      <a:r>
                        <a:rPr lang="ko-KR" altLang="en-US" sz="900" u="none" strike="noStrike" dirty="0">
                          <a:effectLst/>
                        </a:rPr>
                        <a:t>초과근무 수당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924418114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</a:t>
                      </a:r>
                      <a:r>
                        <a:rPr lang="en-US" sz="900" u="none" strike="noStrike" dirty="0" err="1">
                          <a:effectLst/>
                        </a:rPr>
                        <a:t>getBenefitList</a:t>
                      </a:r>
                      <a:r>
                        <a:rPr lang="en-US" sz="900" u="none" strike="noStrike" dirty="0">
                          <a:effectLst/>
                        </a:rPr>
                        <a:t>();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수당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459660688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insertSalaryStatement</a:t>
                      </a:r>
                      <a:r>
                        <a:rPr lang="en-US" sz="900" u="none" strike="noStrike" dirty="0">
                          <a:effectLst/>
                        </a:rPr>
                        <a:t>(Map&lt;String, String&gt;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급여 명세서 내용을 삽입하는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32825184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deleteSalaryStatement(Map&lt;String,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급여 명세서 내용을 삭제하는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4869896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insertSalaryStatementNoExtra(Map&lt;String,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수당 없는 급여 명세서 내용을 삽입하는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819604548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List&lt;String&gt;getJikupList()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직급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89434828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updateMoveDepartment(Map&lt;String,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 이동 성공 후 성공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100374544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updateEmpJikup(Map&lt;String,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직급 변경 시 변경 행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496645726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updateEmpStat(Map&lt;String, String&gt; paramsMap);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재직 여부를 수정하는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958510742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getDepListmap();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부서명과 부서 코드 번호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426600748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getJikupListmap()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직급명과 직급 코드 번호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24008996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insertEmployee(EmployeeDTO employeeDTO,Map&lt;String,String&gt; fileMap);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등록하는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2300147620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String&gt;&gt;getPayCompleteList();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월급 지급 완료한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4284176413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getPermitList();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허가 여부와 허가 코드 목록을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4191697173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getVacationListAllCnt(VacationSearchDTO vacationSearchDTO);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휴가 총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3335340029"/>
                  </a:ext>
                </a:extLst>
              </a:tr>
              <a:tr h="273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getWorkAppList(EmployeeWorkDTO employeeWorkDTO);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직원 정보와 초과근무 신청일</a:t>
                      </a:r>
                      <a:r>
                        <a:rPr lang="en-US" altLang="ko-KR" sz="900" u="none" strike="noStrike" dirty="0">
                          <a:effectLst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</a:rPr>
                        <a:t>초과근무 시간을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625389599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 getWorkAppListCnt(EmployeeWorkDTO employeeWorkDTO);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초과근무 신청일 총 개수를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1800657803"/>
                  </a:ext>
                </a:extLst>
              </a:tr>
              <a:tr h="143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int </a:t>
                      </a:r>
                      <a:r>
                        <a:rPr lang="en-US" sz="900" u="none" strike="noStrike" dirty="0" err="1">
                          <a:effectLst/>
                        </a:rPr>
                        <a:t>updateOverTime</a:t>
                      </a:r>
                      <a:r>
                        <a:rPr lang="en-US" sz="900" u="none" strike="noStrike" dirty="0">
                          <a:effectLst/>
                        </a:rPr>
                        <a:t>(Map&lt;String, String&gt; </a:t>
                      </a:r>
                      <a:r>
                        <a:rPr lang="en-US" sz="900" u="none" strike="noStrike" dirty="0" err="1">
                          <a:effectLst/>
                        </a:rPr>
                        <a:t>paramsMap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초과 근무 신청일 승인 여부를 수정하는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1" marR="3051" marT="3051" marB="0" anchor="ctr"/>
                </a:tc>
                <a:extLst>
                  <a:ext uri="{0D108BD9-81ED-4DB2-BD59-A6C34878D82A}">
                    <a16:rowId xmlns:a16="http://schemas.microsoft.com/office/drawing/2014/main" val="95019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55389"/>
      </p:ext>
    </p:extLst>
  </p:cSld>
  <p:clrMapOvr>
    <a:masterClrMapping/>
  </p:clrMapOvr>
  <p:transition spd="slow" advTm="3000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인사관리 관련 메소드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0BA0CA-B568-4C00-A292-B18D63AD24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4452" y="1697737"/>
          <a:ext cx="9900000" cy="4931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981">
                  <a:extLst>
                    <a:ext uri="{9D8B030D-6E8A-4147-A177-3AD203B41FA5}">
                      <a16:colId xmlns:a16="http://schemas.microsoft.com/office/drawing/2014/main" val="2863720765"/>
                    </a:ext>
                  </a:extLst>
                </a:gridCol>
                <a:gridCol w="4554415">
                  <a:extLst>
                    <a:ext uri="{9D8B030D-6E8A-4147-A177-3AD203B41FA5}">
                      <a16:colId xmlns:a16="http://schemas.microsoft.com/office/drawing/2014/main" val="2632646276"/>
                    </a:ext>
                  </a:extLst>
                </a:gridCol>
                <a:gridCol w="4053604">
                  <a:extLst>
                    <a:ext uri="{9D8B030D-6E8A-4147-A177-3AD203B41FA5}">
                      <a16:colId xmlns:a16="http://schemas.microsoft.com/office/drawing/2014/main" val="1346284960"/>
                    </a:ext>
                  </a:extLst>
                </a:gridCol>
              </a:tblGrid>
              <a:tr h="337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HRM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58753"/>
                  </a:ext>
                </a:extLst>
              </a:tr>
              <a:tr h="131270">
                <a:tc rowSpan="3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HRMDAOImpl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List&lt;Map&lt;String, String&gt;&gt;</a:t>
                      </a:r>
                      <a:r>
                        <a:rPr lang="en-US" sz="800" u="none" strike="noStrike" dirty="0" err="1">
                          <a:effectLst/>
                        </a:rPr>
                        <a:t>getEmpList</a:t>
                      </a:r>
                      <a:r>
                        <a:rPr lang="en-US" sz="800" u="none" strike="noStrike" dirty="0">
                          <a:effectLst/>
                        </a:rPr>
                        <a:t> (</a:t>
                      </a:r>
                      <a:r>
                        <a:rPr lang="en-US" sz="800" u="none" strike="noStrike" dirty="0" err="1">
                          <a:effectLst/>
                        </a:rPr>
                        <a:t>EmployeeSearchDTO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empSearchDTO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직원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83928954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insertSchedule</a:t>
                      </a:r>
                      <a:r>
                        <a:rPr lang="en-US" sz="800" u="none" strike="noStrike" dirty="0">
                          <a:effectLst/>
                        </a:rPr>
                        <a:t> (</a:t>
                      </a:r>
                      <a:r>
                        <a:rPr lang="en-US" sz="800" u="none" strike="noStrike" dirty="0" err="1">
                          <a:effectLst/>
                        </a:rPr>
                        <a:t>ScheduleDTO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scheduleDTO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working_schedule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직원 스케줄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432375908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deleteSchedule(ScheduleDTO scheduleDTO);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월 근무 스케줄 삭제하는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918876299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List&lt;String&gt;getAmSchedule(ScheduleDTO scheduleDTO);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오전 스케줄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054480725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List&lt;String&gt; </a:t>
                      </a:r>
                      <a:r>
                        <a:rPr lang="en-US" sz="800" u="none" strike="noStrike" dirty="0" err="1">
                          <a:effectLst/>
                        </a:rPr>
                        <a:t>getPmSchedule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ScheduleDTO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scheduleDTO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오후 스케줄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436874629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getNightSchedule(ScheduleDTO scheduleDTO);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야간 스케줄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246192746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getRestSchedule(ScheduleDTO scheduleDTO);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휴무 스케줄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72715034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String&gt;&gt;getVacationList(VacationSearchDTO vacationSearchDTO);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휴가 날짜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74358742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updateVacation(Map&lt;String,String&gt;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휴가 신청 승인 여부 코드를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019916376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deleteWorking(Map&lt;String,String&gt;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초과 근무 신청일 승인 여부를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56272873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insertVacation</a:t>
                      </a:r>
                      <a:r>
                        <a:rPr lang="en-US" sz="800" u="none" strike="noStrike" dirty="0">
                          <a:effectLst/>
                        </a:rPr>
                        <a:t>(Map&lt;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기존 근무 스케줄을 삭제하는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412464472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getDepList();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부서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6658529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getEmpListAllCnt(EmployeeSearchDTO mpSearchDTO);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총 직원 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69646523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getPaySalaryListAllCnt(SalarySearchDTO salaryPaySearchDTO);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전체 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17352665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List&lt;Map&lt;String, String&gt;&gt;</a:t>
                      </a:r>
                      <a:r>
                        <a:rPr lang="en-US" sz="800" u="none" strike="noStrike" dirty="0" err="1">
                          <a:effectLst/>
                        </a:rPr>
                        <a:t>getPaySalaryList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SalarySearchDTO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salaryPaySearchDTO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기본월급</a:t>
                      </a:r>
                      <a:r>
                        <a:rPr lang="en-US" altLang="ko-KR" sz="800" u="none" strike="noStrike" dirty="0">
                          <a:effectLst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</a:rPr>
                        <a:t>초과근무 수당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4000597474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getBenefitList();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수당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279794619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insertSalaryStatement(Map&lt;String,String&gt;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급여 명세서 내용을 삽입하는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4121527798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deleteSalaryStatement(Map&lt;String,String&gt;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급여 명세서 내용을 삭제하는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12655825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insertEmpBenefit(Map&lt;String,String&gt;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직원 수당 삽입하는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902627188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deleteEmpBenefit(Map&lt;String,String&gt;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직원 수당 삭제하는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123173247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getJikupList();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직급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21323434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updateEmpJikup(Map&lt;String,String&gt;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직급 변경 시 변경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2598078899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updateMoveDepartment(Map&lt;String, 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 이동 성공 후 성공 행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42453076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updateEmpStat(Map&lt;String, 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재직 여부를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627476363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getDepListmap();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부서명과 부서 코드 번호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2300929520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getJikupListmap();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직급명과 직급 코드 번호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12732590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insertEmployee(EmployeeDTO employeeDTO);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662762665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getPayCompleteList();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월급 지급 완료한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171114539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insertEmpImg(Map&lt;String, String&gt; fileMap);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직원 사진을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735845552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getVacationSchedule(ScheduleDTO scheduleDTO);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휴가 날짜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2119224857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getPermitList();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허가 여부와 허가 코드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2555038763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getVacationListAllCnt(VacationSearchDTO vacationSearchDTO);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휴가 총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4023159543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getWorkAppList(EmployeeWorkDTO employeeWorkDTO);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직원 정보와 초과근무 신청일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초과근무 시간을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3835348446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getWorkAppListCnt(EmployeeWorkDTO employeeWorkDTO);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초과근무 신청일 총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1628367751"/>
                  </a:ext>
                </a:extLst>
              </a:tr>
              <a:tr h="13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updateOverTime(Map&lt;String,String&gt;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초과 근무 신청일 승인 여부를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33" marR="2733" marT="2733" marB="0" anchor="ctr"/>
                </a:tc>
                <a:extLst>
                  <a:ext uri="{0D108BD9-81ED-4DB2-BD59-A6C34878D82A}">
                    <a16:rowId xmlns:a16="http://schemas.microsoft.com/office/drawing/2014/main" val="40532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86242"/>
      </p:ext>
    </p:extLst>
  </p:cSld>
  <p:clrMapOvr>
    <a:masterClrMapping/>
  </p:clrMapOvr>
  <p:transition spd="slow" advTm="3000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(98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D5D2D6-C51A-4AC6-8D4A-4089C316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4452" y="1697737"/>
          <a:ext cx="9900001" cy="486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57">
                  <a:extLst>
                    <a:ext uri="{9D8B030D-6E8A-4147-A177-3AD203B41FA5}">
                      <a16:colId xmlns:a16="http://schemas.microsoft.com/office/drawing/2014/main" val="2013089583"/>
                    </a:ext>
                  </a:extLst>
                </a:gridCol>
                <a:gridCol w="4686782">
                  <a:extLst>
                    <a:ext uri="{9D8B030D-6E8A-4147-A177-3AD203B41FA5}">
                      <a16:colId xmlns:a16="http://schemas.microsoft.com/office/drawing/2014/main" val="4139130562"/>
                    </a:ext>
                  </a:extLst>
                </a:gridCol>
                <a:gridCol w="4107262">
                  <a:extLst>
                    <a:ext uri="{9D8B030D-6E8A-4147-A177-3AD203B41FA5}">
                      <a16:colId xmlns:a16="http://schemas.microsoft.com/office/drawing/2014/main" val="1324025484"/>
                    </a:ext>
                  </a:extLst>
                </a:gridCol>
              </a:tblGrid>
              <a:tr h="32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Patient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90543"/>
                  </a:ext>
                </a:extLst>
              </a:tr>
              <a:tr h="181018">
                <a:tc rowSpan="2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PatientController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patientSearchForm(HttpSession session,PatientSearchDTO patientSearchDTO)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810833331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patientManagement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session,PatientSearchDTO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169269987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guestSearchPatient(GuestDTO guestDTO)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520382028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patientContent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patientSearchDTO,HttpSession</a:t>
                      </a:r>
                      <a:r>
                        <a:rPr lang="en-US" sz="800" u="none" strike="noStrike" dirty="0">
                          <a:effectLst/>
                        </a:rPr>
                        <a:t> session)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605583876"/>
                  </a:ext>
                </a:extLst>
              </a:tr>
              <a:tr h="138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patientRegProc(@RequestParam Map&lt;String,String&gt; paramsMap, HttpSession session)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 삽입 성공 개수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577116506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patientDiagnosisForm(@RequestParam HashMap&lt;String,String&gt; paramsMap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070737109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patientReservationForm( @RequestParam HashMap&lt;String,String&gt; paramsMap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717754851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patientReservationProc( PatientReservationDTO patientReservationDTO 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예약 삽인 성공 개수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990685794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reservationProc( PatientReservationDTO patientReservationDTO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예약이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700348272"/>
                  </a:ext>
                </a:extLst>
              </a:tr>
              <a:tr h="138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List&lt;PatientReservationDTO&gt; getManagementReservation (@RequestParam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예약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998237322"/>
                  </a:ext>
                </a:extLst>
              </a:tr>
              <a:tr h="138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getDoctorAndDiseaseList (@RequestParam  String selectDep_no)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의사명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담당 병명을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055773754"/>
                  </a:ext>
                </a:extLst>
              </a:tr>
              <a:tr h="224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getDepHospitalRoomList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", </a:t>
                      </a:r>
                      <a:r>
                        <a:rPr lang="en-US" sz="800" u="none" strike="noStrike" dirty="0" err="1">
                          <a:effectLst/>
                        </a:rPr>
                        <a:t>defaultValue</a:t>
                      </a:r>
                      <a:r>
                        <a:rPr lang="en-US" sz="800" u="none" strike="noStrike" dirty="0">
                          <a:effectLst/>
                        </a:rPr>
                        <a:t>="0") 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088411520"/>
                  </a:ext>
                </a:extLst>
              </a:tr>
              <a:tr h="242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getLimitPersonList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dep_name</a:t>
                      </a:r>
                      <a:r>
                        <a:rPr lang="en-US" sz="800" u="none" strike="noStrike" dirty="0">
                          <a:effectLst/>
                        </a:rPr>
                        <a:t>") String dep_name,@</a:t>
                      </a:r>
                      <a:r>
                        <a:rPr lang="en-US" sz="800" u="none" strike="noStrike" dirty="0" err="1">
                          <a:effectLst/>
                        </a:rPr>
                        <a:t>RequsParam</a:t>
                      </a:r>
                      <a:r>
                        <a:rPr lang="en-US" sz="800" u="none" strike="noStrike" dirty="0">
                          <a:effectLst/>
                        </a:rPr>
                        <a:t>(value="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") 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getRoomNumList(@RequestParam HashMap&lt;String,String&gt; paramsMap)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544946262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getPatientUpdate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patientDTO</a:t>
                      </a:r>
                      <a:r>
                        <a:rPr lang="en-US" sz="800" u="none" strike="noStrike" dirty="0">
                          <a:effectLst/>
                        </a:rPr>
                        <a:t>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107307482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updatePatientInfo(PatientDTO patientDTO,RelationListDTO relationListDTO)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478093115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checkPatientRegCnt(@RequestParam HashMap&lt;String,String&gt; paramsMap)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741212234"/>
                  </a:ext>
                </a:extLst>
              </a:tr>
              <a:tr h="181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patientSelfDiagnosisForm(@RequestParam HashMap&lt;String,String&gt; paramsMap)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740756982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insertDiagnosisReg(PatientDiagnosisDTO patientDiagnosisDTO)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접수하는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632767092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updateDischarge(@RequestParam(value="patient_no")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퇴원일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496709420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getAdmissionCnt(@RequestParam(value="patient_no")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입원 기록 총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829249802"/>
                  </a:ext>
                </a:extLst>
              </a:tr>
              <a:tr h="138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getPatientSearchList(PatientSearchDTO patientSearchDTO)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검색 조건에 맞는 환자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048293320"/>
                  </a:ext>
                </a:extLst>
              </a:tr>
              <a:tr h="224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patientAdmissionForm(PatientDTO patientDTO,@RequestParam HashMap&lt;String,String&gt; paramsMap,@RequestParam String jumin_num)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296035002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getDoctorList (@RequestParam  String selectDep_no)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의사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903190090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insertAdmissionReg (@RequestParam  HashMap&lt;String,String&gt;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기록을 입력하는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31178552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getManagementPatien (PatientSearchDTO patientSearchDTO)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372963835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List&lt;DiagnosisDTO&gt; getManagementDiagnosis (@RequestParam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진료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4158087291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List&lt;AdmissionDTO&gt;  getManagementAdmission (@RequestParam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133992339"/>
                  </a:ext>
                </a:extLst>
              </a:tr>
              <a:tr h="113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 getManagementRelation(@RequestParam String patient_no)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보호자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76817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38951"/>
      </p:ext>
    </p:extLst>
  </p:cSld>
  <p:clrMapOvr>
    <a:masterClrMapping/>
  </p:clrMapOvr>
  <p:transition spd="slow" advTm="3000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관련 메소드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A9AD47-FCD7-4140-8766-E150AB4CC2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4452" y="1697737"/>
          <a:ext cx="9972000" cy="477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12">
                  <a:extLst>
                    <a:ext uri="{9D8B030D-6E8A-4147-A177-3AD203B41FA5}">
                      <a16:colId xmlns:a16="http://schemas.microsoft.com/office/drawing/2014/main" val="702345356"/>
                    </a:ext>
                  </a:extLst>
                </a:gridCol>
                <a:gridCol w="4470146">
                  <a:extLst>
                    <a:ext uri="{9D8B030D-6E8A-4147-A177-3AD203B41FA5}">
                      <a16:colId xmlns:a16="http://schemas.microsoft.com/office/drawing/2014/main" val="3466785819"/>
                    </a:ext>
                  </a:extLst>
                </a:gridCol>
                <a:gridCol w="4433842">
                  <a:extLst>
                    <a:ext uri="{9D8B030D-6E8A-4147-A177-3AD203B41FA5}">
                      <a16:colId xmlns:a16="http://schemas.microsoft.com/office/drawing/2014/main" val="581693373"/>
                    </a:ext>
                  </a:extLst>
                </a:gridCol>
              </a:tblGrid>
              <a:tr h="312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Patient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57921"/>
                  </a:ext>
                </a:extLst>
              </a:tr>
              <a:tr h="121528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PatientServiceImpl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searchGuest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GuestDTO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guestDTO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외부인이 환자를 검색하는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313886062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getPatient(PatientSearchDTO patientSearchDTO);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57935112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getRelationList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보호자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726529888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List&lt;DiagnosisDTO&gt; getDiagnosisList(String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진료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696069155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List&lt;AdmissionDTO&gt; getAdmissionList(String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369168086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insertPatient(Map&lt;String,String&gt;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226989833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getPatientMap(Map&lt;String,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405417489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getDepHospitalRoomList();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부서별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587134752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getLimitPersonList(String dep_name);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632244935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getRoomNumList(HashMap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4218469018"/>
                  </a:ext>
                </a:extLst>
              </a:tr>
              <a:tr h="24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updatePatientInfo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patientDTO,RelationListDTO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relationListDTO,String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정보를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728819740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insertRelationInfo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RelationListDTO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relationListDTO,String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보호자 기록을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96859890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getDepList();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598859150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getDoctorAndDiseaseList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selectDep_no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의사명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담당 병명을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874554142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insertDiagnosisReg(PatientDiagnosisDTO patientDiagnosisDTO);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접수하는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771852830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updateDischarge(String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퇴원일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828520027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u="none" strike="noStrike">
                          <a:effectLst/>
                        </a:rPr>
                        <a:t>int getAdmissionCnt(String patient_no);</a:t>
                      </a:r>
                      <a:endParaRPr lang="sv-SE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입원 기록 총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897723734"/>
                  </a:ext>
                </a:extLst>
              </a:tr>
              <a:tr h="24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getPatientSearchList(PatientSearchDTO patientSearchDTO);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검색 조건에 맞는 환자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4105583578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getPatientInfo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402498387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getRoomNumList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dep_name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115568703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getDoctorList(String selectDep_no);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의사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857533540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insertAdmissionReg(HashMap&lt;String,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기록을 입력하는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18287702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PatientDTO getPatientNameNO(HashMap&lt;String,String&gt;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환자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번로를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718664100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getRelationSelectList();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보호자 관계 목록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467922327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getUpdateFormPatient(PatientDTO patientDTO);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688537642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checkPatientRegCnt(HashMap&lt;String,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324785323"/>
                  </a:ext>
                </a:extLst>
              </a:tr>
              <a:tr h="24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HashMap&lt;String, String&gt; getPatientDiagnosisReg(HashMap&lt;String,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진료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796515911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getFeeStatSelect();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진료비 수납 여부 목록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27259238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insertReservation(PatientReservationDTO patientReservationDTO);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2111689177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List&lt;PatientReservationDTO&gt; getReservationList(String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예약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486319604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getReservationCnt(PatientReservationDTO patientReservationDTO);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되어있는지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4143344708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updateReservationStat(PatientDiagnosisDTO patientDiagnosisDTO);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상태 진료 완료로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1147083671"/>
                  </a:ext>
                </a:extLst>
              </a:tr>
              <a:tr h="121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getCheckRegCnt(Map&lt;String,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등록 되어있는 환자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65" marR="2865" marT="2865" marB="0" anchor="ctr"/>
                </a:tc>
                <a:extLst>
                  <a:ext uri="{0D108BD9-81ED-4DB2-BD59-A6C34878D82A}">
                    <a16:rowId xmlns:a16="http://schemas.microsoft.com/office/drawing/2014/main" val="346445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38606"/>
      </p:ext>
    </p:extLst>
  </p:cSld>
  <p:clrMapOvr>
    <a:masterClrMapping/>
  </p:clrMapOvr>
  <p:transition spd="slow" advTm="3000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환자 관련 메소드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7ABBAD-5266-4E54-BE29-47ECEC808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2036" y="1697737"/>
          <a:ext cx="9900000" cy="491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682">
                  <a:extLst>
                    <a:ext uri="{9D8B030D-6E8A-4147-A177-3AD203B41FA5}">
                      <a16:colId xmlns:a16="http://schemas.microsoft.com/office/drawing/2014/main" val="656232677"/>
                    </a:ext>
                  </a:extLst>
                </a:gridCol>
                <a:gridCol w="4413438">
                  <a:extLst>
                    <a:ext uri="{9D8B030D-6E8A-4147-A177-3AD203B41FA5}">
                      <a16:colId xmlns:a16="http://schemas.microsoft.com/office/drawing/2014/main" val="2958549624"/>
                    </a:ext>
                  </a:extLst>
                </a:gridCol>
                <a:gridCol w="4221880">
                  <a:extLst>
                    <a:ext uri="{9D8B030D-6E8A-4147-A177-3AD203B41FA5}">
                      <a16:colId xmlns:a16="http://schemas.microsoft.com/office/drawing/2014/main" val="2352470549"/>
                    </a:ext>
                  </a:extLst>
                </a:gridCol>
              </a:tblGrid>
              <a:tr h="304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Patient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9" marR="2449" marT="2449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64967"/>
                  </a:ext>
                </a:extLst>
              </a:tr>
              <a:tr h="118251">
                <a:tc rowSpan="3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PatientDAOImpl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searchGuest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GuestDTO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guestDTO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외부인이 환자를 검색하는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329050386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 </a:t>
                      </a:r>
                      <a:r>
                        <a:rPr lang="en-US" sz="800" u="none" strike="noStrike" dirty="0" err="1">
                          <a:effectLst/>
                        </a:rPr>
                        <a:t>getPatient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13876526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 </a:t>
                      </a:r>
                      <a:r>
                        <a:rPr lang="en-US" sz="800" u="none" strike="noStrike" dirty="0" err="1">
                          <a:effectLst/>
                        </a:rPr>
                        <a:t>getRelationList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보호자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34512878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</a:t>
                      </a:r>
                      <a:r>
                        <a:rPr lang="en-US" sz="800" u="none" strike="noStrike" dirty="0" err="1">
                          <a:effectLst/>
                        </a:rPr>
                        <a:t>DiagnosisDTO</a:t>
                      </a:r>
                      <a:r>
                        <a:rPr lang="en-US" sz="800" u="none" strike="noStrike" dirty="0">
                          <a:effectLst/>
                        </a:rPr>
                        <a:t>&gt; </a:t>
                      </a:r>
                      <a:r>
                        <a:rPr lang="en-US" sz="800" u="none" strike="noStrike" dirty="0" err="1">
                          <a:effectLst/>
                        </a:rPr>
                        <a:t>getDiagnosisList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진료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12383761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List&lt;AdmissionDTO&gt; getAdmissionList(String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536930902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insertPatient(Map&lt;String,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87113445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getPatientMap(Map&lt;String,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74190447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getDepHospitalRoomList();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부서별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84178401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getLimitPersonList(String dep_name);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455599312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getRoomNumList(HashMap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33514684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updatePatientInfo(PatientDTO patientDTO);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698107523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deleteRelationInfo(String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보호자 기록 삭제하는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102334718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insertRelationInfo(RelationListDTO relationListDTO);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보호자 기록을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09807653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List&lt;String&gt; getDepList();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51009491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getDoctorAndDiseaseList(String selectDep_no);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의사명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담당 병명을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93888906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insertDiagnosisReg(PatientDiagnosisDTO patientDiagnosisDTO);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접수하는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920698623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updateDischarge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patient_no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퇴원일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600856316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getDischargeCnt(String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퇴원일 등록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49252254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u="none" strike="noStrike">
                          <a:effectLst/>
                        </a:rPr>
                        <a:t>int getAdmissionCnt(String patient_no);</a:t>
                      </a:r>
                      <a:endParaRPr lang="sv-SE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입원일 등록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067770613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800" u="none" strike="noStrike" dirty="0" err="1">
                          <a:effectLst/>
                        </a:rPr>
                        <a:t>getPatientSearchList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patientSearchDTO</a:t>
                      </a:r>
                      <a:r>
                        <a:rPr lang="en-US" sz="800" u="none" strike="noStrike" dirty="0">
                          <a:effectLst/>
                        </a:rPr>
                        <a:t>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검색 조건에 맞는 환자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61490903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getPatientInfo(PatientDTO patientDTO);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61983158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getRoomNumList(String dep_name);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호실별</a:t>
                      </a:r>
                      <a:r>
                        <a:rPr lang="ko-KR" altLang="en-US" sz="800" u="none" strike="noStrike" dirty="0">
                          <a:effectLst/>
                        </a:rPr>
                        <a:t> 병실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788352752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getDoctorList(String selectDep_no);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의사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911720454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insertAdmissionReg(HashMap&lt;String,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입원 기록을 입력하는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521577568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insertAdmissionDiagnosis(HashMap&lt;String,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담당 직원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환자를 입력하는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32294273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insertDiagnosis(PatientDiagnosisDTO patientDiagnosisDTO);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접수하는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41194625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PatientDTO getPatientNameNO(HashMap&lt;String,String&gt;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환자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번로를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892880947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 getRelationSelectList();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보호자 관계 목록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96597910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Map&lt;String,String&gt; getUpdateFormPatient(PatientDTO patientDTO);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인적 사항 정보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664066531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checkPatientRegCnt(HashMap&lt;String,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등록여부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266945274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HashMap&lt;String, String&gt; getPatientDiagnosisReg(HashMap&lt;String,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환자 진료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629739014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 getFeeStatSelect();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진료비 수납 여부 목록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402079214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insertReservation(PatientReservationDTO patientReservationDTO);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등록하는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428599091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List&lt;PatientReservationDTO&gt; getReservationList(String patient_no);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예약 기록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204004685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getReservationCnt(PatientReservationDTO patientReservationDTO);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되어있는지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3997200019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updateReservationStat(PatientDiagnosisDTO patientDiagnosisDTO);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진료 예약 상태 진료 완료로 수정하는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964189776"/>
                  </a:ext>
                </a:extLst>
              </a:tr>
              <a:tr h="118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getCheckRegCnt(Map&lt;String, String&gt; paramsMap);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등록 되어있는 환자 여부 확인하는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5" marR="2555" marT="2555" marB="0" anchor="ctr"/>
                </a:tc>
                <a:extLst>
                  <a:ext uri="{0D108BD9-81ED-4DB2-BD59-A6C34878D82A}">
                    <a16:rowId xmlns:a16="http://schemas.microsoft.com/office/drawing/2014/main" val="194212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99802"/>
      </p:ext>
    </p:extLst>
  </p:cSld>
  <p:clrMapOvr>
    <a:masterClrMapping/>
  </p:clrMapOvr>
  <p:transition spd="slow" advTm="3000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통계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(11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4F5320-11DA-4719-AC04-85EF6D54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11018"/>
              </p:ext>
            </p:extLst>
          </p:nvPr>
        </p:nvGraphicFramePr>
        <p:xfrm>
          <a:off x="1823244" y="1697737"/>
          <a:ext cx="9900000" cy="4658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912">
                  <a:extLst>
                    <a:ext uri="{9D8B030D-6E8A-4147-A177-3AD203B41FA5}">
                      <a16:colId xmlns:a16="http://schemas.microsoft.com/office/drawing/2014/main" val="1895016505"/>
                    </a:ext>
                  </a:extLst>
                </a:gridCol>
                <a:gridCol w="4291617">
                  <a:extLst>
                    <a:ext uri="{9D8B030D-6E8A-4147-A177-3AD203B41FA5}">
                      <a16:colId xmlns:a16="http://schemas.microsoft.com/office/drawing/2014/main" val="425531671"/>
                    </a:ext>
                  </a:extLst>
                </a:gridCol>
                <a:gridCol w="4137471">
                  <a:extLst>
                    <a:ext uri="{9D8B030D-6E8A-4147-A177-3AD203B41FA5}">
                      <a16:colId xmlns:a16="http://schemas.microsoft.com/office/drawing/2014/main" val="16080943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14447"/>
                  </a:ext>
                </a:extLst>
              </a:tr>
              <a:tr h="390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StatisticsController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ModelAndView statisticsHospital(StatisticsDTO statisticsDTO)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JSP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900" u="none" strike="noStrike" dirty="0">
                          <a:effectLst/>
                        </a:rPr>
                        <a:t>DB</a:t>
                      </a:r>
                      <a:r>
                        <a:rPr lang="ko-KR" altLang="en-US" sz="9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335672002"/>
                  </a:ext>
                </a:extLst>
              </a:tr>
              <a:tr h="39080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StatisticsDAO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List&lt;Map&lt;String,String&gt;&gt; getMonthlyPatient(StatisticsDTO statisticsDTO);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환자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13148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getDepPerPatient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부서별 환자수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79668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getMonthlySales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매출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98503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getMonthlyAdmission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입원 기록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4446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getMonthlyDepAdmission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부서별 입원 기록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0425"/>
                  </a:ext>
                </a:extLst>
              </a:tr>
              <a:tr h="39080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StatisticsService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List&lt;Map&lt;String,String&gt;&gt; getMonthlyPatient(StatisticsDTO statisticsDTO);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환자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158193876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getDepPerPatient(StatisticsDTO statisticsDTO);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부서별 환자수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619689877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getMonthlySales(StatisticsDTO statisticsDTO);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매출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825260102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List&lt;Map&lt;String, String&gt;&gt; getMonthlyAdmission(StatisticsDTO statisticsDTO);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입원 기록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916930765"/>
                  </a:ext>
                </a:extLst>
              </a:tr>
              <a:tr h="390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List&lt;Map&lt;String, String&gt;&gt; </a:t>
                      </a:r>
                      <a:r>
                        <a:rPr lang="en-US" sz="900" u="none" strike="noStrike" dirty="0" err="1">
                          <a:effectLst/>
                        </a:rPr>
                        <a:t>getMonthlyDepAdmission</a:t>
                      </a:r>
                      <a:r>
                        <a:rPr lang="en-US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statisticsDTO</a:t>
                      </a:r>
                      <a:r>
                        <a:rPr lang="en-US" sz="900" u="none" strike="noStrike" dirty="0">
                          <a:effectLst/>
                        </a:rPr>
                        <a:t>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월별 부서별 입원 기록 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900" u="none" strike="noStrike" dirty="0">
                          <a:effectLst/>
                        </a:rPr>
                        <a:t> 메소드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11558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220752"/>
      </p:ext>
    </p:extLst>
  </p:cSld>
  <p:clrMapOvr>
    <a:masterClrMapping/>
  </p:clrMapOvr>
  <p:transition spd="slow" advTm="3000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메시지 대화방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(24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172EF9-CA47-42C1-994E-4B258BE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59470"/>
              </p:ext>
            </p:extLst>
          </p:nvPr>
        </p:nvGraphicFramePr>
        <p:xfrm>
          <a:off x="1814452" y="1697737"/>
          <a:ext cx="9900001" cy="474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528">
                  <a:extLst>
                    <a:ext uri="{9D8B030D-6E8A-4147-A177-3AD203B41FA5}">
                      <a16:colId xmlns:a16="http://schemas.microsoft.com/office/drawing/2014/main" val="3156741961"/>
                    </a:ext>
                  </a:extLst>
                </a:gridCol>
                <a:gridCol w="4847912">
                  <a:extLst>
                    <a:ext uri="{9D8B030D-6E8A-4147-A177-3AD203B41FA5}">
                      <a16:colId xmlns:a16="http://schemas.microsoft.com/office/drawing/2014/main" val="3574422583"/>
                    </a:ext>
                  </a:extLst>
                </a:gridCol>
                <a:gridCol w="4047561">
                  <a:extLst>
                    <a:ext uri="{9D8B030D-6E8A-4147-A177-3AD203B41FA5}">
                      <a16:colId xmlns:a16="http://schemas.microsoft.com/office/drawing/2014/main" val="1950242744"/>
                    </a:ext>
                  </a:extLst>
                </a:gridCol>
              </a:tblGrid>
              <a:tr h="38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Massage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40230"/>
                  </a:ext>
                </a:extLst>
              </a:tr>
              <a:tr h="1791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MassageController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String&gt;&gt;messageToEmpList(@RequestParam HashMap&lt;String,String&gt;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조건에 맞는 직원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890641665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createChat(@RequestParam HashMap&lt;String,String&gt;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210351726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&gt;&gt;</a:t>
                      </a:r>
                      <a:r>
                        <a:rPr lang="en-US" sz="800" u="none" strike="noStrike" dirty="0" err="1">
                          <a:effectLst/>
                        </a:rPr>
                        <a:t>callChat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 String </a:t>
                      </a:r>
                      <a:r>
                        <a:rPr lang="en-US" sz="800" u="none" strike="noStrike" dirty="0" err="1">
                          <a:effectLst/>
                        </a:rPr>
                        <a:t>emp_no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822180010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Map&lt;</a:t>
                      </a:r>
                      <a:r>
                        <a:rPr lang="en-US" sz="800" u="none" strike="noStrike" dirty="0" err="1">
                          <a:effectLst/>
                        </a:rPr>
                        <a:t>String,String</a:t>
                      </a:r>
                      <a:r>
                        <a:rPr lang="en-US" sz="800" u="none" strike="noStrike" dirty="0">
                          <a:effectLst/>
                        </a:rPr>
                        <a:t>&gt;</a:t>
                      </a:r>
                      <a:r>
                        <a:rPr lang="en-US" sz="800" u="none" strike="noStrike" dirty="0" err="1">
                          <a:effectLst/>
                        </a:rPr>
                        <a:t>getSendMessage</a:t>
                      </a:r>
                      <a:r>
                        <a:rPr lang="en-US" sz="800" u="none" strike="noStrike" dirty="0">
                          <a:effectLst/>
                        </a:rPr>
                        <a:t>(@</a:t>
                      </a:r>
                      <a:r>
                        <a:rPr lang="en-US" sz="800" u="none" strike="noStrike" dirty="0" err="1">
                          <a:effectLst/>
                        </a:rPr>
                        <a:t>RequestParam</a:t>
                      </a:r>
                      <a:r>
                        <a:rPr lang="en-US" sz="800" u="none" strike="noStrike" dirty="0">
                          <a:effectLst/>
                        </a:rPr>
                        <a:t> String </a:t>
                      </a:r>
                      <a:r>
                        <a:rPr lang="en-US" sz="800" u="none" strike="noStrike" dirty="0" err="1">
                          <a:effectLst/>
                        </a:rPr>
                        <a:t>emp_no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보낸 직원의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907264208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List&lt;Map&lt;String,String&gt;&gt;getMessageList(@RequestParam(value="chat_no",defaultValue="0") String chat_no, HttpSession session)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모든 기록을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832204079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sendChatMessage(@RequestParam HashMap&lt;String,String&gt;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보내는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125904530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getNewMessageCnt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 err="1">
                          <a:effectLst/>
                        </a:rPr>
                        <a:t>HttpSession</a:t>
                      </a:r>
                      <a:r>
                        <a:rPr lang="en-US" sz="800" u="none" strike="noStrike" dirty="0">
                          <a:effectLst/>
                        </a:rPr>
                        <a:t> session)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새로운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310375915"/>
                  </a:ext>
                </a:extLst>
              </a:tr>
              <a:tr h="17910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MassageServiceImpl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List&lt;Map&lt;String, String&gt;&gt;</a:t>
                      </a:r>
                      <a:r>
                        <a:rPr lang="en-US" sz="800" u="none" strike="noStrike" dirty="0" err="1">
                          <a:effectLst/>
                        </a:rPr>
                        <a:t>getMessageEmpList</a:t>
                      </a:r>
                      <a:r>
                        <a:rPr lang="en-US" sz="800" u="none" strike="noStrike" dirty="0">
                          <a:effectLst/>
                        </a:rPr>
                        <a:t>(HashMap&lt;String, String&gt;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조건에 맞는 직원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5450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createChat</a:t>
                      </a:r>
                      <a:r>
                        <a:rPr lang="en-US" sz="800" u="none" strike="noStrike" dirty="0">
                          <a:effectLst/>
                        </a:rPr>
                        <a:t>(HashMap&lt;String, String&gt;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새로운 대화방 생성 후 생성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64028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List&lt;Map&lt;String, String&gt;&gt;</a:t>
                      </a:r>
                      <a:r>
                        <a:rPr lang="en-US" sz="800" u="none" strike="noStrike" dirty="0" err="1">
                          <a:effectLst/>
                        </a:rPr>
                        <a:t>callChat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emp_no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09183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Map&lt;String, String&gt;</a:t>
                      </a:r>
                      <a:r>
                        <a:rPr lang="en-US" sz="800" u="none" strike="noStrike" dirty="0" err="1">
                          <a:effectLst/>
                        </a:rPr>
                        <a:t>getSendMessage</a:t>
                      </a:r>
                      <a:r>
                        <a:rPr lang="en-US" sz="800" u="none" strike="noStrike" dirty="0">
                          <a:effectLst/>
                        </a:rPr>
                        <a:t>(String </a:t>
                      </a:r>
                      <a:r>
                        <a:rPr lang="en-US" sz="800" u="none" strike="noStrike" dirty="0" err="1">
                          <a:effectLst/>
                        </a:rPr>
                        <a:t>emp_no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보낸 직원의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96356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updateMessage</a:t>
                      </a:r>
                      <a:r>
                        <a:rPr lang="en-US" sz="800" u="none" strike="noStrike" dirty="0">
                          <a:effectLst/>
                        </a:rPr>
                        <a:t>(HashMap&lt;String, String&gt; </a:t>
                      </a:r>
                      <a:r>
                        <a:rPr lang="en-US" sz="800" u="none" strike="noStrike" dirty="0" err="1">
                          <a:effectLst/>
                        </a:rPr>
                        <a:t>paramsMap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메시지 확인여부를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99281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String&gt;&gt;getMessageList(String chat_no)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모든 기록을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82167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sendChatMessage(HashMap&lt;String,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보내는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9124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getNewMessageCnt(int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새로운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34312"/>
                  </a:ext>
                </a:extLst>
              </a:tr>
              <a:tr h="17910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MassageDAOImpl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한컴 윤고딕 230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String&gt;&gt;getMessageEmpList(HashMap&lt;String,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조건에 맞는 직원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445245698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sendMessage(HashMap&lt;String,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보낸 메시지를 </a:t>
                      </a:r>
                      <a:r>
                        <a:rPr lang="en-US" altLang="ko-KR" sz="800" u="none" strike="noStrike" dirty="0">
                          <a:effectLst/>
                        </a:rPr>
                        <a:t>Message </a:t>
                      </a:r>
                      <a:r>
                        <a:rPr lang="ko-KR" altLang="en-US" sz="800" u="none" strike="noStrike" dirty="0">
                          <a:effectLst/>
                        </a:rPr>
                        <a:t>테이블에 삽입하는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47186293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String&gt;&gt;callChat(String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목록을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955491670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Map&lt;String, String&gt;getSendMessage(String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보낸 직원의 정보를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760375490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updateMessage(HashMap&lt;String,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메시지 확인여부를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230777532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createChat(HashMap&lt;String,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새로운 대화방 생성 후 생성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513406858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List&lt;Map&lt;String, String&gt;&gt;getMessageList(String chat_no)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모든 기록을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031402295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sendChatMessage(HashMap&lt;String, String&gt; paramsMap)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대화방 메세지를 보내는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523686416"/>
                  </a:ext>
                </a:extLst>
              </a:tr>
              <a:tr h="179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getNewMessageCnt(int emp_no)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새로운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800" u="none" strike="noStrike" dirty="0">
                          <a:effectLst/>
                        </a:rPr>
                        <a:t> 개수를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1688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61152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502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Development Schedule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개발일정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(2019.7.11 ~ 2019.7.30)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17132B-CB51-4DA5-94DF-52022C76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51952"/>
              </p:ext>
            </p:extLst>
          </p:nvPr>
        </p:nvGraphicFramePr>
        <p:xfrm>
          <a:off x="2011168" y="1329240"/>
          <a:ext cx="9670930" cy="5173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349">
                  <a:extLst>
                    <a:ext uri="{9D8B030D-6E8A-4147-A177-3AD203B41FA5}">
                      <a16:colId xmlns:a16="http://schemas.microsoft.com/office/drawing/2014/main" val="2887033236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4278858481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609831029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1072360970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1243905960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188185175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1647134383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1097674410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347917230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544624173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90002856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249917481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949064447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40594102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3601197034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3401174582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3352675792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069566920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1787715432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226973854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64080177"/>
                    </a:ext>
                  </a:extLst>
                </a:gridCol>
                <a:gridCol w="1000441">
                  <a:extLst>
                    <a:ext uri="{9D8B030D-6E8A-4147-A177-3AD203B41FA5}">
                      <a16:colId xmlns:a16="http://schemas.microsoft.com/office/drawing/2014/main" val="3472080193"/>
                    </a:ext>
                  </a:extLst>
                </a:gridCol>
              </a:tblGrid>
              <a:tr h="5935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        작업일정</a:t>
                      </a:r>
                      <a:endParaRPr lang="en-US" altLang="ko-KR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작업단계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산출물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89947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계획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프로젝트 선정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개발 일정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326873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시스템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요구분석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4597829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기본설계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Class </a:t>
                      </a:r>
                      <a:r>
                        <a:rPr lang="ko-KR" altLang="en-US" sz="1100" u="none" strike="noStrike" dirty="0">
                          <a:effectLst/>
                        </a:rPr>
                        <a:t>명세서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363014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화면설계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332927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  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설계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뷰 생성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1728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원시코드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250733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단위테스트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391494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통합테스트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869225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시스템테스트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개발보고서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334948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063263-6CAB-4D42-82DC-DF0EB1C5540A}"/>
              </a:ext>
            </a:extLst>
          </p:cNvPr>
          <p:cNvCxnSpPr/>
          <p:nvPr/>
        </p:nvCxnSpPr>
        <p:spPr>
          <a:xfrm>
            <a:off x="2011169" y="1329240"/>
            <a:ext cx="1543881" cy="5377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6101E-A366-4EB8-BB7F-F0EEC3FFC536}"/>
              </a:ext>
            </a:extLst>
          </p:cNvPr>
          <p:cNvSpPr/>
          <p:nvPr/>
        </p:nvSpPr>
        <p:spPr>
          <a:xfrm>
            <a:off x="3637379" y="2059536"/>
            <a:ext cx="1069059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AB752-A2C7-42F8-8736-76F17BB80D15}"/>
              </a:ext>
            </a:extLst>
          </p:cNvPr>
          <p:cNvSpPr/>
          <p:nvPr/>
        </p:nvSpPr>
        <p:spPr>
          <a:xfrm>
            <a:off x="3982339" y="2595796"/>
            <a:ext cx="724100" cy="20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400D51-83E6-4E00-86E2-F9AD5C4BBF7D}"/>
              </a:ext>
            </a:extLst>
          </p:cNvPr>
          <p:cNvSpPr/>
          <p:nvPr/>
        </p:nvSpPr>
        <p:spPr>
          <a:xfrm>
            <a:off x="4361480" y="3083607"/>
            <a:ext cx="689918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4D1E5D-76C2-4B2D-A386-418FDBB5A803}"/>
              </a:ext>
            </a:extLst>
          </p:cNvPr>
          <p:cNvSpPr/>
          <p:nvPr/>
        </p:nvSpPr>
        <p:spPr>
          <a:xfrm>
            <a:off x="4361480" y="3581050"/>
            <a:ext cx="1034877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8CD8C8-37D0-4C78-B8E3-B447B7FE911A}"/>
              </a:ext>
            </a:extLst>
          </p:cNvPr>
          <p:cNvSpPr/>
          <p:nvPr/>
        </p:nvSpPr>
        <p:spPr>
          <a:xfrm>
            <a:off x="6810406" y="5164192"/>
            <a:ext cx="3162536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1D3064-64D7-4CC9-BC7B-1E89966BE3D4}"/>
              </a:ext>
            </a:extLst>
          </p:cNvPr>
          <p:cNvSpPr/>
          <p:nvPr/>
        </p:nvSpPr>
        <p:spPr>
          <a:xfrm>
            <a:off x="6095999" y="4627932"/>
            <a:ext cx="3518019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FCF77-C88E-4D02-B218-CB76B0C43795}"/>
              </a:ext>
            </a:extLst>
          </p:cNvPr>
          <p:cNvSpPr/>
          <p:nvPr/>
        </p:nvSpPr>
        <p:spPr>
          <a:xfrm>
            <a:off x="9280733" y="5682098"/>
            <a:ext cx="1059678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8DDBB4-A195-46A8-A4AF-518AC6E105F5}"/>
              </a:ext>
            </a:extLst>
          </p:cNvPr>
          <p:cNvSpPr/>
          <p:nvPr/>
        </p:nvSpPr>
        <p:spPr>
          <a:xfrm>
            <a:off x="9614018" y="6147875"/>
            <a:ext cx="1059678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EAE7-5147-4EDB-B497-DCE84267F675}"/>
              </a:ext>
            </a:extLst>
          </p:cNvPr>
          <p:cNvSpPr/>
          <p:nvPr/>
        </p:nvSpPr>
        <p:spPr>
          <a:xfrm>
            <a:off x="3982339" y="4138637"/>
            <a:ext cx="2113660" cy="20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638F1-E8E7-4D07-A679-0E88B6B14374}"/>
              </a:ext>
            </a:extLst>
          </p:cNvPr>
          <p:cNvSpPr txBox="1"/>
          <p:nvPr/>
        </p:nvSpPr>
        <p:spPr>
          <a:xfrm>
            <a:off x="363361" y="14053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</a:t>
            </a:r>
            <a:endParaRPr lang="en-US" altLang="ko-KR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762419928"/>
      </p:ext>
    </p:extLst>
  </p:cSld>
  <p:clrMapOvr>
    <a:masterClrMapping/>
  </p:clrMapOvr>
  <p:transition spd="slow" advTm="3000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7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Method List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초기화면 관련 메소드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(10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DA5659-2A46-4B8E-939A-4C43C40E5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45332"/>
              </p:ext>
            </p:extLst>
          </p:nvPr>
        </p:nvGraphicFramePr>
        <p:xfrm>
          <a:off x="1814452" y="1697737"/>
          <a:ext cx="9900000" cy="414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45">
                  <a:extLst>
                    <a:ext uri="{9D8B030D-6E8A-4147-A177-3AD203B41FA5}">
                      <a16:colId xmlns:a16="http://schemas.microsoft.com/office/drawing/2014/main" val="1234795163"/>
                    </a:ext>
                  </a:extLst>
                </a:gridCol>
                <a:gridCol w="3925218">
                  <a:extLst>
                    <a:ext uri="{9D8B030D-6E8A-4147-A177-3AD203B41FA5}">
                      <a16:colId xmlns:a16="http://schemas.microsoft.com/office/drawing/2014/main" val="132006293"/>
                    </a:ext>
                  </a:extLst>
                </a:gridCol>
                <a:gridCol w="4645437">
                  <a:extLst>
                    <a:ext uri="{9D8B030D-6E8A-4147-A177-3AD203B41FA5}">
                      <a16:colId xmlns:a16="http://schemas.microsoft.com/office/drawing/2014/main" val="3565484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Home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8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78836"/>
                  </a:ext>
                </a:extLst>
              </a:tr>
              <a:tr h="3785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HomeController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u="none" strike="noStrike" dirty="0">
                          <a:effectLst/>
                        </a:rPr>
                        <a:t>String home(Locale locale, Model model)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초기 화면으로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띄어주는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590887535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guestIndex()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116634982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hospitalMain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3675861757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ModelAndView cssTest()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JSP 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파일명과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연동 결과물을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ModelAndView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객체에 담아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리턴하는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메소드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009960744"/>
                  </a:ext>
                </a:extLst>
              </a:tr>
              <a:tr h="3785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HomeDAO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getReservationCnt</a:t>
                      </a:r>
                      <a:r>
                        <a:rPr lang="en-US" sz="800" u="none" strike="noStrike" dirty="0">
                          <a:effectLst/>
                        </a:rPr>
                        <a:t>();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총 진료예약 환자수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604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getReserveVisitCnt</a:t>
                      </a:r>
                      <a:r>
                        <a:rPr lang="en-US" sz="800" u="none" strike="noStrike" dirty="0">
                          <a:effectLst/>
                        </a:rPr>
                        <a:t>();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진료예약하고</a:t>
                      </a:r>
                      <a:r>
                        <a:rPr lang="ko-KR" altLang="en-US" sz="800" u="none" strike="noStrike" dirty="0">
                          <a:effectLst/>
                        </a:rPr>
                        <a:t> 방문한 환자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96495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getDiagnosisCnt();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총 진료환자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41800"/>
                  </a:ext>
                </a:extLst>
              </a:tr>
              <a:tr h="3785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HomeService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 dirty="0">
                          <a:effectLst/>
                        </a:rPr>
                        <a:t>int </a:t>
                      </a:r>
                      <a:r>
                        <a:rPr lang="en-US" sz="800" u="none" strike="noStrike" dirty="0" err="1">
                          <a:effectLst/>
                        </a:rPr>
                        <a:t>getReservationCnt</a:t>
                      </a:r>
                      <a:r>
                        <a:rPr lang="en-US" sz="800" u="none" strike="noStrike" dirty="0">
                          <a:effectLst/>
                        </a:rPr>
                        <a:t>();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총 진료예약 환자수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668295848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getReserveVisitCnt();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진료예약하고</a:t>
                      </a:r>
                      <a:r>
                        <a:rPr lang="ko-KR" altLang="en-US" sz="800" u="none" strike="noStrike" dirty="0">
                          <a:effectLst/>
                        </a:rPr>
                        <a:t> 방문한 환자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2034123725"/>
                  </a:ext>
                </a:extLst>
              </a:tr>
              <a:tr h="37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getDiagnosisCnt();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오늘의 총 진료환자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4" marR="3314" marT="3314" marB="0" anchor="ctr"/>
                </a:tc>
                <a:extLst>
                  <a:ext uri="{0D108BD9-81ED-4DB2-BD59-A6C34878D82A}">
                    <a16:rowId xmlns:a16="http://schemas.microsoft.com/office/drawing/2014/main" val="16267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345225"/>
      </p:ext>
    </p:extLst>
  </p:cSld>
  <p:clrMapOvr>
    <a:masterClrMapping/>
  </p:clrMapOvr>
  <p:transition spd="slow" advTm="3000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8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29977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JSP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파일 목록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(18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36D20C-F439-4AFE-ADD1-6E54103A27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1208" y="1714501"/>
          <a:ext cx="9900000" cy="472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3784">
                  <a:extLst>
                    <a:ext uri="{9D8B030D-6E8A-4147-A177-3AD203B41FA5}">
                      <a16:colId xmlns:a16="http://schemas.microsoft.com/office/drawing/2014/main" val="1676958613"/>
                    </a:ext>
                  </a:extLst>
                </a:gridCol>
                <a:gridCol w="7926216">
                  <a:extLst>
                    <a:ext uri="{9D8B030D-6E8A-4147-A177-3AD203B41FA5}">
                      <a16:colId xmlns:a16="http://schemas.microsoft.com/office/drawing/2014/main" val="3661171261"/>
                    </a:ext>
                  </a:extLst>
                </a:gridCol>
              </a:tblGrid>
              <a:tr h="311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JSP Page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62402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boardContentForm.jsp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게시판 내용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263290"/>
                  </a:ext>
                </a:extLst>
              </a:tr>
              <a:tr h="199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boardListForm.jsp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게시판 목록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803711"/>
                  </a:ext>
                </a:extLst>
              </a:tr>
              <a:tr h="199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boardRegForm.jsp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새글쓰기</a:t>
                      </a:r>
                      <a:r>
                        <a:rPr lang="ko-KR" altLang="en-US" sz="1000" u="none" strike="noStrike" dirty="0">
                          <a:effectLst/>
                        </a:rPr>
                        <a:t>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429836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boardUpDelForm.jsp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게시판 글 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1681012"/>
                  </a:ext>
                </a:extLst>
              </a:tr>
              <a:tr h="145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common.jsp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페이지에서 사용할 </a:t>
                      </a:r>
                      <a:r>
                        <a:rPr lang="en-US" altLang="ko-KR" sz="1000" u="none" strike="noStrike" dirty="0">
                          <a:effectLst/>
                        </a:rPr>
                        <a:t>CSS</a:t>
                      </a:r>
                      <a:r>
                        <a:rPr lang="ko-KR" altLang="en-US" sz="1000" u="none" strike="noStrike" dirty="0">
                          <a:effectLst/>
                        </a:rPr>
                        <a:t>를 모아둔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0320161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employeeCertificateView.jsp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재직증명서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317923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employeeSalaryStatement.jsp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월급명세서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28419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guestSearchPatient.jsp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방문자용 환자검색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330062"/>
                  </a:ext>
                </a:extLst>
              </a:tr>
              <a:tr h="145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hospitalMain.jsp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메인화면을</a:t>
                      </a:r>
                      <a:r>
                        <a:rPr lang="ko-KR" altLang="en-US" sz="1000" u="none" strike="noStrike" dirty="0">
                          <a:effectLst/>
                        </a:rPr>
                        <a:t>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189598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hospitalroomPersonStatus.jsp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병동상태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285291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hospitalroomStatus.jsp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병동환자입원상태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716393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hospitalroomCheckList.jsp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병동환자수상태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337280"/>
                  </a:ext>
                </a:extLst>
              </a:tr>
              <a:tr h="145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hRMEmplist.jsp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직원명단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920311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hRMEmpManagement.jsp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인사관리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627038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hRMEmpRegForm.jsp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직원등록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653712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hRMInsertSchedule.jsp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직원스케줄등록</a:t>
                      </a:r>
                      <a:r>
                        <a:rPr lang="ko-KR" altLang="en-US" sz="1000" u="none" strike="noStrike" dirty="0">
                          <a:effectLst/>
                        </a:rPr>
                        <a:t>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934112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hRMSalaryPayment.jsp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급여 지급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390966"/>
                  </a:ext>
                </a:extLst>
              </a:tr>
              <a:tr h="27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hRMVacationAppList.jsp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휴가 승인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8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469496"/>
      </p:ext>
    </p:extLst>
  </p:cSld>
  <p:clrMapOvr>
    <a:masterClrMapping/>
  </p:clrMapOvr>
  <p:transition spd="slow" advTm="3000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89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8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29977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2083-25C0-4EBB-93E5-65D16005552D}"/>
              </a:ext>
            </a:extLst>
          </p:cNvPr>
          <p:cNvSpPr txBox="1"/>
          <p:nvPr/>
        </p:nvSpPr>
        <p:spPr>
          <a:xfrm>
            <a:off x="3319053" y="799623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JSP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파일 목록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94337D-F167-43ED-BE9B-0ADB7C90F2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3244" y="1706529"/>
          <a:ext cx="9900000" cy="480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825">
                  <a:extLst>
                    <a:ext uri="{9D8B030D-6E8A-4147-A177-3AD203B41FA5}">
                      <a16:colId xmlns:a16="http://schemas.microsoft.com/office/drawing/2014/main" val="2459160426"/>
                    </a:ext>
                  </a:extLst>
                </a:gridCol>
                <a:gridCol w="7916175">
                  <a:extLst>
                    <a:ext uri="{9D8B030D-6E8A-4147-A177-3AD203B41FA5}">
                      <a16:colId xmlns:a16="http://schemas.microsoft.com/office/drawing/2014/main" val="25056096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JSP Page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18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02926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hRMWorkOverPermit.jsp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추가근무수당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163102"/>
                  </a:ext>
                </a:extLst>
              </a:tr>
              <a:tr h="149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로그인화면을</a:t>
                      </a:r>
                      <a:r>
                        <a:rPr lang="ko-KR" altLang="en-US" sz="1000" u="none" strike="noStrike" dirty="0">
                          <a:effectLst/>
                        </a:rPr>
                        <a:t>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6794248"/>
                  </a:ext>
                </a:extLst>
              </a:tr>
              <a:tr h="149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loginLogList.jsp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 로그를 관리하는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540051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myInfoManagement.jsp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내정보관리</a:t>
                      </a:r>
                      <a:r>
                        <a:rPr lang="ko-KR" altLang="en-US" sz="1000" u="none" strike="noStrike" dirty="0">
                          <a:effectLst/>
                        </a:rPr>
                        <a:t>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426286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myInfoModifyForm.jsp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내정보관리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92469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patientAdmissionForm.jsp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환자입원등록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2288088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patientContent.jsp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환자입원퇴원관리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465367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patientDiagnosisForm.jsp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환자진단관리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146156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patientManagement.jsp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환자관리화면을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526701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patientRegForm.jsp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환자정보등록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0676801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patientReservationForm.jsp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환자예약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895830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patientSearchForm.jsp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환자검색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918490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patientSelfDiagnosisForm.jsp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환자자가진단관리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41025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patientUpdate.jsp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환자정보수정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300296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statisticsHospital.jsp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병원통계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83052"/>
                  </a:ext>
                </a:extLst>
              </a:tr>
              <a:tr h="149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topbar.jsp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화면상단 메뉴바을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32152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vacationApplication.jsp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휴가신청시간표 화면을 보여주는 </a:t>
                      </a:r>
                      <a:r>
                        <a:rPr lang="en-US" altLang="ko-KR" sz="1000" u="none" strike="noStrike">
                          <a:effectLst/>
                        </a:rPr>
                        <a:t>jsp </a:t>
                      </a:r>
                      <a:r>
                        <a:rPr lang="ko-KR" altLang="en-US" sz="1000" u="none" strike="noStrike">
                          <a:effectLst/>
                        </a:rPr>
                        <a:t>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324066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workingSchedule.jsp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근무시간표 화면을 보여주는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jsp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34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06056"/>
      </p:ext>
    </p:extLst>
  </p:cSld>
  <p:clrMapOvr>
    <a:masterClrMapping/>
  </p:clrMapOvr>
  <p:transition spd="slow" advTm="3000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054938-9149-4517-B469-3D751B3C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0"/>
            <a:ext cx="10752000" cy="44131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D8638-F5D6-4764-8D03-CBC8426BF955}"/>
              </a:ext>
            </a:extLst>
          </p:cNvPr>
          <p:cNvSpPr txBox="1"/>
          <p:nvPr/>
        </p:nvSpPr>
        <p:spPr>
          <a:xfrm>
            <a:off x="5315519" y="4929098"/>
            <a:ext cx="6876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 이슈 및 해결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2F1D9-D152-4D18-8E4B-F4F2117309A3}"/>
              </a:ext>
            </a:extLst>
          </p:cNvPr>
          <p:cNvSpPr txBox="1"/>
          <p:nvPr/>
        </p:nvSpPr>
        <p:spPr>
          <a:xfrm>
            <a:off x="10428577" y="3043991"/>
            <a:ext cx="1505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7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93227"/>
      </p:ext>
    </p:extLst>
  </p:cSld>
  <p:clrMapOvr>
    <a:masterClrMapping/>
  </p:clrMapOvr>
  <p:transition spd="slow" advTm="3000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8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Trouble Shooting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주요 문제점 및 해결방안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7CFD6-55E6-499B-A614-2048DFD6D0AF}"/>
              </a:ext>
            </a:extLst>
          </p:cNvPr>
          <p:cNvSpPr txBox="1"/>
          <p:nvPr/>
        </p:nvSpPr>
        <p:spPr>
          <a:xfrm>
            <a:off x="289246" y="1405349"/>
            <a:ext cx="1045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Trouble</a:t>
            </a:r>
          </a:p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shooting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EF170B-A691-4868-8BFF-5F11BFDD3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34150"/>
              </p:ext>
            </p:extLst>
          </p:nvPr>
        </p:nvGraphicFramePr>
        <p:xfrm>
          <a:off x="4098178" y="1584928"/>
          <a:ext cx="1997822" cy="669550"/>
        </p:xfrm>
        <a:graphic>
          <a:graphicData uri="http://schemas.openxmlformats.org/drawingml/2006/table">
            <a:tbl>
              <a:tblPr/>
              <a:tblGrid>
                <a:gridCol w="398321">
                  <a:extLst>
                    <a:ext uri="{9D8B030D-6E8A-4147-A177-3AD203B41FA5}">
                      <a16:colId xmlns:a16="http://schemas.microsoft.com/office/drawing/2014/main" val="2352897592"/>
                    </a:ext>
                  </a:extLst>
                </a:gridCol>
                <a:gridCol w="347405">
                  <a:extLst>
                    <a:ext uri="{9D8B030D-6E8A-4147-A177-3AD203B41FA5}">
                      <a16:colId xmlns:a16="http://schemas.microsoft.com/office/drawing/2014/main" val="1974372264"/>
                    </a:ext>
                  </a:extLst>
                </a:gridCol>
                <a:gridCol w="451163">
                  <a:extLst>
                    <a:ext uri="{9D8B030D-6E8A-4147-A177-3AD203B41FA5}">
                      <a16:colId xmlns:a16="http://schemas.microsoft.com/office/drawing/2014/main" val="92502784"/>
                    </a:ext>
                  </a:extLst>
                </a:gridCol>
                <a:gridCol w="800933">
                  <a:extLst>
                    <a:ext uri="{9D8B030D-6E8A-4147-A177-3AD203B41FA5}">
                      <a16:colId xmlns:a16="http://schemas.microsoft.com/office/drawing/2014/main" val="231385859"/>
                    </a:ext>
                  </a:extLst>
                </a:gridCol>
              </a:tblGrid>
              <a:tr h="171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번호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관계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연락처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545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15050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57618"/>
                  </a:ext>
                </a:extLst>
              </a:tr>
            </a:tbl>
          </a:graphicData>
        </a:graphic>
      </p:graphicFrame>
      <p:sp>
        <p:nvSpPr>
          <p:cNvPr id="21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67D1C00-1D36-47A5-8A40-851DB5CAE2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74060" y="1314585"/>
            <a:ext cx="1877508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환자검색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4125062-EC89-4FAE-9DC1-25047EB8CB8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03806" y="1301019"/>
            <a:ext cx="1986566" cy="277876"/>
          </a:xfrm>
          <a:prstGeom prst="rect">
            <a:avLst/>
          </a:prstGeom>
          <a:solidFill>
            <a:srgbClr val="DAE3F3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보호자기록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7A5C28-C58B-4B5A-9033-C6FE8B848D91}"/>
              </a:ext>
            </a:extLst>
          </p:cNvPr>
          <p:cNvSpPr/>
          <p:nvPr/>
        </p:nvSpPr>
        <p:spPr>
          <a:xfrm>
            <a:off x="2162972" y="1738610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이름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EF158A-44D4-4BB9-A67F-FD6AF0D0ADBB}"/>
              </a:ext>
            </a:extLst>
          </p:cNvPr>
          <p:cNvSpPr/>
          <p:nvPr/>
        </p:nvSpPr>
        <p:spPr>
          <a:xfrm>
            <a:off x="2763479" y="1738610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80DBB-4BE7-4B06-B30A-905A638FDE7F}"/>
              </a:ext>
            </a:extLst>
          </p:cNvPr>
          <p:cNvSpPr/>
          <p:nvPr/>
        </p:nvSpPr>
        <p:spPr>
          <a:xfrm>
            <a:off x="2798607" y="1805988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홍길동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20E20A-3DB0-47FB-A502-EF0182EA0ED7}"/>
              </a:ext>
            </a:extLst>
          </p:cNvPr>
          <p:cNvSpPr/>
          <p:nvPr/>
        </p:nvSpPr>
        <p:spPr>
          <a:xfrm>
            <a:off x="2162972" y="2016486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생년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9838D-4641-4E0A-99A7-7AD7CB96EE42}"/>
              </a:ext>
            </a:extLst>
          </p:cNvPr>
          <p:cNvSpPr/>
          <p:nvPr/>
        </p:nvSpPr>
        <p:spPr>
          <a:xfrm>
            <a:off x="2763479" y="2016486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7A37EE-C878-4A2D-B049-D147C44EE974}"/>
              </a:ext>
            </a:extLst>
          </p:cNvPr>
          <p:cNvSpPr/>
          <p:nvPr/>
        </p:nvSpPr>
        <p:spPr>
          <a:xfrm>
            <a:off x="2798607" y="2083864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D769B2-CF1B-416D-A320-2E6235CDA262}"/>
              </a:ext>
            </a:extLst>
          </p:cNvPr>
          <p:cNvSpPr/>
          <p:nvPr/>
        </p:nvSpPr>
        <p:spPr>
          <a:xfrm>
            <a:off x="2162972" y="2274330"/>
            <a:ext cx="594346" cy="277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바른고딕" pitchFamily="50" charset="-127"/>
                <a:ea typeface="나눔바른고딕" pitchFamily="50" charset="-127"/>
              </a:rPr>
              <a:t>번호</a:t>
            </a:r>
            <a:endParaRPr lang="en-US" altLang="ko-KR" sz="9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BBF5C5-73D2-461B-B42B-D930AA5425A8}"/>
              </a:ext>
            </a:extLst>
          </p:cNvPr>
          <p:cNvSpPr/>
          <p:nvPr/>
        </p:nvSpPr>
        <p:spPr>
          <a:xfrm>
            <a:off x="2763479" y="2274330"/>
            <a:ext cx="964958" cy="27787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0AC4B4-5ACD-4FFB-8072-E224F98BB145}"/>
              </a:ext>
            </a:extLst>
          </p:cNvPr>
          <p:cNvSpPr/>
          <p:nvPr/>
        </p:nvSpPr>
        <p:spPr>
          <a:xfrm>
            <a:off x="2798607" y="2341708"/>
            <a:ext cx="870128" cy="16020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38617A9-F58F-4573-85CE-F5B5FAB4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9011"/>
              </p:ext>
            </p:extLst>
          </p:nvPr>
        </p:nvGraphicFramePr>
        <p:xfrm>
          <a:off x="1910004" y="2698355"/>
          <a:ext cx="2188174" cy="907490"/>
        </p:xfrm>
        <a:graphic>
          <a:graphicData uri="http://schemas.openxmlformats.org/drawingml/2006/table">
            <a:tbl>
              <a:tblPr/>
              <a:tblGrid>
                <a:gridCol w="495979">
                  <a:extLst>
                    <a:ext uri="{9D8B030D-6E8A-4147-A177-3AD203B41FA5}">
                      <a16:colId xmlns:a16="http://schemas.microsoft.com/office/drawing/2014/main" val="1164836558"/>
                    </a:ext>
                  </a:extLst>
                </a:gridCol>
                <a:gridCol w="392690">
                  <a:extLst>
                    <a:ext uri="{9D8B030D-6E8A-4147-A177-3AD203B41FA5}">
                      <a16:colId xmlns:a16="http://schemas.microsoft.com/office/drawing/2014/main" val="3407135112"/>
                    </a:ext>
                  </a:extLst>
                </a:gridCol>
                <a:gridCol w="422259">
                  <a:extLst>
                    <a:ext uri="{9D8B030D-6E8A-4147-A177-3AD203B41FA5}">
                      <a16:colId xmlns:a16="http://schemas.microsoft.com/office/drawing/2014/main" val="895922008"/>
                    </a:ext>
                  </a:extLst>
                </a:gridCol>
                <a:gridCol w="877246">
                  <a:extLst>
                    <a:ext uri="{9D8B030D-6E8A-4147-A177-3AD203B41FA5}">
                      <a16:colId xmlns:a16="http://schemas.microsoft.com/office/drawing/2014/main" val="3379554371"/>
                    </a:ext>
                  </a:extLst>
                </a:gridCol>
              </a:tblGrid>
              <a:tr h="167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이름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성별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생년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FFFFFF"/>
                          </a:solidFill>
                          <a:effectLst/>
                        </a:rPr>
                        <a:t>주소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5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91691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tahoma" panose="020B0604030504040204" pitchFamily="34" charset="0"/>
                        </a:rPr>
                        <a:t>홍길동</a:t>
                      </a:r>
                      <a:endParaRPr lang="en-US" altLang="ko-KR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9714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tahoma" panose="020B0604030504040204" pitchFamily="34" charset="0"/>
                        </a:rPr>
                        <a:t>홍길동</a:t>
                      </a:r>
                      <a:endParaRPr lang="en-US" altLang="ko-KR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90329"/>
                  </a:ext>
                </a:extLst>
              </a:tr>
              <a:tr h="2379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tahoma" panose="020B0604030504040204" pitchFamily="34" charset="0"/>
                        </a:rPr>
                        <a:t>홍길동</a:t>
                      </a:r>
                      <a:endParaRPr lang="en-US" altLang="ko-KR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48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FE6EEE1-7D4A-4BDF-9E85-53C901578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29" y="1338263"/>
            <a:ext cx="5534883" cy="2003144"/>
          </a:xfrm>
          <a:prstGeom prst="rect">
            <a:avLst/>
          </a:prstGeom>
        </p:spPr>
      </p:pic>
      <p:sp>
        <p:nvSpPr>
          <p:cNvPr id="42" name="Oval 38">
            <a:extLst>
              <a:ext uri="{FF2B5EF4-FFF2-40B4-BE49-F238E27FC236}">
                <a16:creationId xmlns:a16="http://schemas.microsoft.com/office/drawing/2014/main" id="{7D8B69B6-4AA3-44E2-A492-95D50CB11A58}"/>
              </a:ext>
            </a:extLst>
          </p:cNvPr>
          <p:cNvSpPr>
            <a:spLocks/>
          </p:cNvSpPr>
          <p:nvPr/>
        </p:nvSpPr>
        <p:spPr>
          <a:xfrm>
            <a:off x="1815423" y="4162678"/>
            <a:ext cx="376148" cy="383685"/>
          </a:xfrm>
          <a:prstGeom prst="ellipse">
            <a:avLst/>
          </a:prstGeom>
          <a:solidFill>
            <a:srgbClr val="FF2F2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4982-CB94-46FD-B640-CDF42EBF9DD9}"/>
              </a:ext>
            </a:extLst>
          </p:cNvPr>
          <p:cNvSpPr txBox="1"/>
          <p:nvPr/>
        </p:nvSpPr>
        <p:spPr>
          <a:xfrm>
            <a:off x="2191571" y="4162678"/>
            <a:ext cx="86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환자검색을 하고 환자를 눌렀을 때 보호자기록을 제대로 가져오지 못했다</a:t>
            </a:r>
            <a:r>
              <a:rPr lang="en-US" altLang="ko-KR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3228F-1591-482A-977B-2CA7FF197BF5}"/>
              </a:ext>
            </a:extLst>
          </p:cNvPr>
          <p:cNvSpPr txBox="1"/>
          <p:nvPr/>
        </p:nvSpPr>
        <p:spPr>
          <a:xfrm>
            <a:off x="2223983" y="4586184"/>
            <a:ext cx="9157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Exception) There is no getter for property named '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patient_no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 in 'class 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java.lang.String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endParaRPr lang="ko-KR" altLang="en-US" sz="1500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012C4-683F-4D7F-AD10-F69DCBF3DA44}"/>
              </a:ext>
            </a:extLst>
          </p:cNvPr>
          <p:cNvSpPr txBox="1"/>
          <p:nvPr/>
        </p:nvSpPr>
        <p:spPr>
          <a:xfrm>
            <a:off x="2214135" y="5010209"/>
            <a:ext cx="85543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Solution</a:t>
            </a:r>
          </a:p>
          <a:p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Mybatis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ParameterType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=“String”</a:t>
            </a:r>
            <a:r>
              <a:rPr lang="ko-KR" altLang="en-US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일때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매개변수를 가져오는 방식이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getter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인데 단일 </a:t>
            </a:r>
            <a:r>
              <a:rPr lang="ko-KR" altLang="en-US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자료형인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String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getter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존재하지 않으므로 생긴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매개변수를 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ParseInt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형으로 바꿔서 해결 하였다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09505699"/>
      </p:ext>
    </p:extLst>
  </p:cSld>
  <p:clrMapOvr>
    <a:masterClrMapping/>
  </p:clrMapOvr>
  <p:transition spd="slow" advTm="3000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8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Trouble Shooting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주요 문제점 및 해결방안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7CFD6-55E6-499B-A614-2048DFD6D0AF}"/>
              </a:ext>
            </a:extLst>
          </p:cNvPr>
          <p:cNvSpPr txBox="1"/>
          <p:nvPr/>
        </p:nvSpPr>
        <p:spPr>
          <a:xfrm>
            <a:off x="289246" y="1405349"/>
            <a:ext cx="1045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Trouble</a:t>
            </a:r>
          </a:p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shooting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Oval 38">
            <a:extLst>
              <a:ext uri="{FF2B5EF4-FFF2-40B4-BE49-F238E27FC236}">
                <a16:creationId xmlns:a16="http://schemas.microsoft.com/office/drawing/2014/main" id="{7D8B69B6-4AA3-44E2-A492-95D50CB11A58}"/>
              </a:ext>
            </a:extLst>
          </p:cNvPr>
          <p:cNvSpPr>
            <a:spLocks/>
          </p:cNvSpPr>
          <p:nvPr/>
        </p:nvSpPr>
        <p:spPr>
          <a:xfrm>
            <a:off x="1815423" y="4162678"/>
            <a:ext cx="376148" cy="383685"/>
          </a:xfrm>
          <a:prstGeom prst="ellipse">
            <a:avLst/>
          </a:prstGeom>
          <a:solidFill>
            <a:srgbClr val="FF2F2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4982-CB94-46FD-B640-CDF42EBF9DD9}"/>
              </a:ext>
            </a:extLst>
          </p:cNvPr>
          <p:cNvSpPr txBox="1"/>
          <p:nvPr/>
        </p:nvSpPr>
        <p:spPr>
          <a:xfrm>
            <a:off x="2191570" y="4162678"/>
            <a:ext cx="9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대화방의 내용을 </a:t>
            </a:r>
            <a:r>
              <a:rPr lang="en-US" altLang="ko-KR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</a:t>
            </a:r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가져와서 뿌려준 후 스크롤을 내리는 함수가 작동하지 않았다</a:t>
            </a:r>
            <a:r>
              <a:rPr lang="en-US" altLang="ko-KR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3228F-1591-482A-977B-2CA7FF197BF5}"/>
              </a:ext>
            </a:extLst>
          </p:cNvPr>
          <p:cNvSpPr txBox="1"/>
          <p:nvPr/>
        </p:nvSpPr>
        <p:spPr>
          <a:xfrm>
            <a:off x="2223983" y="4586184"/>
            <a:ext cx="9157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원인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Ajax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가져온 데이터가 화면에 표시되기 전에 스크롤 함수가 작동하여서 생긴 문제이다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비동기 방식이기 때문에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데이터를 받은 후 함수를 호출만 할 뿐 순서대로 진행되지않는다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012C4-683F-4D7F-AD10-F69DCBF3DA44}"/>
              </a:ext>
            </a:extLst>
          </p:cNvPr>
          <p:cNvSpPr txBox="1"/>
          <p:nvPr/>
        </p:nvSpPr>
        <p:spPr>
          <a:xfrm>
            <a:off x="2223983" y="5279814"/>
            <a:ext cx="9157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Solution)</a:t>
            </a:r>
          </a:p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가져온 데이터가 다 뿌려준 후에 스크롤 함수가 작동할 수 있도록 약간의 시간을 지연시켜 주었다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5BD14-3EE5-4DD0-A098-CF4A529C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10" y="1225214"/>
            <a:ext cx="2309259" cy="28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919"/>
      </p:ext>
    </p:extLst>
  </p:cSld>
  <p:clrMapOvr>
    <a:masterClrMapping/>
  </p:clrMapOvr>
  <p:transition spd="slow" advTm="3000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8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Trouble Shooting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주요 문제점 및 해결방안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7CFD6-55E6-499B-A614-2048DFD6D0AF}"/>
              </a:ext>
            </a:extLst>
          </p:cNvPr>
          <p:cNvSpPr txBox="1"/>
          <p:nvPr/>
        </p:nvSpPr>
        <p:spPr>
          <a:xfrm>
            <a:off x="289246" y="1405349"/>
            <a:ext cx="1045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Trouble</a:t>
            </a:r>
          </a:p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shooting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Oval 38">
            <a:extLst>
              <a:ext uri="{FF2B5EF4-FFF2-40B4-BE49-F238E27FC236}">
                <a16:creationId xmlns:a16="http://schemas.microsoft.com/office/drawing/2014/main" id="{7D8B69B6-4AA3-44E2-A492-95D50CB11A58}"/>
              </a:ext>
            </a:extLst>
          </p:cNvPr>
          <p:cNvSpPr>
            <a:spLocks/>
          </p:cNvSpPr>
          <p:nvPr/>
        </p:nvSpPr>
        <p:spPr>
          <a:xfrm>
            <a:off x="1777923" y="4145091"/>
            <a:ext cx="376148" cy="383685"/>
          </a:xfrm>
          <a:prstGeom prst="ellipse">
            <a:avLst/>
          </a:prstGeom>
          <a:solidFill>
            <a:srgbClr val="FF2F2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4982-CB94-46FD-B640-CDF42EBF9DD9}"/>
              </a:ext>
            </a:extLst>
          </p:cNvPr>
          <p:cNvSpPr txBox="1"/>
          <p:nvPr/>
        </p:nvSpPr>
        <p:spPr>
          <a:xfrm>
            <a:off x="2145279" y="3997314"/>
            <a:ext cx="86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셀프 진료 접수 등록을 할 때 진료 접수 화면이 나오지 않고 페이지 이동 한 후 부서명 목록이 뜬다</a:t>
            </a:r>
            <a:endParaRPr lang="en-US" altLang="ko-KR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3228F-1591-482A-977B-2CA7FF197BF5}"/>
              </a:ext>
            </a:extLst>
          </p:cNvPr>
          <p:cNvSpPr txBox="1"/>
          <p:nvPr/>
        </p:nvSpPr>
        <p:spPr>
          <a:xfrm>
            <a:off x="2171655" y="4669372"/>
            <a:ext cx="9157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Exception) AJAX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가져온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HTML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삽입되지 않고 페이지 전체에 덮어서 실행된다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012C4-683F-4D7F-AD10-F69DCBF3DA44}"/>
              </a:ext>
            </a:extLst>
          </p:cNvPr>
          <p:cNvSpPr txBox="1"/>
          <p:nvPr/>
        </p:nvSpPr>
        <p:spPr>
          <a:xfrm>
            <a:off x="2214135" y="5010209"/>
            <a:ext cx="855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Solution)</a:t>
            </a:r>
          </a:p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리턴 받은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HTML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안에 있는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script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코드인 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document.write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함수가 현재 있는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HTML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문서의 내용을 밀어내고 새롭게 쓰기 때문에 제대로 화면 표시가 이루어 지지 않았다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반환 받은 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HTML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속 </a:t>
            </a:r>
            <a:r>
              <a:rPr lang="en-US" altLang="ko-KR" sz="1500" dirty="0" err="1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document.write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삭제 하고 다른 방식을 사용 하여 해결함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0DD2CD4-2F16-4A36-9BB9-836A30D2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46" y="1085255"/>
            <a:ext cx="3625070" cy="240725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3B725E5-C060-4C89-8F42-36937B33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86" y="1168955"/>
            <a:ext cx="3697232" cy="2388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77240-DD2F-45FC-BBB5-1AEEFE7F7897}"/>
              </a:ext>
            </a:extLst>
          </p:cNvPr>
          <p:cNvSpPr txBox="1"/>
          <p:nvPr/>
        </p:nvSpPr>
        <p:spPr>
          <a:xfrm>
            <a:off x="4323895" y="3656895"/>
            <a:ext cx="8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98A52-217D-4669-AE27-C7F726262002}"/>
              </a:ext>
            </a:extLst>
          </p:cNvPr>
          <p:cNvSpPr txBox="1"/>
          <p:nvPr/>
        </p:nvSpPr>
        <p:spPr>
          <a:xfrm>
            <a:off x="8573006" y="3703062"/>
            <a:ext cx="9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456639949"/>
      </p:ext>
    </p:extLst>
  </p:cSld>
  <p:clrMapOvr>
    <a:masterClrMapping/>
  </p:clrMapOvr>
  <p:transition spd="slow" advTm="3000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378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Trouble Shooting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주요 문제점 및 해결방안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7CFD6-55E6-499B-A614-2048DFD6D0AF}"/>
              </a:ext>
            </a:extLst>
          </p:cNvPr>
          <p:cNvSpPr txBox="1"/>
          <p:nvPr/>
        </p:nvSpPr>
        <p:spPr>
          <a:xfrm>
            <a:off x="289246" y="1405349"/>
            <a:ext cx="1045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Trouble</a:t>
            </a:r>
          </a:p>
          <a:p>
            <a:pPr algn="ctr"/>
            <a:r>
              <a:rPr lang="en-US" altLang="ko-KR" sz="1600" b="1" dirty="0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shooting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Oval 38">
            <a:extLst>
              <a:ext uri="{FF2B5EF4-FFF2-40B4-BE49-F238E27FC236}">
                <a16:creationId xmlns:a16="http://schemas.microsoft.com/office/drawing/2014/main" id="{7D8B69B6-4AA3-44E2-A492-95D50CB11A58}"/>
              </a:ext>
            </a:extLst>
          </p:cNvPr>
          <p:cNvSpPr>
            <a:spLocks/>
          </p:cNvSpPr>
          <p:nvPr/>
        </p:nvSpPr>
        <p:spPr>
          <a:xfrm>
            <a:off x="1777923" y="4153883"/>
            <a:ext cx="376148" cy="383685"/>
          </a:xfrm>
          <a:prstGeom prst="ellipse">
            <a:avLst/>
          </a:prstGeom>
          <a:solidFill>
            <a:srgbClr val="FF2F2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4982-CB94-46FD-B640-CDF42EBF9DD9}"/>
              </a:ext>
            </a:extLst>
          </p:cNvPr>
          <p:cNvSpPr txBox="1"/>
          <p:nvPr/>
        </p:nvSpPr>
        <p:spPr>
          <a:xfrm>
            <a:off x="2145279" y="4146778"/>
            <a:ext cx="86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셀프 진료 접수에 어려움이 있는 사용자를 생각하지 않고 화면을 구성하였다</a:t>
            </a:r>
            <a:r>
              <a:rPr lang="en-US" altLang="ko-KR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3228F-1591-482A-977B-2CA7FF197BF5}"/>
              </a:ext>
            </a:extLst>
          </p:cNvPr>
          <p:cNvSpPr txBox="1"/>
          <p:nvPr/>
        </p:nvSpPr>
        <p:spPr>
          <a:xfrm>
            <a:off x="2171655" y="4669372"/>
            <a:ext cx="9157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셀프 진료 접수를 처음 이용하는 사용자들을 위한 사용 설명이 없다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solidFill>
                <a:srgbClr val="26262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012C4-683F-4D7F-AD10-F69DCBF3DA44}"/>
              </a:ext>
            </a:extLst>
          </p:cNvPr>
          <p:cNvSpPr txBox="1"/>
          <p:nvPr/>
        </p:nvSpPr>
        <p:spPr>
          <a:xfrm>
            <a:off x="2177487" y="5041308"/>
            <a:ext cx="855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Solution)</a:t>
            </a:r>
          </a:p>
          <a:p>
            <a:r>
              <a:rPr lang="ko-KR" altLang="en-US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이미지는 다른 곳에 배치하고 사용자들을 위한 설명을 진료 접수 창 옆에 구성하였다</a:t>
            </a:r>
            <a:r>
              <a:rPr lang="en-US" altLang="ko-KR" sz="1500" dirty="0">
                <a:solidFill>
                  <a:srgbClr val="26262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77240-DD2F-45FC-BBB5-1AEEFE7F7897}"/>
              </a:ext>
            </a:extLst>
          </p:cNvPr>
          <p:cNvSpPr txBox="1"/>
          <p:nvPr/>
        </p:nvSpPr>
        <p:spPr>
          <a:xfrm>
            <a:off x="3893070" y="3525010"/>
            <a:ext cx="9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98A52-217D-4669-AE27-C7F726262002}"/>
              </a:ext>
            </a:extLst>
          </p:cNvPr>
          <p:cNvSpPr txBox="1"/>
          <p:nvPr/>
        </p:nvSpPr>
        <p:spPr>
          <a:xfrm>
            <a:off x="8446357" y="3533802"/>
            <a:ext cx="9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8E3C35-835F-4D51-8616-E0561DC1C5C0}"/>
              </a:ext>
            </a:extLst>
          </p:cNvPr>
          <p:cNvGrpSpPr/>
          <p:nvPr/>
        </p:nvGrpSpPr>
        <p:grpSpPr>
          <a:xfrm>
            <a:off x="2650393" y="1532556"/>
            <a:ext cx="3428275" cy="1952589"/>
            <a:chOff x="2676769" y="1532556"/>
            <a:chExt cx="3428275" cy="1952589"/>
          </a:xfrm>
        </p:grpSpPr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2CC6FAC-8B43-4CDA-8269-DA46F9AC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769" y="1532556"/>
              <a:ext cx="3428275" cy="19525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12D928D-6D48-4AB2-93DE-E4E0C22C1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105" y="1667428"/>
              <a:ext cx="1622671" cy="166206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2516294-A50F-4351-9876-51E0F477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59" y="1541234"/>
            <a:ext cx="3892413" cy="19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2837"/>
      </p:ext>
    </p:extLst>
  </p:cSld>
  <p:clrMapOvr>
    <a:masterClrMapping/>
  </p:clrMapOvr>
  <p:transition spd="slow" advTm="3000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48EBD-7893-4634-9510-C95B3AFEA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30" y="0"/>
            <a:ext cx="10709270" cy="441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0AF84-F95A-46D8-A68C-397A1F1DAC6F}"/>
              </a:ext>
            </a:extLst>
          </p:cNvPr>
          <p:cNvSpPr txBox="1"/>
          <p:nvPr/>
        </p:nvSpPr>
        <p:spPr>
          <a:xfrm>
            <a:off x="6727376" y="4950994"/>
            <a:ext cx="534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413-8777-429F-B1DC-3B8245E3D960}"/>
              </a:ext>
            </a:extLst>
          </p:cNvPr>
          <p:cNvSpPr txBox="1"/>
          <p:nvPr/>
        </p:nvSpPr>
        <p:spPr>
          <a:xfrm>
            <a:off x="10407784" y="3212785"/>
            <a:ext cx="1505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endParaRPr lang="ko-KR" altLang="en-US" sz="7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222365"/>
      </p:ext>
    </p:extLst>
  </p:cSld>
  <p:clrMapOvr>
    <a:masterClrMapping/>
  </p:clrMapOvr>
  <p:transition spd="slow" advTm="3000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Comment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3A99A9-4584-4C78-87DD-69B5E3E1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52298"/>
              </p:ext>
            </p:extLst>
          </p:nvPr>
        </p:nvGraphicFramePr>
        <p:xfrm>
          <a:off x="4438911" y="1491090"/>
          <a:ext cx="1500413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13">
                  <a:extLst>
                    <a:ext uri="{9D8B030D-6E8A-4147-A177-3AD203B41FA5}">
                      <a16:colId xmlns:a16="http://schemas.microsoft.com/office/drawing/2014/main" val="3239079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262626"/>
                          </a:solidFill>
                        </a:rPr>
                        <a:t>박 재 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73985"/>
                  </a:ext>
                </a:extLst>
              </a:tr>
            </a:tbl>
          </a:graphicData>
        </a:graphic>
      </p:graphicFrame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152434B4-08AB-49BA-8DFF-9B214483954C}"/>
              </a:ext>
            </a:extLst>
          </p:cNvPr>
          <p:cNvSpPr/>
          <p:nvPr/>
        </p:nvSpPr>
        <p:spPr>
          <a:xfrm>
            <a:off x="2543546" y="1563657"/>
            <a:ext cx="1652925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BBD2C2F1-D1E8-42B0-87C8-29E9E04AA889}"/>
              </a:ext>
            </a:extLst>
          </p:cNvPr>
          <p:cNvSpPr/>
          <p:nvPr/>
        </p:nvSpPr>
        <p:spPr>
          <a:xfrm>
            <a:off x="4438909" y="1880895"/>
            <a:ext cx="7200000" cy="4525399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62626"/>
                </a:solidFill>
              </a:rPr>
              <a:t>팀장으로 맡게 된 팀 프로젝트에서 사람들과 소통하며 원하는 기능을 구현하고 문제를 해결하면서</a:t>
            </a:r>
            <a:r>
              <a:rPr lang="en-US" altLang="ko-KR" sz="1600" dirty="0">
                <a:solidFill>
                  <a:srgbClr val="262626"/>
                </a:solidFill>
              </a:rPr>
              <a:t> </a:t>
            </a:r>
            <a:r>
              <a:rPr lang="ko-KR" altLang="en-US" sz="1600" dirty="0">
                <a:solidFill>
                  <a:srgbClr val="262626"/>
                </a:solidFill>
              </a:rPr>
              <a:t>부족했던 부분을 채울 수 있었습니다</a:t>
            </a:r>
            <a:r>
              <a:rPr lang="en-US" altLang="ko-KR" sz="1600" dirty="0">
                <a:solidFill>
                  <a:srgbClr val="262626"/>
                </a:solidFill>
              </a:rPr>
              <a:t>. </a:t>
            </a:r>
          </a:p>
          <a:p>
            <a:r>
              <a:rPr lang="ko-KR" altLang="en-US" sz="1600" dirty="0">
                <a:solidFill>
                  <a:srgbClr val="262626"/>
                </a:solidFill>
              </a:rPr>
              <a:t>학부생 시절에는 보지 못했던 것을 느꼈습니다</a:t>
            </a:r>
            <a:r>
              <a:rPr lang="en-US" altLang="ko-KR" sz="1600" dirty="0">
                <a:solidFill>
                  <a:srgbClr val="262626"/>
                </a:solidFill>
              </a:rPr>
              <a:t>. Table</a:t>
            </a:r>
            <a:r>
              <a:rPr lang="ko-KR" altLang="en-US" sz="1600" dirty="0">
                <a:solidFill>
                  <a:srgbClr val="262626"/>
                </a:solidFill>
              </a:rPr>
              <a:t>의 규모가 작았던 학부시절의 프로젝트와는 다르게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제대로 되지 않은 소프트웨어 공학 설계 때문에 몇 번이고 </a:t>
            </a:r>
            <a:r>
              <a:rPr lang="en-US" altLang="ko-KR" sz="1600" dirty="0">
                <a:solidFill>
                  <a:srgbClr val="262626"/>
                </a:solidFill>
              </a:rPr>
              <a:t>DB Table</a:t>
            </a:r>
            <a:r>
              <a:rPr lang="ko-KR" altLang="en-US" sz="1600" dirty="0">
                <a:solidFill>
                  <a:srgbClr val="262626"/>
                </a:solidFill>
              </a:rPr>
              <a:t>의 구조를 수정하여야 했고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화면설계가 잘못 되어 여러 번 수정을 거쳐야 했습니다</a:t>
            </a:r>
            <a:r>
              <a:rPr lang="en-US" altLang="ko-KR" sz="1600" dirty="0">
                <a:solidFill>
                  <a:srgbClr val="262626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262626"/>
                </a:solidFill>
              </a:rPr>
              <a:t>또한</a:t>
            </a:r>
            <a:r>
              <a:rPr lang="en-US" altLang="ko-KR" sz="1600" dirty="0">
                <a:solidFill>
                  <a:srgbClr val="262626"/>
                </a:solidFill>
              </a:rPr>
              <a:t>, DB</a:t>
            </a:r>
            <a:r>
              <a:rPr lang="ko-KR" altLang="en-US" sz="1600" dirty="0">
                <a:solidFill>
                  <a:srgbClr val="262626"/>
                </a:solidFill>
              </a:rPr>
              <a:t>의 확장성과 참조 무결성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갱신이상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업데이트이상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삭제이상 등의 오류를 줄이기 위해서 제대로 된 정규화가 필요했습니다</a:t>
            </a:r>
            <a:r>
              <a:rPr lang="en-US" altLang="ko-KR" sz="1600" dirty="0">
                <a:solidFill>
                  <a:srgbClr val="262626"/>
                </a:solidFill>
              </a:rPr>
              <a:t>. </a:t>
            </a:r>
            <a:r>
              <a:rPr lang="ko-KR" altLang="en-US" sz="1600" dirty="0">
                <a:solidFill>
                  <a:srgbClr val="262626"/>
                </a:solidFill>
              </a:rPr>
              <a:t>제대로 설계되지 않은 </a:t>
            </a:r>
            <a:r>
              <a:rPr lang="en-US" altLang="ko-KR" sz="1600" dirty="0">
                <a:solidFill>
                  <a:srgbClr val="262626"/>
                </a:solidFill>
              </a:rPr>
              <a:t>UI </a:t>
            </a:r>
            <a:r>
              <a:rPr lang="ko-KR" altLang="en-US" sz="1600" dirty="0">
                <a:solidFill>
                  <a:srgbClr val="262626"/>
                </a:solidFill>
              </a:rPr>
              <a:t>때문에 기능상의 오류가 생기고 부족한 기능이 생겼으며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불필요한 기능이 생겼습니다</a:t>
            </a:r>
            <a:r>
              <a:rPr lang="en-US" altLang="ko-KR" sz="1600" dirty="0">
                <a:solidFill>
                  <a:srgbClr val="262626"/>
                </a:solidFill>
              </a:rPr>
              <a:t>.</a:t>
            </a:r>
          </a:p>
          <a:p>
            <a:endParaRPr lang="en-US" altLang="ko-KR" sz="1600" dirty="0">
              <a:solidFill>
                <a:srgbClr val="262626"/>
              </a:solidFill>
            </a:endParaRPr>
          </a:p>
          <a:p>
            <a:r>
              <a:rPr lang="ko-KR" altLang="en-US" sz="1600" dirty="0">
                <a:solidFill>
                  <a:srgbClr val="262626"/>
                </a:solidFill>
              </a:rPr>
              <a:t>이러한 시행착오를 겪은</a:t>
            </a:r>
            <a:r>
              <a:rPr lang="en-US" altLang="ko-KR" sz="1600" dirty="0">
                <a:solidFill>
                  <a:srgbClr val="262626"/>
                </a:solidFill>
              </a:rPr>
              <a:t> </a:t>
            </a:r>
            <a:r>
              <a:rPr lang="ko-KR" altLang="en-US" sz="1600" dirty="0">
                <a:solidFill>
                  <a:srgbClr val="262626"/>
                </a:solidFill>
              </a:rPr>
              <a:t>이번 프로젝트를 통하여 분석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설계의 중요성을 </a:t>
            </a:r>
            <a:r>
              <a:rPr lang="ko-KR" altLang="en-US" sz="1600" dirty="0" err="1">
                <a:solidFill>
                  <a:srgbClr val="262626"/>
                </a:solidFill>
              </a:rPr>
              <a:t>깨달았습니다</a:t>
            </a:r>
            <a:r>
              <a:rPr lang="en-US" altLang="ko-KR" sz="1600" dirty="0">
                <a:solidFill>
                  <a:srgbClr val="262626"/>
                </a:solidFill>
              </a:rPr>
              <a:t>. </a:t>
            </a:r>
            <a:r>
              <a:rPr lang="ko-KR" altLang="en-US" sz="1600" dirty="0">
                <a:solidFill>
                  <a:srgbClr val="262626"/>
                </a:solidFill>
              </a:rPr>
              <a:t>시간이 걸리더라도 제대로 된 분석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설계를 하는 것은 되려 개발시간을 단축하고 노동의 효율성을 높일 수 있다는 것을 알았습니다</a:t>
            </a:r>
            <a:r>
              <a:rPr lang="en-US" altLang="ko-KR" sz="1600" dirty="0">
                <a:solidFill>
                  <a:srgbClr val="262626"/>
                </a:solidFill>
              </a:rPr>
              <a:t>. </a:t>
            </a:r>
          </a:p>
          <a:p>
            <a:r>
              <a:rPr lang="ko-KR" altLang="en-US" sz="1600" dirty="0">
                <a:solidFill>
                  <a:srgbClr val="262626"/>
                </a:solidFill>
              </a:rPr>
              <a:t>어제보다 오늘이 오늘보다 내일이 더 발전하고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더 생각하고</a:t>
            </a:r>
            <a:r>
              <a:rPr lang="en-US" altLang="ko-KR" sz="1600" dirty="0">
                <a:solidFill>
                  <a:srgbClr val="262626"/>
                </a:solidFill>
              </a:rPr>
              <a:t>, </a:t>
            </a:r>
            <a:r>
              <a:rPr lang="ko-KR" altLang="en-US" sz="1600" dirty="0">
                <a:solidFill>
                  <a:srgbClr val="262626"/>
                </a:solidFill>
              </a:rPr>
              <a:t>좀 더 향상된 개발자가 될 수 있는 보람찬 기간이었습니다</a:t>
            </a:r>
            <a:r>
              <a:rPr lang="en-US" altLang="ko-KR" sz="1600" dirty="0">
                <a:solidFill>
                  <a:srgbClr val="262626"/>
                </a:solidFill>
              </a:rPr>
              <a:t>.</a:t>
            </a:r>
          </a:p>
          <a:p>
            <a:endParaRPr lang="en-US" altLang="ko-KR" sz="1700" dirty="0">
              <a:solidFill>
                <a:srgbClr val="262626"/>
              </a:solidFill>
            </a:endParaRPr>
          </a:p>
          <a:p>
            <a:endParaRPr lang="en-US" altLang="ko-KR" sz="1700" dirty="0">
              <a:solidFill>
                <a:srgbClr val="262626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681003-F7D9-4419-B933-8499BD6D6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63" y="1607893"/>
            <a:ext cx="1541097" cy="210491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1" name="양쪽 모서리가 둥근 사각형 26">
            <a:extLst>
              <a:ext uri="{FF2B5EF4-FFF2-40B4-BE49-F238E27FC236}">
                <a16:creationId xmlns:a16="http://schemas.microsoft.com/office/drawing/2014/main" id="{D00CB11D-223B-49F1-B3A4-ECDED971E728}"/>
              </a:ext>
            </a:extLst>
          </p:cNvPr>
          <p:cNvSpPr/>
          <p:nvPr/>
        </p:nvSpPr>
        <p:spPr>
          <a:xfrm>
            <a:off x="2543546" y="3299441"/>
            <a:ext cx="1652925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18202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팀장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34413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98184" y="859871"/>
            <a:ext cx="46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4D8EC2-7334-4552-A9A5-DE608B9A8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99" y="0"/>
            <a:ext cx="10709270" cy="441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9C0CC-CC22-40FB-8246-52E3FB175A19}"/>
              </a:ext>
            </a:extLst>
          </p:cNvPr>
          <p:cNvSpPr txBox="1"/>
          <p:nvPr/>
        </p:nvSpPr>
        <p:spPr>
          <a:xfrm>
            <a:off x="3145873" y="5008434"/>
            <a:ext cx="9036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26262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설계 및 디자인</a:t>
            </a:r>
            <a:endParaRPr lang="en-US" altLang="ko-KR" sz="6000" dirty="0">
              <a:solidFill>
                <a:srgbClr val="262626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56E7-AC4C-4460-A881-4AC2ED3BFD94}"/>
              </a:ext>
            </a:extLst>
          </p:cNvPr>
          <p:cNvSpPr txBox="1"/>
          <p:nvPr/>
        </p:nvSpPr>
        <p:spPr>
          <a:xfrm>
            <a:off x="10407784" y="3212785"/>
            <a:ext cx="1505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endParaRPr lang="ko-KR" altLang="en-US" sz="7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0985"/>
      </p:ext>
    </p:extLst>
  </p:cSld>
  <p:clrMapOvr>
    <a:masterClrMapping/>
  </p:clrMapOvr>
  <p:transition spd="slow" advTm="3000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Comment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3A99A9-4584-4C78-87DD-69B5E3E1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97807"/>
              </p:ext>
            </p:extLst>
          </p:nvPr>
        </p:nvGraphicFramePr>
        <p:xfrm>
          <a:off x="4438911" y="1491090"/>
          <a:ext cx="1500413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13">
                  <a:extLst>
                    <a:ext uri="{9D8B030D-6E8A-4147-A177-3AD203B41FA5}">
                      <a16:colId xmlns:a16="http://schemas.microsoft.com/office/drawing/2014/main" val="3239079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262626"/>
                          </a:solidFill>
                        </a:rPr>
                        <a:t>홍 진 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73985"/>
                  </a:ext>
                </a:extLst>
              </a:tr>
            </a:tbl>
          </a:graphicData>
        </a:graphic>
      </p:graphicFrame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152434B4-08AB-49BA-8DFF-9B214483954C}"/>
              </a:ext>
            </a:extLst>
          </p:cNvPr>
          <p:cNvSpPr/>
          <p:nvPr/>
        </p:nvSpPr>
        <p:spPr>
          <a:xfrm>
            <a:off x="2543546" y="1563657"/>
            <a:ext cx="1652925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BBD2C2F1-D1E8-42B0-87C8-29E9E04AA889}"/>
              </a:ext>
            </a:extLst>
          </p:cNvPr>
          <p:cNvSpPr/>
          <p:nvPr/>
        </p:nvSpPr>
        <p:spPr>
          <a:xfrm>
            <a:off x="4438909" y="1880895"/>
            <a:ext cx="7200000" cy="4525399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00" dirty="0">
              <a:solidFill>
                <a:srgbClr val="262626"/>
              </a:solidFill>
            </a:endParaRPr>
          </a:p>
          <a:p>
            <a:r>
              <a:rPr lang="ko-KR" altLang="en-US" sz="1700" dirty="0">
                <a:solidFill>
                  <a:srgbClr val="262626"/>
                </a:solidFill>
              </a:rPr>
              <a:t>프로젝트 주제를 결정한 후</a:t>
            </a:r>
            <a:r>
              <a:rPr lang="en-US" altLang="ko-KR" sz="1700" dirty="0">
                <a:solidFill>
                  <a:srgbClr val="262626"/>
                </a:solidFill>
              </a:rPr>
              <a:t>, </a:t>
            </a:r>
            <a:r>
              <a:rPr lang="ko-KR" altLang="en-US" sz="1700" dirty="0">
                <a:solidFill>
                  <a:srgbClr val="262626"/>
                </a:solidFill>
              </a:rPr>
              <a:t>프로젝트에 대한 계획</a:t>
            </a:r>
            <a:r>
              <a:rPr lang="en-US" altLang="ko-KR" sz="1700" dirty="0">
                <a:solidFill>
                  <a:srgbClr val="262626"/>
                </a:solidFill>
              </a:rPr>
              <a:t>, </a:t>
            </a:r>
            <a:r>
              <a:rPr lang="ko-KR" altLang="en-US" sz="1700" dirty="0">
                <a:solidFill>
                  <a:srgbClr val="262626"/>
                </a:solidFill>
              </a:rPr>
              <a:t>분석 및 설계를 하면서 초기 분석 및 설계의 중요성을 깨닫게 되었습니다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팀 회의를 하면서 충분히 검토하였다고 생각했지만 프로젝트가 진행되면서 테이블 설계의 문제</a:t>
            </a:r>
            <a:r>
              <a:rPr lang="en-US" altLang="ko-KR" sz="1700" dirty="0">
                <a:solidFill>
                  <a:srgbClr val="262626"/>
                </a:solidFill>
              </a:rPr>
              <a:t>, UI </a:t>
            </a:r>
            <a:r>
              <a:rPr lang="ko-KR" altLang="en-US" sz="1700" dirty="0">
                <a:solidFill>
                  <a:srgbClr val="262626"/>
                </a:solidFill>
              </a:rPr>
              <a:t>배치 및 사용성의 문제점이 드러났습니다</a:t>
            </a:r>
            <a:r>
              <a:rPr lang="en-US" altLang="ko-KR" sz="1700" dirty="0">
                <a:solidFill>
                  <a:srgbClr val="262626"/>
                </a:solidFill>
              </a:rPr>
              <a:t>. 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테이블의 정규화가 제대로 되어 있지 않아서 데이터의 </a:t>
            </a:r>
            <a:r>
              <a:rPr lang="en-US" altLang="ko-KR" sz="1700" dirty="0">
                <a:solidFill>
                  <a:srgbClr val="262626"/>
                </a:solidFill>
              </a:rPr>
              <a:t>value</a:t>
            </a:r>
            <a:r>
              <a:rPr lang="ko-KR" altLang="en-US" sz="1700" dirty="0">
                <a:solidFill>
                  <a:srgbClr val="262626"/>
                </a:solidFill>
              </a:rPr>
              <a:t>값이 코드 값이 아닌 문자열로 받아서 의도하지 않은 문자열이 들어 왔습니다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r>
              <a:rPr lang="en-US" altLang="ko-KR" sz="1700" dirty="0">
                <a:solidFill>
                  <a:srgbClr val="262626"/>
                </a:solidFill>
              </a:rPr>
              <a:t>UI</a:t>
            </a:r>
            <a:r>
              <a:rPr lang="ko-KR" altLang="en-US" sz="1700" dirty="0">
                <a:solidFill>
                  <a:srgbClr val="262626"/>
                </a:solidFill>
              </a:rPr>
              <a:t>의 화면 구성도 사용자에게 초점을 맞추어 구성했다고 생각했습니다</a:t>
            </a:r>
            <a:r>
              <a:rPr lang="en-US" altLang="ko-KR" sz="1700" dirty="0">
                <a:solidFill>
                  <a:srgbClr val="262626"/>
                </a:solidFill>
              </a:rPr>
              <a:t>. 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그러나 프로젝트 진행 중 받은 피드백은 개발에 익숙한 개발자입장에서는 불편함을 못 느꼈지만 처음보는 사용자는 불편함을 느낄 수 있다는 말이었습니다</a:t>
            </a:r>
            <a:r>
              <a:rPr lang="en-US" altLang="ko-KR" sz="1700" dirty="0">
                <a:solidFill>
                  <a:srgbClr val="262626"/>
                </a:solidFill>
              </a:rPr>
              <a:t>. </a:t>
            </a:r>
            <a:r>
              <a:rPr lang="ko-KR" altLang="en-US" sz="1700" dirty="0">
                <a:solidFill>
                  <a:srgbClr val="262626"/>
                </a:solidFill>
              </a:rPr>
              <a:t>피드백을 통하여 사용 설명에 대한 필요성을 느꼈습니다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endParaRPr lang="en-US" altLang="ko-KR" sz="1700" dirty="0">
              <a:solidFill>
                <a:srgbClr val="262626"/>
              </a:solidFill>
            </a:endParaRPr>
          </a:p>
          <a:p>
            <a:r>
              <a:rPr lang="ko-KR" altLang="en-US" sz="1700" dirty="0">
                <a:solidFill>
                  <a:srgbClr val="262626"/>
                </a:solidFill>
              </a:rPr>
              <a:t>또한</a:t>
            </a:r>
            <a:r>
              <a:rPr lang="en-US" altLang="ko-KR" sz="1700" dirty="0">
                <a:solidFill>
                  <a:srgbClr val="262626"/>
                </a:solidFill>
              </a:rPr>
              <a:t>, </a:t>
            </a:r>
            <a:r>
              <a:rPr lang="ko-KR" altLang="en-US" sz="1700" dirty="0">
                <a:solidFill>
                  <a:srgbClr val="262626"/>
                </a:solidFill>
              </a:rPr>
              <a:t>팀 단위로 프로젝트를 진행하다 보니 협업의 중요성과 다른 사람에게 부탁하는 일이 있다면 확실하게 전달해서 정확한 의사소통을 해야 했습니다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  <a:r>
              <a:rPr lang="ko-KR" altLang="en-US" sz="1700" dirty="0">
                <a:solidFill>
                  <a:srgbClr val="262626"/>
                </a:solidFill>
              </a:rPr>
              <a:t>또 다른 프로젝트를 한다면 조금 더 효율적인 업무분담을 할 수 있을 것 입니다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endParaRPr lang="ko-KR" altLang="en-US" sz="1700" dirty="0">
              <a:solidFill>
                <a:srgbClr val="262626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350DF0-B4CB-4AC1-B685-A95C20285A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82" y="1587185"/>
            <a:ext cx="1605451" cy="214060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1" name="양쪽 모서리가 둥근 사각형 26">
            <a:extLst>
              <a:ext uri="{FF2B5EF4-FFF2-40B4-BE49-F238E27FC236}">
                <a16:creationId xmlns:a16="http://schemas.microsoft.com/office/drawing/2014/main" id="{D00CB11D-223B-49F1-B3A4-ECDED971E728}"/>
              </a:ext>
            </a:extLst>
          </p:cNvPr>
          <p:cNvSpPr/>
          <p:nvPr/>
        </p:nvSpPr>
        <p:spPr>
          <a:xfrm>
            <a:off x="2543546" y="3299441"/>
            <a:ext cx="1652925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18202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부 팀장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99916"/>
      </p:ext>
    </p:extLst>
  </p:cSld>
  <p:clrMapOvr>
    <a:masterClrMapping/>
  </p:clrMapOvr>
  <p:transition spd="slow" advTm="3000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Comment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3A99A9-4584-4C78-87DD-69B5E3E1427E}"/>
              </a:ext>
            </a:extLst>
          </p:cNvPr>
          <p:cNvGraphicFramePr>
            <a:graphicFrameLocks noGrp="1"/>
          </p:cNvGraphicFramePr>
          <p:nvPr/>
        </p:nvGraphicFramePr>
        <p:xfrm>
          <a:off x="4438911" y="1491090"/>
          <a:ext cx="1500413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13">
                  <a:extLst>
                    <a:ext uri="{9D8B030D-6E8A-4147-A177-3AD203B41FA5}">
                      <a16:colId xmlns:a16="http://schemas.microsoft.com/office/drawing/2014/main" val="3239079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262626"/>
                          </a:solidFill>
                        </a:rPr>
                        <a:t>백 철 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73985"/>
                  </a:ext>
                </a:extLst>
              </a:tr>
            </a:tbl>
          </a:graphicData>
        </a:graphic>
      </p:graphicFrame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152434B4-08AB-49BA-8DFF-9B214483954C}"/>
              </a:ext>
            </a:extLst>
          </p:cNvPr>
          <p:cNvSpPr/>
          <p:nvPr/>
        </p:nvSpPr>
        <p:spPr>
          <a:xfrm>
            <a:off x="2543546" y="1563657"/>
            <a:ext cx="1652925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AC553B-F303-4B98-864E-E29DECDB4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09" y="1615597"/>
            <a:ext cx="1569636" cy="203777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1" name="양쪽 모서리가 둥근 사각형 26">
            <a:extLst>
              <a:ext uri="{FF2B5EF4-FFF2-40B4-BE49-F238E27FC236}">
                <a16:creationId xmlns:a16="http://schemas.microsoft.com/office/drawing/2014/main" id="{D00CB11D-223B-49F1-B3A4-ECDED971E728}"/>
              </a:ext>
            </a:extLst>
          </p:cNvPr>
          <p:cNvSpPr/>
          <p:nvPr/>
        </p:nvSpPr>
        <p:spPr>
          <a:xfrm>
            <a:off x="2543546" y="3299441"/>
            <a:ext cx="1652925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18202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white"/>
                </a:solidFill>
              </a:rPr>
              <a:t>팀원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BBD2C2F1-D1E8-42B0-87C8-29E9E04AA889}"/>
              </a:ext>
            </a:extLst>
          </p:cNvPr>
          <p:cNvSpPr/>
          <p:nvPr/>
        </p:nvSpPr>
        <p:spPr>
          <a:xfrm>
            <a:off x="4438911" y="1880895"/>
            <a:ext cx="7200000" cy="4525399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00" dirty="0">
              <a:solidFill>
                <a:srgbClr val="262626"/>
              </a:solidFill>
            </a:endParaRPr>
          </a:p>
          <a:p>
            <a:r>
              <a:rPr lang="ko-KR" altLang="en-US" sz="1700" dirty="0">
                <a:solidFill>
                  <a:srgbClr val="262626"/>
                </a:solidFill>
              </a:rPr>
              <a:t>처음 프로젝트에 참여하면서 걱정 반 기대 반 이였습니다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팀에서 팀원으로써 제 역할을 잘 수행 할 수 있을까 라는 걱정과 새로운 무언가를 만드는 것에 대해서 기대하였습니다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먼저 회의를 통해 </a:t>
            </a:r>
            <a:r>
              <a:rPr lang="en-US" altLang="ko-KR" sz="1700" dirty="0">
                <a:solidFill>
                  <a:srgbClr val="262626"/>
                </a:solidFill>
              </a:rPr>
              <a:t>ID </a:t>
            </a:r>
            <a:r>
              <a:rPr lang="ko-KR" altLang="en-US" sz="1700" dirty="0">
                <a:solidFill>
                  <a:srgbClr val="262626"/>
                </a:solidFill>
              </a:rPr>
              <a:t>구상을 하면서 역할 분담을 하였고 </a:t>
            </a:r>
            <a:r>
              <a:rPr lang="en-US" altLang="ko-KR" sz="1700" dirty="0">
                <a:solidFill>
                  <a:srgbClr val="262626"/>
                </a:solidFill>
              </a:rPr>
              <a:t>UI </a:t>
            </a:r>
            <a:r>
              <a:rPr lang="ko-KR" altLang="en-US" sz="1700" dirty="0">
                <a:solidFill>
                  <a:srgbClr val="262626"/>
                </a:solidFill>
              </a:rPr>
              <a:t>설계 하면서 </a:t>
            </a:r>
            <a:r>
              <a:rPr lang="en-US" altLang="ko-KR" sz="1700" dirty="0">
                <a:solidFill>
                  <a:srgbClr val="262626"/>
                </a:solidFill>
              </a:rPr>
              <a:t>JavaScript</a:t>
            </a:r>
            <a:r>
              <a:rPr lang="ko-KR" altLang="en-US" sz="1700" dirty="0">
                <a:solidFill>
                  <a:srgbClr val="262626"/>
                </a:solidFill>
              </a:rPr>
              <a:t>로 유효성 검사를 하며 테스트를 하였는데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아직 프로그램 언어가 낯설어서 인지 제 생각대로 잘 되지 않았습니다</a:t>
            </a:r>
            <a:r>
              <a:rPr lang="en-US" altLang="ko-KR" sz="1700" dirty="0">
                <a:solidFill>
                  <a:srgbClr val="262626"/>
                </a:solidFill>
              </a:rPr>
              <a:t>. </a:t>
            </a:r>
            <a:r>
              <a:rPr lang="ko-KR" altLang="en-US" sz="1700" dirty="0">
                <a:solidFill>
                  <a:srgbClr val="262626"/>
                </a:solidFill>
              </a:rPr>
              <a:t>잘 안될 때 마다 팀장과 부팀장이 잘 도와 주었고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옆에 있는 팀원 또한 부족한 부분을 채워 주었습니다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여러가지 시행 착오를 겪으면서 인내심과 끈기와 집중력이 많이 필요하다고 생각 하였으며 이번 계기를 통해서</a:t>
            </a:r>
          </a:p>
          <a:p>
            <a:r>
              <a:rPr lang="ko-KR" altLang="en-US" sz="1700" dirty="0">
                <a:solidFill>
                  <a:srgbClr val="262626"/>
                </a:solidFill>
              </a:rPr>
              <a:t>개발자로서 한단계 더 발전 할 수 있는 계기가 생겨 좋은 경험이 되었습니다</a:t>
            </a:r>
            <a:r>
              <a:rPr lang="en-US" altLang="ko-KR" sz="1700" dirty="0">
                <a:solidFill>
                  <a:srgbClr val="262626"/>
                </a:solidFill>
              </a:rPr>
              <a:t>.</a:t>
            </a:r>
            <a:endParaRPr lang="ko-KR" altLang="en-US" sz="17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72632"/>
      </p:ext>
    </p:extLst>
  </p:cSld>
  <p:clrMapOvr>
    <a:masterClrMapping/>
  </p:clrMapOvr>
  <p:transition spd="slow" advTm="3000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Comment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3A99A9-4584-4C78-87DD-69B5E3E1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69744"/>
              </p:ext>
            </p:extLst>
          </p:nvPr>
        </p:nvGraphicFramePr>
        <p:xfrm>
          <a:off x="4438911" y="1491090"/>
          <a:ext cx="1500413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13">
                  <a:extLst>
                    <a:ext uri="{9D8B030D-6E8A-4147-A177-3AD203B41FA5}">
                      <a16:colId xmlns:a16="http://schemas.microsoft.com/office/drawing/2014/main" val="3239079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262626"/>
                          </a:solidFill>
                        </a:rPr>
                        <a:t>방 승 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73985"/>
                  </a:ext>
                </a:extLst>
              </a:tr>
            </a:tbl>
          </a:graphicData>
        </a:graphic>
      </p:graphicFrame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152434B4-08AB-49BA-8DFF-9B214483954C}"/>
              </a:ext>
            </a:extLst>
          </p:cNvPr>
          <p:cNvSpPr/>
          <p:nvPr/>
        </p:nvSpPr>
        <p:spPr>
          <a:xfrm>
            <a:off x="2543546" y="1563657"/>
            <a:ext cx="1652925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BBD2C2F1-D1E8-42B0-87C8-29E9E04AA889}"/>
              </a:ext>
            </a:extLst>
          </p:cNvPr>
          <p:cNvSpPr/>
          <p:nvPr/>
        </p:nvSpPr>
        <p:spPr>
          <a:xfrm>
            <a:off x="4438911" y="1880895"/>
            <a:ext cx="7200000" cy="4525399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>
                <a:solidFill>
                  <a:srgbClr val="18202C"/>
                </a:solidFill>
              </a:rPr>
              <a:t>프로젝트를 하게 되면서 정말 값진 경험을 얻었다고 생각합니다</a:t>
            </a:r>
            <a:r>
              <a:rPr lang="en-US" altLang="ko-KR" sz="1700" dirty="0">
                <a:solidFill>
                  <a:srgbClr val="18202C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역할분담부터 시작해서 개발하는 과정까지 팀장</a:t>
            </a:r>
            <a:r>
              <a:rPr lang="en-US" altLang="ko-KR" sz="1700" dirty="0">
                <a:solidFill>
                  <a:srgbClr val="18202C"/>
                </a:solidFill>
              </a:rPr>
              <a:t>, </a:t>
            </a:r>
            <a:r>
              <a:rPr lang="ko-KR" altLang="en-US" sz="1700" dirty="0">
                <a:solidFill>
                  <a:srgbClr val="18202C"/>
                </a:solidFill>
              </a:rPr>
              <a:t>팀원들과 수 많은 소통과 협업이 필요했으며</a:t>
            </a:r>
            <a:r>
              <a:rPr lang="en-US" altLang="ko-KR" sz="1700" dirty="0">
                <a:solidFill>
                  <a:srgbClr val="18202C"/>
                </a:solidFill>
              </a:rPr>
              <a:t>, </a:t>
            </a:r>
            <a:r>
              <a:rPr lang="ko-KR" altLang="en-US" sz="1700" dirty="0">
                <a:solidFill>
                  <a:srgbClr val="18202C"/>
                </a:solidFill>
              </a:rPr>
              <a:t>소통과 협업하는 과정에서 배려와 인내는 어떠한 팀 또는 조직 활동에 있어서 가장 중요한 역할은 한다는 것을 다시 한번 느꼈습니다</a:t>
            </a:r>
            <a:r>
              <a:rPr lang="en-US" altLang="ko-KR" sz="1700" dirty="0">
                <a:solidFill>
                  <a:srgbClr val="18202C"/>
                </a:solidFill>
              </a:rPr>
              <a:t>. </a:t>
            </a:r>
          </a:p>
          <a:p>
            <a:endParaRPr lang="en-US" altLang="ko-KR" sz="1700" dirty="0">
              <a:solidFill>
                <a:srgbClr val="18202C"/>
              </a:solidFill>
            </a:endParaRPr>
          </a:p>
          <a:p>
            <a:r>
              <a:rPr lang="ko-KR" altLang="en-US" sz="1700" dirty="0">
                <a:solidFill>
                  <a:srgbClr val="18202C"/>
                </a:solidFill>
              </a:rPr>
              <a:t>또한 역할분담을 통해 받은 화면</a:t>
            </a:r>
            <a:r>
              <a:rPr lang="en-US" altLang="ko-KR" sz="1700" dirty="0">
                <a:solidFill>
                  <a:srgbClr val="18202C"/>
                </a:solidFill>
              </a:rPr>
              <a:t>UI</a:t>
            </a:r>
            <a:r>
              <a:rPr lang="ko-KR" altLang="en-US" sz="1700" dirty="0">
                <a:solidFill>
                  <a:srgbClr val="18202C"/>
                </a:solidFill>
              </a:rPr>
              <a:t>구성과 직원 근무표를 </a:t>
            </a:r>
            <a:r>
              <a:rPr lang="en-US" altLang="ko-KR" sz="1700" dirty="0">
                <a:solidFill>
                  <a:srgbClr val="18202C"/>
                </a:solidFill>
              </a:rPr>
              <a:t>Java script</a:t>
            </a:r>
            <a:r>
              <a:rPr lang="ko-KR" altLang="en-US" sz="1700" dirty="0">
                <a:solidFill>
                  <a:srgbClr val="18202C"/>
                </a:solidFill>
              </a:rPr>
              <a:t>를 통해 직접 구현해보고</a:t>
            </a:r>
            <a:r>
              <a:rPr lang="en-US" altLang="ko-KR" sz="1700" dirty="0">
                <a:solidFill>
                  <a:srgbClr val="18202C"/>
                </a:solidFill>
              </a:rPr>
              <a:t>, SQL Gate</a:t>
            </a:r>
            <a:r>
              <a:rPr lang="ko-KR" altLang="en-US" sz="1700" dirty="0">
                <a:solidFill>
                  <a:srgbClr val="18202C"/>
                </a:solidFill>
              </a:rPr>
              <a:t>를 사용하여 많은 데이터를 입력</a:t>
            </a:r>
            <a:r>
              <a:rPr lang="en-US" altLang="ko-KR" sz="1700" dirty="0">
                <a:solidFill>
                  <a:srgbClr val="18202C"/>
                </a:solidFill>
              </a:rPr>
              <a:t>, </a:t>
            </a:r>
            <a:r>
              <a:rPr lang="ko-KR" altLang="en-US" sz="1700" dirty="0">
                <a:solidFill>
                  <a:srgbClr val="18202C"/>
                </a:solidFill>
              </a:rPr>
              <a:t>연동하고 테스트하는 과정에서 많은 에러들을 겪었습니다</a:t>
            </a:r>
            <a:r>
              <a:rPr lang="en-US" altLang="ko-KR" sz="1700" dirty="0">
                <a:solidFill>
                  <a:srgbClr val="18202C"/>
                </a:solidFill>
              </a:rPr>
              <a:t>. </a:t>
            </a:r>
            <a:r>
              <a:rPr lang="ko-KR" altLang="en-US" sz="1700" dirty="0">
                <a:solidFill>
                  <a:srgbClr val="18202C"/>
                </a:solidFill>
              </a:rPr>
              <a:t>이러한 과정에서 개발이라는 것은 높은 집중력과 끈기가 필요하다는 것을 몸소 느낄 수 있었고</a:t>
            </a:r>
            <a:r>
              <a:rPr lang="en-US" altLang="ko-KR" sz="1700" dirty="0">
                <a:solidFill>
                  <a:srgbClr val="18202C"/>
                </a:solidFill>
              </a:rPr>
              <a:t>, </a:t>
            </a:r>
            <a:r>
              <a:rPr lang="ko-KR" altLang="en-US" sz="1700" dirty="0">
                <a:solidFill>
                  <a:srgbClr val="18202C"/>
                </a:solidFill>
              </a:rPr>
              <a:t>좀 더 인내와 끈기를 기를 수 있었던 좋은 기회이자 더욱 발전할 수 있는 계기가 되었다고 생각합니다</a:t>
            </a:r>
            <a:r>
              <a:rPr lang="en-US" altLang="ko-KR" sz="1700" dirty="0">
                <a:solidFill>
                  <a:srgbClr val="18202C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4A4A8-42A1-4226-9FF2-D5A666025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46" y="1592461"/>
            <a:ext cx="1652924" cy="21128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양쪽 모서리가 둥근 사각형 26">
            <a:extLst>
              <a:ext uri="{FF2B5EF4-FFF2-40B4-BE49-F238E27FC236}">
                <a16:creationId xmlns:a16="http://schemas.microsoft.com/office/drawing/2014/main" id="{D00CB11D-223B-49F1-B3A4-ECDED971E728}"/>
              </a:ext>
            </a:extLst>
          </p:cNvPr>
          <p:cNvSpPr/>
          <p:nvPr/>
        </p:nvSpPr>
        <p:spPr>
          <a:xfrm>
            <a:off x="2543545" y="3300494"/>
            <a:ext cx="1652925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18202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팀원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6445"/>
      </p:ext>
    </p:extLst>
  </p:cSld>
  <p:clrMapOvr>
    <a:masterClrMapping/>
  </p:clrMapOvr>
  <p:transition spd="slow" advTm="3000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Comment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A247-D7BB-4266-B923-F321E9DCF493}"/>
              </a:ext>
            </a:extLst>
          </p:cNvPr>
          <p:cNvSpPr txBox="1"/>
          <p:nvPr/>
        </p:nvSpPr>
        <p:spPr>
          <a:xfrm>
            <a:off x="3319053" y="799623"/>
            <a:ext cx="68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프로젝트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3A99A9-4584-4C78-87DD-69B5E3E1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97729"/>
              </p:ext>
            </p:extLst>
          </p:nvPr>
        </p:nvGraphicFramePr>
        <p:xfrm>
          <a:off x="4438911" y="1491090"/>
          <a:ext cx="1500413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13">
                  <a:extLst>
                    <a:ext uri="{9D8B030D-6E8A-4147-A177-3AD203B41FA5}">
                      <a16:colId xmlns:a16="http://schemas.microsoft.com/office/drawing/2014/main" val="3239079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262626"/>
                          </a:solidFill>
                        </a:rPr>
                        <a:t>최 진 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73985"/>
                  </a:ext>
                </a:extLst>
              </a:tr>
            </a:tbl>
          </a:graphicData>
        </a:graphic>
      </p:graphicFrame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152434B4-08AB-49BA-8DFF-9B214483954C}"/>
              </a:ext>
            </a:extLst>
          </p:cNvPr>
          <p:cNvSpPr/>
          <p:nvPr/>
        </p:nvSpPr>
        <p:spPr>
          <a:xfrm>
            <a:off x="2543546" y="1563657"/>
            <a:ext cx="1652925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BBD2C2F1-D1E8-42B0-87C8-29E9E04AA889}"/>
              </a:ext>
            </a:extLst>
          </p:cNvPr>
          <p:cNvSpPr/>
          <p:nvPr/>
        </p:nvSpPr>
        <p:spPr>
          <a:xfrm>
            <a:off x="4438911" y="1880895"/>
            <a:ext cx="7200000" cy="4525399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solidFill>
                  <a:srgbClr val="18202C"/>
                </a:solidFill>
              </a:rPr>
              <a:t>UI</a:t>
            </a:r>
            <a:r>
              <a:rPr lang="ko-KR" altLang="en-US" sz="1700" dirty="0">
                <a:solidFill>
                  <a:srgbClr val="18202C"/>
                </a:solidFill>
              </a:rPr>
              <a:t>화면에 갖춰진 태그의 사용 목적과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그 목적에 맞게 기능을 갖추는 것과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유효성체크를 구축할 때 정확성에 중점을 두었고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특히 유효성 체크 구축에 있어 이것이 정말 정확한 것인지에 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많은 고뇌를 했던 것 같습니다</a:t>
            </a:r>
            <a:r>
              <a:rPr lang="en-US" altLang="ko-KR" sz="1700" dirty="0">
                <a:solidFill>
                  <a:srgbClr val="18202C"/>
                </a:solidFill>
              </a:rPr>
              <a:t>.</a:t>
            </a:r>
            <a:endParaRPr lang="ko-KR" altLang="en-US" sz="1700" dirty="0">
              <a:solidFill>
                <a:srgbClr val="18202C"/>
              </a:solidFill>
            </a:endParaRPr>
          </a:p>
          <a:p>
            <a:r>
              <a:rPr lang="ko-KR" altLang="en-US" sz="1700" dirty="0">
                <a:solidFill>
                  <a:srgbClr val="18202C"/>
                </a:solidFill>
              </a:rPr>
              <a:t>또한 테이블에 정확한 데이터가 삽입되었는지 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그렇지 않았다면 무엇이 문제였는 지부터 문제 해결까지의 과정들이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실력 성장에 많은 도움이 되었던 것 같습니다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또한 정확성에 대해 팀원들과 팀장</a:t>
            </a:r>
            <a:r>
              <a:rPr lang="en-US" altLang="ko-KR" sz="1700" dirty="0">
                <a:solidFill>
                  <a:srgbClr val="18202C"/>
                </a:solidFill>
              </a:rPr>
              <a:t>, </a:t>
            </a:r>
            <a:r>
              <a:rPr lang="ko-KR" altLang="en-US" sz="1700" dirty="0">
                <a:solidFill>
                  <a:srgbClr val="18202C"/>
                </a:solidFill>
              </a:rPr>
              <a:t>부 팀장에게 물어보면서 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다양한 교류가 있어 새로운 발견과 깨달음을 얻었습니다</a:t>
            </a:r>
            <a:r>
              <a:rPr lang="en-US" altLang="ko-KR" sz="1700" dirty="0">
                <a:solidFill>
                  <a:srgbClr val="18202C"/>
                </a:solidFill>
              </a:rPr>
              <a:t>.</a:t>
            </a:r>
          </a:p>
          <a:p>
            <a:r>
              <a:rPr lang="ko-KR" altLang="en-US" sz="1700" dirty="0">
                <a:solidFill>
                  <a:srgbClr val="18202C"/>
                </a:solidFill>
              </a:rPr>
              <a:t>이번 계기로 좀 더 생각의 폭과 깊이가 넓어진 것 같습니다</a:t>
            </a:r>
          </a:p>
          <a:p>
            <a:endParaRPr lang="ko-KR" altLang="en-US" sz="1700" dirty="0" err="1">
              <a:solidFill>
                <a:srgbClr val="18202C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03B9F-F008-403C-9244-9FF624302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47" y="1552631"/>
            <a:ext cx="1652924" cy="214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1" name="양쪽 모서리가 둥근 사각형 26">
            <a:extLst>
              <a:ext uri="{FF2B5EF4-FFF2-40B4-BE49-F238E27FC236}">
                <a16:creationId xmlns:a16="http://schemas.microsoft.com/office/drawing/2014/main" id="{D00CB11D-223B-49F1-B3A4-ECDED971E728}"/>
              </a:ext>
            </a:extLst>
          </p:cNvPr>
          <p:cNvSpPr/>
          <p:nvPr/>
        </p:nvSpPr>
        <p:spPr>
          <a:xfrm>
            <a:off x="2543546" y="3299441"/>
            <a:ext cx="1652925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18202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white"/>
                </a:solidFill>
              </a:rPr>
              <a:t>팀원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54159"/>
      </p:ext>
    </p:extLst>
  </p:cSld>
  <p:clrMapOvr>
    <a:masterClrMapping/>
  </p:clrMapOvr>
  <p:transition spd="slow" advTm="3000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84A3233-E858-4B9C-8249-2BF2D6E3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0"/>
            <a:ext cx="10751999" cy="44131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45499" y="2001103"/>
            <a:ext cx="3341000" cy="198306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 </a:t>
            </a:r>
          </a:p>
          <a:p>
            <a:pPr algn="ctr"/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</a:p>
          <a:p>
            <a:pPr algn="ctr"/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Answer</a:t>
            </a:r>
            <a:endParaRPr lang="ko-KR" altLang="en-US" sz="24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64E9AA-6A31-464D-9C2A-DB26CCC04F41}"/>
              </a:ext>
            </a:extLst>
          </p:cNvPr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DC39E5C-D97F-4F8C-B372-FD496F4C18E7}"/>
              </a:ext>
            </a:extLst>
          </p:cNvPr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C42F8-E2E1-4A22-AFF0-A01F5377C994}"/>
              </a:ext>
            </a:extLst>
          </p:cNvPr>
          <p:cNvSpPr txBox="1"/>
          <p:nvPr/>
        </p:nvSpPr>
        <p:spPr>
          <a:xfrm>
            <a:off x="669475" y="1510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F7F7F"/>
                </a:solidFill>
                <a:ea typeface="KoPub돋움체 Light" panose="02020603020101020101" pitchFamily="18" charset="-127"/>
              </a:rPr>
              <a:t>종점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31794"/>
      </p:ext>
    </p:extLst>
  </p:cSld>
  <p:clrMapOvr>
    <a:masterClrMapping/>
  </p:clrMapOvr>
  <p:transition spd="slow" advTm="3000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981687" y="4319339"/>
            <a:ext cx="998621" cy="99862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70"/>
          <p:cNvSpPr txBox="1"/>
          <p:nvPr/>
        </p:nvSpPr>
        <p:spPr>
          <a:xfrm>
            <a:off x="4202214" y="2593016"/>
            <a:ext cx="4138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>
                <a:solidFill>
                  <a:srgbClr val="FFC00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THANK YOU</a:t>
            </a:r>
            <a:endParaRPr lang="ko-KR" altLang="en-US" sz="6600" dirty="0">
              <a:solidFill>
                <a:srgbClr val="FFC000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5" name="TextBox 375"/>
          <p:cNvSpPr txBox="1"/>
          <p:nvPr/>
        </p:nvSpPr>
        <p:spPr>
          <a:xfrm>
            <a:off x="5509975" y="36140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88978F-5F4A-49EF-B8D0-0123E8ADBFE7}"/>
              </a:ext>
            </a:extLst>
          </p:cNvPr>
          <p:cNvCxnSpPr>
            <a:cxnSpLocks/>
          </p:cNvCxnSpPr>
          <p:nvPr/>
        </p:nvCxnSpPr>
        <p:spPr>
          <a:xfrm>
            <a:off x="1440000" y="0"/>
            <a:ext cx="0" cy="43193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25237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F31F39-0BD1-4649-A2F2-A51521AF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6" y="3134722"/>
            <a:ext cx="1696034" cy="1041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3" name="직선 연결선 2"/>
          <p:cNvCxnSpPr/>
          <p:nvPr/>
        </p:nvCxnSpPr>
        <p:spPr>
          <a:xfrm>
            <a:off x="1440000" y="0"/>
            <a:ext cx="0" cy="68494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34724" y="1592461"/>
            <a:ext cx="210552" cy="2105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83" y="15284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7F7F7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endParaRPr lang="ko-KR" altLang="en-US" sz="1600" b="1" dirty="0">
              <a:solidFill>
                <a:srgbClr val="7F7F7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22A87-A6F0-4033-A4EC-CC7306BF0A7A}"/>
              </a:ext>
            </a:extLst>
          </p:cNvPr>
          <p:cNvSpPr/>
          <p:nvPr/>
        </p:nvSpPr>
        <p:spPr>
          <a:xfrm>
            <a:off x="1440000" y="129977"/>
            <a:ext cx="175491" cy="1099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32AD-74FA-46D1-AC23-073A9A571B75}"/>
              </a:ext>
            </a:extLst>
          </p:cNvPr>
          <p:cNvSpPr txBox="1"/>
          <p:nvPr/>
        </p:nvSpPr>
        <p:spPr>
          <a:xfrm>
            <a:off x="1709177" y="129977"/>
            <a:ext cx="115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0DDDA-6FB0-449D-BDCC-3DD516997D69}"/>
              </a:ext>
            </a:extLst>
          </p:cNvPr>
          <p:cNvSpPr txBox="1"/>
          <p:nvPr/>
        </p:nvSpPr>
        <p:spPr>
          <a:xfrm>
            <a:off x="3319053" y="146649"/>
            <a:ext cx="576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Development Environment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4E5192-A213-4B0F-B1A7-913FCCBC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48" y="1397869"/>
            <a:ext cx="1473470" cy="1117048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D7237-9BEF-478A-8BCC-0B0E24F9C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02" y="1380104"/>
            <a:ext cx="1626198" cy="1004342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A51336-28DA-4B20-9B3D-02EAD8F8D6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12" y="1156147"/>
            <a:ext cx="1572250" cy="1058870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36E73E-0D1B-464D-A17D-F2CD222BC80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47" y="2479452"/>
            <a:ext cx="2377414" cy="9830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8F0FAA8-246B-4D2C-ADB4-E8531DD927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6" y="2697409"/>
            <a:ext cx="1799086" cy="130661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sq">
            <a:solidFill>
              <a:srgbClr val="FFFFFF"/>
            </a:solidFill>
            <a:miter lim="800000"/>
          </a:ln>
          <a:effectLst>
            <a:outerShdw blurRad="65000" dist="1651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B762211-09E3-40B4-AF69-D45D252663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14" y="940240"/>
            <a:ext cx="376018" cy="58791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AC70F50-FA7E-4C96-927E-2C435AE902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74" y="1113657"/>
            <a:ext cx="334576" cy="52311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69CEE25-DA2B-4AEF-AE26-88DBE1FC50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07" y="2990036"/>
            <a:ext cx="334576" cy="52311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EEFC29B-EDFD-407D-8B47-76402F1CD9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56" y="2388769"/>
            <a:ext cx="408464" cy="38362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A66A0FF-D092-4C0D-B932-297FF747F7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96" y="1096261"/>
            <a:ext cx="408464" cy="383624"/>
          </a:xfrm>
          <a:prstGeom prst="rect">
            <a:avLst/>
          </a:prstGeom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67F2CE9-298A-4144-98A3-CD9E5D80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40295"/>
              </p:ext>
            </p:extLst>
          </p:nvPr>
        </p:nvGraphicFramePr>
        <p:xfrm>
          <a:off x="1905993" y="4640518"/>
          <a:ext cx="10015179" cy="181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346">
                  <a:extLst>
                    <a:ext uri="{9D8B030D-6E8A-4147-A177-3AD203B41FA5}">
                      <a16:colId xmlns:a16="http://schemas.microsoft.com/office/drawing/2014/main" val="3662857425"/>
                    </a:ext>
                  </a:extLst>
                </a:gridCol>
                <a:gridCol w="2324179">
                  <a:extLst>
                    <a:ext uri="{9D8B030D-6E8A-4147-A177-3AD203B41FA5}">
                      <a16:colId xmlns:a16="http://schemas.microsoft.com/office/drawing/2014/main" val="2131032528"/>
                    </a:ext>
                  </a:extLst>
                </a:gridCol>
                <a:gridCol w="1521429">
                  <a:extLst>
                    <a:ext uri="{9D8B030D-6E8A-4147-A177-3AD203B41FA5}">
                      <a16:colId xmlns:a16="http://schemas.microsoft.com/office/drawing/2014/main" val="3655279917"/>
                    </a:ext>
                  </a:extLst>
                </a:gridCol>
                <a:gridCol w="1604568">
                  <a:extLst>
                    <a:ext uri="{9D8B030D-6E8A-4147-A177-3AD203B41FA5}">
                      <a16:colId xmlns:a16="http://schemas.microsoft.com/office/drawing/2014/main" val="1628412"/>
                    </a:ext>
                  </a:extLst>
                </a:gridCol>
                <a:gridCol w="2633657">
                  <a:extLst>
                    <a:ext uri="{9D8B030D-6E8A-4147-A177-3AD203B41FA5}">
                      <a16:colId xmlns:a16="http://schemas.microsoft.com/office/drawing/2014/main" val="71139495"/>
                    </a:ext>
                  </a:extLst>
                </a:gridCol>
              </a:tblGrid>
              <a:tr h="629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13523085"/>
                  </a:ext>
                </a:extLst>
              </a:tr>
              <a:tr h="39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Windows10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(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1.8)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JSTL,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Jquery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JSP,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HTML5, CSS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11g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Tomcat 8.5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(4.3.4ver)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Mybatis3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50973"/>
                  </a:ext>
                </a:extLst>
              </a:tr>
            </a:tbl>
          </a:graphicData>
        </a:graphic>
      </p:graphicFrame>
      <p:pic>
        <p:nvPicPr>
          <p:cNvPr id="46" name="그래픽 45" descr="컴퓨터">
            <a:extLst>
              <a:ext uri="{FF2B5EF4-FFF2-40B4-BE49-F238E27FC236}">
                <a16:creationId xmlns:a16="http://schemas.microsoft.com/office/drawing/2014/main" id="{B89EF6A2-6792-49D4-9510-3DFC3CBE0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5534" y="4613480"/>
            <a:ext cx="685935" cy="685935"/>
          </a:xfrm>
          <a:prstGeom prst="rect">
            <a:avLst/>
          </a:prstGeom>
        </p:spPr>
      </p:pic>
      <p:pic>
        <p:nvPicPr>
          <p:cNvPr id="48" name="그래픽 47" descr=" 웹 디자인">
            <a:extLst>
              <a:ext uri="{FF2B5EF4-FFF2-40B4-BE49-F238E27FC236}">
                <a16:creationId xmlns:a16="http://schemas.microsoft.com/office/drawing/2014/main" id="{E29E4AB6-1ABA-44A2-8652-DB6D3F7721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2762" y="4644984"/>
            <a:ext cx="589469" cy="589469"/>
          </a:xfrm>
          <a:prstGeom prst="rect">
            <a:avLst/>
          </a:prstGeom>
        </p:spPr>
      </p:pic>
      <p:pic>
        <p:nvPicPr>
          <p:cNvPr id="50" name="그래픽 49" descr="클라우드 컴퓨팅">
            <a:extLst>
              <a:ext uri="{FF2B5EF4-FFF2-40B4-BE49-F238E27FC236}">
                <a16:creationId xmlns:a16="http://schemas.microsoft.com/office/drawing/2014/main" id="{317586AB-AB65-4E1E-8E48-30256EE26D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2595" y="4678693"/>
            <a:ext cx="519583" cy="519583"/>
          </a:xfrm>
          <a:prstGeom prst="rect">
            <a:avLst/>
          </a:prstGeom>
        </p:spPr>
      </p:pic>
      <p:pic>
        <p:nvPicPr>
          <p:cNvPr id="52" name="그래픽 51" descr="서버">
            <a:extLst>
              <a:ext uri="{FF2B5EF4-FFF2-40B4-BE49-F238E27FC236}">
                <a16:creationId xmlns:a16="http://schemas.microsoft.com/office/drawing/2014/main" id="{7101AF85-C53E-468B-BFEF-46EA4540CC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71721" y="4706209"/>
            <a:ext cx="519583" cy="519583"/>
          </a:xfrm>
          <a:prstGeom prst="rect">
            <a:avLst/>
          </a:prstGeom>
        </p:spPr>
      </p:pic>
      <p:pic>
        <p:nvPicPr>
          <p:cNvPr id="54" name="그래픽 53" descr="ATOM">
            <a:extLst>
              <a:ext uri="{FF2B5EF4-FFF2-40B4-BE49-F238E27FC236}">
                <a16:creationId xmlns:a16="http://schemas.microsoft.com/office/drawing/2014/main" id="{A91F0E4F-0B5C-4A00-82A1-534F06BE2D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95788" y="4679926"/>
            <a:ext cx="519583" cy="519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154D3C-1674-4C03-8AC9-969BA5BD4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73" y="1011070"/>
            <a:ext cx="1985061" cy="9794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10D3F62-D273-4DA6-AF0C-C271A83608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68" y="836247"/>
            <a:ext cx="408464" cy="383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ED8F81-2F39-443E-923E-87783E15B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97" y="2514917"/>
            <a:ext cx="1713862" cy="1283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E2F6AEB-7005-4359-94BE-95F7B3D7CC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71" y="2286626"/>
            <a:ext cx="376018" cy="5879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92FDC3D-C4EE-4AAC-8F38-077D9884F8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23" y="2948598"/>
            <a:ext cx="408464" cy="3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13309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4342</TotalTime>
  <Words>12075</Words>
  <Application>Microsoft Office PowerPoint</Application>
  <PresentationFormat>와이드스크린</PresentationFormat>
  <Paragraphs>3495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8" baseType="lpstr">
      <vt:lpstr>HY헤드라인M</vt:lpstr>
      <vt:lpstr>KoPub돋움체 Light</vt:lpstr>
      <vt:lpstr>굴림</vt:lpstr>
      <vt:lpstr>나눔바른고딕</vt:lpstr>
      <vt:lpstr>더페이스샵 잉크립퀴드체</vt:lpstr>
      <vt:lpstr>맑은 고딕</vt:lpstr>
      <vt:lpstr>한컴 윤고딕 230</vt:lpstr>
      <vt:lpstr>함초롬바탕</vt:lpstr>
      <vt:lpstr>휴먼둥근헤드라인</vt:lpstr>
      <vt:lpstr>Arial</vt:lpstr>
      <vt:lpstr>Segoe UI</vt:lpstr>
      <vt:lpstr>tahoma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박재혁</cp:lastModifiedBy>
  <cp:revision>260</cp:revision>
  <dcterms:created xsi:type="dcterms:W3CDTF">2015-12-03T02:09:09Z</dcterms:created>
  <dcterms:modified xsi:type="dcterms:W3CDTF">2019-08-08T02:53:37Z</dcterms:modified>
</cp:coreProperties>
</file>