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4" r:id="rId4"/>
    <p:sldId id="260" r:id="rId5"/>
    <p:sldId id="262" r:id="rId6"/>
    <p:sldId id="263" r:id="rId7"/>
    <p:sldId id="264" r:id="rId8"/>
    <p:sldId id="265" r:id="rId9"/>
    <p:sldId id="266" r:id="rId10"/>
    <p:sldId id="271" r:id="rId11"/>
    <p:sldId id="272" r:id="rId12"/>
    <p:sldId id="273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43CFD-E3DA-45DD-A2C7-24D0F0FEC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C40C74-3DF1-4D2F-B65A-DF2EAE82A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5936B2-5237-46AD-A408-4EC80663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54F5C-DCAD-4C28-A62B-68229B56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66256-6B9C-49B3-8F53-3304FE9A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88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B346F-87A2-4CC6-BCCE-B6C2A54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76EC54-CD50-4355-BF96-8E6D919F4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CEBD23-2E0A-49CD-BC40-35391EBF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985E31-4C0C-44F0-A2CC-DD8EB961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0A209-00E5-4AB0-BD68-7A4BC2E9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3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453369-E902-4400-AAE8-00BA0C9F9B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6D66C1-FF7E-4306-B7FA-3253A153D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EAA8A-FA5F-4745-8E2D-2C38522E9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6F506-4B15-4CD8-AE09-0212768A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2B8AC7-DA06-49CA-9E3D-1B72DC16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66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088E3-1CDF-43B8-B967-2758B1E6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7EFAD-1CD3-4052-B73D-C8AC98BAB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0CE26-910D-45FE-8133-904A2F52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5EFA9-340B-4956-92B5-8F5E3C4D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F2F3B-3A0E-4800-9F51-39012E95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13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B5CF9-B5F1-4D20-B5DE-88D25888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717BE-680B-4D95-8725-6F8E2B6F3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EACE5-B5A5-44CA-90E5-D4A8FAC9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00224-95FD-4D4B-9EEC-9C676E26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DF789-6E1D-49E5-BDE6-F05A8199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99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AF6EC-D611-4EB1-B1E3-397E7F4C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73485B-F45D-4ED3-8B9C-B7A297F9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F9CF00-D49C-4BB3-A25D-46A37323D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C672EC-BF41-4BD1-8E37-C17A6D57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2674CC-12FA-40C4-9818-CDB3AA2C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72CD60-54A9-4291-875A-7B3E13E5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11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817CC-D812-4678-A940-21030F85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8D1407-1CA5-48EC-B41A-0C62C39E2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479E5E-8A4A-4836-92CE-FA618CF6E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8A1454-41CE-48B4-A1E5-42E4E1BE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CB681F-D68B-4296-8287-DBE0F4AA0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815585-7427-4A0E-8FED-E7351AA6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987791-C77C-4235-B9DF-B3585C7C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DED143-0528-453E-BAFF-3ACDE4B8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83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6F936-BCFC-4C5A-A430-42C95C133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998A3E-CD44-46EC-8FA3-4D4870E4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43DFEE-0E01-42D6-89C4-711599AA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918315-75B0-414A-B6D5-84A43C63A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86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9BCACD-BA8F-4E65-A7C6-22165B51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BDC239-7ECF-436A-B163-213FFBA0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A025E7-0F81-4628-818B-79DA2753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6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B7AFE-A514-44A1-88CD-5D91C65A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1FD67-8636-4CC7-84BC-4619D4CFB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6C88B3-E89C-40FE-8EC5-47FDEE7BB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ADEFED-DCAD-418F-A666-07C29264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BE1B5C-A32E-429C-95F7-6413D5547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9F60CC-B5FE-4351-BD28-8E4CAB44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23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47DA5-E4A6-444A-922B-3FA170F16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45302C-D433-499C-BA82-1C8F324AF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385931-F442-460F-BDE7-8C6308189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D79001-7523-40B0-BFBA-AD2D27FA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0452D6-516E-42FD-9EE3-3FD146B6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A8D5F-111A-42BD-9D54-ECEFA7D9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64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C1D8F2-98C0-4AEF-8370-3CB0ED6D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6371C5-E7F4-4980-9113-A0AC1AD81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6ED11-72D6-4F68-8C9F-51C3D5D70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B5B9F-15A1-4CA8-9E33-505C7E740C61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89D41-0C69-4044-A845-994CE5C5D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4A3FC-F9D9-44E4-A6C8-CA6D5B4EE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BF508-1510-43EA-A7EC-2195A1E6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02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3B669-4C72-4E8A-A27C-C38E35B75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4</a:t>
            </a:r>
            <a:r>
              <a:rPr lang="ko-KR" altLang="en-US" sz="4000" dirty="0"/>
              <a:t>조 새벽코딩</a:t>
            </a:r>
            <a:br>
              <a:rPr lang="en-US" altLang="ko-KR" sz="4000" dirty="0"/>
            </a:br>
            <a:br>
              <a:rPr lang="en-US" altLang="ko-KR" sz="4000" dirty="0"/>
            </a:br>
            <a:r>
              <a:rPr lang="ko-KR" altLang="en-US" sz="4000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F79AA9-F166-45FF-8892-F7031CB5B8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전자 제품 재고관리 </a:t>
            </a:r>
            <a:r>
              <a:rPr lang="en-US" altLang="ko-KR" dirty="0"/>
              <a:t>ERP </a:t>
            </a:r>
            <a:r>
              <a:rPr lang="ko-KR" altLang="en-US" dirty="0"/>
              <a:t>시스템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366805-6648-4C3B-B73E-2379D4E7C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06" y="103028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990CBAF-6B35-4E7F-84D8-FA57E0BB0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312" y="54573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7DDFFBB-910F-4254-ADE9-470899C64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88" y="54573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FC0DE2A-D938-48B2-A8A1-870F8C30E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594" y="102198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3123293-9F10-4B06-A79D-A5A21FDCC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06" y="43053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2E89131-AC30-4A8B-8757-7106FD26C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127" y="478313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901EA5C-89CA-4B03-A974-5C9194B28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594" y="43053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C565866-92C2-4F64-8966-1F298F1F4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88" y="478155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340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재고관리 화면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 (TV-</a:t>
            </a:r>
            <a:r>
              <a:rPr lang="ko-KR" altLang="en-US" sz="2000" dirty="0"/>
              <a:t>검색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재고관리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대분류 중</a:t>
            </a:r>
            <a:r>
              <a:rPr lang="en-US" altLang="ko-KR" sz="1200" dirty="0"/>
              <a:t> TV</a:t>
            </a:r>
            <a:r>
              <a:rPr lang="ko-KR" altLang="en-US" sz="1200" dirty="0"/>
              <a:t> 제품에서의 선택</a:t>
            </a:r>
            <a:r>
              <a:rPr lang="en-US" altLang="ko-KR" sz="1200" dirty="0"/>
              <a:t>, TV </a:t>
            </a:r>
            <a:r>
              <a:rPr lang="ko-KR" altLang="en-US" sz="1200" dirty="0"/>
              <a:t>에서의 검색</a:t>
            </a:r>
            <a:r>
              <a:rPr lang="en-US" altLang="ko-KR" sz="1200" dirty="0"/>
              <a:t>, </a:t>
            </a:r>
            <a:r>
              <a:rPr lang="ko-KR" altLang="en-US" sz="1200" dirty="0"/>
              <a:t>입</a:t>
            </a:r>
            <a:r>
              <a:rPr lang="en-US" altLang="ko-KR" sz="1200" dirty="0"/>
              <a:t>/</a:t>
            </a:r>
            <a:r>
              <a:rPr lang="ko-KR" altLang="en-US" sz="1200" dirty="0"/>
              <a:t>출고 관리</a:t>
            </a:r>
            <a:r>
              <a:rPr lang="en-US" altLang="ko-KR" sz="1200" dirty="0"/>
              <a:t>, </a:t>
            </a:r>
            <a:r>
              <a:rPr lang="ko-KR" altLang="en-US" sz="1200" dirty="0"/>
              <a:t>통계 등 하위 검색 기능의 선택</a:t>
            </a:r>
            <a:r>
              <a:rPr lang="en-US" altLang="ko-KR" sz="1200" dirty="0"/>
              <a:t> </a:t>
            </a:r>
            <a:r>
              <a:rPr lang="ko-KR" altLang="en-US" sz="1200" dirty="0"/>
              <a:t>등을 다양하게 구현하여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사용자가 원하는 재고관리 기능을 쉽게 찾을 수 있도록 함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TV</a:t>
            </a:r>
            <a:r>
              <a:rPr lang="ko-KR" altLang="en-US" sz="1200" dirty="0"/>
              <a:t> 제품군 중 재고관리가 필요한 제품에 대한 검색의 가짓수와 </a:t>
            </a:r>
            <a:r>
              <a:rPr lang="ko-KR" altLang="en-US" sz="1600" b="1" dirty="0">
                <a:solidFill>
                  <a:srgbClr val="0070C0"/>
                </a:solidFill>
              </a:rPr>
              <a:t>검색 기능</a:t>
            </a:r>
            <a:r>
              <a:rPr lang="ko-KR" altLang="en-US" sz="1200" dirty="0"/>
              <a:t>을 제공하여 사용자에게 </a:t>
            </a:r>
            <a:r>
              <a:rPr lang="ko-KR" altLang="en-US" sz="1600" b="1" dirty="0">
                <a:solidFill>
                  <a:srgbClr val="0070C0"/>
                </a:solidFill>
              </a:rPr>
              <a:t>편의성</a:t>
            </a:r>
            <a:r>
              <a:rPr lang="ko-KR" altLang="en-US" sz="1200" dirty="0"/>
              <a:t>을 제공하고자 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763DE8-9972-4DFF-9718-EDFF7ED32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6" y="1313675"/>
            <a:ext cx="7863664" cy="3873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BE5C7265-8DB1-415F-905D-092E81537105}"/>
              </a:ext>
            </a:extLst>
          </p:cNvPr>
          <p:cNvSpPr/>
          <p:nvPr/>
        </p:nvSpPr>
        <p:spPr>
          <a:xfrm>
            <a:off x="4331855" y="202276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C8A1D5-9405-4668-81CB-FCFF71622F9D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재고관리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해당 </a:t>
            </a:r>
            <a:r>
              <a:rPr lang="en-US" altLang="ko-KR" sz="1000" dirty="0">
                <a:solidFill>
                  <a:schemeClr val="tx1"/>
                </a:solidFill>
              </a:rPr>
              <a:t>UI</a:t>
            </a:r>
            <a:r>
              <a:rPr lang="ko-KR" altLang="en-US" sz="1000" dirty="0">
                <a:solidFill>
                  <a:schemeClr val="tx1"/>
                </a:solidFill>
              </a:rPr>
              <a:t>로 </a:t>
            </a:r>
            <a:r>
              <a:rPr lang="ko-KR" altLang="en-US" sz="1200" b="1" dirty="0">
                <a:solidFill>
                  <a:srgbClr val="0070C0"/>
                </a:solidFill>
              </a:rPr>
              <a:t>마우스 이동</a:t>
            </a:r>
            <a:r>
              <a:rPr lang="ko-KR" altLang="en-US" sz="1000" dirty="0">
                <a:solidFill>
                  <a:schemeClr val="tx1"/>
                </a:solidFill>
              </a:rPr>
              <a:t> 시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>
                <a:solidFill>
                  <a:schemeClr val="tx1"/>
                </a:solidFill>
              </a:rPr>
              <a:t>번 등장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대 분류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대분류 </a:t>
            </a:r>
            <a:r>
              <a:rPr lang="en-US" altLang="ko-KR" sz="1000" dirty="0">
                <a:solidFill>
                  <a:schemeClr val="tx1"/>
                </a:solidFill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</a:rPr>
              <a:t>클릭 버튼 중 </a:t>
            </a:r>
            <a:r>
              <a:rPr lang="en-US" altLang="ko-KR" sz="1200" b="1" dirty="0">
                <a:solidFill>
                  <a:srgbClr val="0070C0"/>
                </a:solidFill>
              </a:rPr>
              <a:t>TV</a:t>
            </a:r>
            <a:r>
              <a:rPr lang="ko-KR" altLang="en-US" sz="1200" b="1" dirty="0">
                <a:solidFill>
                  <a:srgbClr val="0070C0"/>
                </a:solidFill>
              </a:rPr>
              <a:t> 클릭</a:t>
            </a:r>
            <a:r>
              <a:rPr lang="ko-KR" altLang="en-US" sz="1000" dirty="0">
                <a:solidFill>
                  <a:schemeClr val="tx1"/>
                </a:solidFill>
              </a:rPr>
              <a:t> 시 </a:t>
            </a:r>
            <a:r>
              <a:rPr lang="en-US" altLang="ko-KR" sz="1000" dirty="0">
                <a:solidFill>
                  <a:schemeClr val="tx1"/>
                </a:solidFill>
              </a:rPr>
              <a:t>TV</a:t>
            </a:r>
            <a:r>
              <a:rPr lang="ko-KR" altLang="en-US" sz="1000" dirty="0">
                <a:solidFill>
                  <a:schemeClr val="tx1"/>
                </a:solidFill>
              </a:rPr>
              <a:t> 재고관리 상태로 </a:t>
            </a:r>
            <a:r>
              <a:rPr lang="ko-KR" altLang="en-US" sz="1200" b="1" dirty="0">
                <a:solidFill>
                  <a:srgbClr val="FF0000"/>
                </a:solidFill>
              </a:rPr>
              <a:t>전환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대 분류 </a:t>
            </a:r>
            <a:r>
              <a:rPr lang="en-US" altLang="ko-KR" sz="1200" b="1" dirty="0">
                <a:solidFill>
                  <a:schemeClr val="tx1"/>
                </a:solidFill>
              </a:rPr>
              <a:t>TV</a:t>
            </a:r>
            <a:r>
              <a:rPr lang="ko-KR" altLang="en-US" sz="1200" b="1" dirty="0">
                <a:solidFill>
                  <a:schemeClr val="tx1"/>
                </a:solidFill>
              </a:rPr>
              <a:t> 명시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2</a:t>
            </a:r>
            <a:r>
              <a:rPr lang="ko-KR" altLang="en-US" sz="1000" dirty="0">
                <a:solidFill>
                  <a:schemeClr val="tx1"/>
                </a:solidFill>
              </a:rPr>
              <a:t>번의 대분류 중 </a:t>
            </a:r>
            <a:r>
              <a:rPr lang="en-US" altLang="ko-KR" sz="1200" b="1" dirty="0">
                <a:solidFill>
                  <a:srgbClr val="0070C0"/>
                </a:solidFill>
              </a:rPr>
              <a:t>TV</a:t>
            </a:r>
            <a:r>
              <a:rPr lang="ko-KR" altLang="en-US" sz="1000" dirty="0">
                <a:solidFill>
                  <a:schemeClr val="tx1"/>
                </a:solidFill>
              </a:rPr>
              <a:t> 선택 시 </a:t>
            </a:r>
            <a:r>
              <a:rPr lang="ko-KR" altLang="en-US" sz="1200" b="1" dirty="0">
                <a:solidFill>
                  <a:srgbClr val="FF0000"/>
                </a:solidFill>
              </a:rPr>
              <a:t>명시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TV</a:t>
            </a:r>
            <a:r>
              <a:rPr lang="ko-KR" altLang="en-US" sz="1200" b="1" dirty="0">
                <a:solidFill>
                  <a:schemeClr val="tx1"/>
                </a:solidFill>
              </a:rPr>
              <a:t> 하위 검색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TV</a:t>
            </a:r>
            <a:r>
              <a:rPr lang="ko-KR" altLang="en-US" sz="1000" dirty="0">
                <a:solidFill>
                  <a:schemeClr val="tx1"/>
                </a:solidFill>
              </a:rPr>
              <a:t>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제품 검색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TV</a:t>
            </a:r>
            <a:r>
              <a:rPr lang="ko-KR" altLang="en-US" sz="1200" b="1" dirty="0">
                <a:solidFill>
                  <a:schemeClr val="tx1"/>
                </a:solidFill>
              </a:rPr>
              <a:t> 하위 입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출고 관리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TV</a:t>
            </a:r>
            <a:r>
              <a:rPr lang="ko-KR" altLang="en-US" sz="1000" dirty="0">
                <a:solidFill>
                  <a:schemeClr val="tx1"/>
                </a:solidFill>
              </a:rPr>
              <a:t>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입</a:t>
            </a:r>
            <a:r>
              <a:rPr lang="en-US" altLang="ko-KR" sz="1200" b="1" dirty="0">
                <a:solidFill>
                  <a:srgbClr val="0070C0"/>
                </a:solidFill>
              </a:rPr>
              <a:t>/</a:t>
            </a:r>
            <a:r>
              <a:rPr lang="ko-KR" altLang="en-US" sz="1200" b="1" dirty="0">
                <a:solidFill>
                  <a:srgbClr val="0070C0"/>
                </a:solidFill>
              </a:rPr>
              <a:t>출고 관리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6. TV</a:t>
            </a:r>
            <a:r>
              <a:rPr lang="ko-KR" altLang="en-US" sz="1200" b="1" dirty="0">
                <a:solidFill>
                  <a:schemeClr val="tx1"/>
                </a:solidFill>
              </a:rPr>
              <a:t> 하위 통계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TV</a:t>
            </a:r>
            <a:r>
              <a:rPr lang="ko-KR" altLang="en-US" sz="1000" dirty="0">
                <a:solidFill>
                  <a:schemeClr val="tx1"/>
                </a:solidFill>
              </a:rPr>
              <a:t>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통계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7. TV</a:t>
            </a:r>
            <a:r>
              <a:rPr lang="ko-KR" altLang="en-US" sz="1200" b="1" dirty="0">
                <a:solidFill>
                  <a:schemeClr val="tx1"/>
                </a:solidFill>
              </a:rPr>
              <a:t> 하위 제품 검색 화면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TV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0070C0"/>
                </a:solidFill>
              </a:rPr>
              <a:t>검색 </a:t>
            </a:r>
            <a:r>
              <a:rPr lang="en-US" altLang="ko-KR" sz="1200" b="1" dirty="0">
                <a:solidFill>
                  <a:srgbClr val="0070C0"/>
                </a:solidFill>
              </a:rPr>
              <a:t>UI</a:t>
            </a:r>
            <a:r>
              <a:rPr lang="en-US" altLang="ko-KR" sz="1000" dirty="0">
                <a:solidFill>
                  <a:srgbClr val="0070C0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화면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B69E7F-85BD-430E-BF09-C3D6A38614DA}"/>
              </a:ext>
            </a:extLst>
          </p:cNvPr>
          <p:cNvSpPr/>
          <p:nvPr/>
        </p:nvSpPr>
        <p:spPr>
          <a:xfrm>
            <a:off x="1935018" y="2528192"/>
            <a:ext cx="558800" cy="267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562ED1B-E029-470D-9740-26093C85AA69}"/>
              </a:ext>
            </a:extLst>
          </p:cNvPr>
          <p:cNvSpPr/>
          <p:nvPr/>
        </p:nvSpPr>
        <p:spPr>
          <a:xfrm>
            <a:off x="3846498" y="2360023"/>
            <a:ext cx="1942887" cy="3321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가전 </a:t>
            </a:r>
            <a:r>
              <a:rPr lang="en-US" altLang="ko-KR" sz="1600" dirty="0">
                <a:solidFill>
                  <a:schemeClr val="tx1"/>
                </a:solidFill>
              </a:rPr>
              <a:t>TV PC </a:t>
            </a:r>
            <a:r>
              <a:rPr lang="ko-KR" altLang="en-US" sz="1600" dirty="0">
                <a:solidFill>
                  <a:schemeClr val="tx1"/>
                </a:solidFill>
              </a:rPr>
              <a:t>모바일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DCD56C7-3691-485E-9D81-747CCE7F17C8}"/>
              </a:ext>
            </a:extLst>
          </p:cNvPr>
          <p:cNvSpPr/>
          <p:nvPr/>
        </p:nvSpPr>
        <p:spPr>
          <a:xfrm>
            <a:off x="3481959" y="239215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B2F2D89-72BB-438B-83F8-5210F892B82F}"/>
              </a:ext>
            </a:extLst>
          </p:cNvPr>
          <p:cNvSpPr/>
          <p:nvPr/>
        </p:nvSpPr>
        <p:spPr>
          <a:xfrm>
            <a:off x="1667164" y="242428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6B24013-1635-4336-9480-FAFEF2C075EF}"/>
              </a:ext>
            </a:extLst>
          </p:cNvPr>
          <p:cNvSpPr/>
          <p:nvPr/>
        </p:nvSpPr>
        <p:spPr>
          <a:xfrm>
            <a:off x="1468583" y="293587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D56115F-F152-42D3-9481-1BB0DEE92F92}"/>
              </a:ext>
            </a:extLst>
          </p:cNvPr>
          <p:cNvSpPr/>
          <p:nvPr/>
        </p:nvSpPr>
        <p:spPr>
          <a:xfrm>
            <a:off x="1745673" y="3161146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679CCE4-39AD-4431-945F-C7F3A5F92421}"/>
              </a:ext>
            </a:extLst>
          </p:cNvPr>
          <p:cNvSpPr/>
          <p:nvPr/>
        </p:nvSpPr>
        <p:spPr>
          <a:xfrm>
            <a:off x="1736437" y="3974870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F995858-1905-458F-8C10-5E858EF817C8}"/>
              </a:ext>
            </a:extLst>
          </p:cNvPr>
          <p:cNvSpPr/>
          <p:nvPr/>
        </p:nvSpPr>
        <p:spPr>
          <a:xfrm>
            <a:off x="7093395" y="280891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027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재고관리 화면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 (PC-</a:t>
            </a:r>
            <a:r>
              <a:rPr lang="ko-KR" altLang="en-US" sz="2000" dirty="0"/>
              <a:t>검색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재고관리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대분류 중 </a:t>
            </a:r>
            <a:r>
              <a:rPr lang="en-US" altLang="ko-KR" sz="1200" dirty="0"/>
              <a:t>PC</a:t>
            </a:r>
            <a:r>
              <a:rPr lang="ko-KR" altLang="en-US" sz="1200" dirty="0"/>
              <a:t> 제품에서의 선택</a:t>
            </a:r>
            <a:r>
              <a:rPr lang="en-US" altLang="ko-KR" sz="1200" dirty="0"/>
              <a:t>, PC </a:t>
            </a:r>
            <a:r>
              <a:rPr lang="ko-KR" altLang="en-US" sz="1200" dirty="0"/>
              <a:t>에서의 검색</a:t>
            </a:r>
            <a:r>
              <a:rPr lang="en-US" altLang="ko-KR" sz="1200" dirty="0"/>
              <a:t>, </a:t>
            </a:r>
            <a:r>
              <a:rPr lang="ko-KR" altLang="en-US" sz="1200" dirty="0"/>
              <a:t>입</a:t>
            </a:r>
            <a:r>
              <a:rPr lang="en-US" altLang="ko-KR" sz="1200" dirty="0"/>
              <a:t>/</a:t>
            </a:r>
            <a:r>
              <a:rPr lang="ko-KR" altLang="en-US" sz="1200" dirty="0"/>
              <a:t>출고 관리</a:t>
            </a:r>
            <a:r>
              <a:rPr lang="en-US" altLang="ko-KR" sz="1200" dirty="0"/>
              <a:t>, </a:t>
            </a:r>
            <a:r>
              <a:rPr lang="ko-KR" altLang="en-US" sz="1200" dirty="0"/>
              <a:t>통계 등 하위 검색 기능의 선택</a:t>
            </a:r>
            <a:r>
              <a:rPr lang="en-US" altLang="ko-KR" sz="1200" dirty="0"/>
              <a:t> </a:t>
            </a:r>
            <a:r>
              <a:rPr lang="ko-KR" altLang="en-US" sz="1200" dirty="0"/>
              <a:t>등을 다양하게 구현하여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사용자가 원하는 재고관리 기능을 쉽게 찾을 수 있도록 함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PC</a:t>
            </a:r>
            <a:r>
              <a:rPr lang="ko-KR" altLang="en-US" sz="1200" dirty="0"/>
              <a:t> 제품군 중 재고관리가 필요한 제품에 대한 검색의 가짓수와 </a:t>
            </a:r>
            <a:r>
              <a:rPr lang="ko-KR" altLang="en-US" sz="1600" b="1" dirty="0">
                <a:solidFill>
                  <a:srgbClr val="0070C0"/>
                </a:solidFill>
              </a:rPr>
              <a:t>검색</a:t>
            </a:r>
            <a:r>
              <a:rPr lang="ko-KR" altLang="en-US" sz="1600" b="1" dirty="0"/>
              <a:t> </a:t>
            </a:r>
            <a:r>
              <a:rPr lang="ko-KR" altLang="en-US" sz="1600" b="1" dirty="0">
                <a:solidFill>
                  <a:srgbClr val="0070C0"/>
                </a:solidFill>
              </a:rPr>
              <a:t>기능</a:t>
            </a:r>
            <a:r>
              <a:rPr lang="ko-KR" altLang="en-US" sz="1200" dirty="0"/>
              <a:t>을 제공하여 사용자에게 </a:t>
            </a:r>
            <a:r>
              <a:rPr lang="ko-KR" altLang="en-US" sz="1600" b="1" dirty="0">
                <a:solidFill>
                  <a:srgbClr val="0070C0"/>
                </a:solidFill>
              </a:rPr>
              <a:t>편의성</a:t>
            </a:r>
            <a:r>
              <a:rPr lang="ko-KR" altLang="en-US" sz="1200" dirty="0"/>
              <a:t>을 제공하고자 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763DE8-9972-4DFF-9718-EDFF7ED32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6" y="1313675"/>
            <a:ext cx="7863664" cy="3873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BE5C7265-8DB1-415F-905D-092E81537105}"/>
              </a:ext>
            </a:extLst>
          </p:cNvPr>
          <p:cNvSpPr/>
          <p:nvPr/>
        </p:nvSpPr>
        <p:spPr>
          <a:xfrm>
            <a:off x="4331855" y="202276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C8A1D5-9405-4668-81CB-FCFF71622F9D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재고관리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해당 </a:t>
            </a:r>
            <a:r>
              <a:rPr lang="en-US" altLang="ko-KR" sz="1000" dirty="0">
                <a:solidFill>
                  <a:schemeClr val="tx1"/>
                </a:solidFill>
              </a:rPr>
              <a:t>UI</a:t>
            </a:r>
            <a:r>
              <a:rPr lang="ko-KR" altLang="en-US" sz="1000" dirty="0">
                <a:solidFill>
                  <a:schemeClr val="tx1"/>
                </a:solidFill>
              </a:rPr>
              <a:t>로 </a:t>
            </a:r>
            <a:r>
              <a:rPr lang="ko-KR" altLang="en-US" sz="1200" b="1" dirty="0">
                <a:solidFill>
                  <a:srgbClr val="0070C0"/>
                </a:solidFill>
              </a:rPr>
              <a:t>마우스 이동</a:t>
            </a:r>
            <a:r>
              <a:rPr lang="ko-KR" altLang="en-US" sz="1000" dirty="0">
                <a:solidFill>
                  <a:schemeClr val="tx1"/>
                </a:solidFill>
              </a:rPr>
              <a:t> 시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>
                <a:solidFill>
                  <a:schemeClr val="tx1"/>
                </a:solidFill>
              </a:rPr>
              <a:t>번 등장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대 분류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대분류 </a:t>
            </a:r>
            <a:r>
              <a:rPr lang="en-US" altLang="ko-KR" sz="1000" dirty="0">
                <a:solidFill>
                  <a:schemeClr val="tx1"/>
                </a:solidFill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</a:rPr>
              <a:t>클릭 버튼 중 </a:t>
            </a:r>
            <a:r>
              <a:rPr lang="en-US" altLang="ko-KR" sz="1200" b="1" dirty="0">
                <a:solidFill>
                  <a:srgbClr val="0070C0"/>
                </a:solidFill>
              </a:rPr>
              <a:t>PC</a:t>
            </a:r>
            <a:r>
              <a:rPr lang="ko-KR" altLang="en-US" sz="1200" b="1" dirty="0">
                <a:solidFill>
                  <a:srgbClr val="0070C0"/>
                </a:solidFill>
              </a:rPr>
              <a:t> 클릭</a:t>
            </a:r>
            <a:r>
              <a:rPr lang="ko-KR" altLang="en-US" sz="1000" dirty="0">
                <a:solidFill>
                  <a:schemeClr val="tx1"/>
                </a:solidFill>
              </a:rPr>
              <a:t> 시 </a:t>
            </a:r>
            <a:r>
              <a:rPr lang="en-US" altLang="ko-KR" sz="1000" dirty="0">
                <a:solidFill>
                  <a:schemeClr val="tx1"/>
                </a:solidFill>
              </a:rPr>
              <a:t>PC</a:t>
            </a:r>
            <a:r>
              <a:rPr lang="ko-KR" altLang="en-US" sz="1000" dirty="0">
                <a:solidFill>
                  <a:schemeClr val="tx1"/>
                </a:solidFill>
              </a:rPr>
              <a:t> 재고관리 상태로 </a:t>
            </a:r>
            <a:r>
              <a:rPr lang="ko-KR" altLang="en-US" sz="1200" b="1" dirty="0">
                <a:solidFill>
                  <a:srgbClr val="FF0000"/>
                </a:solidFill>
              </a:rPr>
              <a:t>전환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대 분류 </a:t>
            </a:r>
            <a:r>
              <a:rPr lang="en-US" altLang="ko-KR" sz="1200" b="1" dirty="0">
                <a:solidFill>
                  <a:schemeClr val="tx1"/>
                </a:solidFill>
              </a:rPr>
              <a:t>PC</a:t>
            </a:r>
            <a:r>
              <a:rPr lang="ko-KR" altLang="en-US" sz="1200" b="1" dirty="0">
                <a:solidFill>
                  <a:schemeClr val="tx1"/>
                </a:solidFill>
              </a:rPr>
              <a:t> 명시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2</a:t>
            </a:r>
            <a:r>
              <a:rPr lang="ko-KR" altLang="en-US" sz="1000" dirty="0">
                <a:solidFill>
                  <a:schemeClr val="tx1"/>
                </a:solidFill>
              </a:rPr>
              <a:t>번의 대분류 중 </a:t>
            </a:r>
            <a:r>
              <a:rPr lang="en-US" altLang="ko-KR" sz="1200" b="1" dirty="0">
                <a:solidFill>
                  <a:srgbClr val="0070C0"/>
                </a:solidFill>
              </a:rPr>
              <a:t>PC</a:t>
            </a:r>
            <a:r>
              <a:rPr lang="ko-KR" altLang="en-US" sz="1000" dirty="0">
                <a:solidFill>
                  <a:schemeClr val="tx1"/>
                </a:solidFill>
              </a:rPr>
              <a:t> 선택 시 </a:t>
            </a:r>
            <a:r>
              <a:rPr lang="ko-KR" altLang="en-US" sz="1200" b="1" dirty="0">
                <a:solidFill>
                  <a:srgbClr val="FF0000"/>
                </a:solidFill>
              </a:rPr>
              <a:t>명시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PC</a:t>
            </a:r>
            <a:r>
              <a:rPr lang="ko-KR" altLang="en-US" sz="1200" b="1" dirty="0">
                <a:solidFill>
                  <a:schemeClr val="tx1"/>
                </a:solidFill>
              </a:rPr>
              <a:t> 하위 검색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PC</a:t>
            </a:r>
            <a:r>
              <a:rPr lang="ko-KR" altLang="en-US" sz="1000" dirty="0">
                <a:solidFill>
                  <a:schemeClr val="tx1"/>
                </a:solidFill>
              </a:rPr>
              <a:t>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제품 검색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PC</a:t>
            </a:r>
            <a:r>
              <a:rPr lang="ko-KR" altLang="en-US" sz="1200" b="1" dirty="0">
                <a:solidFill>
                  <a:schemeClr val="tx1"/>
                </a:solidFill>
              </a:rPr>
              <a:t> 하위 입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출고 관리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PC</a:t>
            </a:r>
            <a:r>
              <a:rPr lang="ko-KR" altLang="en-US" sz="1000" dirty="0">
                <a:solidFill>
                  <a:schemeClr val="tx1"/>
                </a:solidFill>
              </a:rPr>
              <a:t>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입</a:t>
            </a:r>
            <a:r>
              <a:rPr lang="en-US" altLang="ko-KR" sz="1200" b="1" dirty="0">
                <a:solidFill>
                  <a:srgbClr val="0070C0"/>
                </a:solidFill>
              </a:rPr>
              <a:t>/</a:t>
            </a:r>
            <a:r>
              <a:rPr lang="ko-KR" altLang="en-US" sz="1200" b="1" dirty="0">
                <a:solidFill>
                  <a:srgbClr val="0070C0"/>
                </a:solidFill>
              </a:rPr>
              <a:t>출고 관리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6. PC</a:t>
            </a:r>
            <a:r>
              <a:rPr lang="ko-KR" altLang="en-US" sz="1200" b="1" dirty="0">
                <a:solidFill>
                  <a:schemeClr val="tx1"/>
                </a:solidFill>
              </a:rPr>
              <a:t> 하위 통계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PC</a:t>
            </a:r>
            <a:r>
              <a:rPr lang="ko-KR" altLang="en-US" sz="1000" dirty="0">
                <a:solidFill>
                  <a:schemeClr val="tx1"/>
                </a:solidFill>
              </a:rPr>
              <a:t>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통계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7. PC</a:t>
            </a:r>
            <a:r>
              <a:rPr lang="ko-KR" altLang="en-US" sz="1200" b="1" dirty="0">
                <a:solidFill>
                  <a:schemeClr val="tx1"/>
                </a:solidFill>
              </a:rPr>
              <a:t> 하위 제품 검색 화면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PC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0070C0"/>
                </a:solidFill>
              </a:rPr>
              <a:t>검색 </a:t>
            </a:r>
            <a:r>
              <a:rPr lang="en-US" altLang="ko-KR" sz="1200" b="1" dirty="0">
                <a:solidFill>
                  <a:srgbClr val="0070C0"/>
                </a:solidFill>
              </a:rPr>
              <a:t>UI</a:t>
            </a:r>
            <a:r>
              <a:rPr lang="en-US" altLang="ko-KR" sz="1000" dirty="0">
                <a:solidFill>
                  <a:srgbClr val="0070C0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화면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578685-DA62-40AB-AE0F-A651D799AAF6}"/>
              </a:ext>
            </a:extLst>
          </p:cNvPr>
          <p:cNvSpPr/>
          <p:nvPr/>
        </p:nvSpPr>
        <p:spPr>
          <a:xfrm>
            <a:off x="1935018" y="2528192"/>
            <a:ext cx="558800" cy="267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E120909-2C3D-4FB7-9942-80B6E3CDB32A}"/>
              </a:ext>
            </a:extLst>
          </p:cNvPr>
          <p:cNvSpPr/>
          <p:nvPr/>
        </p:nvSpPr>
        <p:spPr>
          <a:xfrm>
            <a:off x="3846498" y="2360023"/>
            <a:ext cx="1942887" cy="3321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가전 </a:t>
            </a:r>
            <a:r>
              <a:rPr lang="en-US" altLang="ko-KR" sz="1600" dirty="0">
                <a:solidFill>
                  <a:schemeClr val="tx1"/>
                </a:solidFill>
              </a:rPr>
              <a:t>TV PC </a:t>
            </a:r>
            <a:r>
              <a:rPr lang="ko-KR" altLang="en-US" sz="1600" dirty="0">
                <a:solidFill>
                  <a:schemeClr val="tx1"/>
                </a:solidFill>
              </a:rPr>
              <a:t>모바일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38DF0FE-4D0A-40F2-8B15-3173F2AE6FA0}"/>
              </a:ext>
            </a:extLst>
          </p:cNvPr>
          <p:cNvSpPr/>
          <p:nvPr/>
        </p:nvSpPr>
        <p:spPr>
          <a:xfrm>
            <a:off x="3481959" y="239215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CE2E345-39D6-40C4-A004-0EEC24A6A3DC}"/>
              </a:ext>
            </a:extLst>
          </p:cNvPr>
          <p:cNvSpPr/>
          <p:nvPr/>
        </p:nvSpPr>
        <p:spPr>
          <a:xfrm>
            <a:off x="1667164" y="242428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C626383-CD76-4379-B3D5-F3A98B476EF1}"/>
              </a:ext>
            </a:extLst>
          </p:cNvPr>
          <p:cNvSpPr/>
          <p:nvPr/>
        </p:nvSpPr>
        <p:spPr>
          <a:xfrm>
            <a:off x="1468583" y="293587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A2E5A14-BD77-4349-A4C3-D4C90215138B}"/>
              </a:ext>
            </a:extLst>
          </p:cNvPr>
          <p:cNvSpPr/>
          <p:nvPr/>
        </p:nvSpPr>
        <p:spPr>
          <a:xfrm>
            <a:off x="1745673" y="3161146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403B070-86D2-4088-A87C-83A0383F4AE9}"/>
              </a:ext>
            </a:extLst>
          </p:cNvPr>
          <p:cNvSpPr/>
          <p:nvPr/>
        </p:nvSpPr>
        <p:spPr>
          <a:xfrm>
            <a:off x="1736437" y="3974870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5415930-1425-4016-BDC7-8D4707805746}"/>
              </a:ext>
            </a:extLst>
          </p:cNvPr>
          <p:cNvSpPr/>
          <p:nvPr/>
        </p:nvSpPr>
        <p:spPr>
          <a:xfrm>
            <a:off x="7093395" y="280891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739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재고관리 화면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 (</a:t>
            </a:r>
            <a:r>
              <a:rPr lang="ko-KR" altLang="en-US" sz="2000" dirty="0"/>
              <a:t>모바일</a:t>
            </a:r>
            <a:r>
              <a:rPr lang="en-US" altLang="ko-KR" sz="2000" dirty="0"/>
              <a:t>-</a:t>
            </a:r>
            <a:r>
              <a:rPr lang="ko-KR" altLang="en-US" sz="2000" dirty="0"/>
              <a:t>검색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재고관리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대분류 중 모바일 제품에서의 선택</a:t>
            </a:r>
            <a:r>
              <a:rPr lang="en-US" altLang="ko-KR" sz="1200" dirty="0"/>
              <a:t>, </a:t>
            </a:r>
            <a:r>
              <a:rPr lang="ko-KR" altLang="en-US" sz="1200" dirty="0"/>
              <a:t>모바일에서의 검색</a:t>
            </a:r>
            <a:r>
              <a:rPr lang="en-US" altLang="ko-KR" sz="1200" dirty="0"/>
              <a:t>, </a:t>
            </a:r>
            <a:r>
              <a:rPr lang="ko-KR" altLang="en-US" sz="1200" dirty="0"/>
              <a:t>입</a:t>
            </a:r>
            <a:r>
              <a:rPr lang="en-US" altLang="ko-KR" sz="1200" dirty="0"/>
              <a:t>/</a:t>
            </a:r>
            <a:r>
              <a:rPr lang="ko-KR" altLang="en-US" sz="1200" dirty="0"/>
              <a:t>출고 관리</a:t>
            </a:r>
            <a:r>
              <a:rPr lang="en-US" altLang="ko-KR" sz="1200" dirty="0"/>
              <a:t>, </a:t>
            </a:r>
            <a:r>
              <a:rPr lang="ko-KR" altLang="en-US" sz="1200" dirty="0"/>
              <a:t>통계 등 하위 검색 기능의 선택</a:t>
            </a:r>
            <a:r>
              <a:rPr lang="en-US" altLang="ko-KR" sz="1200" dirty="0"/>
              <a:t> </a:t>
            </a:r>
            <a:r>
              <a:rPr lang="ko-KR" altLang="en-US" sz="1200" dirty="0"/>
              <a:t>등을 다양하게 구현하여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사용자가 원하는 재고관리 기능을 쉽게 찾을 수 있도록 함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모바일 제품군 중 재고관리가 필요한 제품에 대한 검색의 가짓수와 </a:t>
            </a:r>
            <a:r>
              <a:rPr lang="ko-KR" altLang="en-US" sz="1600" b="1" dirty="0">
                <a:solidFill>
                  <a:srgbClr val="0070C0"/>
                </a:solidFill>
              </a:rPr>
              <a:t>검색 기능</a:t>
            </a:r>
            <a:r>
              <a:rPr lang="ko-KR" altLang="en-US" sz="1200" dirty="0"/>
              <a:t>을 제공하여 사용자에게 </a:t>
            </a:r>
            <a:r>
              <a:rPr lang="ko-KR" altLang="en-US" sz="1600" b="1" dirty="0">
                <a:solidFill>
                  <a:srgbClr val="0070C0"/>
                </a:solidFill>
              </a:rPr>
              <a:t>편의성</a:t>
            </a:r>
            <a:r>
              <a:rPr lang="ko-KR" altLang="en-US" sz="1200" dirty="0"/>
              <a:t>을 제공하고자 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763DE8-9972-4DFF-9718-EDFF7ED32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6" y="1313675"/>
            <a:ext cx="7863664" cy="3873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BE5C7265-8DB1-415F-905D-092E81537105}"/>
              </a:ext>
            </a:extLst>
          </p:cNvPr>
          <p:cNvSpPr/>
          <p:nvPr/>
        </p:nvSpPr>
        <p:spPr>
          <a:xfrm>
            <a:off x="4331855" y="202276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C8A1D5-9405-4668-81CB-FCFF71622F9D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재고관리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해당 </a:t>
            </a:r>
            <a:r>
              <a:rPr lang="en-US" altLang="ko-KR" sz="1000" dirty="0">
                <a:solidFill>
                  <a:schemeClr val="tx1"/>
                </a:solidFill>
              </a:rPr>
              <a:t>UI</a:t>
            </a:r>
            <a:r>
              <a:rPr lang="ko-KR" altLang="en-US" sz="1000" dirty="0">
                <a:solidFill>
                  <a:schemeClr val="tx1"/>
                </a:solidFill>
              </a:rPr>
              <a:t>로 </a:t>
            </a:r>
            <a:r>
              <a:rPr lang="ko-KR" altLang="en-US" sz="1200" b="1" dirty="0">
                <a:solidFill>
                  <a:srgbClr val="0070C0"/>
                </a:solidFill>
              </a:rPr>
              <a:t>모바일 이동</a:t>
            </a:r>
            <a:r>
              <a:rPr lang="ko-KR" altLang="en-US" sz="1000" dirty="0">
                <a:solidFill>
                  <a:schemeClr val="tx1"/>
                </a:solidFill>
              </a:rPr>
              <a:t> 시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>
                <a:solidFill>
                  <a:schemeClr val="tx1"/>
                </a:solidFill>
              </a:rPr>
              <a:t>번 등장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대 분류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대분류 </a:t>
            </a:r>
            <a:r>
              <a:rPr lang="en-US" altLang="ko-KR" sz="1000" dirty="0">
                <a:solidFill>
                  <a:schemeClr val="tx1"/>
                </a:solidFill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</a:rPr>
              <a:t>클릭 버튼 중 </a:t>
            </a:r>
            <a:r>
              <a:rPr lang="ko-KR" altLang="en-US" sz="1200" b="1" dirty="0">
                <a:solidFill>
                  <a:srgbClr val="0070C0"/>
                </a:solidFill>
              </a:rPr>
              <a:t>모바일 클릭</a:t>
            </a:r>
            <a:r>
              <a:rPr lang="ko-KR" altLang="en-US" sz="1000" dirty="0">
                <a:solidFill>
                  <a:schemeClr val="tx1"/>
                </a:solidFill>
              </a:rPr>
              <a:t> 시 모바일 재고관리 상태로 </a:t>
            </a:r>
            <a:r>
              <a:rPr lang="ko-KR" altLang="en-US" sz="1200" b="1" dirty="0">
                <a:solidFill>
                  <a:srgbClr val="FF0000"/>
                </a:solidFill>
              </a:rPr>
              <a:t>전환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대 분류 모바일 명시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2</a:t>
            </a:r>
            <a:r>
              <a:rPr lang="ko-KR" altLang="en-US" sz="1000" dirty="0">
                <a:solidFill>
                  <a:schemeClr val="tx1"/>
                </a:solidFill>
              </a:rPr>
              <a:t>번의 대분류 중 </a:t>
            </a:r>
            <a:r>
              <a:rPr lang="ko-KR" altLang="en-US" sz="1200" b="1" dirty="0">
                <a:solidFill>
                  <a:srgbClr val="0070C0"/>
                </a:solidFill>
              </a:rPr>
              <a:t>모바일</a:t>
            </a:r>
            <a:r>
              <a:rPr lang="ko-KR" altLang="en-US" sz="1000" dirty="0">
                <a:solidFill>
                  <a:schemeClr val="tx1"/>
                </a:solidFill>
              </a:rPr>
              <a:t> 선택 시 </a:t>
            </a:r>
            <a:r>
              <a:rPr lang="ko-KR" altLang="en-US" sz="1200" b="1" dirty="0">
                <a:solidFill>
                  <a:srgbClr val="FF0000"/>
                </a:solidFill>
              </a:rPr>
              <a:t>명시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</a:rPr>
              <a:t>모바일 하위 검색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모바일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제품 검색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</a:t>
            </a:r>
            <a:r>
              <a:rPr lang="ko-KR" altLang="en-US" sz="1200" b="1" dirty="0">
                <a:solidFill>
                  <a:schemeClr val="tx1"/>
                </a:solidFill>
              </a:rPr>
              <a:t>모바일 하위 입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출고 관리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모바일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입</a:t>
            </a:r>
            <a:r>
              <a:rPr lang="en-US" altLang="ko-KR" sz="1200" b="1" dirty="0">
                <a:solidFill>
                  <a:srgbClr val="0070C0"/>
                </a:solidFill>
              </a:rPr>
              <a:t>/</a:t>
            </a:r>
            <a:r>
              <a:rPr lang="ko-KR" altLang="en-US" sz="1200" b="1" dirty="0">
                <a:solidFill>
                  <a:srgbClr val="0070C0"/>
                </a:solidFill>
              </a:rPr>
              <a:t>출고 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6. </a:t>
            </a:r>
            <a:r>
              <a:rPr lang="ko-KR" altLang="en-US" sz="1200" b="1" dirty="0">
                <a:solidFill>
                  <a:schemeClr val="tx1"/>
                </a:solidFill>
              </a:rPr>
              <a:t>모바일 하위 통계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모바일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통계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7. </a:t>
            </a:r>
            <a:r>
              <a:rPr lang="ko-KR" altLang="en-US" sz="1200" b="1" dirty="0">
                <a:solidFill>
                  <a:schemeClr val="tx1"/>
                </a:solidFill>
              </a:rPr>
              <a:t>모바일 하위 제품 검색 화면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모바일 </a:t>
            </a:r>
            <a:r>
              <a:rPr lang="ko-KR" altLang="en-US" sz="1200" b="1" dirty="0">
                <a:solidFill>
                  <a:srgbClr val="0070C0"/>
                </a:solidFill>
              </a:rPr>
              <a:t>검색 </a:t>
            </a:r>
            <a:r>
              <a:rPr lang="en-US" altLang="ko-KR" sz="1200" b="1" dirty="0">
                <a:solidFill>
                  <a:srgbClr val="0070C0"/>
                </a:solidFill>
              </a:rPr>
              <a:t>UI</a:t>
            </a:r>
            <a:r>
              <a:rPr lang="en-US" altLang="ko-KR" sz="1000" dirty="0">
                <a:solidFill>
                  <a:srgbClr val="0070C0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화면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C58B62-688A-4AE6-BD42-0895D9CBABC8}"/>
              </a:ext>
            </a:extLst>
          </p:cNvPr>
          <p:cNvSpPr/>
          <p:nvPr/>
        </p:nvSpPr>
        <p:spPr>
          <a:xfrm>
            <a:off x="1612798" y="2519484"/>
            <a:ext cx="912685" cy="267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모바일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0047A02-B031-4D8B-BD52-CDA200E8EAB4}"/>
              </a:ext>
            </a:extLst>
          </p:cNvPr>
          <p:cNvSpPr/>
          <p:nvPr/>
        </p:nvSpPr>
        <p:spPr>
          <a:xfrm>
            <a:off x="3846498" y="2360023"/>
            <a:ext cx="1942887" cy="3321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가전 </a:t>
            </a:r>
            <a:r>
              <a:rPr lang="en-US" altLang="ko-KR" sz="1600" dirty="0">
                <a:solidFill>
                  <a:schemeClr val="tx1"/>
                </a:solidFill>
              </a:rPr>
              <a:t>TV PC </a:t>
            </a:r>
            <a:r>
              <a:rPr lang="ko-KR" altLang="en-US" sz="1600" dirty="0">
                <a:solidFill>
                  <a:schemeClr val="tx1"/>
                </a:solidFill>
              </a:rPr>
              <a:t>모바일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7C71E04-EDC8-438A-B923-BE9722AB1F4F}"/>
              </a:ext>
            </a:extLst>
          </p:cNvPr>
          <p:cNvSpPr/>
          <p:nvPr/>
        </p:nvSpPr>
        <p:spPr>
          <a:xfrm>
            <a:off x="3481959" y="239215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2E23651-708F-44B2-9A3D-FD828FFADEB1}"/>
              </a:ext>
            </a:extLst>
          </p:cNvPr>
          <p:cNvSpPr/>
          <p:nvPr/>
        </p:nvSpPr>
        <p:spPr>
          <a:xfrm>
            <a:off x="1466865" y="2319781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8710AA2-3ED3-4DB7-BA39-493B9258E13F}"/>
              </a:ext>
            </a:extLst>
          </p:cNvPr>
          <p:cNvSpPr/>
          <p:nvPr/>
        </p:nvSpPr>
        <p:spPr>
          <a:xfrm>
            <a:off x="1468583" y="293587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7CD24BD-09A8-42C3-A0B5-C62E9E392949}"/>
              </a:ext>
            </a:extLst>
          </p:cNvPr>
          <p:cNvSpPr/>
          <p:nvPr/>
        </p:nvSpPr>
        <p:spPr>
          <a:xfrm>
            <a:off x="1745673" y="3161146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7770C59-9573-4CD1-A0AF-E28E30744DAC}"/>
              </a:ext>
            </a:extLst>
          </p:cNvPr>
          <p:cNvSpPr/>
          <p:nvPr/>
        </p:nvSpPr>
        <p:spPr>
          <a:xfrm>
            <a:off x="1736437" y="3974870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534B504-77AD-4647-AA47-301B98AC05F9}"/>
              </a:ext>
            </a:extLst>
          </p:cNvPr>
          <p:cNvSpPr/>
          <p:nvPr/>
        </p:nvSpPr>
        <p:spPr>
          <a:xfrm>
            <a:off x="7093395" y="280891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259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게시판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게시판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각 지점의 사용자들 간 </a:t>
            </a:r>
            <a:r>
              <a:rPr lang="ko-KR" altLang="en-US" sz="1600" b="1" dirty="0">
                <a:solidFill>
                  <a:srgbClr val="0070C0"/>
                </a:solidFill>
              </a:rPr>
              <a:t>커뮤니케이션</a:t>
            </a:r>
            <a:r>
              <a:rPr lang="ko-KR" altLang="en-US" sz="1200" dirty="0"/>
              <a:t>이 가능하도록 설계된 페이지</a:t>
            </a:r>
          </a:p>
          <a:p>
            <a:pPr marL="0" indent="0">
              <a:buNone/>
            </a:pPr>
            <a:r>
              <a:rPr lang="ko-KR" altLang="en-US" sz="1200" dirty="0"/>
              <a:t>사용자들 간의 자유로운 커뮤니케이션을 목적으로 하여 </a:t>
            </a:r>
            <a:r>
              <a:rPr lang="ko-KR" altLang="en-US" sz="1600" b="1" dirty="0">
                <a:solidFill>
                  <a:srgbClr val="FF0000"/>
                </a:solidFill>
              </a:rPr>
              <a:t>설계</a:t>
            </a:r>
            <a:r>
              <a:rPr lang="ko-KR" altLang="en-US" sz="1200" dirty="0"/>
              <a:t>되었음</a:t>
            </a:r>
            <a:r>
              <a:rPr lang="en-US" altLang="ko-KR" sz="1200" dirty="0"/>
              <a:t>  </a:t>
            </a:r>
            <a:r>
              <a:rPr lang="ko-KR" altLang="en-US" sz="1200" dirty="0"/>
              <a:t>예</a:t>
            </a:r>
            <a:r>
              <a:rPr lang="en-US" altLang="ko-KR" sz="1200" dirty="0"/>
              <a:t>) </a:t>
            </a:r>
            <a:r>
              <a:rPr lang="ko-KR" altLang="en-US" sz="1200" dirty="0"/>
              <a:t>질문</a:t>
            </a:r>
            <a:r>
              <a:rPr lang="en-US" altLang="ko-KR" sz="1200" dirty="0"/>
              <a:t>/</a:t>
            </a:r>
            <a:r>
              <a:rPr lang="ko-KR" altLang="en-US" sz="1200" dirty="0"/>
              <a:t>자유 주제 글</a:t>
            </a:r>
          </a:p>
          <a:p>
            <a:pPr marL="0" indent="0">
              <a:buNone/>
            </a:pPr>
            <a:r>
              <a:rPr lang="ko-KR" altLang="en-US" sz="1200" dirty="0"/>
              <a:t>게시글의 등록 </a:t>
            </a:r>
            <a:r>
              <a:rPr lang="en-US" altLang="ko-KR" sz="1200" dirty="0"/>
              <a:t>/ </a:t>
            </a:r>
            <a:r>
              <a:rPr lang="ko-KR" altLang="en-US" sz="1200" dirty="0"/>
              <a:t>삭제 </a:t>
            </a:r>
            <a:r>
              <a:rPr lang="en-US" altLang="ko-KR" sz="1200" dirty="0"/>
              <a:t>/ </a:t>
            </a:r>
            <a:r>
              <a:rPr lang="ko-KR" altLang="en-US" sz="1200" dirty="0"/>
              <a:t>수정이 가능하고 상세보기로 더 자세한 내용 </a:t>
            </a:r>
            <a:r>
              <a:rPr lang="ko-KR" altLang="en-US" sz="1600" b="1" dirty="0">
                <a:solidFill>
                  <a:srgbClr val="FF0000"/>
                </a:solidFill>
              </a:rPr>
              <a:t>확인</a:t>
            </a:r>
            <a:r>
              <a:rPr lang="ko-KR" altLang="en-US" sz="1200" dirty="0"/>
              <a:t> 가능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BBF237-C246-4059-8B30-F941445A4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7" y="1307872"/>
            <a:ext cx="7863664" cy="38829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B4AFDD9F-A052-47B2-A950-FA0111C08E6D}"/>
              </a:ext>
            </a:extLst>
          </p:cNvPr>
          <p:cNvSpPr/>
          <p:nvPr/>
        </p:nvSpPr>
        <p:spPr>
          <a:xfrm>
            <a:off x="5772728" y="1975852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673378A-0EF2-42CB-93D2-D2BD47C9B282}"/>
              </a:ext>
            </a:extLst>
          </p:cNvPr>
          <p:cNvSpPr/>
          <p:nvPr/>
        </p:nvSpPr>
        <p:spPr>
          <a:xfrm>
            <a:off x="3325091" y="233969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554F2B4-BD4B-4AA2-A614-CD005D23265B}"/>
              </a:ext>
            </a:extLst>
          </p:cNvPr>
          <p:cNvSpPr/>
          <p:nvPr/>
        </p:nvSpPr>
        <p:spPr>
          <a:xfrm>
            <a:off x="6035964" y="237622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5E060BA-468A-46AE-824F-6E62F062D1D1}"/>
              </a:ext>
            </a:extLst>
          </p:cNvPr>
          <p:cNvSpPr/>
          <p:nvPr/>
        </p:nvSpPr>
        <p:spPr>
          <a:xfrm>
            <a:off x="3459018" y="4443138"/>
            <a:ext cx="267854" cy="25031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EBEF23-8894-41ED-B4B9-1606B8EAFF06}"/>
              </a:ext>
            </a:extLst>
          </p:cNvPr>
          <p:cNvSpPr/>
          <p:nvPr/>
        </p:nvSpPr>
        <p:spPr>
          <a:xfrm>
            <a:off x="5902037" y="4619342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6C37BF4-D7AE-48F5-B7CE-F6AE6712CD81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게시판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클릭 시 </a:t>
            </a:r>
            <a:r>
              <a:rPr lang="ko-KR" altLang="en-US" sz="1200" b="1" dirty="0">
                <a:solidFill>
                  <a:srgbClr val="0070C0"/>
                </a:solidFill>
              </a:rPr>
              <a:t>게시판</a:t>
            </a:r>
            <a:r>
              <a:rPr lang="ko-KR" altLang="en-US" sz="1000" dirty="0">
                <a:solidFill>
                  <a:schemeClr val="tx1"/>
                </a:solidFill>
              </a:rPr>
              <a:t> 페이지로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 err="1">
                <a:solidFill>
                  <a:schemeClr val="tx1"/>
                </a:solidFill>
              </a:rPr>
              <a:t>새글</a:t>
            </a:r>
            <a:r>
              <a:rPr lang="ko-KR" altLang="en-US" sz="1200" b="1" dirty="0">
                <a:solidFill>
                  <a:schemeClr val="tx1"/>
                </a:solidFill>
              </a:rPr>
              <a:t> 쓰기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클릭 시 </a:t>
            </a:r>
            <a:r>
              <a:rPr lang="ko-KR" altLang="en-US" sz="1200" b="1" dirty="0" err="1">
                <a:solidFill>
                  <a:srgbClr val="0070C0"/>
                </a:solidFill>
              </a:rPr>
              <a:t>새글</a:t>
            </a:r>
            <a:r>
              <a:rPr lang="ko-KR" altLang="en-US" sz="1200" b="1" dirty="0">
                <a:solidFill>
                  <a:srgbClr val="0070C0"/>
                </a:solidFill>
              </a:rPr>
              <a:t> 쓰기</a:t>
            </a:r>
            <a:r>
              <a:rPr lang="ko-KR" altLang="en-US" sz="1000" dirty="0">
                <a:solidFill>
                  <a:srgbClr val="0070C0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페이지로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총 검색 개수</a:t>
            </a:r>
            <a:r>
              <a:rPr lang="en-US" altLang="ko-KR" sz="1200" b="1" dirty="0">
                <a:solidFill>
                  <a:schemeClr val="tx1"/>
                </a:solidFill>
              </a:rPr>
              <a:t>/ </a:t>
            </a:r>
            <a:r>
              <a:rPr lang="ko-KR" altLang="en-US" sz="1200" b="1" dirty="0">
                <a:solidFill>
                  <a:schemeClr val="tx1"/>
                </a:solidFill>
              </a:rPr>
              <a:t>행 보기 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출력되는 </a:t>
            </a:r>
            <a:r>
              <a:rPr lang="ko-KR" altLang="en-US" sz="1200" b="1" dirty="0">
                <a:solidFill>
                  <a:srgbClr val="0070C0"/>
                </a:solidFill>
              </a:rPr>
              <a:t>행개수</a:t>
            </a:r>
            <a:r>
              <a:rPr lang="ko-KR" altLang="en-US" sz="1000" dirty="0">
                <a:solidFill>
                  <a:schemeClr val="tx1"/>
                </a:solidFill>
              </a:rPr>
              <a:t>를 선택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</a:rPr>
              <a:t>검색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입력</a:t>
            </a:r>
            <a:r>
              <a:rPr lang="en-US" altLang="ko-KR" sz="1200" b="1" dirty="0">
                <a:solidFill>
                  <a:schemeClr val="tx1"/>
                </a:solidFill>
              </a:rPr>
              <a:t>/ </a:t>
            </a:r>
            <a:r>
              <a:rPr lang="ko-KR" altLang="en-US" sz="1200" b="1" dirty="0">
                <a:solidFill>
                  <a:schemeClr val="tx1"/>
                </a:solidFill>
              </a:rPr>
              <a:t>버튼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원하는 키워드를 </a:t>
            </a:r>
            <a:r>
              <a:rPr lang="ko-KR" altLang="en-US" sz="1200" b="1" dirty="0">
                <a:solidFill>
                  <a:srgbClr val="FF0000"/>
                </a:solidFill>
              </a:rPr>
              <a:t>입력</a:t>
            </a:r>
            <a:r>
              <a:rPr lang="ko-KR" altLang="en-US" sz="1000" dirty="0">
                <a:solidFill>
                  <a:schemeClr val="tx1"/>
                </a:solidFill>
              </a:rPr>
              <a:t>하고 키워드에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맞는 검색결과물을 </a:t>
            </a:r>
            <a:r>
              <a:rPr lang="ko-KR" altLang="en-US" sz="1200" b="1" dirty="0">
                <a:solidFill>
                  <a:srgbClr val="FF0000"/>
                </a:solidFill>
              </a:rPr>
              <a:t>출력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</a:t>
            </a:r>
            <a:r>
              <a:rPr lang="ko-KR" altLang="en-US" sz="1200" b="1" dirty="0">
                <a:solidFill>
                  <a:schemeClr val="tx1"/>
                </a:solidFill>
              </a:rPr>
              <a:t>순서 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해당 버튼 클릭 시 </a:t>
            </a:r>
            <a:r>
              <a:rPr lang="ko-KR" altLang="en-US" sz="1200" b="1" dirty="0">
                <a:solidFill>
                  <a:srgbClr val="0070C0"/>
                </a:solidFill>
              </a:rPr>
              <a:t>게시판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전환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37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통계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통계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 관리 지점의 </a:t>
            </a:r>
            <a:r>
              <a:rPr lang="ko-KR" altLang="en-US" sz="1600" b="1" dirty="0">
                <a:solidFill>
                  <a:srgbClr val="0070C0"/>
                </a:solidFill>
              </a:rPr>
              <a:t>전체 재고</a:t>
            </a:r>
            <a:r>
              <a:rPr lang="ko-KR" altLang="en-US" sz="1200" dirty="0"/>
              <a:t>의 통합 통계 페이지</a:t>
            </a:r>
          </a:p>
          <a:p>
            <a:pPr marL="0" indent="0">
              <a:buNone/>
            </a:pPr>
            <a:r>
              <a:rPr lang="ko-KR" altLang="en-US" sz="1200" dirty="0"/>
              <a:t>각 대분류 제품 카테고리의 재고현황과 입출고 현황을 다양한 그래프로 확인 가능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ko-KR" altLang="en-US" sz="1200" dirty="0"/>
              <a:t>통계 그래프를 통해 재고관리를 더 편하게 할 수 있도록 도와줍니다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D62750-B6B7-479F-A2B6-A1E725C99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5" y="1307872"/>
            <a:ext cx="7863665" cy="38829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2A88F885-73CC-4BEA-8395-6A86B8B84432}"/>
              </a:ext>
            </a:extLst>
          </p:cNvPr>
          <p:cNvSpPr/>
          <p:nvPr/>
        </p:nvSpPr>
        <p:spPr>
          <a:xfrm>
            <a:off x="7079673" y="195059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8CC1B18-84F6-4E55-8FDA-B82AE6E73DD3}"/>
              </a:ext>
            </a:extLst>
          </p:cNvPr>
          <p:cNvSpPr/>
          <p:nvPr/>
        </p:nvSpPr>
        <p:spPr>
          <a:xfrm>
            <a:off x="1246910" y="329507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D5A3AFE-7A28-4CE0-94E0-48E9BE3DB527}"/>
              </a:ext>
            </a:extLst>
          </p:cNvPr>
          <p:cNvSpPr/>
          <p:nvPr/>
        </p:nvSpPr>
        <p:spPr>
          <a:xfrm>
            <a:off x="3542146" y="2845857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1FC3228-9375-4CA7-87B4-C360C99A0698}"/>
              </a:ext>
            </a:extLst>
          </p:cNvPr>
          <p:cNvSpPr/>
          <p:nvPr/>
        </p:nvSpPr>
        <p:spPr>
          <a:xfrm>
            <a:off x="7675419" y="3113711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1A77EF-2126-4EA4-862C-E218D989B9BB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통계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클릭 시 </a:t>
            </a:r>
            <a:r>
              <a:rPr lang="ko-KR" altLang="en-US" sz="1200" b="1" dirty="0">
                <a:solidFill>
                  <a:srgbClr val="0070C0"/>
                </a:solidFill>
              </a:rPr>
              <a:t>통합 통계</a:t>
            </a:r>
            <a:r>
              <a:rPr lang="ko-KR" altLang="en-US" sz="1000" dirty="0">
                <a:solidFill>
                  <a:schemeClr val="tx1"/>
                </a:solidFill>
              </a:rPr>
              <a:t> 페이지로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통계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</a:rPr>
              <a:t>테이블</a:t>
            </a:r>
            <a:r>
              <a:rPr lang="ko-KR" altLang="en-US" sz="1000" dirty="0">
                <a:solidFill>
                  <a:schemeClr val="tx1"/>
                </a:solidFill>
              </a:rPr>
              <a:t> 형태의 통계자료로 정확한 수치 </a:t>
            </a:r>
            <a:r>
              <a:rPr lang="ko-KR" altLang="en-US" sz="1200" b="1" dirty="0">
                <a:solidFill>
                  <a:srgbClr val="FF0000"/>
                </a:solidFill>
              </a:rPr>
              <a:t>확인</a:t>
            </a:r>
            <a:r>
              <a:rPr lang="ko-KR" altLang="en-US" sz="1000" dirty="0">
                <a:solidFill>
                  <a:schemeClr val="tx1"/>
                </a:solidFill>
              </a:rPr>
              <a:t> 가능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통계</a:t>
            </a:r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</a:rPr>
              <a:t>원반</a:t>
            </a:r>
            <a:r>
              <a:rPr lang="ko-KR" altLang="en-US" sz="1000" dirty="0">
                <a:solidFill>
                  <a:schemeClr val="tx1"/>
                </a:solidFill>
              </a:rPr>
              <a:t> 그래프로 비율을 한눈에 </a:t>
            </a:r>
            <a:r>
              <a:rPr lang="ko-KR" altLang="en-US" sz="1200" b="1" dirty="0">
                <a:solidFill>
                  <a:srgbClr val="FF0000"/>
                </a:solidFill>
              </a:rPr>
              <a:t>확인</a:t>
            </a:r>
            <a:r>
              <a:rPr lang="ko-KR" altLang="en-US" sz="1000" dirty="0">
                <a:solidFill>
                  <a:schemeClr val="tx1"/>
                </a:solidFill>
              </a:rPr>
              <a:t>가능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</a:rPr>
              <a:t>통계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</a:rPr>
              <a:t>막대</a:t>
            </a:r>
            <a:r>
              <a:rPr lang="ko-KR" altLang="en-US" sz="1000" dirty="0">
                <a:solidFill>
                  <a:schemeClr val="tx1"/>
                </a:solidFill>
              </a:rPr>
              <a:t> 그래프로 비교상수치 차이를 한눈에 </a:t>
            </a:r>
            <a:r>
              <a:rPr lang="ko-KR" altLang="en-US" sz="1200" b="1" dirty="0">
                <a:solidFill>
                  <a:srgbClr val="FF0000"/>
                </a:solidFill>
              </a:rPr>
              <a:t>확인</a:t>
            </a:r>
            <a:r>
              <a:rPr lang="ko-KR" altLang="en-US" sz="1000" dirty="0">
                <a:solidFill>
                  <a:schemeClr val="tx1"/>
                </a:solidFill>
              </a:rPr>
              <a:t>가능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509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앞으로의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A5DCB-05F0-4D56-B50C-D9B588C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382"/>
            <a:ext cx="10515600" cy="165561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2500" dirty="0">
                <a:latin typeface="굴림" panose="020B0600000101010101" pitchFamily="50" charset="-127"/>
              </a:rPr>
              <a:t>문제점 체크</a:t>
            </a:r>
            <a:endParaRPr lang="en-US" altLang="ko-KR" sz="2500" dirty="0">
              <a:latin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굴림" panose="020B0600000101010101" pitchFamily="50" charset="-127"/>
              </a:rPr>
              <a:t>- </a:t>
            </a:r>
            <a:r>
              <a:rPr lang="ko-KR" altLang="en-US" sz="1600" dirty="0">
                <a:latin typeface="굴림" panose="020B0600000101010101" pitchFamily="50" charset="-127"/>
              </a:rPr>
              <a:t>명확하지 않은 설명 개선</a:t>
            </a:r>
            <a:endParaRPr lang="en-US" altLang="ko-KR" sz="1600" dirty="0">
              <a:latin typeface="굴림" panose="020B0600000101010101" pitchFamily="50" charset="-127"/>
            </a:endParaRPr>
          </a:p>
          <a:p>
            <a:pPr marL="0" indent="0">
              <a:buNone/>
            </a:pPr>
            <a:endParaRPr lang="ko-KR" altLang="en-US" sz="1600" dirty="0">
              <a:latin typeface="굴림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82AF48-4344-447F-AB70-30D47440753C}"/>
              </a:ext>
            </a:extLst>
          </p:cNvPr>
          <p:cNvSpPr txBox="1">
            <a:spLocks/>
          </p:cNvSpPr>
          <p:nvPr/>
        </p:nvSpPr>
        <p:spPr>
          <a:xfrm>
            <a:off x="838200" y="3916218"/>
            <a:ext cx="10515600" cy="19642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/>
              <a:t>구현할 예정 사항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1600" dirty="0"/>
              <a:t>-  </a:t>
            </a:r>
            <a:r>
              <a:rPr lang="ko-KR" altLang="en-US" sz="1600" dirty="0"/>
              <a:t>해당 버튼 클릭 시 이동되기로 한 </a:t>
            </a:r>
            <a:r>
              <a:rPr lang="ko-KR" altLang="en-US" sz="1600" dirty="0" err="1"/>
              <a:t>미구현된</a:t>
            </a:r>
            <a:r>
              <a:rPr lang="ko-KR" altLang="en-US" sz="1600" dirty="0"/>
              <a:t> 화면 구성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테이블 자료 및 </a:t>
            </a:r>
            <a:r>
              <a:rPr lang="en-US" altLang="ko-KR" sz="1600" dirty="0" err="1"/>
              <a:t>erp</a:t>
            </a:r>
            <a:r>
              <a:rPr lang="en-US" altLang="ko-KR" sz="1600" dirty="0"/>
              <a:t> </a:t>
            </a:r>
            <a:r>
              <a:rPr lang="ko-KR" altLang="en-US" sz="1600" dirty="0"/>
              <a:t>로드맵 자료 삽입 및 부가 설명</a:t>
            </a:r>
            <a:endParaRPr lang="en-US" altLang="ko-KR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ED7504-95B8-4272-8202-634E1D2DD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715" y="3953164"/>
            <a:ext cx="341666" cy="3416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64FFE5-390E-4FE1-AE1B-B0B848219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243" y="1801090"/>
            <a:ext cx="415636" cy="41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27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끝마침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A5DCB-05F0-4D56-B50C-D9B588C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382"/>
            <a:ext cx="10515600" cy="165561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2500" dirty="0">
                <a:latin typeface="굴림" panose="020B0600000101010101" pitchFamily="50" charset="-127"/>
              </a:rPr>
              <a:t>봐주셔서 감사합니다</a:t>
            </a:r>
            <a:r>
              <a:rPr lang="en-US" altLang="ko-KR" sz="2500" dirty="0">
                <a:latin typeface="굴림" panose="020B0600000101010101" pitchFamily="50" charset="-127"/>
              </a:rPr>
              <a:t>!!!!</a:t>
            </a:r>
            <a:endParaRPr lang="ko-KR" altLang="en-US" sz="1600" dirty="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31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BD945-6292-42C0-835A-A150361F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r>
              <a:rPr lang="en-US" altLang="ko-KR" dirty="0"/>
              <a:t>(</a:t>
            </a:r>
            <a:r>
              <a:rPr lang="ko-KR" altLang="en-US" dirty="0"/>
              <a:t>중간과정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A0186-24B5-42E4-B5AE-277C3F9BB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팀원소개</a:t>
            </a:r>
            <a:r>
              <a:rPr lang="en-US" altLang="ko-KR" dirty="0"/>
              <a:t>( </a:t>
            </a:r>
            <a:r>
              <a:rPr lang="ko-KR" altLang="en-US" dirty="0"/>
              <a:t>밑에 다 하고 나서 넣기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프로젝트 개요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데이터베이스 설계서</a:t>
            </a:r>
            <a:r>
              <a:rPr lang="en-US" altLang="ko-KR" dirty="0"/>
              <a:t>(</a:t>
            </a:r>
            <a:r>
              <a:rPr lang="en-US" altLang="ko-KR" dirty="0" err="1"/>
              <a:t>erd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테이블 설계서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43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 ※.</a:t>
            </a:r>
            <a:r>
              <a:rPr lang="ko-KR" altLang="en-US" dirty="0"/>
              <a:t>목차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82AF48-4344-447F-AB70-30D47440753C}"/>
              </a:ext>
            </a:extLst>
          </p:cNvPr>
          <p:cNvSpPr txBox="1">
            <a:spLocks/>
          </p:cNvSpPr>
          <p:nvPr/>
        </p:nvSpPr>
        <p:spPr>
          <a:xfrm>
            <a:off x="838200" y="1514764"/>
            <a:ext cx="10515600" cy="43657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1. </a:t>
            </a:r>
            <a:r>
              <a:rPr lang="ko-KR" altLang="en-US" sz="2400" dirty="0"/>
              <a:t>팀원소개</a:t>
            </a:r>
            <a:r>
              <a:rPr lang="en-US" altLang="ko-KR" sz="2400" dirty="0"/>
              <a:t>( </a:t>
            </a:r>
            <a:r>
              <a:rPr lang="ko-KR" altLang="en-US" sz="2400" dirty="0"/>
              <a:t>밑에 다 하고 나서 넣기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프로젝트 개요</a:t>
            </a:r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데이터베이스 설계서</a:t>
            </a:r>
            <a:r>
              <a:rPr lang="en-US" altLang="ko-KR" sz="2400" dirty="0"/>
              <a:t>(</a:t>
            </a:r>
            <a:r>
              <a:rPr lang="en-US" altLang="ko-KR" sz="2400" dirty="0" err="1"/>
              <a:t>erd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테이블 설계서</a:t>
            </a:r>
          </a:p>
          <a:p>
            <a:r>
              <a:rPr lang="en-US" altLang="ko-KR" sz="2400" dirty="0"/>
              <a:t>5. </a:t>
            </a:r>
            <a:r>
              <a:rPr lang="ko-KR" altLang="en-US" sz="2400" dirty="0"/>
              <a:t>화면 </a:t>
            </a:r>
            <a:r>
              <a:rPr lang="en-US" altLang="ko-KR" sz="2400" dirty="0" err="1"/>
              <a:t>ui</a:t>
            </a:r>
            <a:endParaRPr lang="ko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71BC0A8-D422-4020-A30D-F9EEE426D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646" y="-1"/>
            <a:ext cx="748937" cy="74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8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A5DCB-05F0-4D56-B50C-D9B588C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382"/>
            <a:ext cx="10515600" cy="165561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2500" dirty="0">
                <a:latin typeface="굴림" panose="020B0600000101010101" pitchFamily="50" charset="-127"/>
              </a:rPr>
              <a:t>프로젝트 선택 동기</a:t>
            </a:r>
            <a:endParaRPr lang="en-US" altLang="ko-KR" sz="2500" dirty="0">
              <a:latin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굴림" panose="020B0600000101010101" pitchFamily="50" charset="-127"/>
              </a:rPr>
              <a:t>- </a:t>
            </a:r>
            <a:r>
              <a:rPr lang="ko-KR" altLang="en-US" sz="1600" dirty="0">
                <a:latin typeface="굴림" panose="020B0600000101010101" pitchFamily="50" charset="-127"/>
              </a:rPr>
              <a:t>현 </a:t>
            </a:r>
            <a:r>
              <a:rPr lang="en-US" altLang="ko-KR" sz="1600" dirty="0">
                <a:latin typeface="굴림" panose="020B0600000101010101" pitchFamily="50" charset="-127"/>
              </a:rPr>
              <a:t>4</a:t>
            </a:r>
            <a:r>
              <a:rPr lang="ko-KR" altLang="en-US" sz="1600" dirty="0">
                <a:latin typeface="굴림" panose="020B0600000101010101" pitchFamily="50" charset="-127"/>
              </a:rPr>
              <a:t>차 산업 사회에서의 활동 도중 다양하게 접하는 여러 </a:t>
            </a:r>
            <a:r>
              <a:rPr lang="en-US" altLang="ko-KR" sz="1600" dirty="0" err="1">
                <a:latin typeface="굴림" panose="020B0600000101010101" pitchFamily="50" charset="-127"/>
              </a:rPr>
              <a:t>erp</a:t>
            </a:r>
            <a:r>
              <a:rPr lang="en-US" altLang="ko-KR" sz="1600" dirty="0">
                <a:latin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</a:rPr>
              <a:t>시스템의 활용사례 중에서 </a:t>
            </a:r>
            <a:r>
              <a:rPr lang="en-US" altLang="ko-KR" sz="1600" dirty="0">
                <a:latin typeface="굴림" panose="020B0600000101010101" pitchFamily="50" charset="-127"/>
              </a:rPr>
              <a:t>(</a:t>
            </a:r>
            <a:r>
              <a:rPr lang="ko-KR" altLang="en-US" sz="1600" dirty="0" err="1">
                <a:latin typeface="굴림" panose="020B0600000101010101" pitchFamily="50" charset="-127"/>
              </a:rPr>
              <a:t>좀있다</a:t>
            </a:r>
            <a:r>
              <a:rPr lang="en-US" altLang="ko-KR" sz="1600" dirty="0">
                <a:latin typeface="굴림" panose="020B0600000101010101" pitchFamily="50" charset="-127"/>
              </a:rPr>
              <a:t>)</a:t>
            </a:r>
            <a:endParaRPr lang="ko-KR" altLang="en-US" sz="1600" dirty="0">
              <a:latin typeface="굴림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82AF48-4344-447F-AB70-30D47440753C}"/>
              </a:ext>
            </a:extLst>
          </p:cNvPr>
          <p:cNvSpPr txBox="1">
            <a:spLocks/>
          </p:cNvSpPr>
          <p:nvPr/>
        </p:nvSpPr>
        <p:spPr>
          <a:xfrm>
            <a:off x="838200" y="3916218"/>
            <a:ext cx="10515600" cy="19642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/>
              <a:t>프로젝트 진행 목표</a:t>
            </a:r>
            <a:endParaRPr lang="en-US" altLang="ko-KR" sz="2500" dirty="0"/>
          </a:p>
          <a:p>
            <a:pPr>
              <a:buFontTx/>
              <a:buChar char="-"/>
            </a:pPr>
            <a:r>
              <a:rPr lang="ko-KR" altLang="en-US" sz="1600" dirty="0"/>
              <a:t>다양하고 세분화된 통합검색기능을 통해 사용자에게 편의성을 제공할 수 있는 재고관리 시스템 제공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게시판 기능 통해 사용자들 간의 원활한 의사소통 및 의사소통 형성과 연계된 재고관리 시스템 제공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사용자에게 개별 및 종합 통계 시스템들을 통한 직관적</a:t>
            </a:r>
            <a:r>
              <a:rPr lang="en-US" altLang="ko-KR" sz="1600" dirty="0"/>
              <a:t>, </a:t>
            </a:r>
            <a:r>
              <a:rPr lang="ko-KR" altLang="en-US" sz="1600" dirty="0"/>
              <a:t>시각적 자료 제공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ED7504-95B8-4272-8202-634E1D2DD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715" y="3953164"/>
            <a:ext cx="341666" cy="3416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64FFE5-390E-4FE1-AE1B-B0B848219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243" y="1801090"/>
            <a:ext cx="415636" cy="41563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1EDA82D-DA89-48E0-89CF-E3A8F1A72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469" y="121285"/>
            <a:ext cx="498738" cy="49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7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 설계서</a:t>
            </a:r>
            <a:r>
              <a:rPr lang="en-US" altLang="ko-KR" dirty="0"/>
              <a:t>(</a:t>
            </a:r>
            <a:r>
              <a:rPr lang="en-US" altLang="ko-KR" dirty="0" err="1"/>
              <a:t>erp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A5DCB-05F0-4D56-B50C-D9B588C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743"/>
            <a:ext cx="10515600" cy="491422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sz="2000" dirty="0" err="1"/>
              <a:t>Erp</a:t>
            </a:r>
            <a:r>
              <a:rPr lang="ko-KR" altLang="en-US" sz="2000" dirty="0"/>
              <a:t> 화면 기입 칸</a:t>
            </a:r>
          </a:p>
        </p:txBody>
      </p:sp>
    </p:spTree>
    <p:extLst>
      <p:ext uri="{BB962C8B-B14F-4D97-AF65-F5344CB8AC3E}">
        <p14:creationId xmlns:p14="http://schemas.microsoft.com/office/powerpoint/2010/main" val="313833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테이블 설계서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AE13F3E-0500-4D21-8CA3-8561E04B5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743"/>
            <a:ext cx="10515600" cy="491422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테이블 설계서 기입 칸</a:t>
            </a:r>
          </a:p>
        </p:txBody>
      </p:sp>
    </p:spTree>
    <p:extLst>
      <p:ext uri="{BB962C8B-B14F-4D97-AF65-F5344CB8AC3E}">
        <p14:creationId xmlns:p14="http://schemas.microsoft.com/office/powerpoint/2010/main" val="42984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1100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홈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홈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스케쥴 관리 및 재고요약을 통한 대략적인 상황 파악</a:t>
            </a:r>
            <a:r>
              <a:rPr lang="en-US" altLang="ko-KR" sz="1200" dirty="0"/>
              <a:t>, </a:t>
            </a:r>
            <a:r>
              <a:rPr lang="ko-KR" altLang="en-US" sz="1200" dirty="0"/>
              <a:t>게시판 일부 확인 등과 같이 </a:t>
            </a:r>
            <a:r>
              <a:rPr lang="ko-KR" altLang="en-US" sz="1600" b="1" dirty="0">
                <a:solidFill>
                  <a:srgbClr val="FF0000"/>
                </a:solidFill>
              </a:rPr>
              <a:t>재고관리 분야</a:t>
            </a:r>
            <a:r>
              <a:rPr lang="ko-KR" altLang="en-US" sz="1200" dirty="0"/>
              <a:t>의 다양한 정보를 눈으로 확인하게 함으로서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사용자의 재고관리를 전체적으로 돕기 위한 </a:t>
            </a:r>
            <a:r>
              <a:rPr lang="en-US" altLang="ko-KR" sz="1200" dirty="0"/>
              <a:t>UI </a:t>
            </a:r>
            <a:r>
              <a:rPr lang="ko-KR" altLang="en-US" sz="1200" dirty="0"/>
              <a:t>화면 구성으로 설정하여 궁극적으로 본 시스템의 사용자에게 </a:t>
            </a:r>
            <a:r>
              <a:rPr lang="ko-KR" altLang="en-US" sz="1600" b="1" dirty="0">
                <a:solidFill>
                  <a:srgbClr val="FF0000"/>
                </a:solidFill>
              </a:rPr>
              <a:t>편의성을 제공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C2D9456-F869-4F2E-B7E8-291CFEE36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6" y="1307873"/>
            <a:ext cx="7861879" cy="38857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E1A3BAA7-5D6C-4D6B-A276-2D3197673687}"/>
              </a:ext>
            </a:extLst>
          </p:cNvPr>
          <p:cNvSpPr/>
          <p:nvPr/>
        </p:nvSpPr>
        <p:spPr>
          <a:xfrm>
            <a:off x="2350655" y="1385455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C80B9D3-F4F4-4D42-A96E-6B4948ED9765}"/>
              </a:ext>
            </a:extLst>
          </p:cNvPr>
          <p:cNvSpPr/>
          <p:nvPr/>
        </p:nvSpPr>
        <p:spPr>
          <a:xfrm>
            <a:off x="5826992" y="136341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B3CCBA2-4411-40BD-85E5-EC2706309EBA}"/>
              </a:ext>
            </a:extLst>
          </p:cNvPr>
          <p:cNvSpPr/>
          <p:nvPr/>
        </p:nvSpPr>
        <p:spPr>
          <a:xfrm>
            <a:off x="7464137" y="1385455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6366E13-3575-436C-B8D3-35A212BF5166}"/>
              </a:ext>
            </a:extLst>
          </p:cNvPr>
          <p:cNvSpPr/>
          <p:nvPr/>
        </p:nvSpPr>
        <p:spPr>
          <a:xfrm>
            <a:off x="1519382" y="195810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B0C01B-C778-4B8E-90C5-BE6A676ABC77}"/>
              </a:ext>
            </a:extLst>
          </p:cNvPr>
          <p:cNvSpPr/>
          <p:nvPr/>
        </p:nvSpPr>
        <p:spPr>
          <a:xfrm>
            <a:off x="2618509" y="2328356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E61750F-F3B3-4007-9CBC-0F1A8C274517}"/>
              </a:ext>
            </a:extLst>
          </p:cNvPr>
          <p:cNvSpPr/>
          <p:nvPr/>
        </p:nvSpPr>
        <p:spPr>
          <a:xfrm>
            <a:off x="5123873" y="2345774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8656EA4-0E93-40E9-853E-F4495F2C1510}"/>
              </a:ext>
            </a:extLst>
          </p:cNvPr>
          <p:cNvSpPr/>
          <p:nvPr/>
        </p:nvSpPr>
        <p:spPr>
          <a:xfrm>
            <a:off x="5257800" y="366353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29299E-60E7-44C1-8A60-73694D5B2736}"/>
              </a:ext>
            </a:extLst>
          </p:cNvPr>
          <p:cNvSpPr/>
          <p:nvPr/>
        </p:nvSpPr>
        <p:spPr>
          <a:xfrm>
            <a:off x="8709315" y="1305133"/>
            <a:ext cx="2635249" cy="3885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제품 코드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제품 이름 검색 칸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</a:rPr>
              <a:t>제품 코드</a:t>
            </a:r>
            <a:r>
              <a:rPr lang="en-US" altLang="ko-KR" sz="1000" dirty="0">
                <a:solidFill>
                  <a:srgbClr val="0070C0"/>
                </a:solidFill>
              </a:rPr>
              <a:t>/</a:t>
            </a:r>
            <a:r>
              <a:rPr lang="ko-KR" altLang="en-US" sz="1200" b="1" dirty="0">
                <a:solidFill>
                  <a:srgbClr val="0070C0"/>
                </a:solidFill>
              </a:rPr>
              <a:t>이름</a:t>
            </a:r>
            <a:r>
              <a:rPr lang="ko-KR" altLang="en-US" sz="1000" dirty="0">
                <a:solidFill>
                  <a:srgbClr val="0070C0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기입으로 </a:t>
            </a:r>
            <a:r>
              <a:rPr lang="ko-KR" altLang="en-US" sz="1200" b="1" dirty="0">
                <a:solidFill>
                  <a:srgbClr val="C00000"/>
                </a:solidFill>
              </a:rPr>
              <a:t>해당 제품</a:t>
            </a:r>
            <a:r>
              <a:rPr lang="ko-KR" altLang="en-US" sz="1000" dirty="0">
                <a:solidFill>
                  <a:schemeClr val="tx1"/>
                </a:solidFill>
              </a:rPr>
              <a:t> 만 출력 검색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고객 센터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</a:rPr>
              <a:t>(</a:t>
            </a:r>
            <a:r>
              <a:rPr lang="ko-KR" altLang="en-US" sz="1000" b="1" dirty="0">
                <a:solidFill>
                  <a:schemeClr val="tx1"/>
                </a:solidFill>
              </a:rPr>
              <a:t>수정</a:t>
            </a:r>
            <a:r>
              <a:rPr lang="en-US" altLang="ko-KR" sz="1000" b="1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선택 시 </a:t>
            </a:r>
            <a:r>
              <a:rPr lang="en-US" altLang="ko-KR" sz="1000" dirty="0">
                <a:solidFill>
                  <a:schemeClr val="tx1"/>
                </a:solidFill>
              </a:rPr>
              <a:t>ERP </a:t>
            </a:r>
            <a:r>
              <a:rPr lang="ko-KR" altLang="en-US" sz="1000" dirty="0">
                <a:solidFill>
                  <a:schemeClr val="tx1"/>
                </a:solidFill>
              </a:rPr>
              <a:t>사용자를 위한 고객센터로 연결해주기 위한 기능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로그아웃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현 사용자 </a:t>
            </a:r>
            <a:r>
              <a:rPr lang="ko-KR" altLang="en-US" sz="1200" b="1" dirty="0">
                <a:solidFill>
                  <a:srgbClr val="FF0000"/>
                </a:solidFill>
              </a:rPr>
              <a:t>로그아웃</a:t>
            </a:r>
            <a:r>
              <a:rPr lang="ko-KR" altLang="en-US" sz="1000" dirty="0">
                <a:solidFill>
                  <a:schemeClr val="tx1"/>
                </a:solidFill>
              </a:rPr>
              <a:t> 여부 선택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</a:rPr>
              <a:t>지점 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현 사용자 관리 </a:t>
            </a:r>
            <a:r>
              <a:rPr lang="ko-KR" altLang="en-US" sz="1200" b="1" dirty="0">
                <a:solidFill>
                  <a:srgbClr val="0070C0"/>
                </a:solidFill>
              </a:rPr>
              <a:t>지점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선택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</a:t>
            </a:r>
            <a:r>
              <a:rPr lang="ko-KR" altLang="en-US" sz="1200" b="1" dirty="0">
                <a:solidFill>
                  <a:schemeClr val="tx1"/>
                </a:solidFill>
              </a:rPr>
              <a:t>홈 화면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</a:rPr>
              <a:t>클릭</a:t>
            </a:r>
            <a:r>
              <a:rPr lang="ko-KR" altLang="en-US" sz="1000" dirty="0">
                <a:solidFill>
                  <a:schemeClr val="tx1"/>
                </a:solidFill>
              </a:rPr>
              <a:t> 시 홈 </a:t>
            </a:r>
            <a:r>
              <a:rPr lang="en-US" altLang="ko-KR" sz="1000" dirty="0">
                <a:solidFill>
                  <a:schemeClr val="tx1"/>
                </a:solidFill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</a:rPr>
              <a:t>화면으로 </a:t>
            </a:r>
            <a:r>
              <a:rPr lang="ko-KR" altLang="en-US" sz="1200" b="1" dirty="0">
                <a:solidFill>
                  <a:srgbClr val="FF0000"/>
                </a:solidFill>
              </a:rPr>
              <a:t>페이지 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6. </a:t>
            </a:r>
            <a:r>
              <a:rPr lang="ko-KR" altLang="en-US" sz="1200" b="1" dirty="0">
                <a:solidFill>
                  <a:schemeClr val="tx1"/>
                </a:solidFill>
              </a:rPr>
              <a:t>스케쥴 달력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사용자 원하는 날에 대한 특수 사항 등록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및 </a:t>
            </a:r>
            <a:r>
              <a:rPr lang="ko-KR" altLang="en-US" sz="1200" b="1" dirty="0">
                <a:solidFill>
                  <a:srgbClr val="FF0000"/>
                </a:solidFill>
              </a:rPr>
              <a:t>수정</a:t>
            </a:r>
            <a:r>
              <a:rPr lang="en-US" altLang="ko-KR" sz="1200" b="1" dirty="0">
                <a:solidFill>
                  <a:srgbClr val="FF0000"/>
                </a:solidFill>
              </a:rPr>
              <a:t>/ </a:t>
            </a:r>
            <a:r>
              <a:rPr lang="ko-KR" altLang="en-US" sz="1200" b="1" dirty="0">
                <a:solidFill>
                  <a:srgbClr val="FF0000"/>
                </a:solidFill>
              </a:rPr>
              <a:t>삭제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7. </a:t>
            </a:r>
            <a:r>
              <a:rPr lang="ko-KR" altLang="en-US" sz="1200" b="1" dirty="0">
                <a:solidFill>
                  <a:schemeClr val="tx1"/>
                </a:solidFill>
              </a:rPr>
              <a:t>게시판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게시판 자료 일부 </a:t>
            </a:r>
            <a:r>
              <a:rPr lang="ko-KR" altLang="en-US" sz="1200" b="1" dirty="0">
                <a:solidFill>
                  <a:srgbClr val="FF0000"/>
                </a:solidFill>
              </a:rPr>
              <a:t>공개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8. </a:t>
            </a:r>
            <a:r>
              <a:rPr lang="ko-KR" altLang="en-US" sz="1400" b="1" dirty="0">
                <a:solidFill>
                  <a:schemeClr val="tx1"/>
                </a:solidFill>
              </a:rPr>
              <a:t>재고 요약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중요 </a:t>
            </a:r>
            <a:r>
              <a:rPr lang="ko-KR" altLang="en-US" sz="1200" b="1" dirty="0">
                <a:solidFill>
                  <a:srgbClr val="0070C0"/>
                </a:solidFill>
              </a:rPr>
              <a:t>알림 사항</a:t>
            </a:r>
            <a:r>
              <a:rPr lang="ko-KR" altLang="en-US" sz="1000" dirty="0">
                <a:solidFill>
                  <a:schemeClr val="tx1"/>
                </a:solidFill>
              </a:rPr>
              <a:t> 시간대별로 </a:t>
            </a:r>
            <a:r>
              <a:rPr lang="ko-KR" altLang="en-US" sz="1200" b="1" dirty="0">
                <a:solidFill>
                  <a:srgbClr val="FF0000"/>
                </a:solidFill>
              </a:rPr>
              <a:t>공지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23235A9-B82D-4F13-84E9-877A13BFCF53}"/>
              </a:ext>
            </a:extLst>
          </p:cNvPr>
          <p:cNvSpPr/>
          <p:nvPr/>
        </p:nvSpPr>
        <p:spPr>
          <a:xfrm>
            <a:off x="8312152" y="1653309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20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3724158E-2CF6-462E-A6A7-B8E2FEDFE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4" y="1307872"/>
            <a:ext cx="7863665" cy="387953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9711"/>
            <a:ext cx="10515600" cy="362329"/>
          </a:xfrm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r>
              <a:rPr lang="ko-KR" altLang="en-US" sz="2000" dirty="0"/>
              <a:t>통합검색 화면 </a:t>
            </a:r>
            <a:r>
              <a:rPr lang="en-US" altLang="ko-KR" sz="2000" dirty="0" err="1"/>
              <a:t>ui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통합검색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사용자가 설정할 수 있는 검색 사항을 다양하게 함으로서 찾고자 하는 제품군을 찾는 것에 대한 </a:t>
            </a:r>
            <a:r>
              <a:rPr lang="ko-KR" altLang="en-US" sz="1600" b="1" dirty="0">
                <a:solidFill>
                  <a:srgbClr val="0070C0"/>
                </a:solidFill>
              </a:rPr>
              <a:t>편의성</a:t>
            </a:r>
            <a:r>
              <a:rPr lang="ko-KR" altLang="en-US" sz="1200" dirty="0"/>
              <a:t>을 </a:t>
            </a:r>
            <a:r>
              <a:rPr lang="ko-KR" altLang="en-US" sz="1600" b="1" dirty="0">
                <a:solidFill>
                  <a:srgbClr val="FF0000"/>
                </a:solidFill>
              </a:rPr>
              <a:t>제공</a:t>
            </a:r>
            <a:r>
              <a:rPr lang="ko-KR" altLang="en-US" sz="1200" dirty="0"/>
              <a:t>하고자 하였음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원하는 제품 행에 대한 정보의 수정 </a:t>
            </a:r>
            <a:r>
              <a:rPr lang="en-US" altLang="ko-KR" sz="1200" dirty="0"/>
              <a:t>/ </a:t>
            </a:r>
            <a:r>
              <a:rPr lang="ko-KR" altLang="en-US" sz="1200" dirty="0"/>
              <a:t>삭제 과정을 간소화 함으로서 수정 </a:t>
            </a:r>
            <a:r>
              <a:rPr lang="en-US" altLang="ko-KR" sz="1200" dirty="0"/>
              <a:t>/ </a:t>
            </a:r>
            <a:r>
              <a:rPr lang="ko-KR" altLang="en-US" sz="1200" dirty="0"/>
              <a:t>삭제 과정에 소요되는 </a:t>
            </a:r>
            <a:r>
              <a:rPr lang="ko-KR" altLang="en-US" sz="1600" b="1" dirty="0">
                <a:solidFill>
                  <a:srgbClr val="0070C0"/>
                </a:solidFill>
              </a:rPr>
              <a:t>시간</a:t>
            </a:r>
            <a:r>
              <a:rPr lang="ko-KR" altLang="en-US" sz="1200" dirty="0"/>
              <a:t>을 </a:t>
            </a:r>
            <a:r>
              <a:rPr lang="ko-KR" altLang="en-US" sz="1600" b="1" dirty="0">
                <a:solidFill>
                  <a:srgbClr val="FF0000"/>
                </a:solidFill>
              </a:rPr>
              <a:t>최소화</a:t>
            </a:r>
            <a:r>
              <a:rPr lang="ko-KR" altLang="en-US" sz="1200" dirty="0"/>
              <a:t>하고자 하였음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D52107A-D86C-4673-B102-71CC68E6E3F6}"/>
              </a:ext>
            </a:extLst>
          </p:cNvPr>
          <p:cNvSpPr/>
          <p:nvPr/>
        </p:nvSpPr>
        <p:spPr>
          <a:xfrm>
            <a:off x="1168400" y="3608510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ACC3238-55C9-453F-A4A0-E38C15C6FF58}"/>
              </a:ext>
            </a:extLst>
          </p:cNvPr>
          <p:cNvSpPr/>
          <p:nvPr/>
        </p:nvSpPr>
        <p:spPr>
          <a:xfrm>
            <a:off x="1177636" y="2430482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B7024C3-74D4-45CA-A786-F0821ED6FE1E}"/>
              </a:ext>
            </a:extLst>
          </p:cNvPr>
          <p:cNvSpPr/>
          <p:nvPr/>
        </p:nvSpPr>
        <p:spPr>
          <a:xfrm>
            <a:off x="8077201" y="3608510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5C23175-3DB3-467E-8BBD-03C3AB025337}"/>
              </a:ext>
            </a:extLst>
          </p:cNvPr>
          <p:cNvSpPr/>
          <p:nvPr/>
        </p:nvSpPr>
        <p:spPr>
          <a:xfrm>
            <a:off x="2890982" y="1919441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5816FC-D91A-4FB4-9E6A-693F052887D1}"/>
              </a:ext>
            </a:extLst>
          </p:cNvPr>
          <p:cNvSpPr/>
          <p:nvPr/>
        </p:nvSpPr>
        <p:spPr>
          <a:xfrm>
            <a:off x="8709315" y="1304437"/>
            <a:ext cx="2635249" cy="3886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통합 검색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ko-KR" altLang="en-US" sz="1200" b="1" dirty="0">
                <a:solidFill>
                  <a:schemeClr val="tx1"/>
                </a:solidFill>
              </a:rPr>
              <a:t> 선택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</a:rPr>
              <a:t>클릭 시</a:t>
            </a:r>
            <a:r>
              <a:rPr lang="ko-KR" altLang="en-US" sz="1000" dirty="0">
                <a:solidFill>
                  <a:schemeClr val="tx1"/>
                </a:solidFill>
              </a:rPr>
              <a:t> 통합검색 </a:t>
            </a:r>
            <a:r>
              <a:rPr lang="en-US" altLang="ko-KR" sz="1000" dirty="0">
                <a:solidFill>
                  <a:schemeClr val="tx1"/>
                </a:solidFill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</a:rPr>
              <a:t>화면으로 </a:t>
            </a:r>
            <a:r>
              <a:rPr lang="ko-KR" altLang="en-US" sz="1200" b="1" dirty="0">
                <a:solidFill>
                  <a:srgbClr val="FF0000"/>
                </a:solidFill>
              </a:rPr>
              <a:t>페이지 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세부 검색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ko-KR" altLang="en-US" sz="1200" b="1" dirty="0">
                <a:solidFill>
                  <a:schemeClr val="tx1"/>
                </a:solidFill>
              </a:rPr>
              <a:t> 창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텍스트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체크박스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셀렉트</a:t>
            </a:r>
            <a:r>
              <a:rPr lang="ko-KR" altLang="en-US" sz="1000" dirty="0">
                <a:solidFill>
                  <a:schemeClr val="tx1"/>
                </a:solidFill>
              </a:rPr>
              <a:t> 등의 </a:t>
            </a:r>
            <a:r>
              <a:rPr lang="ko-KR" altLang="en-US" sz="1200" b="1" dirty="0">
                <a:solidFill>
                  <a:srgbClr val="0070C0"/>
                </a:solidFill>
              </a:rPr>
              <a:t>기능</a:t>
            </a:r>
            <a:r>
              <a:rPr lang="ko-KR" altLang="en-US" sz="1000" dirty="0">
                <a:solidFill>
                  <a:schemeClr val="tx1"/>
                </a:solidFill>
              </a:rPr>
              <a:t> 통한 세부적인 </a:t>
            </a:r>
            <a:r>
              <a:rPr lang="ko-KR" altLang="en-US" sz="1200" b="1" dirty="0">
                <a:solidFill>
                  <a:srgbClr val="FF0000"/>
                </a:solidFill>
              </a:rPr>
              <a:t>검색 기능</a:t>
            </a:r>
            <a:r>
              <a:rPr lang="ko-KR" altLang="en-US" sz="1000" dirty="0">
                <a:solidFill>
                  <a:schemeClr val="tx1"/>
                </a:solidFill>
              </a:rPr>
              <a:t> 부여 설정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재고 품목 리스트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현재 저장되어 있는 </a:t>
            </a:r>
            <a:r>
              <a:rPr lang="ko-KR" altLang="en-US" sz="1200" b="1" dirty="0">
                <a:solidFill>
                  <a:srgbClr val="0070C0"/>
                </a:solidFill>
              </a:rPr>
              <a:t>제품 리스트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나열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</a:rPr>
              <a:t>수정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삭제 버튼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rgbClr val="0070C0"/>
                </a:solidFill>
              </a:rPr>
              <a:t>삭제</a:t>
            </a:r>
            <a:r>
              <a:rPr lang="ko-KR" altLang="en-US" sz="1000" dirty="0">
                <a:solidFill>
                  <a:schemeClr val="tx1"/>
                </a:solidFill>
              </a:rPr>
              <a:t> 버튼 </a:t>
            </a:r>
            <a:r>
              <a:rPr lang="ko-KR" altLang="en-US" sz="1200" b="1" dirty="0">
                <a:solidFill>
                  <a:srgbClr val="0070C0"/>
                </a:solidFill>
              </a:rPr>
              <a:t>클릭</a:t>
            </a:r>
            <a:r>
              <a:rPr lang="ko-KR" altLang="en-US" sz="1000" dirty="0">
                <a:solidFill>
                  <a:schemeClr val="tx1"/>
                </a:solidFill>
              </a:rPr>
              <a:t> 시 해당 제품 행 </a:t>
            </a:r>
            <a:r>
              <a:rPr lang="ko-KR" altLang="en-US" sz="1200" b="1" dirty="0">
                <a:solidFill>
                  <a:srgbClr val="FF0000"/>
                </a:solidFill>
              </a:rPr>
              <a:t>삭제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200" b="1" dirty="0">
                <a:solidFill>
                  <a:srgbClr val="0070C0"/>
                </a:solidFill>
              </a:rPr>
              <a:t>수정</a:t>
            </a:r>
            <a:r>
              <a:rPr lang="ko-KR" altLang="en-US" sz="1000" dirty="0">
                <a:solidFill>
                  <a:schemeClr val="tx1"/>
                </a:solidFill>
              </a:rPr>
              <a:t> 버튼 </a:t>
            </a:r>
            <a:r>
              <a:rPr lang="ko-KR" altLang="en-US" sz="1200" b="1" dirty="0">
                <a:solidFill>
                  <a:srgbClr val="0070C0"/>
                </a:solidFill>
              </a:rPr>
              <a:t>클릭</a:t>
            </a:r>
            <a:r>
              <a:rPr lang="ko-KR" altLang="en-US" sz="1000" dirty="0">
                <a:solidFill>
                  <a:schemeClr val="tx1"/>
                </a:solidFill>
              </a:rPr>
              <a:t> 시 해당 행 </a:t>
            </a:r>
            <a:r>
              <a:rPr lang="en-US" altLang="ko-KR" sz="1000" dirty="0">
                <a:solidFill>
                  <a:schemeClr val="tx1"/>
                </a:solidFill>
              </a:rPr>
              <a:t>5</a:t>
            </a:r>
            <a:r>
              <a:rPr lang="ko-KR" altLang="en-US" sz="1000" dirty="0">
                <a:solidFill>
                  <a:schemeClr val="tx1"/>
                </a:solidFill>
              </a:rPr>
              <a:t>번으로 </a:t>
            </a:r>
            <a:r>
              <a:rPr lang="ko-KR" altLang="en-US" sz="1200" b="1" dirty="0">
                <a:solidFill>
                  <a:srgbClr val="FF0000"/>
                </a:solidFill>
              </a:rPr>
              <a:t>전환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</a:t>
            </a:r>
            <a:r>
              <a:rPr lang="ko-KR" altLang="en-US" sz="1200" b="1" dirty="0">
                <a:solidFill>
                  <a:schemeClr val="tx1"/>
                </a:solidFill>
              </a:rPr>
              <a:t>수정 선택 시 변환되는 행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0070C0"/>
                </a:solidFill>
              </a:rPr>
              <a:t>클릭</a:t>
            </a:r>
            <a:r>
              <a:rPr lang="ko-KR" altLang="en-US" sz="1000" dirty="0">
                <a:solidFill>
                  <a:schemeClr val="tx1"/>
                </a:solidFill>
              </a:rPr>
              <a:t> 시 수정 가능한 텍스트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셀렉트로</a:t>
            </a:r>
            <a:r>
              <a:rPr lang="ko-KR" altLang="en-US" sz="1000" dirty="0">
                <a:solidFill>
                  <a:schemeClr val="tx1"/>
                </a:solidFill>
              </a:rPr>
              <a:t> 구성된 행으로 </a:t>
            </a:r>
            <a:r>
              <a:rPr lang="ko-KR" altLang="en-US" sz="1200" b="1" dirty="0">
                <a:solidFill>
                  <a:srgbClr val="FF0000"/>
                </a:solidFill>
              </a:rPr>
              <a:t>전환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B23195D-E1E5-4906-8DF1-364D093E51B3}"/>
              </a:ext>
            </a:extLst>
          </p:cNvPr>
          <p:cNvSpPr/>
          <p:nvPr/>
        </p:nvSpPr>
        <p:spPr>
          <a:xfrm>
            <a:off x="1168400" y="402573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363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0C4CB-C449-469E-AB46-A6A305822E91}"/>
              </a:ext>
            </a:extLst>
          </p:cNvPr>
          <p:cNvSpPr/>
          <p:nvPr/>
        </p:nvSpPr>
        <p:spPr>
          <a:xfrm>
            <a:off x="0" y="0"/>
            <a:ext cx="12192000" cy="74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9FFFAC-1336-46E9-9A1B-43686BAF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85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1EBA486-01CD-4ED7-92C8-82699434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675"/>
            <a:ext cx="10515600" cy="3847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ko-KR" altLang="en-US" sz="2000" dirty="0"/>
              <a:t>재고관리 화면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(</a:t>
            </a:r>
            <a:r>
              <a:rPr lang="ko-KR" altLang="en-US" sz="2000" dirty="0"/>
              <a:t>가전</a:t>
            </a:r>
            <a:r>
              <a:rPr lang="en-US" altLang="ko-KR" sz="2000" dirty="0"/>
              <a:t>-</a:t>
            </a:r>
            <a:r>
              <a:rPr lang="ko-KR" altLang="en-US" sz="2000" dirty="0"/>
              <a:t>검색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17E6C7-FD7C-48E6-B447-EF78AFD9174F}"/>
              </a:ext>
            </a:extLst>
          </p:cNvPr>
          <p:cNvSpPr txBox="1">
            <a:spLocks/>
          </p:cNvSpPr>
          <p:nvPr/>
        </p:nvSpPr>
        <p:spPr>
          <a:xfrm>
            <a:off x="838200" y="5190838"/>
            <a:ext cx="10515600" cy="1311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재고관리 화면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설명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 대분류 중 가전 제품에서의 선택</a:t>
            </a:r>
            <a:r>
              <a:rPr lang="en-US" altLang="ko-KR" sz="1200" dirty="0"/>
              <a:t>, </a:t>
            </a:r>
            <a:r>
              <a:rPr lang="ko-KR" altLang="en-US" sz="1200" dirty="0"/>
              <a:t>가전에서의 검색</a:t>
            </a:r>
            <a:r>
              <a:rPr lang="en-US" altLang="ko-KR" sz="1200" dirty="0"/>
              <a:t>, </a:t>
            </a:r>
            <a:r>
              <a:rPr lang="ko-KR" altLang="en-US" sz="1200" dirty="0"/>
              <a:t>입</a:t>
            </a:r>
            <a:r>
              <a:rPr lang="en-US" altLang="ko-KR" sz="1200" dirty="0"/>
              <a:t>/</a:t>
            </a:r>
            <a:r>
              <a:rPr lang="ko-KR" altLang="en-US" sz="1200" dirty="0"/>
              <a:t>출고 관리</a:t>
            </a:r>
            <a:r>
              <a:rPr lang="en-US" altLang="ko-KR" sz="1200" dirty="0"/>
              <a:t>, </a:t>
            </a:r>
            <a:r>
              <a:rPr lang="ko-KR" altLang="en-US" sz="1200" dirty="0"/>
              <a:t>통계 등 하위 검색 기능의 선택</a:t>
            </a:r>
            <a:r>
              <a:rPr lang="en-US" altLang="ko-KR" sz="1200" dirty="0"/>
              <a:t> </a:t>
            </a:r>
            <a:r>
              <a:rPr lang="ko-KR" altLang="en-US" sz="1200" dirty="0"/>
              <a:t>등을 다양하게 구현하여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사용자가 원하는 재고관리 기능을 쉽게 찾을 수 있도록 함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가전 제품군 중 재고관리가 필요한 제품에 대한 검색의 가짓수와 </a:t>
            </a:r>
            <a:r>
              <a:rPr lang="ko-KR" altLang="en-US" sz="1600" b="1" dirty="0">
                <a:solidFill>
                  <a:srgbClr val="0070C0"/>
                </a:solidFill>
              </a:rPr>
              <a:t>검색 기능</a:t>
            </a:r>
            <a:r>
              <a:rPr lang="ko-KR" altLang="en-US" sz="1200" dirty="0"/>
              <a:t>을 제공하여 사용자에게 </a:t>
            </a:r>
            <a:r>
              <a:rPr lang="ko-KR" altLang="en-US" sz="1600" b="1" dirty="0">
                <a:solidFill>
                  <a:srgbClr val="0070C0"/>
                </a:solidFill>
              </a:rPr>
              <a:t>편의성</a:t>
            </a:r>
            <a:r>
              <a:rPr lang="ko-KR" altLang="en-US" sz="1200" dirty="0"/>
              <a:t>을 제공하고자 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763DE8-9972-4DFF-9718-EDFF7ED32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6" y="1313675"/>
            <a:ext cx="7863664" cy="3873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E52115FA-B10C-479C-A776-BDC6A3496FBC}"/>
              </a:ext>
            </a:extLst>
          </p:cNvPr>
          <p:cNvSpPr/>
          <p:nvPr/>
        </p:nvSpPr>
        <p:spPr>
          <a:xfrm>
            <a:off x="1667164" y="242428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E5C7265-8DB1-415F-905D-092E81537105}"/>
              </a:ext>
            </a:extLst>
          </p:cNvPr>
          <p:cNvSpPr/>
          <p:nvPr/>
        </p:nvSpPr>
        <p:spPr>
          <a:xfrm>
            <a:off x="4331855" y="202276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9792318-9733-448F-87C8-0C7CBE1A67B1}"/>
              </a:ext>
            </a:extLst>
          </p:cNvPr>
          <p:cNvSpPr/>
          <p:nvPr/>
        </p:nvSpPr>
        <p:spPr>
          <a:xfrm>
            <a:off x="1468583" y="2935878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7EFE0A9-F05A-4D9A-B006-DEC02ADE3896}"/>
              </a:ext>
            </a:extLst>
          </p:cNvPr>
          <p:cNvSpPr/>
          <p:nvPr/>
        </p:nvSpPr>
        <p:spPr>
          <a:xfrm>
            <a:off x="7093395" y="280891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C8A1D5-9405-4668-81CB-FCFF71622F9D}"/>
              </a:ext>
            </a:extLst>
          </p:cNvPr>
          <p:cNvSpPr/>
          <p:nvPr/>
        </p:nvSpPr>
        <p:spPr>
          <a:xfrm>
            <a:off x="8709315" y="1304439"/>
            <a:ext cx="2635249" cy="38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각 번호 별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재고관리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해당 </a:t>
            </a:r>
            <a:r>
              <a:rPr lang="en-US" altLang="ko-KR" sz="1000" dirty="0">
                <a:solidFill>
                  <a:schemeClr val="tx1"/>
                </a:solidFill>
              </a:rPr>
              <a:t>UI</a:t>
            </a:r>
            <a:r>
              <a:rPr lang="ko-KR" altLang="en-US" sz="1000" dirty="0">
                <a:solidFill>
                  <a:schemeClr val="tx1"/>
                </a:solidFill>
              </a:rPr>
              <a:t>로 </a:t>
            </a:r>
            <a:r>
              <a:rPr lang="ko-KR" altLang="en-US" sz="1200" b="1" dirty="0">
                <a:solidFill>
                  <a:srgbClr val="0070C0"/>
                </a:solidFill>
              </a:rPr>
              <a:t>마우스 이동</a:t>
            </a:r>
            <a:r>
              <a:rPr lang="ko-KR" altLang="en-US" sz="1000" dirty="0">
                <a:solidFill>
                  <a:schemeClr val="tx1"/>
                </a:solidFill>
              </a:rPr>
              <a:t> 시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>
                <a:solidFill>
                  <a:schemeClr val="tx1"/>
                </a:solidFill>
              </a:rPr>
              <a:t>번 등장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대 분류 </a:t>
            </a:r>
            <a:r>
              <a:rPr lang="en-US" altLang="ko-KR" sz="1200" b="1" dirty="0" err="1">
                <a:solidFill>
                  <a:schemeClr val="tx1"/>
                </a:solidFill>
              </a:rPr>
              <a:t>ui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대분류 </a:t>
            </a:r>
            <a:r>
              <a:rPr lang="en-US" altLang="ko-KR" sz="1000" dirty="0">
                <a:solidFill>
                  <a:schemeClr val="tx1"/>
                </a:solidFill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</a:rPr>
              <a:t>클릭 버튼 중 </a:t>
            </a:r>
            <a:r>
              <a:rPr lang="ko-KR" altLang="en-US" sz="1200" b="1" dirty="0">
                <a:solidFill>
                  <a:srgbClr val="0070C0"/>
                </a:solidFill>
              </a:rPr>
              <a:t>가전 클릭</a:t>
            </a:r>
            <a:r>
              <a:rPr lang="ko-KR" altLang="en-US" sz="1000" dirty="0">
                <a:solidFill>
                  <a:schemeClr val="tx1"/>
                </a:solidFill>
              </a:rPr>
              <a:t> 시 가전 재고관리 상태로 </a:t>
            </a:r>
            <a:r>
              <a:rPr lang="ko-KR" altLang="en-US" sz="1200" b="1" dirty="0">
                <a:solidFill>
                  <a:srgbClr val="FF0000"/>
                </a:solidFill>
              </a:rPr>
              <a:t>전환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대 분류 가전 명시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2</a:t>
            </a:r>
            <a:r>
              <a:rPr lang="ko-KR" altLang="en-US" sz="1000" dirty="0">
                <a:solidFill>
                  <a:schemeClr val="tx1"/>
                </a:solidFill>
              </a:rPr>
              <a:t>번의 대분류 중 </a:t>
            </a:r>
            <a:r>
              <a:rPr lang="ko-KR" altLang="en-US" sz="1200" b="1" dirty="0">
                <a:solidFill>
                  <a:srgbClr val="0070C0"/>
                </a:solidFill>
              </a:rPr>
              <a:t>가전</a:t>
            </a:r>
            <a:r>
              <a:rPr lang="ko-KR" altLang="en-US" sz="1000" dirty="0">
                <a:solidFill>
                  <a:schemeClr val="tx1"/>
                </a:solidFill>
              </a:rPr>
              <a:t> 선택 시 </a:t>
            </a:r>
            <a:r>
              <a:rPr lang="ko-KR" altLang="en-US" sz="1200" b="1" dirty="0">
                <a:solidFill>
                  <a:srgbClr val="FF0000"/>
                </a:solidFill>
              </a:rPr>
              <a:t>명시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</a:rPr>
              <a:t>가전 하위 검색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가전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제품 검색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5. </a:t>
            </a:r>
            <a:r>
              <a:rPr lang="ko-KR" altLang="en-US" sz="1200" b="1" dirty="0">
                <a:solidFill>
                  <a:schemeClr val="tx1"/>
                </a:solidFill>
              </a:rPr>
              <a:t>가전 하위 입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출고 관리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가전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입</a:t>
            </a:r>
            <a:r>
              <a:rPr lang="en-US" altLang="ko-KR" sz="1200" b="1" dirty="0">
                <a:solidFill>
                  <a:srgbClr val="0070C0"/>
                </a:solidFill>
              </a:rPr>
              <a:t>/</a:t>
            </a:r>
            <a:r>
              <a:rPr lang="ko-KR" altLang="en-US" sz="1200" b="1" dirty="0">
                <a:solidFill>
                  <a:srgbClr val="0070C0"/>
                </a:solidFill>
              </a:rPr>
              <a:t>출고 관리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6. </a:t>
            </a:r>
            <a:r>
              <a:rPr lang="ko-KR" altLang="en-US" sz="1200" b="1" dirty="0">
                <a:solidFill>
                  <a:schemeClr val="tx1"/>
                </a:solidFill>
              </a:rPr>
              <a:t>가전 하위 통계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가전 카테고리 중 </a:t>
            </a:r>
            <a:r>
              <a:rPr lang="ko-KR" altLang="en-US" sz="1200" b="1" dirty="0">
                <a:solidFill>
                  <a:srgbClr val="0070C0"/>
                </a:solidFill>
              </a:rPr>
              <a:t>통계</a:t>
            </a:r>
            <a:r>
              <a:rPr lang="ko-KR" altLang="en-US" sz="1000" dirty="0">
                <a:solidFill>
                  <a:schemeClr val="tx1"/>
                </a:solidFill>
              </a:rPr>
              <a:t>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7. </a:t>
            </a:r>
            <a:r>
              <a:rPr lang="ko-KR" altLang="en-US" sz="1200" b="1" dirty="0">
                <a:solidFill>
                  <a:schemeClr val="tx1"/>
                </a:solidFill>
              </a:rPr>
              <a:t>가전 하위 제품 검색 화면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가전 </a:t>
            </a:r>
            <a:r>
              <a:rPr lang="ko-KR" altLang="en-US" sz="1200" b="1" dirty="0">
                <a:solidFill>
                  <a:srgbClr val="0070C0"/>
                </a:solidFill>
              </a:rPr>
              <a:t>검색 </a:t>
            </a:r>
            <a:r>
              <a:rPr lang="en-US" altLang="ko-KR" sz="1200" b="1" dirty="0">
                <a:solidFill>
                  <a:srgbClr val="0070C0"/>
                </a:solidFill>
              </a:rPr>
              <a:t>UI</a:t>
            </a:r>
            <a:r>
              <a:rPr lang="en-US" altLang="ko-KR" sz="1000" dirty="0">
                <a:solidFill>
                  <a:srgbClr val="0070C0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화면 페이지 </a:t>
            </a:r>
            <a:r>
              <a:rPr lang="ko-KR" altLang="en-US" sz="1200" b="1" dirty="0">
                <a:solidFill>
                  <a:srgbClr val="FF0000"/>
                </a:solidFill>
              </a:rPr>
              <a:t>이동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7DBC61E-FBDD-459D-805C-5128DEDDFBF5}"/>
              </a:ext>
            </a:extLst>
          </p:cNvPr>
          <p:cNvSpPr/>
          <p:nvPr/>
        </p:nvSpPr>
        <p:spPr>
          <a:xfrm>
            <a:off x="1745673" y="3161146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6D29149-9468-46E8-A355-86D7D8EED466}"/>
              </a:ext>
            </a:extLst>
          </p:cNvPr>
          <p:cNvSpPr/>
          <p:nvPr/>
        </p:nvSpPr>
        <p:spPr>
          <a:xfrm>
            <a:off x="1736437" y="3974870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2CEFEA9-8900-450C-A900-E224F4151E7F}"/>
              </a:ext>
            </a:extLst>
          </p:cNvPr>
          <p:cNvSpPr/>
          <p:nvPr/>
        </p:nvSpPr>
        <p:spPr>
          <a:xfrm>
            <a:off x="3481959" y="2392153"/>
            <a:ext cx="267854" cy="2678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A52D468-E582-45B4-88E2-E73CE361729C}"/>
              </a:ext>
            </a:extLst>
          </p:cNvPr>
          <p:cNvSpPr/>
          <p:nvPr/>
        </p:nvSpPr>
        <p:spPr>
          <a:xfrm>
            <a:off x="3846498" y="2360023"/>
            <a:ext cx="1942887" cy="3321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가전 </a:t>
            </a:r>
            <a:r>
              <a:rPr lang="en-US" altLang="ko-KR" sz="1600" dirty="0">
                <a:solidFill>
                  <a:schemeClr val="tx1"/>
                </a:solidFill>
              </a:rPr>
              <a:t>TV PC </a:t>
            </a:r>
            <a:r>
              <a:rPr lang="ko-KR" altLang="en-US" sz="1600" dirty="0">
                <a:solidFill>
                  <a:schemeClr val="tx1"/>
                </a:solidFill>
              </a:rPr>
              <a:t>모바일</a:t>
            </a:r>
          </a:p>
        </p:txBody>
      </p:sp>
    </p:spTree>
    <p:extLst>
      <p:ext uri="{BB962C8B-B14F-4D97-AF65-F5344CB8AC3E}">
        <p14:creationId xmlns:p14="http://schemas.microsoft.com/office/powerpoint/2010/main" val="55297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1502</Words>
  <Application>Microsoft Office PowerPoint</Application>
  <PresentationFormat>와이드스크린</PresentationFormat>
  <Paragraphs>252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굴림</vt:lpstr>
      <vt:lpstr>맑은 고딕</vt:lpstr>
      <vt:lpstr>Arial</vt:lpstr>
      <vt:lpstr>Office 테마</vt:lpstr>
      <vt:lpstr>4조 새벽코딩   </vt:lpstr>
      <vt:lpstr>목차(중간과정)</vt:lpstr>
      <vt:lpstr> ※.목차</vt:lpstr>
      <vt:lpstr>1. 프로젝트 개요</vt:lpstr>
      <vt:lpstr>2. 데이터베이스 설계서(erp)</vt:lpstr>
      <vt:lpstr>3. 테이블 설계서</vt:lpstr>
      <vt:lpstr>4. 화면 ui 구성</vt:lpstr>
      <vt:lpstr>4. 화면 ui 구성</vt:lpstr>
      <vt:lpstr>4. 화면 ui 구성</vt:lpstr>
      <vt:lpstr>4. 화면 ui 구성</vt:lpstr>
      <vt:lpstr>4. 화면 ui 구성</vt:lpstr>
      <vt:lpstr>4. 화면 ui 구성</vt:lpstr>
      <vt:lpstr>4. 화면 ui 구성</vt:lpstr>
      <vt:lpstr>4. 화면 ui 구성</vt:lpstr>
      <vt:lpstr>6. 앞으로의 계획</vt:lpstr>
      <vt:lpstr>끝마침.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4조 새벽코딩   </dc:title>
  <dc:creator>kosmo</dc:creator>
  <cp:lastModifiedBy>kosmo</cp:lastModifiedBy>
  <cp:revision>47</cp:revision>
  <dcterms:created xsi:type="dcterms:W3CDTF">2021-10-15T07:29:04Z</dcterms:created>
  <dcterms:modified xsi:type="dcterms:W3CDTF">2021-10-15T14:17:35Z</dcterms:modified>
</cp:coreProperties>
</file>