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05" r:id="rId4"/>
    <p:sldId id="260" r:id="rId5"/>
    <p:sldId id="306" r:id="rId6"/>
    <p:sldId id="262" r:id="rId7"/>
    <p:sldId id="263" r:id="rId8"/>
    <p:sldId id="275" r:id="rId9"/>
    <p:sldId id="276" r:id="rId10"/>
    <p:sldId id="277" r:id="rId11"/>
    <p:sldId id="288" r:id="rId12"/>
    <p:sldId id="289" r:id="rId13"/>
    <p:sldId id="290" r:id="rId14"/>
    <p:sldId id="291" r:id="rId15"/>
    <p:sldId id="293" r:id="rId16"/>
    <p:sldId id="295" r:id="rId17"/>
    <p:sldId id="292" r:id="rId18"/>
    <p:sldId id="294" r:id="rId19"/>
    <p:sldId id="296" r:id="rId20"/>
    <p:sldId id="287" r:id="rId21"/>
    <p:sldId id="264" r:id="rId22"/>
    <p:sldId id="265" r:id="rId23"/>
    <p:sldId id="297" r:id="rId24"/>
    <p:sldId id="298" r:id="rId25"/>
    <p:sldId id="299" r:id="rId26"/>
    <p:sldId id="300" r:id="rId27"/>
    <p:sldId id="304" r:id="rId28"/>
    <p:sldId id="301" r:id="rId29"/>
    <p:sldId id="302" r:id="rId30"/>
    <p:sldId id="303" r:id="rId31"/>
    <p:sldId id="267" r:id="rId32"/>
    <p:sldId id="268" r:id="rId33"/>
    <p:sldId id="307" r:id="rId34"/>
    <p:sldId id="2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mo" initials="k" lastIdx="1" clrIdx="0">
    <p:extLst>
      <p:ext uri="{19B8F6BF-5375-455C-9EA6-DF929625EA0E}">
        <p15:presenceInfo xmlns:p15="http://schemas.microsoft.com/office/powerpoint/2012/main" userId="kos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7E54DF-0A8B-4ED2-B5C6-21C6EE45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1BC52-E0C1-49B4-99C2-261B0759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15216" cy="1810003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23110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6CCAA5-74C9-43A2-8A60-2ACD5BEC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80032D6-89B6-4BDF-8623-C374D9496C36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46F4C2-EBA5-4D2F-B456-5DC008C502A0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273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7109ED-FAAE-4A17-9AE8-6E4078A7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77216" cy="150516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CC407F-412C-4233-9C0B-E8DD2F39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05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3D78A1-54AB-4C64-9231-E1A151976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0527963-A566-4588-900A-B3C0667D02F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170E30-DC9E-423F-8800-1A7F54779D3C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D3E7A2-641B-46FB-B449-5A212E01FCED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53922D-91EA-4638-97CE-F1182C91D1F8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0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E7A03-26E8-4415-B274-3A90EC12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3D00FA-0918-4F54-A369-4C3538FC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9C858D72-871A-4097-9939-D38D662B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7790"/>
              </p:ext>
            </p:extLst>
          </p:nvPr>
        </p:nvGraphicFramePr>
        <p:xfrm>
          <a:off x="5366327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6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T_ITEM_NO : TV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T_ITEM_REG_DATE : TV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T_BUILD_DAY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T_POWER_CONSUM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T_ITEM_SIZE_X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T_ITEM_SIZE_Z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T_PIC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83EF53E3-CA7E-413A-B101-961009CC0BF5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062076-B651-441D-B066-7D3A37F7F960}"/>
              </a:ext>
            </a:extLst>
          </p:cNvPr>
          <p:cNvSpPr/>
          <p:nvPr/>
        </p:nvSpPr>
        <p:spPr>
          <a:xfrm>
            <a:off x="5463722" y="1786953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691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T_STOCK_OUT_CNT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B5C4D8B-9F24-4DA1-99B4-60E4C52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790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98E24F-A5E1-4399-A3EB-6D4E970D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05689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6F6B0E-98CD-4EE9-A04C-E6FFFEF8A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3D2ED02-58DE-43F0-BD32-9EB93A4D6D75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893346-10FD-4743-89AC-DB3F0610D590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DE00D0-176C-43DD-AA18-74B92C2E1FA0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C37C67-9C50-46F8-9C4A-F4CC6C5330F0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21104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029D37-74E1-47B7-AD45-075AEBA9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8674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4799F4-B996-4B3D-B2FA-8D68FE6B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61F52F-A999-4768-A895-600E6EA6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641015A-B799-4430-B581-D293BF76A43B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AEB92-A3CB-452D-8C89-D86CEA42E1FA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E2EA9-67B5-479C-BD5B-7AE36759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8D6000-421B-48A9-AF5B-5C8E1DC8B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graphicFrame>
        <p:nvGraphicFramePr>
          <p:cNvPr id="13" name="표 33">
            <a:extLst>
              <a:ext uri="{FF2B5EF4-FFF2-40B4-BE49-F238E27FC236}">
                <a16:creationId xmlns:a16="http://schemas.microsoft.com/office/drawing/2014/main" id="{1F97812D-B02F-467F-9637-03ACBCE1B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15437"/>
              </p:ext>
            </p:extLst>
          </p:nvPr>
        </p:nvGraphicFramePr>
        <p:xfrm>
          <a:off x="5366327" y="1252644"/>
          <a:ext cx="5997073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5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P_ITEM_NO : PC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P_ITEM_REG_DATE : PC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P_BUILD_DAY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P_POWER_CONSUM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P_ITEM_SIZE_X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P_ITEM_SIZE_Z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P_PIC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2CF239E6-2140-40B2-84BF-19F9DE23638F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B01F55-3C12-4282-A155-9FE3478336DA}"/>
              </a:ext>
            </a:extLst>
          </p:cNvPr>
          <p:cNvSpPr/>
          <p:nvPr/>
        </p:nvSpPr>
        <p:spPr>
          <a:xfrm>
            <a:off x="5454485" y="1786952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9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4105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P_STOCK_OUT_CNT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6E4711-0BD7-4A15-B812-1FE43B5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2" y="1252644"/>
            <a:ext cx="3343742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356BBB-AD47-4FA0-8D51-A6E76CC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" y="3838645"/>
            <a:ext cx="3496163" cy="1810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DC3532-D5C3-4CA9-A273-BA0B2B57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729A88A-7C58-4A93-A14C-B6F800A62124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417D55-1920-42F2-9158-9E20E9AC2E63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7D4BD0-254F-43D7-874E-B1C38D7C1B9A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4366B8-2941-4D95-B2A6-C6B9A0F2AAD7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534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AB89517-CF18-4358-9ED4-3575FECA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915321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AE6BA7-B3FA-4FEC-A018-7A0ABA67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3838645"/>
            <a:ext cx="4191585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A82BFF-5253-44B7-85EA-C17ABCD6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FA4BDF3-9081-4F87-893E-0B85483B1345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CD255F-C7A7-41AE-BD8F-C3D5AF847ED5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4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65625"/>
              </p:ext>
            </p:extLst>
          </p:nvPr>
        </p:nvGraphicFramePr>
        <p:xfrm>
          <a:off x="5366327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6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모바일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모바일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6710E0A-EE27-4369-AC2A-7A1E5B2E0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039B4-F844-46B7-A8E4-9CF35AC7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84309" cy="525643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1769C6E-7EDF-4E4D-B81A-C9DC7C212C0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D724D8-496E-4EA2-820C-B0BB51E8648A}"/>
              </a:ext>
            </a:extLst>
          </p:cNvPr>
          <p:cNvSpPr/>
          <p:nvPr/>
        </p:nvSpPr>
        <p:spPr>
          <a:xfrm>
            <a:off x="5472959" y="1786953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0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2155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5E922EC-233E-4907-BA2E-6D7E37E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72321" cy="1810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B509EF-8B3F-4D34-9FEE-AD8BDCD7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24742" cy="1810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128836-58F4-4DD6-BEBD-2CBEA971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ECD7FFB-9C87-4834-BE40-73CE4F8BD6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CBCD26-FD0E-4619-AD82-0F6681B39FC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9A3AA9-066F-4892-854D-2D182E5EF6EF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7CECA3-15FE-4779-BEEF-1D8346865A0D}"/>
              </a:ext>
            </a:extLst>
          </p:cNvPr>
          <p:cNvSpPr/>
          <p:nvPr/>
        </p:nvSpPr>
        <p:spPr>
          <a:xfrm>
            <a:off x="6193395" y="4115470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 및 역할 소개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적용기술 및 개발환경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(ERD)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/>
              <a:t>구성</a:t>
            </a: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3274-3B46-43F3-A82F-E09DF045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067478" cy="4124901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5B2C6F4E-CB3B-4DB3-B226-BD3C8B8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539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게시판에 사용자들이 올린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작성글을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관리하는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테이블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SUBJECT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제목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WRITER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CONTENT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내용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PWD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비밀번호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EMAIL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 이메일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작성날짜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default </a:t>
                      </a:r>
                      <a:r>
                        <a:rPr lang="en-US" altLang="ko-KR" sz="1100" dirty="0" err="1">
                          <a:solidFill>
                            <a:sysClr val="windowText" lastClr="000000"/>
                          </a:solidFill>
                        </a:rPr>
                        <a:t>sysdate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READCOUNT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조회수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GROUP_NO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게시글의 소속 그룹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화면 출력 순서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PRINT_LEVEL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댓글 들여쓰기 레벨 단계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이미지파일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C67C3DC-3F0D-437C-BBBC-B3700208A852}"/>
              </a:ext>
            </a:extLst>
          </p:cNvPr>
          <p:cNvSpPr/>
          <p:nvPr/>
        </p:nvSpPr>
        <p:spPr>
          <a:xfrm>
            <a:off x="1505940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CB8C-1F74-4FE3-968B-280359C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886BA5D-F64F-4087-9C48-D21E445346F1}"/>
              </a:ext>
            </a:extLst>
          </p:cNvPr>
          <p:cNvSpPr/>
          <p:nvPr/>
        </p:nvSpPr>
        <p:spPr>
          <a:xfrm>
            <a:off x="6193395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1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68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90838"/>
            <a:ext cx="10515601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7823201" y="1138409"/>
            <a:ext cx="3530598" cy="404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DA5C1-F479-4460-8E3D-112D4474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897E1B-B4FA-47AE-B862-00547B568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47683"/>
            <a:ext cx="6985002" cy="4047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607126" y="15308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4988218" y="153818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6502116" y="14962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7264981" y="1618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067957" y="18865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1067957" y="24052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6096000" y="234978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6096000" y="300240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모두 검색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검색 리셋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제품 </a:t>
            </a:r>
            <a:r>
              <a:rPr lang="ko-KR" altLang="en-US" sz="1200" b="1" dirty="0">
                <a:solidFill>
                  <a:srgbClr val="FF0000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제품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제품 </a:t>
            </a:r>
            <a:r>
              <a:rPr lang="ko-KR" altLang="en-US" sz="1200" b="1" dirty="0">
                <a:solidFill>
                  <a:srgbClr val="FF0000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E796BB-0EC4-46BD-AE9C-CDFC7DE0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146171"/>
            <a:ext cx="6984997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331006" y="185429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264094" y="255722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324293" y="413843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4330695" y="361077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5886929" y="387863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제품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FC806D-DC48-4948-9553-F977BB38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1133149"/>
            <a:ext cx="6996563" cy="4044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1339403" y="42992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935825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5496557" y="370244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6293664" y="394009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450BF5-094D-4DDB-A857-AE199C64FDDF}"/>
              </a:ext>
            </a:extLst>
          </p:cNvPr>
          <p:cNvSpPr/>
          <p:nvPr/>
        </p:nvSpPr>
        <p:spPr>
          <a:xfrm>
            <a:off x="6825671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2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제품종류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</a:t>
            </a:r>
            <a:r>
              <a:rPr lang="ko-KR" altLang="en-US" sz="1200" b="1" dirty="0">
                <a:solidFill>
                  <a:srgbClr val="0070C0"/>
                </a:solidFill>
              </a:rPr>
              <a:t>대분류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가전</a:t>
            </a:r>
            <a:r>
              <a:rPr lang="en-US" altLang="ko-KR" sz="1000" dirty="0">
                <a:solidFill>
                  <a:schemeClr val="tx1"/>
                </a:solidFill>
              </a:rPr>
              <a:t>, TV, PC, </a:t>
            </a:r>
            <a:r>
              <a:rPr lang="ko-KR" altLang="en-US" sz="1000" dirty="0">
                <a:solidFill>
                  <a:schemeClr val="tx1"/>
                </a:solidFill>
              </a:rPr>
              <a:t>모바일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10CDFF-52A9-4497-8E2A-02956DC7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5" y="1133668"/>
            <a:ext cx="6994326" cy="4043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7C87402-E285-4AF1-A47E-741C73A35DBD}"/>
              </a:ext>
            </a:extLst>
          </p:cNvPr>
          <p:cNvSpPr/>
          <p:nvPr/>
        </p:nvSpPr>
        <p:spPr>
          <a:xfrm>
            <a:off x="1339403" y="42992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E93A63-AFA0-4B5A-AF1D-8513F87C6658}"/>
              </a:ext>
            </a:extLst>
          </p:cNvPr>
          <p:cNvSpPr/>
          <p:nvPr/>
        </p:nvSpPr>
        <p:spPr>
          <a:xfrm>
            <a:off x="1935825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40B636-E5CC-4505-BCD1-CB7E3E0C41A1}"/>
              </a:ext>
            </a:extLst>
          </p:cNvPr>
          <p:cNvSpPr/>
          <p:nvPr/>
        </p:nvSpPr>
        <p:spPr>
          <a:xfrm>
            <a:off x="5496557" y="370244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BAAFBAC-98E1-47C7-927C-204E445CFC2D}"/>
              </a:ext>
            </a:extLst>
          </p:cNvPr>
          <p:cNvSpPr/>
          <p:nvPr/>
        </p:nvSpPr>
        <p:spPr>
          <a:xfrm>
            <a:off x="6293664" y="394009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C70B5C-A119-4288-8BDA-DE256EB3A77E}"/>
              </a:ext>
            </a:extLst>
          </p:cNvPr>
          <p:cNvSpPr/>
          <p:nvPr/>
        </p:nvSpPr>
        <p:spPr>
          <a:xfrm>
            <a:off x="6825671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B0EA35D-2002-4F98-AD78-D06F39F27CB7}"/>
              </a:ext>
            </a:extLst>
          </p:cNvPr>
          <p:cNvSpPr/>
          <p:nvPr/>
        </p:nvSpPr>
        <p:spPr>
          <a:xfrm>
            <a:off x="3698794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대분류의</a:t>
            </a:r>
            <a:r>
              <a:rPr lang="ko-KR" altLang="en-US" sz="1200" b="1" dirty="0">
                <a:solidFill>
                  <a:srgbClr val="0070C0"/>
                </a:solidFill>
              </a:rPr>
              <a:t> 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중분류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2C64D9-DDB0-4302-A65C-0B1D5957B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0612"/>
            <a:ext cx="6984996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A53B4EF0-CC75-467A-9A61-87A7595E6C11}"/>
              </a:ext>
            </a:extLst>
          </p:cNvPr>
          <p:cNvSpPr/>
          <p:nvPr/>
        </p:nvSpPr>
        <p:spPr>
          <a:xfrm>
            <a:off x="1339403" y="42992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F788195-98A7-4FFE-B6B5-242DA942D632}"/>
              </a:ext>
            </a:extLst>
          </p:cNvPr>
          <p:cNvSpPr/>
          <p:nvPr/>
        </p:nvSpPr>
        <p:spPr>
          <a:xfrm>
            <a:off x="1935825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15A31-6803-4292-8508-D9D96E45BFAF}"/>
              </a:ext>
            </a:extLst>
          </p:cNvPr>
          <p:cNvSpPr/>
          <p:nvPr/>
        </p:nvSpPr>
        <p:spPr>
          <a:xfrm>
            <a:off x="5496557" y="370244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8BEB8D-F2B9-41C3-94B9-0A57CAE97622}"/>
              </a:ext>
            </a:extLst>
          </p:cNvPr>
          <p:cNvSpPr/>
          <p:nvPr/>
        </p:nvSpPr>
        <p:spPr>
          <a:xfrm>
            <a:off x="6293664" y="394009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06CD1B-2038-4B2F-B224-801D4E3DA87A}"/>
              </a:ext>
            </a:extLst>
          </p:cNvPr>
          <p:cNvSpPr/>
          <p:nvPr/>
        </p:nvSpPr>
        <p:spPr>
          <a:xfrm>
            <a:off x="6825671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5A0263-5BF7-49F9-8551-679EE0E8610E}"/>
              </a:ext>
            </a:extLst>
          </p:cNvPr>
          <p:cNvSpPr/>
          <p:nvPr/>
        </p:nvSpPr>
        <p:spPr>
          <a:xfrm>
            <a:off x="3864257" y="366352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6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0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통합검색 등록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199" y="5178322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3EAE8-51EC-4654-9DC9-86A1E46CFE1B}"/>
              </a:ext>
            </a:extLst>
          </p:cNvPr>
          <p:cNvSpPr/>
          <p:nvPr/>
        </p:nvSpPr>
        <p:spPr>
          <a:xfrm>
            <a:off x="7823197" y="113608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중분류의 </a:t>
            </a:r>
            <a:r>
              <a:rPr lang="ko-KR" altLang="en-US" sz="1200" b="1" dirty="0">
                <a:solidFill>
                  <a:srgbClr val="0070C0"/>
                </a:solidFill>
              </a:rPr>
              <a:t>소분류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2)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9BE9A1-5184-4D9F-A742-A23CB9D03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139061"/>
            <a:ext cx="6984998" cy="4038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5419F05-64C1-43B3-8DA8-6E960F22693A}"/>
              </a:ext>
            </a:extLst>
          </p:cNvPr>
          <p:cNvSpPr/>
          <p:nvPr/>
        </p:nvSpPr>
        <p:spPr>
          <a:xfrm>
            <a:off x="1339403" y="42992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5431CEE-5074-44EA-A7A3-4DD57FA0F9CF}"/>
              </a:ext>
            </a:extLst>
          </p:cNvPr>
          <p:cNvSpPr/>
          <p:nvPr/>
        </p:nvSpPr>
        <p:spPr>
          <a:xfrm>
            <a:off x="1935825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1930FE0-16FE-4DAE-A358-9A72E59BA374}"/>
              </a:ext>
            </a:extLst>
          </p:cNvPr>
          <p:cNvSpPr/>
          <p:nvPr/>
        </p:nvSpPr>
        <p:spPr>
          <a:xfrm>
            <a:off x="5496557" y="370244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122AA7-5B72-4ED5-8DC3-A9EF151FBE37}"/>
              </a:ext>
            </a:extLst>
          </p:cNvPr>
          <p:cNvSpPr/>
          <p:nvPr/>
        </p:nvSpPr>
        <p:spPr>
          <a:xfrm>
            <a:off x="6293664" y="394009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77D52-3B8E-4BE8-8AA1-83B0F0641B89}"/>
              </a:ext>
            </a:extLst>
          </p:cNvPr>
          <p:cNvSpPr/>
          <p:nvPr/>
        </p:nvSpPr>
        <p:spPr>
          <a:xfrm>
            <a:off x="6825671" y="367223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FF6398-1EF8-48CE-8D22-31F8F40868CB}"/>
              </a:ext>
            </a:extLst>
          </p:cNvPr>
          <p:cNvSpPr/>
          <p:nvPr/>
        </p:nvSpPr>
        <p:spPr>
          <a:xfrm>
            <a:off x="3977470" y="365481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20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7914572" y="1144234"/>
            <a:ext cx="3429993" cy="4046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8. </a:t>
            </a:r>
            <a:r>
              <a:rPr lang="ko-KR" altLang="en-US" sz="1200" b="1" dirty="0">
                <a:solidFill>
                  <a:schemeClr val="tx1"/>
                </a:solidFill>
              </a:rPr>
              <a:t>수량 기입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관리할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출고 </a:t>
            </a:r>
            <a:r>
              <a:rPr lang="ko-KR" altLang="en-US" sz="1200" b="1" dirty="0">
                <a:solidFill>
                  <a:srgbClr val="FF0000"/>
                </a:solidFill>
              </a:rPr>
              <a:t>수량 조절</a:t>
            </a:r>
            <a:r>
              <a:rPr lang="ko-KR" altLang="en-US" sz="1000" dirty="0">
                <a:solidFill>
                  <a:schemeClr val="tx1"/>
                </a:solidFill>
              </a:rPr>
              <a:t>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923636" y="5190838"/>
            <a:ext cx="10430164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24246-05FD-4772-832F-FD452CCD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" y="1154543"/>
            <a:ext cx="6981700" cy="403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8E3426-9C9F-40CC-9BAF-F8CA50685B8D}"/>
              </a:ext>
            </a:extLst>
          </p:cNvPr>
          <p:cNvSpPr/>
          <p:nvPr/>
        </p:nvSpPr>
        <p:spPr>
          <a:xfrm>
            <a:off x="4430816" y="159577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1AD9A31-B96C-43EB-8500-9AF27B22253D}"/>
              </a:ext>
            </a:extLst>
          </p:cNvPr>
          <p:cNvSpPr/>
          <p:nvPr/>
        </p:nvSpPr>
        <p:spPr>
          <a:xfrm>
            <a:off x="3701550" y="20114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D75B5C-F91F-4DC7-B861-698F15DAE4D5}"/>
              </a:ext>
            </a:extLst>
          </p:cNvPr>
          <p:cNvSpPr/>
          <p:nvPr/>
        </p:nvSpPr>
        <p:spPr>
          <a:xfrm>
            <a:off x="2264200" y="201662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6B86C24-3988-4A3A-8FEF-9063B515352F}"/>
              </a:ext>
            </a:extLst>
          </p:cNvPr>
          <p:cNvSpPr/>
          <p:nvPr/>
        </p:nvSpPr>
        <p:spPr>
          <a:xfrm>
            <a:off x="1067821" y="206883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4B4894-0BCF-4F32-A4AD-DEA63D63F715}"/>
              </a:ext>
            </a:extLst>
          </p:cNvPr>
          <p:cNvSpPr/>
          <p:nvPr/>
        </p:nvSpPr>
        <p:spPr>
          <a:xfrm>
            <a:off x="933894" y="258023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22FC8-2B64-4439-9171-87151A275E8F}"/>
              </a:ext>
            </a:extLst>
          </p:cNvPr>
          <p:cNvSpPr/>
          <p:nvPr/>
        </p:nvSpPr>
        <p:spPr>
          <a:xfrm>
            <a:off x="933894" y="342900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D70214-068F-424A-8772-8A52C017F02F}"/>
              </a:ext>
            </a:extLst>
          </p:cNvPr>
          <p:cNvSpPr/>
          <p:nvPr/>
        </p:nvSpPr>
        <p:spPr>
          <a:xfrm>
            <a:off x="1706700" y="272817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CC0F08-CF9A-43CD-A566-6CB5F996F56F}"/>
              </a:ext>
            </a:extLst>
          </p:cNvPr>
          <p:cNvSpPr/>
          <p:nvPr/>
        </p:nvSpPr>
        <p:spPr>
          <a:xfrm>
            <a:off x="5962073" y="4282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69485D-99C2-487A-BED0-25A06A706CD3}"/>
              </a:ext>
            </a:extLst>
          </p:cNvPr>
          <p:cNvSpPr/>
          <p:nvPr/>
        </p:nvSpPr>
        <p:spPr>
          <a:xfrm>
            <a:off x="966225" y="2373091"/>
            <a:ext cx="638879" cy="1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가전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08D3BD-EF7D-476A-969C-221190D33F7B}"/>
              </a:ext>
            </a:extLst>
          </p:cNvPr>
          <p:cNvSpPr/>
          <p:nvPr/>
        </p:nvSpPr>
        <p:spPr>
          <a:xfrm>
            <a:off x="2493818" y="2318216"/>
            <a:ext cx="513268" cy="17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가전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6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20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7914572" y="1144234"/>
            <a:ext cx="3429993" cy="4046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8. </a:t>
            </a:r>
            <a:r>
              <a:rPr lang="ko-KR" altLang="en-US" sz="1200" b="1" dirty="0">
                <a:solidFill>
                  <a:schemeClr val="tx1"/>
                </a:solidFill>
              </a:rPr>
              <a:t>수량 기입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관리할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출고 </a:t>
            </a:r>
            <a:r>
              <a:rPr lang="ko-KR" altLang="en-US" sz="1200" b="1" dirty="0">
                <a:solidFill>
                  <a:srgbClr val="FF0000"/>
                </a:solidFill>
              </a:rPr>
              <a:t>수량 조절</a:t>
            </a:r>
            <a:r>
              <a:rPr lang="ko-KR" altLang="en-US" sz="1000" dirty="0">
                <a:solidFill>
                  <a:schemeClr val="tx1"/>
                </a:solidFill>
              </a:rPr>
              <a:t>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923636" y="5190838"/>
            <a:ext cx="10430164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24246-05FD-4772-832F-FD452CCD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" y="1154543"/>
            <a:ext cx="6981700" cy="403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8E3426-9C9F-40CC-9BAF-F8CA50685B8D}"/>
              </a:ext>
            </a:extLst>
          </p:cNvPr>
          <p:cNvSpPr/>
          <p:nvPr/>
        </p:nvSpPr>
        <p:spPr>
          <a:xfrm>
            <a:off x="4430816" y="159577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1AD9A31-B96C-43EB-8500-9AF27B22253D}"/>
              </a:ext>
            </a:extLst>
          </p:cNvPr>
          <p:cNvSpPr/>
          <p:nvPr/>
        </p:nvSpPr>
        <p:spPr>
          <a:xfrm>
            <a:off x="3701550" y="20114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D75B5C-F91F-4DC7-B861-698F15DAE4D5}"/>
              </a:ext>
            </a:extLst>
          </p:cNvPr>
          <p:cNvSpPr/>
          <p:nvPr/>
        </p:nvSpPr>
        <p:spPr>
          <a:xfrm>
            <a:off x="2333470" y="216370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6B86C24-3988-4A3A-8FEF-9063B515352F}"/>
              </a:ext>
            </a:extLst>
          </p:cNvPr>
          <p:cNvSpPr/>
          <p:nvPr/>
        </p:nvSpPr>
        <p:spPr>
          <a:xfrm>
            <a:off x="1067821" y="206883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4B4894-0BCF-4F32-A4AD-DEA63D63F715}"/>
              </a:ext>
            </a:extLst>
          </p:cNvPr>
          <p:cNvSpPr/>
          <p:nvPr/>
        </p:nvSpPr>
        <p:spPr>
          <a:xfrm>
            <a:off x="933894" y="258023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22FC8-2B64-4439-9171-87151A275E8F}"/>
              </a:ext>
            </a:extLst>
          </p:cNvPr>
          <p:cNvSpPr/>
          <p:nvPr/>
        </p:nvSpPr>
        <p:spPr>
          <a:xfrm>
            <a:off x="933894" y="342900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D70214-068F-424A-8772-8A52C017F02F}"/>
              </a:ext>
            </a:extLst>
          </p:cNvPr>
          <p:cNvSpPr/>
          <p:nvPr/>
        </p:nvSpPr>
        <p:spPr>
          <a:xfrm>
            <a:off x="1706700" y="272817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CC0F08-CF9A-43CD-A566-6CB5F996F56F}"/>
              </a:ext>
            </a:extLst>
          </p:cNvPr>
          <p:cNvSpPr/>
          <p:nvPr/>
        </p:nvSpPr>
        <p:spPr>
          <a:xfrm>
            <a:off x="5962073" y="4282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69485D-99C2-487A-BED0-25A06A706CD3}"/>
              </a:ext>
            </a:extLst>
          </p:cNvPr>
          <p:cNvSpPr/>
          <p:nvPr/>
        </p:nvSpPr>
        <p:spPr>
          <a:xfrm>
            <a:off x="966225" y="2373091"/>
            <a:ext cx="638879" cy="1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TV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08D3BD-EF7D-476A-969C-221190D33F7B}"/>
              </a:ext>
            </a:extLst>
          </p:cNvPr>
          <p:cNvSpPr/>
          <p:nvPr/>
        </p:nvSpPr>
        <p:spPr>
          <a:xfrm>
            <a:off x="2605942" y="2297628"/>
            <a:ext cx="438087" cy="1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TV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4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20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7914572" y="1144234"/>
            <a:ext cx="3429993" cy="4046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8. </a:t>
            </a:r>
            <a:r>
              <a:rPr lang="ko-KR" altLang="en-US" sz="1200" b="1" dirty="0">
                <a:solidFill>
                  <a:schemeClr val="tx1"/>
                </a:solidFill>
              </a:rPr>
              <a:t>수량 기입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관리할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출고 </a:t>
            </a:r>
            <a:r>
              <a:rPr lang="ko-KR" altLang="en-US" sz="1200" b="1" dirty="0">
                <a:solidFill>
                  <a:srgbClr val="FF0000"/>
                </a:solidFill>
              </a:rPr>
              <a:t>수량 조절</a:t>
            </a:r>
            <a:r>
              <a:rPr lang="ko-KR" altLang="en-US" sz="1000" dirty="0">
                <a:solidFill>
                  <a:schemeClr val="tx1"/>
                </a:solidFill>
              </a:rPr>
              <a:t>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923636" y="5190838"/>
            <a:ext cx="10430164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24246-05FD-4772-832F-FD452CCD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" y="1154543"/>
            <a:ext cx="6981700" cy="403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8E3426-9C9F-40CC-9BAF-F8CA50685B8D}"/>
              </a:ext>
            </a:extLst>
          </p:cNvPr>
          <p:cNvSpPr/>
          <p:nvPr/>
        </p:nvSpPr>
        <p:spPr>
          <a:xfrm>
            <a:off x="4430816" y="159577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1AD9A31-B96C-43EB-8500-9AF27B22253D}"/>
              </a:ext>
            </a:extLst>
          </p:cNvPr>
          <p:cNvSpPr/>
          <p:nvPr/>
        </p:nvSpPr>
        <p:spPr>
          <a:xfrm>
            <a:off x="3701550" y="20114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D75B5C-F91F-4DC7-B861-698F15DAE4D5}"/>
              </a:ext>
            </a:extLst>
          </p:cNvPr>
          <p:cNvSpPr/>
          <p:nvPr/>
        </p:nvSpPr>
        <p:spPr>
          <a:xfrm>
            <a:off x="2310381" y="216370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6B86C24-3988-4A3A-8FEF-9063B515352F}"/>
              </a:ext>
            </a:extLst>
          </p:cNvPr>
          <p:cNvSpPr/>
          <p:nvPr/>
        </p:nvSpPr>
        <p:spPr>
          <a:xfrm>
            <a:off x="1067821" y="206883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4B4894-0BCF-4F32-A4AD-DEA63D63F715}"/>
              </a:ext>
            </a:extLst>
          </p:cNvPr>
          <p:cNvSpPr/>
          <p:nvPr/>
        </p:nvSpPr>
        <p:spPr>
          <a:xfrm>
            <a:off x="933894" y="258023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22FC8-2B64-4439-9171-87151A275E8F}"/>
              </a:ext>
            </a:extLst>
          </p:cNvPr>
          <p:cNvSpPr/>
          <p:nvPr/>
        </p:nvSpPr>
        <p:spPr>
          <a:xfrm>
            <a:off x="933894" y="342900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D70214-068F-424A-8772-8A52C017F02F}"/>
              </a:ext>
            </a:extLst>
          </p:cNvPr>
          <p:cNvSpPr/>
          <p:nvPr/>
        </p:nvSpPr>
        <p:spPr>
          <a:xfrm>
            <a:off x="1706700" y="272817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CC0F08-CF9A-43CD-A566-6CB5F996F56F}"/>
              </a:ext>
            </a:extLst>
          </p:cNvPr>
          <p:cNvSpPr/>
          <p:nvPr/>
        </p:nvSpPr>
        <p:spPr>
          <a:xfrm>
            <a:off x="5962073" y="4282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CB326-B975-4B49-9192-92A5D104CB7D}"/>
              </a:ext>
            </a:extLst>
          </p:cNvPr>
          <p:cNvSpPr/>
          <p:nvPr/>
        </p:nvSpPr>
        <p:spPr>
          <a:xfrm>
            <a:off x="966225" y="2373091"/>
            <a:ext cx="638879" cy="1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2A2A4E-5135-45B0-A449-398C503BFDBC}"/>
              </a:ext>
            </a:extLst>
          </p:cNvPr>
          <p:cNvSpPr/>
          <p:nvPr/>
        </p:nvSpPr>
        <p:spPr>
          <a:xfrm>
            <a:off x="2587470" y="2297628"/>
            <a:ext cx="438087" cy="1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9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팀원 및 역할 소개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BB6E976-FB6E-4504-95C8-82EB2442A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45804"/>
              </p:ext>
            </p:extLst>
          </p:nvPr>
        </p:nvGraphicFramePr>
        <p:xfrm>
          <a:off x="1206136" y="1015761"/>
          <a:ext cx="9779728" cy="541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932">
                  <a:extLst>
                    <a:ext uri="{9D8B030D-6E8A-4147-A177-3AD203B41FA5}">
                      <a16:colId xmlns:a16="http://schemas.microsoft.com/office/drawing/2014/main" val="2260797202"/>
                    </a:ext>
                  </a:extLst>
                </a:gridCol>
                <a:gridCol w="2444932">
                  <a:extLst>
                    <a:ext uri="{9D8B030D-6E8A-4147-A177-3AD203B41FA5}">
                      <a16:colId xmlns:a16="http://schemas.microsoft.com/office/drawing/2014/main" val="516405431"/>
                    </a:ext>
                  </a:extLst>
                </a:gridCol>
                <a:gridCol w="2444932">
                  <a:extLst>
                    <a:ext uri="{9D8B030D-6E8A-4147-A177-3AD203B41FA5}">
                      <a16:colId xmlns:a16="http://schemas.microsoft.com/office/drawing/2014/main" val="2641563942"/>
                    </a:ext>
                  </a:extLst>
                </a:gridCol>
                <a:gridCol w="2444932">
                  <a:extLst>
                    <a:ext uri="{9D8B030D-6E8A-4147-A177-3AD203B41FA5}">
                      <a16:colId xmlns:a16="http://schemas.microsoft.com/office/drawing/2014/main" val="221160444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57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403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4197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001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9605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709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5231AC2-A2AE-4949-A8C7-277EEDEF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94" y="115148"/>
            <a:ext cx="555737" cy="5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204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7914572" y="1144234"/>
            <a:ext cx="3429993" cy="4046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8. </a:t>
            </a:r>
            <a:r>
              <a:rPr lang="ko-KR" altLang="en-US" sz="1200" b="1" dirty="0">
                <a:solidFill>
                  <a:schemeClr val="tx1"/>
                </a:solidFill>
              </a:rPr>
              <a:t>수량 기입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관리할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출고 </a:t>
            </a:r>
            <a:r>
              <a:rPr lang="ko-KR" altLang="en-US" sz="1200" b="1" dirty="0">
                <a:solidFill>
                  <a:srgbClr val="FF0000"/>
                </a:solidFill>
              </a:rPr>
              <a:t>수량 조절</a:t>
            </a:r>
            <a:r>
              <a:rPr lang="ko-KR" altLang="en-US" sz="1000" dirty="0">
                <a:solidFill>
                  <a:schemeClr val="tx1"/>
                </a:solidFill>
              </a:rPr>
              <a:t>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923636" y="5190838"/>
            <a:ext cx="10430164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24246-05FD-4772-832F-FD452CCD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" y="1154543"/>
            <a:ext cx="6981700" cy="403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8E3426-9C9F-40CC-9BAF-F8CA50685B8D}"/>
              </a:ext>
            </a:extLst>
          </p:cNvPr>
          <p:cNvSpPr/>
          <p:nvPr/>
        </p:nvSpPr>
        <p:spPr>
          <a:xfrm>
            <a:off x="4430816" y="159577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1AD9A31-B96C-43EB-8500-9AF27B22253D}"/>
              </a:ext>
            </a:extLst>
          </p:cNvPr>
          <p:cNvSpPr/>
          <p:nvPr/>
        </p:nvSpPr>
        <p:spPr>
          <a:xfrm>
            <a:off x="3701550" y="20114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8D75B5C-F91F-4DC7-B861-698F15DAE4D5}"/>
              </a:ext>
            </a:extLst>
          </p:cNvPr>
          <p:cNvSpPr/>
          <p:nvPr/>
        </p:nvSpPr>
        <p:spPr>
          <a:xfrm>
            <a:off x="2121730" y="212345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6B86C24-3988-4A3A-8FEF-9063B515352F}"/>
              </a:ext>
            </a:extLst>
          </p:cNvPr>
          <p:cNvSpPr/>
          <p:nvPr/>
        </p:nvSpPr>
        <p:spPr>
          <a:xfrm>
            <a:off x="1067821" y="206883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4B4894-0BCF-4F32-A4AD-DEA63D63F715}"/>
              </a:ext>
            </a:extLst>
          </p:cNvPr>
          <p:cNvSpPr/>
          <p:nvPr/>
        </p:nvSpPr>
        <p:spPr>
          <a:xfrm>
            <a:off x="933894" y="258023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22FC8-2B64-4439-9171-87151A275E8F}"/>
              </a:ext>
            </a:extLst>
          </p:cNvPr>
          <p:cNvSpPr/>
          <p:nvPr/>
        </p:nvSpPr>
        <p:spPr>
          <a:xfrm>
            <a:off x="933894" y="342900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D70214-068F-424A-8772-8A52C017F02F}"/>
              </a:ext>
            </a:extLst>
          </p:cNvPr>
          <p:cNvSpPr/>
          <p:nvPr/>
        </p:nvSpPr>
        <p:spPr>
          <a:xfrm>
            <a:off x="1706700" y="272817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3CC0F08-CF9A-43CD-A566-6CB5F996F56F}"/>
              </a:ext>
            </a:extLst>
          </p:cNvPr>
          <p:cNvSpPr/>
          <p:nvPr/>
        </p:nvSpPr>
        <p:spPr>
          <a:xfrm>
            <a:off x="5962073" y="4282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E6376D-B83E-4D3E-9CDA-EB221B26F18E}"/>
              </a:ext>
            </a:extLst>
          </p:cNvPr>
          <p:cNvSpPr/>
          <p:nvPr/>
        </p:nvSpPr>
        <p:spPr>
          <a:xfrm>
            <a:off x="966225" y="2373090"/>
            <a:ext cx="740475" cy="20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모바일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0B942-72BD-44C2-81A3-96CB48CFE1CB}"/>
              </a:ext>
            </a:extLst>
          </p:cNvPr>
          <p:cNvSpPr/>
          <p:nvPr/>
        </p:nvSpPr>
        <p:spPr>
          <a:xfrm>
            <a:off x="2341698" y="2300525"/>
            <a:ext cx="693096" cy="20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모바일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0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88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1273" y="5190838"/>
            <a:ext cx="10522527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7823198" y="1137008"/>
            <a:ext cx="3530602" cy="405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총 저장된 </a:t>
            </a:r>
            <a:r>
              <a:rPr lang="ko-KR" altLang="en-US" sz="1200" b="1" dirty="0">
                <a:solidFill>
                  <a:srgbClr val="0070C0"/>
                </a:solidFill>
              </a:rPr>
              <a:t>게시글</a:t>
            </a:r>
            <a:r>
              <a:rPr lang="ko-KR" altLang="en-US" sz="1000" dirty="0">
                <a:solidFill>
                  <a:schemeClr val="tx1"/>
                </a:solidFill>
              </a:rPr>
              <a:t> 개수 </a:t>
            </a:r>
            <a:r>
              <a:rPr lang="ko-KR" altLang="en-US" sz="1200" b="1" dirty="0">
                <a:solidFill>
                  <a:srgbClr val="FF0000"/>
                </a:solidFill>
              </a:rPr>
              <a:t>표시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</a:t>
            </a:r>
            <a:r>
              <a:rPr lang="ko-KR" altLang="en-US" sz="1200" b="1" dirty="0">
                <a:solidFill>
                  <a:srgbClr val="0070C0"/>
                </a:solidFill>
              </a:rPr>
              <a:t>행</a:t>
            </a:r>
            <a:r>
              <a:rPr lang="ko-KR" altLang="en-US" sz="1000" dirty="0">
                <a:solidFill>
                  <a:schemeClr val="tx1"/>
                </a:solidFill>
              </a:rPr>
              <a:t> 수량 만큼 한 화면에 </a:t>
            </a:r>
            <a:r>
              <a:rPr lang="ko-KR" altLang="en-US" sz="1200" b="1" dirty="0">
                <a:solidFill>
                  <a:srgbClr val="FF0000"/>
                </a:solidFill>
              </a:rPr>
              <a:t>검색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모두 검색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259D5A-5854-4EFF-A334-737BF9C0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41E59-F320-41E9-AD72-F06A9228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0872"/>
            <a:ext cx="6984997" cy="4019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1515C7-FC2C-47EB-9A68-764B1A905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683"/>
            <a:ext cx="6984997" cy="4042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338619" y="189060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4618182" y="22046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2918690" y="231357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5606473" y="2347336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3186544" y="392116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F99BA0-3017-4054-A7DF-1E4243F50407}"/>
              </a:ext>
            </a:extLst>
          </p:cNvPr>
          <p:cNvSpPr/>
          <p:nvPr/>
        </p:nvSpPr>
        <p:spPr>
          <a:xfrm>
            <a:off x="5257800" y="424014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173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5111" y="5193637"/>
            <a:ext cx="10515600" cy="12995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각 통계 자료를 사용자가 한 눈에 확인하여 </a:t>
            </a:r>
            <a:r>
              <a:rPr lang="ko-KR" altLang="en-US" sz="1600" b="1" dirty="0">
                <a:solidFill>
                  <a:srgbClr val="0070C0"/>
                </a:solidFill>
              </a:rPr>
              <a:t>정보</a:t>
            </a:r>
            <a:r>
              <a:rPr lang="ko-KR" altLang="en-US" sz="1200" dirty="0"/>
              <a:t>를 </a:t>
            </a:r>
            <a:r>
              <a:rPr lang="ko-KR" altLang="en-US" sz="1600" b="1" dirty="0">
                <a:solidFill>
                  <a:srgbClr val="FF0000"/>
                </a:solidFill>
              </a:rPr>
              <a:t>수집</a:t>
            </a:r>
            <a:r>
              <a:rPr lang="ko-KR" altLang="en-US" sz="1200" dirty="0"/>
              <a:t>할 수 있도록 의도함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7823201" y="1139932"/>
            <a:ext cx="3530599" cy="405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EEF48A-A92C-4097-BF5D-38836890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25F95E-14FA-473E-B98F-C5F13A3EA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0" y="1147682"/>
            <a:ext cx="6988089" cy="403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B210F0A-0EEE-4847-A32B-83DC5D4CE408}"/>
              </a:ext>
            </a:extLst>
          </p:cNvPr>
          <p:cNvSpPr/>
          <p:nvPr/>
        </p:nvSpPr>
        <p:spPr>
          <a:xfrm>
            <a:off x="6717858" y="185166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5918CA-7F80-4250-9EEA-BD0347DEF708}"/>
              </a:ext>
            </a:extLst>
          </p:cNvPr>
          <p:cNvSpPr/>
          <p:nvPr/>
        </p:nvSpPr>
        <p:spPr>
          <a:xfrm>
            <a:off x="3085442" y="22473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FB8321-2021-4C72-A89D-69EC18CC562B}"/>
              </a:ext>
            </a:extLst>
          </p:cNvPr>
          <p:cNvSpPr/>
          <p:nvPr/>
        </p:nvSpPr>
        <p:spPr>
          <a:xfrm>
            <a:off x="4508386" y="28793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39CE21-6902-49B3-A08C-8DADE340D758}"/>
              </a:ext>
            </a:extLst>
          </p:cNvPr>
          <p:cNvSpPr/>
          <p:nvPr/>
        </p:nvSpPr>
        <p:spPr>
          <a:xfrm>
            <a:off x="3997234" y="2734491"/>
            <a:ext cx="235132" cy="2177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구현 중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</a:rPr>
              <a:t>기능 구현 중</a:t>
            </a:r>
            <a:r>
              <a:rPr lang="en-US" altLang="ko-KR" sz="1600" dirty="0">
                <a:latin typeface="굴림" panose="020B0600000101010101" pitchFamily="50" charset="-127"/>
              </a:rPr>
              <a:t>…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7" name="그래픽 6" descr="시계">
            <a:extLst>
              <a:ext uri="{FF2B5EF4-FFF2-40B4-BE49-F238E27FC236}">
                <a16:creationId xmlns:a16="http://schemas.microsoft.com/office/drawing/2014/main" id="{6D724621-A6DF-42BD-AA11-1D6B916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6822" y="93616"/>
            <a:ext cx="561703" cy="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5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33931F-914D-4D16-9649-9A151440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5" y="0"/>
            <a:ext cx="680440" cy="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3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적용기술 및 개발환경</a:t>
            </a: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F0199CB1-E462-4972-9562-B027CFE59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02292"/>
              </p:ext>
            </p:extLst>
          </p:nvPr>
        </p:nvGraphicFramePr>
        <p:xfrm>
          <a:off x="1206136" y="1059304"/>
          <a:ext cx="9779728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64">
                  <a:extLst>
                    <a:ext uri="{9D8B030D-6E8A-4147-A177-3AD203B41FA5}">
                      <a16:colId xmlns:a16="http://schemas.microsoft.com/office/drawing/2014/main" val="344870840"/>
                    </a:ext>
                  </a:extLst>
                </a:gridCol>
                <a:gridCol w="4889864">
                  <a:extLst>
                    <a:ext uri="{9D8B030D-6E8A-4147-A177-3AD203B41FA5}">
                      <a16:colId xmlns:a16="http://schemas.microsoft.com/office/drawing/2014/main" val="3269795540"/>
                    </a:ext>
                  </a:extLst>
                </a:gridCol>
              </a:tblGrid>
              <a:tr h="540000">
                <a:tc row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활용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684557"/>
                  </a:ext>
                </a:extLst>
              </a:tr>
              <a:tr h="12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언어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Eclipse, Visual Studio Code,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JAVA, JavaScript,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9378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73034"/>
                  </a:ext>
                </a:extLst>
              </a:tr>
              <a:tr h="12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 : Windows 10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Service : Apache Tomcat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Framework : Spring,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데이터베이스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Oracle 11g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972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사용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1534"/>
                  </a:ext>
                </a:extLst>
              </a:tr>
              <a:tr h="12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개발도구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Eclipse, Visual Studio, Maven,</a:t>
                      </a:r>
                    </a:p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SQLGate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 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Git, GitHub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Excel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690614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18D86F2C-6C76-486A-8266-C99CA217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8" y="1075346"/>
            <a:ext cx="1071563" cy="107156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8222057-EF5B-447E-86F6-EA05D80A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80" y="1153551"/>
            <a:ext cx="915152" cy="9151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F79AFF7-50A3-48DB-83FC-7434D0C9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9" y="1171755"/>
            <a:ext cx="993358" cy="99335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D32D99E-67CC-4C3E-91BA-CB11DEF66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59" y="2146909"/>
            <a:ext cx="1071563" cy="10715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8D853B1-3F6E-4F63-B273-AC45A9E03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8" y="2055553"/>
            <a:ext cx="1293275" cy="129327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115B5AF-11A0-439B-918C-DC1749BEE3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22" y="4814285"/>
            <a:ext cx="1377779" cy="124626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0361D12-402C-4854-80A9-4155F3833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86" y="3729081"/>
            <a:ext cx="1625342" cy="84839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DD7C2F4-B46E-43F3-83EB-9D78C86BB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52" y="3703628"/>
            <a:ext cx="1369584" cy="35404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8762F28-D245-4AB4-8959-0A22E2E8D3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69" y="3940638"/>
            <a:ext cx="1412345" cy="658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E412341-A1B8-4731-B68D-606EB47C7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05" y="5131705"/>
            <a:ext cx="1278987" cy="85265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23A6151-940F-4E03-9F54-99D2CD2ED5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70" y="3523774"/>
            <a:ext cx="1265979" cy="40606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26C110B-E252-4197-B569-C643EB1AB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38" y="4310114"/>
            <a:ext cx="940118" cy="49139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3893936-FA8E-4B73-A11D-013C851852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00" y="5230973"/>
            <a:ext cx="1369584" cy="77039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9C2D6FD-3C2B-4745-A4C1-4F6C75AED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01" y="1342871"/>
            <a:ext cx="725832" cy="725832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0DACC318-87B6-4902-9C95-5986029BD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63" y="2475480"/>
            <a:ext cx="1723289" cy="9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EEE2D9-1FC9-4E40-A383-1798D6F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879" y="1260542"/>
            <a:ext cx="2199065" cy="4916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데이터 베이스 설명</a:t>
            </a:r>
            <a:r>
              <a:rPr lang="en-US" altLang="ko-KR" sz="14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총 </a:t>
            </a:r>
            <a:r>
              <a:rPr lang="en-US" altLang="ko-KR" sz="1400" dirty="0"/>
              <a:t>25 </a:t>
            </a:r>
            <a:r>
              <a:rPr lang="ko-KR" altLang="en-US" sz="1400" dirty="0"/>
              <a:t>테이블로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/>
              <a:t>5 </a:t>
            </a:r>
            <a:r>
              <a:rPr lang="ko-KR" altLang="en-US" sz="1400" dirty="0"/>
              <a:t>범위 분류하여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가전 속성 테이블</a:t>
            </a:r>
            <a:br>
              <a:rPr lang="en-US" altLang="ko-KR" sz="1400" dirty="0"/>
            </a:br>
            <a:r>
              <a:rPr lang="en-US" altLang="ko-KR" sz="1400" dirty="0"/>
              <a:t>,TV </a:t>
            </a:r>
            <a:r>
              <a:rPr lang="ko-KR" altLang="en-US" sz="1400" dirty="0"/>
              <a:t>속성 류 테이블</a:t>
            </a:r>
            <a:br>
              <a:rPr lang="en-US" altLang="ko-KR" sz="1400" dirty="0"/>
            </a:br>
            <a:r>
              <a:rPr lang="en-US" altLang="ko-KR" sz="1400" dirty="0"/>
              <a:t>,PC</a:t>
            </a:r>
            <a:r>
              <a:rPr lang="ko-KR" altLang="en-US" sz="1400" dirty="0"/>
              <a:t> 속성 류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모바일 속성 류 테이블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공용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보드 테이블 등으로 분류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관리하고자 하는 대분류 테이블과 이하 하위 테이블과 데이터를 제공하고 받는 테이블들을 효과적으로 정렬하고 작업하기 위함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9E754-8A4D-47D4-B324-D86178CE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8" y="125641"/>
            <a:ext cx="623296" cy="62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AB93CB-A22F-4E76-A0BE-C66DA687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" y="1260542"/>
            <a:ext cx="8928430" cy="4917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37C03-7678-4C27-858E-38CA387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048425" cy="1228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5640E-1A5F-4A6D-8168-FBB27E57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2545646"/>
            <a:ext cx="3029373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EE839C-7AD4-4F60-AC4B-CD2DA9BC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5131644"/>
            <a:ext cx="3734321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9AEC86-CD01-4B3E-B6F2-0BD4A32A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7"/>
            <a:ext cx="3343742" cy="1228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D24865A-D143-4D5A-BE66-FE423C08CDD2}"/>
              </a:ext>
            </a:extLst>
          </p:cNvPr>
          <p:cNvSpPr/>
          <p:nvPr/>
        </p:nvSpPr>
        <p:spPr>
          <a:xfrm>
            <a:off x="2198662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106F9-15C4-47A3-8813-71DB7AD57C0E}"/>
              </a:ext>
            </a:extLst>
          </p:cNvPr>
          <p:cNvSpPr/>
          <p:nvPr/>
        </p:nvSpPr>
        <p:spPr>
          <a:xfrm>
            <a:off x="1482436" y="2631992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9A1FC6-6A91-458F-9709-B59F7F7786BD}"/>
              </a:ext>
            </a:extLst>
          </p:cNvPr>
          <p:cNvSpPr/>
          <p:nvPr/>
        </p:nvSpPr>
        <p:spPr>
          <a:xfrm>
            <a:off x="1482436" y="3912161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19C69CC-3379-4CAC-9A62-EF2E773794E7}"/>
              </a:ext>
            </a:extLst>
          </p:cNvPr>
          <p:cNvSpPr/>
          <p:nvPr/>
        </p:nvSpPr>
        <p:spPr>
          <a:xfrm>
            <a:off x="2189136" y="5205532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33487C8-BA16-4339-93B3-01BC612F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1221"/>
              </p:ext>
            </p:extLst>
          </p:nvPr>
        </p:nvGraphicFramePr>
        <p:xfrm>
          <a:off x="4890989" y="1252644"/>
          <a:ext cx="647241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574674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ID_CATEGORIES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_Categories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컬러에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색상을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05564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BRAND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상표에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ENERGY_GRADE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전력 소비 등급에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831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268EE13B-35C5-46CC-90C6-53F480D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C3B533B-B8CC-42D0-B10B-47111DCC5113}"/>
              </a:ext>
            </a:extLst>
          </p:cNvPr>
          <p:cNvSpPr/>
          <p:nvPr/>
        </p:nvSpPr>
        <p:spPr>
          <a:xfrm>
            <a:off x="4992668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CA7E54-F776-4AFE-81E0-6123B86E9AF4}"/>
              </a:ext>
            </a:extLst>
          </p:cNvPr>
          <p:cNvSpPr/>
          <p:nvPr/>
        </p:nvSpPr>
        <p:spPr>
          <a:xfrm>
            <a:off x="4988463" y="294952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ADD350-1C6F-4C1B-8405-F9F527B17C30}"/>
              </a:ext>
            </a:extLst>
          </p:cNvPr>
          <p:cNvSpPr/>
          <p:nvPr/>
        </p:nvSpPr>
        <p:spPr>
          <a:xfrm>
            <a:off x="4979640" y="412133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8ABD97-F871-4F49-A932-7CACD47B5592}"/>
              </a:ext>
            </a:extLst>
          </p:cNvPr>
          <p:cNvSpPr/>
          <p:nvPr/>
        </p:nvSpPr>
        <p:spPr>
          <a:xfrm>
            <a:off x="4979640" y="529314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18B0C-6AD7-4BB0-BF42-EC8CDE6A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905795" cy="1514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0E7DC-44BA-4959-A28A-EB442F45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417253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180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6036A8-1BCC-497F-B534-1F3C0480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828FDEB-15F6-4785-9FF2-EAB1374E85FA}"/>
              </a:ext>
            </a:extLst>
          </p:cNvPr>
          <p:cNvSpPr/>
          <p:nvPr/>
        </p:nvSpPr>
        <p:spPr>
          <a:xfrm>
            <a:off x="6202632" y="1777716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364122-7A81-43CD-9D8C-54D306B7917B}"/>
              </a:ext>
            </a:extLst>
          </p:cNvPr>
          <p:cNvSpPr/>
          <p:nvPr/>
        </p:nvSpPr>
        <p:spPr>
          <a:xfrm>
            <a:off x="6198427" y="4122544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7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B7E954-33FF-4621-89FB-ABA956CF3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3395CE-79E1-4A89-9DE3-0A8B19F63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048058" cy="52564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7C8A9021-82D2-416A-B6D6-C6147461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32506"/>
              </p:ext>
            </p:extLst>
          </p:nvPr>
        </p:nvGraphicFramePr>
        <p:xfrm>
          <a:off x="5366328" y="1252644"/>
          <a:ext cx="5997074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7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293507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31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82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번호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등록 날짜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가전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FD48591F-98E0-4061-86CE-AEDCA0E569F2}"/>
              </a:ext>
            </a:extLst>
          </p:cNvPr>
          <p:cNvSpPr/>
          <p:nvPr/>
        </p:nvSpPr>
        <p:spPr>
          <a:xfrm>
            <a:off x="5472959" y="1786952"/>
            <a:ext cx="207408" cy="1896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3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4581</Words>
  <Application>Microsoft Office PowerPoint</Application>
  <PresentationFormat>와이드스크린</PresentationFormat>
  <Paragraphs>723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맑은 고딕</vt:lpstr>
      <vt:lpstr>Arial</vt:lpstr>
      <vt:lpstr>Wingdings</vt:lpstr>
      <vt:lpstr>Office 테마</vt:lpstr>
      <vt:lpstr>4조 새벽코딩   </vt:lpstr>
      <vt:lpstr> ※.목차</vt:lpstr>
      <vt:lpstr>1. 팀원 및 역할 소개</vt:lpstr>
      <vt:lpstr>2. 프로젝트 개요</vt:lpstr>
      <vt:lpstr>3. 적용기술 및 개발환경</vt:lpstr>
      <vt:lpstr>4. 데이터베이스 설계서(ERD)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5. 테이블 설계서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6. 화면 ui 구성</vt:lpstr>
      <vt:lpstr>기능 구현 중...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</dc:title>
  <dc:creator>kosmo</dc:creator>
  <cp:lastModifiedBy>kosmo</cp:lastModifiedBy>
  <cp:revision>105</cp:revision>
  <dcterms:created xsi:type="dcterms:W3CDTF">2021-10-15T07:29:04Z</dcterms:created>
  <dcterms:modified xsi:type="dcterms:W3CDTF">2021-10-18T19:13:37Z</dcterms:modified>
</cp:coreProperties>
</file>