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5" r:id="rId2"/>
    <p:sldId id="296" r:id="rId3"/>
    <p:sldId id="297" r:id="rId4"/>
    <p:sldId id="298" r:id="rId5"/>
    <p:sldId id="29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285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DB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24" autoAdjust="0"/>
    <p:restoredTop sz="92248" autoAdjust="0"/>
  </p:normalViewPr>
  <p:slideViewPr>
    <p:cSldViewPr>
      <p:cViewPr varScale="1">
        <p:scale>
          <a:sx n="97" d="100"/>
          <a:sy n="97" d="100"/>
        </p:scale>
        <p:origin x="-8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A007-54E9-4D84-91DC-B4A6E52CE2A2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3DE3A-DB8E-4742-9AAB-A8D452D09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6CE1-619D-44B8-9478-1FAF5DD7C8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E8DA-FE19-4A8F-9B0D-255998625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1622438"/>
            <a:ext cx="5643602" cy="3009922"/>
          </a:xfrm>
          <a:prstGeom prst="ellipse">
            <a:avLst/>
          </a:prstGeom>
          <a:solidFill>
            <a:schemeClr val="bg2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43042" y="2287898"/>
            <a:ext cx="5929354" cy="1678422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지출 보고서 결재</a:t>
            </a:r>
            <a:endParaRPr lang="en-US" altLang="ko-KR" sz="4800" dirty="0" smtClean="0">
              <a:ln>
                <a:solidFill>
                  <a:schemeClr val="bg1">
                    <a:lumMod val="95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프로젝트</a:t>
            </a:r>
            <a:endParaRPr lang="en-US" altLang="ko-KR" sz="4800" dirty="0" smtClean="0">
              <a:ln>
                <a:solidFill>
                  <a:schemeClr val="bg1">
                    <a:lumMod val="95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4929198"/>
            <a:ext cx="542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팀장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배열원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팀원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박경태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배슬기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엄태현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(5)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000100" y="1071546"/>
            <a:ext cx="7320876" cy="5491973"/>
            <a:chOff x="251520" y="323131"/>
            <a:chExt cx="8640960" cy="6168950"/>
          </a:xfrm>
        </p:grpSpPr>
        <p:sp>
          <p:nvSpPr>
            <p:cNvPr id="92" name="직사각형 91"/>
            <p:cNvSpPr/>
            <p:nvPr/>
          </p:nvSpPr>
          <p:spPr>
            <a:xfrm>
              <a:off x="251520" y="878547"/>
              <a:ext cx="8640960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31840" y="878547"/>
              <a:ext cx="2088232" cy="369332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지출 보고서 검색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4" name="그룹 66"/>
            <p:cNvGrpSpPr/>
            <p:nvPr/>
          </p:nvGrpSpPr>
          <p:grpSpPr>
            <a:xfrm>
              <a:off x="251520" y="1391896"/>
              <a:ext cx="1152128" cy="360040"/>
              <a:chOff x="251520" y="1391894"/>
              <a:chExt cx="1152128" cy="360040"/>
            </a:xfrm>
            <a:solidFill>
              <a:srgbClr val="17375E"/>
            </a:solidFill>
          </p:grpSpPr>
          <p:sp>
            <p:nvSpPr>
              <p:cNvPr id="217" name="직사각형 6"/>
              <p:cNvSpPr/>
              <p:nvPr/>
            </p:nvSpPr>
            <p:spPr>
              <a:xfrm>
                <a:off x="251520" y="1391894"/>
                <a:ext cx="115212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7"/>
              <p:cNvSpPr txBox="1"/>
              <p:nvPr/>
            </p:nvSpPr>
            <p:spPr>
              <a:xfrm>
                <a:off x="539552" y="1433415"/>
                <a:ext cx="720080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비용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그룹 65"/>
            <p:cNvGrpSpPr/>
            <p:nvPr/>
          </p:nvGrpSpPr>
          <p:grpSpPr>
            <a:xfrm>
              <a:off x="251520" y="1916834"/>
              <a:ext cx="1152129" cy="360040"/>
              <a:chOff x="251520" y="1916832"/>
              <a:chExt cx="1152129" cy="360040"/>
            </a:xfrm>
            <a:solidFill>
              <a:srgbClr val="17375E"/>
            </a:solidFill>
          </p:grpSpPr>
          <p:sp>
            <p:nvSpPr>
              <p:cNvPr id="215" name="직사각형 8"/>
              <p:cNvSpPr/>
              <p:nvPr/>
            </p:nvSpPr>
            <p:spPr>
              <a:xfrm>
                <a:off x="251520" y="1916832"/>
                <a:ext cx="1152129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9"/>
              <p:cNvSpPr txBox="1"/>
              <p:nvPr/>
            </p:nvSpPr>
            <p:spPr>
              <a:xfrm>
                <a:off x="467544" y="1958352"/>
                <a:ext cx="880130" cy="3111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키워드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16310" y="323131"/>
              <a:ext cx="3023672" cy="44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검색화면 </a:t>
              </a:r>
              <a:r>
                <a:rPr lang="en-US" altLang="ko-KR" dirty="0" smtClean="0"/>
                <a:t>UI_03 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08432" y="384921"/>
              <a:ext cx="5307265" cy="34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 /z_model2/expense/paySearchForm.jsp )</a:t>
              </a:r>
              <a:endParaRPr lang="ko-KR" altLang="en-US" sz="1400" dirty="0"/>
            </a:p>
          </p:txBody>
        </p:sp>
        <p:grpSp>
          <p:nvGrpSpPr>
            <p:cNvPr id="98" name="그룹 68"/>
            <p:cNvGrpSpPr/>
            <p:nvPr/>
          </p:nvGrpSpPr>
          <p:grpSpPr>
            <a:xfrm>
              <a:off x="2915816" y="1484786"/>
              <a:ext cx="792088" cy="216023"/>
              <a:chOff x="2915816" y="1484784"/>
              <a:chExt cx="792088" cy="216023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2915816" y="1484784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915816" y="1484784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갈매기형 수장 213"/>
              <p:cNvSpPr/>
              <p:nvPr/>
            </p:nvSpPr>
            <p:spPr>
              <a:xfrm rot="5400000">
                <a:off x="3581609" y="1534028"/>
                <a:ext cx="69254" cy="104696"/>
              </a:xfrm>
              <a:prstGeom prst="chevron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67"/>
            <p:cNvGrpSpPr/>
            <p:nvPr/>
          </p:nvGrpSpPr>
          <p:grpSpPr>
            <a:xfrm>
              <a:off x="1835696" y="1484786"/>
              <a:ext cx="792088" cy="216023"/>
              <a:chOff x="1835696" y="1484784"/>
              <a:chExt cx="792088" cy="216023"/>
            </a:xfrm>
          </p:grpSpPr>
          <p:sp>
            <p:nvSpPr>
              <p:cNvPr id="210" name="직사각형 12"/>
              <p:cNvSpPr/>
              <p:nvPr/>
            </p:nvSpPr>
            <p:spPr>
              <a:xfrm>
                <a:off x="1835696" y="1484784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갈매기형 수장 210"/>
              <p:cNvSpPr/>
              <p:nvPr/>
            </p:nvSpPr>
            <p:spPr>
              <a:xfrm rot="5400000">
                <a:off x="2501489" y="1538560"/>
                <a:ext cx="69254" cy="104696"/>
              </a:xfrm>
              <a:prstGeom prst="chevron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4277628" y="1448805"/>
              <a:ext cx="1117384" cy="27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비움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835696" y="1994262"/>
              <a:ext cx="1800200" cy="2160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73"/>
            <p:cNvGrpSpPr/>
            <p:nvPr/>
          </p:nvGrpSpPr>
          <p:grpSpPr>
            <a:xfrm>
              <a:off x="3995936" y="1988840"/>
              <a:ext cx="792088" cy="216509"/>
              <a:chOff x="2915816" y="1988840"/>
              <a:chExt cx="792088" cy="21650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2915816" y="1988840"/>
                <a:ext cx="792088" cy="21650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39"/>
              <p:cNvSpPr/>
              <p:nvPr/>
            </p:nvSpPr>
            <p:spPr>
              <a:xfrm>
                <a:off x="2915816" y="1988840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2915816" y="1988840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갈매기형 수장 208"/>
              <p:cNvSpPr/>
              <p:nvPr/>
            </p:nvSpPr>
            <p:spPr>
              <a:xfrm rot="5400000">
                <a:off x="3581609" y="2038084"/>
                <a:ext cx="69254" cy="104696"/>
              </a:xfrm>
              <a:prstGeom prst="chevron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72"/>
            <p:cNvGrpSpPr/>
            <p:nvPr/>
          </p:nvGrpSpPr>
          <p:grpSpPr>
            <a:xfrm>
              <a:off x="5148064" y="1988064"/>
              <a:ext cx="1800200" cy="216509"/>
              <a:chOff x="4211960" y="1988064"/>
              <a:chExt cx="792088" cy="216509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4211960" y="1988064"/>
                <a:ext cx="792088" cy="21650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4211960" y="1988064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4211960" y="1988066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240458" y="1973985"/>
              <a:ext cx="852780" cy="27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비움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55776" y="1453811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  ~</a:t>
              </a:r>
              <a:endParaRPr lang="ko-KR" altLang="en-US" sz="1000" dirty="0"/>
            </a:p>
          </p:txBody>
        </p:sp>
        <p:grpSp>
          <p:nvGrpSpPr>
            <p:cNvPr id="110" name="그룹 1"/>
            <p:cNvGrpSpPr/>
            <p:nvPr/>
          </p:nvGrpSpPr>
          <p:grpSpPr>
            <a:xfrm>
              <a:off x="1073326" y="2534421"/>
              <a:ext cx="1800199" cy="246222"/>
              <a:chOff x="1259633" y="2678432"/>
              <a:chExt cx="1800199" cy="246221"/>
            </a:xfrm>
          </p:grpSpPr>
          <p:grpSp>
            <p:nvGrpSpPr>
              <p:cNvPr id="199" name="그룹 102"/>
              <p:cNvGrpSpPr/>
              <p:nvPr/>
            </p:nvGrpSpPr>
            <p:grpSpPr>
              <a:xfrm>
                <a:off x="1259633" y="2708144"/>
                <a:ext cx="1800199" cy="216509"/>
                <a:chOff x="4211960" y="1988064"/>
                <a:chExt cx="792088" cy="216509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4211960" y="1988064"/>
                  <a:ext cx="792088" cy="21650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직사각형 201"/>
                <p:cNvSpPr/>
                <p:nvPr/>
              </p:nvSpPr>
              <p:spPr>
                <a:xfrm>
                  <a:off x="4211960" y="1988064"/>
                  <a:ext cx="792088" cy="216023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1971328" y="2678432"/>
                <a:ext cx="728464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검색</a:t>
                </a:r>
                <a:endParaRPr lang="ko-KR" altLang="en-US" sz="1000" dirty="0"/>
              </a:p>
            </p:txBody>
          </p:sp>
        </p:grpSp>
        <p:grpSp>
          <p:nvGrpSpPr>
            <p:cNvPr id="111" name="그룹 2"/>
            <p:cNvGrpSpPr/>
            <p:nvPr/>
          </p:nvGrpSpPr>
          <p:grpSpPr>
            <a:xfrm>
              <a:off x="3212124" y="2564132"/>
              <a:ext cx="1143852" cy="276572"/>
              <a:chOff x="3140116" y="2708144"/>
              <a:chExt cx="1143852" cy="276571"/>
            </a:xfrm>
          </p:grpSpPr>
          <p:grpSp>
            <p:nvGrpSpPr>
              <p:cNvPr id="195" name="그룹 109"/>
              <p:cNvGrpSpPr/>
              <p:nvPr/>
            </p:nvGrpSpPr>
            <p:grpSpPr>
              <a:xfrm>
                <a:off x="3140116" y="2708144"/>
                <a:ext cx="1143852" cy="216509"/>
                <a:chOff x="4211960" y="1988064"/>
                <a:chExt cx="792088" cy="216509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4211960" y="1988064"/>
                  <a:ext cx="792088" cy="21650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>
                  <a:off x="4211960" y="1988064"/>
                  <a:ext cx="792088" cy="216023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3359323" y="2708144"/>
                <a:ext cx="867527" cy="27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전부검색</a:t>
                </a:r>
                <a:endParaRPr lang="ko-KR" altLang="en-US" sz="1000" dirty="0"/>
              </a:p>
            </p:txBody>
          </p:sp>
        </p:grpSp>
        <p:grpSp>
          <p:nvGrpSpPr>
            <p:cNvPr id="112" name="그룹 13"/>
            <p:cNvGrpSpPr/>
            <p:nvPr/>
          </p:nvGrpSpPr>
          <p:grpSpPr>
            <a:xfrm>
              <a:off x="4688288" y="2549033"/>
              <a:ext cx="1143852" cy="246221"/>
              <a:chOff x="4364252" y="2693044"/>
              <a:chExt cx="1143852" cy="246220"/>
            </a:xfrm>
          </p:grpSpPr>
          <p:grpSp>
            <p:nvGrpSpPr>
              <p:cNvPr id="191" name="그룹 113"/>
              <p:cNvGrpSpPr/>
              <p:nvPr/>
            </p:nvGrpSpPr>
            <p:grpSpPr>
              <a:xfrm>
                <a:off x="4364252" y="2708144"/>
                <a:ext cx="1143852" cy="216509"/>
                <a:chOff x="4211960" y="1988064"/>
                <a:chExt cx="792088" cy="216509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4211960" y="1988064"/>
                  <a:ext cx="792088" cy="21650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/>
                <p:cNvSpPr/>
                <p:nvPr/>
              </p:nvSpPr>
              <p:spPr>
                <a:xfrm>
                  <a:off x="4211960" y="1988064"/>
                  <a:ext cx="792088" cy="216023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4644008" y="2693044"/>
                <a:ext cx="728464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초기화</a:t>
                </a:r>
                <a:endParaRPr lang="ko-KR" altLang="en-US" sz="1000" dirty="0"/>
              </a:p>
            </p:txBody>
          </p:sp>
        </p:grpSp>
        <p:grpSp>
          <p:nvGrpSpPr>
            <p:cNvPr id="113" name="그룹 15"/>
            <p:cNvGrpSpPr/>
            <p:nvPr/>
          </p:nvGrpSpPr>
          <p:grpSpPr>
            <a:xfrm>
              <a:off x="6192179" y="2564131"/>
              <a:ext cx="1901057" cy="276571"/>
              <a:chOff x="5580111" y="2708143"/>
              <a:chExt cx="1901057" cy="276570"/>
            </a:xfrm>
          </p:grpSpPr>
          <p:grpSp>
            <p:nvGrpSpPr>
              <p:cNvPr id="187" name="그룹 116"/>
              <p:cNvGrpSpPr/>
              <p:nvPr/>
            </p:nvGrpSpPr>
            <p:grpSpPr>
              <a:xfrm>
                <a:off x="5580111" y="2708144"/>
                <a:ext cx="1901057" cy="225623"/>
                <a:chOff x="4211959" y="1988064"/>
                <a:chExt cx="1072391" cy="225623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89" name="직사각형 188"/>
                <p:cNvSpPr/>
                <p:nvPr/>
              </p:nvSpPr>
              <p:spPr>
                <a:xfrm>
                  <a:off x="4211960" y="1988064"/>
                  <a:ext cx="792088" cy="21650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4211959" y="2003492"/>
                  <a:ext cx="1072391" cy="210195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5724128" y="2708143"/>
                <a:ext cx="1504083" cy="27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지출보고서 입력</a:t>
                </a:r>
                <a:endParaRPr lang="ko-KR" altLang="en-US" sz="1000" dirty="0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1471494" y="142303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75656" y="193654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14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20272" y="194935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4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857892" y="2518499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346434" y="251825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09124" y="251920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1400" dirty="0"/>
            </a:p>
          </p:txBody>
        </p:sp>
        <p:sp>
          <p:nvSpPr>
            <p:cNvPr id="120" name="직사각형 16"/>
            <p:cNvSpPr/>
            <p:nvPr/>
          </p:nvSpPr>
          <p:spPr>
            <a:xfrm>
              <a:off x="5866063" y="2518254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59201" y="3026631"/>
              <a:ext cx="82006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비용</a:t>
              </a:r>
              <a:r>
                <a:rPr lang="en-US" altLang="ko-KR" sz="1200" dirty="0" smtClean="0"/>
                <a:t>] : - MAX</a:t>
              </a:r>
              <a:r>
                <a:rPr lang="ko-KR" altLang="en-US" sz="1200" dirty="0" smtClean="0"/>
                <a:t>는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기본적으로 </a:t>
              </a:r>
              <a:r>
                <a:rPr lang="en-US" altLang="ko-KR" sz="1200" dirty="0" smtClean="0"/>
                <a:t>disabled </a:t>
              </a:r>
              <a:r>
                <a:rPr lang="ko-KR" altLang="en-US" sz="1200" dirty="0" smtClean="0"/>
                <a:t>상태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    - MIN </a:t>
              </a:r>
              <a:r>
                <a:rPr lang="ko-KR" altLang="en-US" sz="1200" dirty="0" smtClean="0"/>
                <a:t>값 </a:t>
              </a:r>
              <a:r>
                <a:rPr lang="ko-KR" altLang="en-US" sz="1200" dirty="0" err="1" smtClean="0"/>
                <a:t>선택시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disabled </a:t>
              </a:r>
              <a:r>
                <a:rPr lang="ko-KR" altLang="en-US" sz="1200" dirty="0" smtClean="0"/>
                <a:t>제거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    - MAX</a:t>
              </a:r>
              <a:r>
                <a:rPr lang="ko-KR" altLang="en-US" sz="1200" dirty="0" smtClean="0"/>
                <a:t>값의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목록 범위는 </a:t>
              </a:r>
              <a:r>
                <a:rPr lang="en-US" altLang="ko-KR" sz="1200" dirty="0" smtClean="0"/>
                <a:t>MIN </a:t>
              </a:r>
              <a:r>
                <a:rPr lang="ko-KR" altLang="en-US" sz="1200" dirty="0" smtClean="0"/>
                <a:t>선택된 값의 이후 값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    - 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사용</a:t>
              </a:r>
              <a:endParaRPr lang="ko-KR" altLang="en-US" sz="12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68726" y="4951223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③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키워드</a:t>
              </a:r>
              <a:r>
                <a:rPr lang="en-US" altLang="ko-KR" sz="1200" dirty="0" smtClean="0"/>
                <a:t>1 , </a:t>
              </a:r>
              <a:r>
                <a:rPr lang="en-US" altLang="ko-KR" sz="1200" dirty="0" err="1" smtClean="0"/>
                <a:t>orAnd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키워드</a:t>
              </a:r>
              <a:r>
                <a:rPr lang="en-US" altLang="ko-KR" sz="1200" dirty="0" smtClean="0"/>
                <a:t>2 </a:t>
              </a:r>
              <a:r>
                <a:rPr lang="ko-KR" altLang="en-US" sz="1200" dirty="0" smtClean="0"/>
                <a:t>값을 모두 초기화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73488" y="5267188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④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입력한 검색데이터로 </a:t>
              </a:r>
              <a:r>
                <a:rPr lang="en-US" altLang="ko-KR" sz="1200" dirty="0" smtClean="0"/>
                <a:t>DB</a:t>
              </a:r>
              <a:r>
                <a:rPr lang="ko-KR" altLang="en-US" sz="1200" dirty="0" smtClean="0"/>
                <a:t>연동을 해 데이</a:t>
              </a:r>
              <a:r>
                <a:rPr lang="ko-KR" altLang="en-US" sz="1200" dirty="0"/>
                <a:t>터</a:t>
              </a:r>
              <a:r>
                <a:rPr lang="ko-KR" altLang="en-US" sz="1200" dirty="0" smtClean="0"/>
                <a:t>와 일치하는 결과값을 보여줌 </a:t>
              </a:r>
              <a:r>
                <a:rPr lang="en-US" altLang="ko-KR" sz="1200" dirty="0" smtClean="0"/>
                <a:t>(JavaScript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78250" y="5583153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⑤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검색화면의 모든 입력양식의 </a:t>
              </a:r>
              <a:r>
                <a:rPr lang="en-US" altLang="ko-KR" sz="1200" dirty="0" smtClean="0"/>
                <a:t>value</a:t>
              </a:r>
              <a:r>
                <a:rPr lang="ko-KR" altLang="en-US" sz="1200" dirty="0" smtClean="0"/>
                <a:t>값을 초기화하고 검색 초기화면을 보여줌</a:t>
              </a:r>
              <a:r>
                <a:rPr lang="en-US" altLang="ko-KR" sz="1200" dirty="0" smtClean="0"/>
                <a:t>. (JavaScript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83012" y="5899118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⑥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검색화면의 모든 입력양식의 </a:t>
              </a:r>
              <a:r>
                <a:rPr lang="en-US" altLang="ko-KR" sz="1200" dirty="0" smtClean="0"/>
                <a:t>value</a:t>
              </a:r>
              <a:r>
                <a:rPr lang="ko-KR" altLang="en-US" sz="1200" dirty="0" smtClean="0"/>
                <a:t>값을 초기화 </a:t>
              </a:r>
              <a:r>
                <a:rPr lang="en-US" altLang="ko-KR" sz="1200" dirty="0" smtClean="0"/>
                <a:t>(JavaScript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7776" y="6215082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⑦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err="1" smtClean="0"/>
                <a:t>클릭시</a:t>
              </a:r>
              <a:r>
                <a:rPr lang="ko-KR" altLang="en-US" sz="1200" dirty="0" smtClean="0"/>
                <a:t> 지출보고서 페이지로 이동 </a:t>
              </a:r>
              <a:endParaRPr lang="ko-KR" altLang="en-US" sz="12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63964" y="3896594"/>
              <a:ext cx="8200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② </a:t>
              </a:r>
              <a:r>
                <a:rPr lang="ko-KR" altLang="en-US" sz="1200" dirty="0" smtClean="0"/>
                <a:t>키워드</a:t>
              </a:r>
              <a:r>
                <a:rPr lang="en-US" altLang="ko-KR" sz="1200" dirty="0" smtClean="0"/>
                <a:t>1,2(Text Box)</a:t>
              </a:r>
              <a:r>
                <a:rPr lang="ko-KR" altLang="en-US" sz="1200" dirty="0" smtClean="0"/>
                <a:t>의 검색범위의 조건</a:t>
              </a:r>
              <a:r>
                <a:rPr lang="en-US" altLang="ko-KR" sz="1200" dirty="0" smtClean="0"/>
                <a:t>(or / and)</a:t>
              </a:r>
              <a:r>
                <a:rPr lang="ko-KR" altLang="en-US" sz="1200" dirty="0" smtClean="0"/>
                <a:t> 설정</a:t>
              </a:r>
              <a:r>
                <a:rPr lang="en-US" altLang="ko-KR" sz="1200" dirty="0" smtClean="0"/>
                <a:t>.(Select Box)</a:t>
              </a:r>
            </a:p>
            <a:p>
              <a:r>
                <a:rPr lang="en-US" altLang="ko-KR" sz="1200" dirty="0" smtClean="0"/>
                <a:t>    - or  = </a:t>
              </a:r>
              <a:r>
                <a:rPr lang="ko-KR" altLang="en-US" sz="1200" dirty="0" smtClean="0"/>
                <a:t>키워드 </a:t>
              </a:r>
              <a:r>
                <a:rPr lang="en-US" altLang="ko-KR" sz="1200" dirty="0" smtClean="0"/>
                <a:t>1 </a:t>
              </a:r>
              <a:r>
                <a:rPr lang="ko-KR" altLang="en-US" sz="1200" dirty="0" smtClean="0"/>
                <a:t>또</a:t>
              </a:r>
              <a:r>
                <a:rPr lang="ko-KR" altLang="en-US" sz="1200" dirty="0"/>
                <a:t>는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에서 검색되는 결과값을 모두 보여줌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- and = </a:t>
              </a:r>
              <a:r>
                <a:rPr lang="ko-KR" altLang="en-US" sz="1200" dirty="0" smtClean="0"/>
                <a:t>키워드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과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에서 공통적으로 검색되는 결과값을 보여줌</a:t>
              </a:r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   - keyword1</a:t>
              </a:r>
              <a:r>
                <a:rPr lang="ko-KR" altLang="en-US" sz="1200" dirty="0" smtClean="0"/>
                <a:t>이 선택되고 </a:t>
              </a:r>
              <a:r>
                <a:rPr lang="en-US" altLang="ko-KR" sz="1200" dirty="0" smtClean="0"/>
                <a:t>or/and</a:t>
              </a:r>
              <a:r>
                <a:rPr lang="ko-KR" altLang="en-US" sz="1200" dirty="0" smtClean="0"/>
                <a:t>가 선택되면 </a:t>
              </a:r>
              <a:r>
                <a:rPr lang="en-US" altLang="ko-KR" sz="1200" dirty="0" smtClean="0"/>
                <a:t>keyword2</a:t>
              </a:r>
              <a:r>
                <a:rPr lang="ko-KR" altLang="en-US" sz="1200" dirty="0" smtClean="0"/>
                <a:t>가 활성화 됨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- </a:t>
              </a:r>
              <a:r>
                <a:rPr lang="ko-KR" altLang="en-US" sz="1200" dirty="0" smtClean="0"/>
                <a:t>키워드 입력 후 </a:t>
              </a:r>
              <a:r>
                <a:rPr lang="en-US" altLang="ko-KR" sz="1200" dirty="0" smtClean="0"/>
                <a:t>Enter</a:t>
              </a:r>
              <a:r>
                <a:rPr lang="ko-KR" altLang="en-US" sz="1200" dirty="0" smtClean="0"/>
                <a:t>키를 </a:t>
              </a:r>
              <a:r>
                <a:rPr lang="ko-KR" altLang="en-US" sz="1200" dirty="0" err="1" smtClean="0"/>
                <a:t>입력시</a:t>
              </a:r>
              <a:r>
                <a:rPr lang="ko-KR" altLang="en-US" sz="1200" dirty="0" smtClean="0"/>
                <a:t> </a:t>
              </a:r>
              <a:r>
                <a:rPr lang="en-US" altLang="ko-KR" sz="1200" dirty="0" err="1" smtClean="0"/>
                <a:t>keyup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이벤트가 발생되어 </a:t>
              </a:r>
              <a:r>
                <a:rPr lang="en-US" altLang="ko-KR" sz="1200" dirty="0" smtClean="0"/>
                <a:t>model</a:t>
              </a:r>
              <a:r>
                <a:rPr lang="ko-KR" altLang="en-US" sz="1200" dirty="0" smtClean="0"/>
                <a:t>로 정보 전송 함</a:t>
              </a:r>
              <a:endParaRPr lang="en-US" altLang="ko-KR" sz="1200" dirty="0" smtClean="0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(6)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88012" y="1000108"/>
            <a:ext cx="8758322" cy="5286781"/>
            <a:chOff x="99958" y="404664"/>
            <a:chExt cx="8935580" cy="5286781"/>
          </a:xfrm>
        </p:grpSpPr>
        <p:sp>
          <p:nvSpPr>
            <p:cNvPr id="69" name="TextBox 68"/>
            <p:cNvSpPr txBox="1"/>
            <p:nvPr/>
          </p:nvSpPr>
          <p:spPr>
            <a:xfrm>
              <a:off x="510732" y="404664"/>
              <a:ext cx="5406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검색 화면 </a:t>
              </a:r>
              <a:r>
                <a:rPr lang="en-US" altLang="ko-KR" sz="2000" dirty="0" smtClean="0"/>
                <a:t>UI_04</a:t>
              </a:r>
              <a:r>
                <a:rPr lang="en-US" altLang="ko-KR" sz="2000" b="1" dirty="0" smtClean="0"/>
                <a:t> </a:t>
              </a:r>
              <a:r>
                <a:rPr lang="en-US" altLang="ko-KR" sz="1400" dirty="0" smtClean="0"/>
                <a:t>(/z_model2/expense/paySearchForm.jsp)</a:t>
              </a:r>
              <a:endParaRPr lang="ko-KR" altLang="en-US" sz="1400" dirty="0"/>
            </a:p>
          </p:txBody>
        </p:sp>
        <p:grpSp>
          <p:nvGrpSpPr>
            <p:cNvPr id="70" name="그룹 24"/>
            <p:cNvGrpSpPr/>
            <p:nvPr/>
          </p:nvGrpSpPr>
          <p:grpSpPr>
            <a:xfrm>
              <a:off x="524675" y="846471"/>
              <a:ext cx="7924569" cy="369332"/>
              <a:chOff x="611560" y="981403"/>
              <a:chExt cx="7924569" cy="3693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611560" y="1065947"/>
                <a:ext cx="24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정렬</a:t>
                </a:r>
                <a:r>
                  <a:rPr lang="en-US" altLang="ko-KR" sz="1200" dirty="0" smtClean="0"/>
                  <a:t>] : </a:t>
                </a:r>
                <a:endParaRPr lang="ko-KR" altLang="en-US" sz="1200" dirty="0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1298211" y="1128680"/>
                <a:ext cx="1800200" cy="1800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6" name="1/2 액자 175"/>
              <p:cNvSpPr/>
              <p:nvPr/>
            </p:nvSpPr>
            <p:spPr>
              <a:xfrm rot="13378236">
                <a:off x="2800482" y="1095847"/>
                <a:ext cx="143007" cy="140445"/>
              </a:xfrm>
              <a:prstGeom prst="halfFram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995936" y="1059686"/>
                <a:ext cx="14446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검색 개수</a:t>
                </a:r>
                <a:r>
                  <a:rPr lang="en-US" altLang="ko-KR" sz="1200" dirty="0" smtClean="0"/>
                  <a:t>] : 10</a:t>
                </a:r>
                <a:r>
                  <a:rPr lang="ko-KR" altLang="en-US" sz="1200" dirty="0" smtClean="0"/>
                  <a:t>개</a:t>
                </a:r>
                <a:endParaRPr lang="ko-KR" altLang="en-US" sz="12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231873" y="981403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행 개수</a:t>
                </a:r>
                <a:r>
                  <a:rPr lang="en-US" altLang="ko-KR" sz="1200" dirty="0" smtClean="0"/>
                  <a:t>] </a:t>
                </a:r>
                <a:r>
                  <a:rPr lang="en-US" altLang="ko-KR" dirty="0" smtClean="0"/>
                  <a:t>: </a:t>
                </a:r>
                <a:endParaRPr lang="ko-KR" altLang="en-US" dirty="0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216193" y="1114447"/>
                <a:ext cx="792088" cy="1800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80" name="1/2 액자 179"/>
              <p:cNvSpPr/>
              <p:nvPr/>
            </p:nvSpPr>
            <p:spPr>
              <a:xfrm rot="13378236">
                <a:off x="7769034" y="1090706"/>
                <a:ext cx="143007" cy="140445"/>
              </a:xfrm>
              <a:prstGeom prst="halfFram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024667" y="1065949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rgbClr val="FF0000"/>
                    </a:solidFill>
                  </a:rPr>
                  <a:t>①</a:t>
                </a:r>
                <a:endParaRPr lang="en-US" altLang="ko-KR" sz="12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7346166" y="1052969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②</a:t>
                </a:r>
                <a:endParaRPr lang="ko-KR" altLang="en-US" sz="1200" dirty="0"/>
              </a:p>
            </p:txBody>
          </p:sp>
        </p:grpSp>
        <p:grpSp>
          <p:nvGrpSpPr>
            <p:cNvPr id="71" name="그룹 44"/>
            <p:cNvGrpSpPr/>
            <p:nvPr/>
          </p:nvGrpSpPr>
          <p:grpSpPr>
            <a:xfrm>
              <a:off x="1088998" y="1290848"/>
              <a:ext cx="1999667" cy="1848776"/>
              <a:chOff x="1133448" y="1290848"/>
              <a:chExt cx="1999667" cy="1848776"/>
            </a:xfrm>
          </p:grpSpPr>
          <p:grpSp>
            <p:nvGrpSpPr>
              <p:cNvPr id="162" name="그룹 18"/>
              <p:cNvGrpSpPr/>
              <p:nvPr/>
            </p:nvGrpSpPr>
            <p:grpSpPr>
              <a:xfrm>
                <a:off x="1133448" y="1290848"/>
                <a:ext cx="1999667" cy="1848776"/>
                <a:chOff x="1288955" y="1664266"/>
                <a:chExt cx="1999667" cy="1848776"/>
              </a:xfrm>
            </p:grpSpPr>
            <p:sp>
              <p:nvSpPr>
                <p:cNvPr id="164" name="직사각형 163"/>
                <p:cNvSpPr/>
                <p:nvPr/>
              </p:nvSpPr>
              <p:spPr>
                <a:xfrm>
                  <a:off x="1346003" y="1664266"/>
                  <a:ext cx="1942619" cy="1848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288955" y="1916832"/>
                  <a:ext cx="18330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최근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비용 적은 순서</a:t>
                  </a:r>
                  <a:endParaRPr lang="ko-KR" altLang="en-US" sz="8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1288955" y="2086942"/>
                  <a:ext cx="18330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이전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비용 많은 순서</a:t>
                  </a:r>
                  <a:endParaRPr lang="ko-KR" altLang="en-US" sz="8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1288955" y="2257052"/>
                  <a:ext cx="18330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이전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비용 적은 순서</a:t>
                  </a:r>
                  <a:endParaRPr lang="ko-KR" altLang="en-US" sz="8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1288955" y="2427162"/>
                  <a:ext cx="18330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최근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비용 많은 순서</a:t>
                  </a:r>
                  <a:endParaRPr lang="ko-KR" altLang="en-US" sz="8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288955" y="2597272"/>
                  <a:ext cx="1999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최근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이전 결재일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dirty="0" smtClean="0"/>
                    <a:t>보류일</a:t>
                  </a:r>
                  <a:endParaRPr lang="ko-KR" altLang="en-US" sz="8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288955" y="2767382"/>
                  <a:ext cx="1999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최근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최</a:t>
                  </a:r>
                  <a:r>
                    <a:rPr lang="ko-KR" altLang="en-US" sz="800" dirty="0"/>
                    <a:t>근</a:t>
                  </a:r>
                  <a:r>
                    <a:rPr lang="ko-KR" altLang="en-US" sz="800" dirty="0" smtClean="0"/>
                    <a:t> 결재일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dirty="0" smtClean="0"/>
                    <a:t>보류일</a:t>
                  </a:r>
                  <a:endParaRPr lang="ko-KR" altLang="en-US" sz="8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1288955" y="2937492"/>
                  <a:ext cx="1999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이전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최</a:t>
                  </a:r>
                  <a:r>
                    <a:rPr lang="ko-KR" altLang="en-US" sz="800" dirty="0"/>
                    <a:t>근</a:t>
                  </a:r>
                  <a:r>
                    <a:rPr lang="ko-KR" altLang="en-US" sz="800" dirty="0" smtClean="0"/>
                    <a:t> 결재일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dirty="0" smtClean="0"/>
                    <a:t>보류일</a:t>
                  </a:r>
                  <a:endParaRPr lang="ko-KR" altLang="en-US" sz="8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288955" y="3107602"/>
                  <a:ext cx="1999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이전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이전 결재일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dirty="0" smtClean="0"/>
                    <a:t>보류일</a:t>
                  </a:r>
                  <a:endParaRPr lang="ko-KR" altLang="en-US" sz="8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288955" y="3277708"/>
                  <a:ext cx="1999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최근 지출일 순서</a:t>
                  </a:r>
                  <a:r>
                    <a:rPr lang="en-US" altLang="ko-KR" sz="800" dirty="0" smtClean="0"/>
                    <a:t>&gt;</a:t>
                  </a:r>
                  <a:r>
                    <a:rPr lang="ko-KR" altLang="en-US" sz="800" dirty="0" smtClean="0"/>
                    <a:t>최</a:t>
                  </a:r>
                  <a:r>
                    <a:rPr lang="ko-KR" altLang="en-US" sz="800" dirty="0"/>
                    <a:t>근</a:t>
                  </a:r>
                  <a:r>
                    <a:rPr lang="ko-KR" altLang="en-US" sz="800" dirty="0" smtClean="0"/>
                    <a:t> 결재일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dirty="0" smtClean="0"/>
                    <a:t>보류일</a:t>
                  </a:r>
                  <a:endParaRPr lang="ko-KR" altLang="en-US" sz="800" dirty="0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1905839" y="1297193"/>
                <a:ext cx="454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FF0000"/>
                    </a:solidFill>
                  </a:rPr>
                  <a:t>①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-1</a:t>
                </a:r>
                <a:endParaRPr lang="ko-KR" altLang="en-US" sz="1000" dirty="0"/>
              </a:p>
            </p:txBody>
          </p:sp>
        </p:grpSp>
        <p:grpSp>
          <p:nvGrpSpPr>
            <p:cNvPr id="72" name="그룹 39"/>
            <p:cNvGrpSpPr/>
            <p:nvPr/>
          </p:nvGrpSpPr>
          <p:grpSpPr>
            <a:xfrm>
              <a:off x="7195468" y="1213264"/>
              <a:ext cx="652986" cy="802551"/>
              <a:chOff x="7230586" y="956125"/>
              <a:chExt cx="652986" cy="802551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7230586" y="995780"/>
                <a:ext cx="594128" cy="76289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405361" y="1141277"/>
                <a:ext cx="40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10</a:t>
                </a:r>
                <a:r>
                  <a:rPr lang="ko-KR" altLang="en-US" sz="800" dirty="0" smtClean="0"/>
                  <a:t>개</a:t>
                </a:r>
                <a:endParaRPr lang="ko-KR" altLang="en-US" sz="8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411047" y="1275262"/>
                <a:ext cx="40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</a:t>
                </a:r>
                <a:r>
                  <a:rPr lang="en-US" altLang="ko-KR" sz="800" dirty="0" smtClean="0"/>
                  <a:t>0</a:t>
                </a:r>
                <a:r>
                  <a:rPr lang="ko-KR" altLang="en-US" sz="800" dirty="0" smtClean="0"/>
                  <a:t>개</a:t>
                </a:r>
                <a:endParaRPr lang="ko-KR" altLang="en-US" sz="8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16733" y="1409247"/>
                <a:ext cx="40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3</a:t>
                </a:r>
                <a:r>
                  <a:rPr lang="en-US" altLang="ko-KR" sz="800" dirty="0" smtClean="0"/>
                  <a:t>0</a:t>
                </a:r>
                <a:r>
                  <a:rPr lang="ko-KR" altLang="en-US" sz="800" dirty="0" smtClean="0"/>
                  <a:t>개</a:t>
                </a:r>
                <a:endParaRPr lang="ko-KR" altLang="en-US" sz="8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422418" y="1543232"/>
                <a:ext cx="40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4</a:t>
                </a:r>
                <a:r>
                  <a:rPr lang="en-US" altLang="ko-KR" sz="800" dirty="0" smtClean="0"/>
                  <a:t>0</a:t>
                </a:r>
                <a:r>
                  <a:rPr lang="ko-KR" altLang="en-US" sz="800" dirty="0" smtClean="0"/>
                  <a:t>개</a:t>
                </a:r>
                <a:endParaRPr lang="ko-KR" altLang="en-US" sz="8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7296032" y="956125"/>
                <a:ext cx="587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-1</a:t>
                </a:r>
                <a:endParaRPr lang="ko-KR" altLang="en-US" sz="1000" dirty="0"/>
              </a:p>
              <a:p>
                <a:endParaRPr lang="ko-KR" altLang="en-US" dirty="0"/>
              </a:p>
            </p:txBody>
          </p:sp>
        </p:grpSp>
        <p:grpSp>
          <p:nvGrpSpPr>
            <p:cNvPr id="73" name="그룹 43"/>
            <p:cNvGrpSpPr/>
            <p:nvPr/>
          </p:nvGrpSpPr>
          <p:grpSpPr>
            <a:xfrm>
              <a:off x="237550" y="5043373"/>
              <a:ext cx="8548451" cy="648072"/>
              <a:chOff x="237550" y="5043373"/>
              <a:chExt cx="8548451" cy="64807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240978" y="5043373"/>
                <a:ext cx="57329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①</a:t>
                </a:r>
                <a:r>
                  <a:rPr lang="en-US" altLang="ko-KR" sz="1000" dirty="0" smtClean="0"/>
                  <a:t>-1  </a:t>
                </a:r>
                <a:r>
                  <a:rPr lang="en-US" altLang="ko-KR" sz="1000" dirty="0" err="1" smtClean="0"/>
                  <a:t>onChange</a:t>
                </a:r>
                <a:r>
                  <a:rPr lang="ko-KR" altLang="en-US" sz="1000" dirty="0" smtClean="0"/>
                  <a:t>  </a:t>
                </a:r>
                <a:r>
                  <a:rPr lang="ko-KR" altLang="en-US" sz="1000" dirty="0"/>
                  <a:t>이벤트를 발생하여 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hidden</a:t>
                </a:r>
                <a:r>
                  <a:rPr lang="ko-KR" altLang="en-US" sz="1000" dirty="0" smtClean="0"/>
                  <a:t>에 저장한 </a:t>
                </a:r>
                <a:r>
                  <a:rPr lang="ko-KR" altLang="en-US" sz="1000" dirty="0" err="1" smtClean="0"/>
                  <a:t>컬럼순으로</a:t>
                </a:r>
                <a:r>
                  <a:rPr lang="ko-KR" altLang="en-US" sz="1000" dirty="0" smtClean="0"/>
                  <a:t> 오름 </a:t>
                </a:r>
                <a:r>
                  <a:rPr lang="en-US" altLang="ko-KR" sz="1000" dirty="0"/>
                  <a:t>/</a:t>
                </a:r>
                <a:r>
                  <a:rPr lang="ko-KR" altLang="en-US" sz="1000" dirty="0" smtClean="0"/>
                  <a:t>내림차순 정렬</a:t>
                </a:r>
                <a:endParaRPr lang="ko-KR" alt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0740" y="5244298"/>
                <a:ext cx="57175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② 한 페이지에서 검색되어 보이는 결과를 </a:t>
                </a:r>
                <a:r>
                  <a:rPr lang="en-US" altLang="ko-KR" sz="1000" dirty="0" smtClean="0"/>
                  <a:t>10, 20, 30, 40 </a:t>
                </a:r>
                <a:r>
                  <a:rPr lang="ko-KR" altLang="en-US" sz="1000" dirty="0" smtClean="0"/>
                  <a:t>의 개수로 페이지를 나누어 보여주는 것  </a:t>
                </a:r>
                <a:endParaRPr lang="ko-KR" altLang="en-US" sz="10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37550" y="5445224"/>
                <a:ext cx="85484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③ 결재여부 클릭 시 오름차순은 </a:t>
                </a:r>
                <a:r>
                  <a:rPr lang="ko-KR" altLang="en-US" sz="1000" i="1" dirty="0" smtClean="0"/>
                  <a:t>미결재</a:t>
                </a:r>
                <a:r>
                  <a:rPr lang="en-US" altLang="ko-KR" sz="1000" i="1" dirty="0"/>
                  <a:t> </a:t>
                </a:r>
                <a:r>
                  <a:rPr lang="en-US" altLang="ko-KR" sz="1000" i="1" dirty="0" smtClean="0"/>
                  <a:t>– </a:t>
                </a:r>
                <a:r>
                  <a:rPr lang="ko-KR" altLang="en-US" sz="1000" i="1" dirty="0" smtClean="0"/>
                  <a:t>보류</a:t>
                </a:r>
                <a:r>
                  <a:rPr lang="en-US" altLang="ko-KR" sz="1000" i="1" dirty="0" smtClean="0"/>
                  <a:t> – </a:t>
                </a:r>
                <a:r>
                  <a:rPr lang="ko-KR" altLang="en-US" sz="1000" i="1" dirty="0" smtClean="0"/>
                  <a:t>결재 </a:t>
                </a:r>
                <a:r>
                  <a:rPr lang="en-US" altLang="ko-KR" sz="1000" i="1" dirty="0" smtClean="0"/>
                  <a:t>– </a:t>
                </a:r>
                <a:r>
                  <a:rPr lang="ko-KR" altLang="en-US" sz="1000" i="1" dirty="0" smtClean="0"/>
                  <a:t>결재 완료</a:t>
                </a:r>
                <a:r>
                  <a:rPr lang="ko-KR" altLang="en-US" sz="1000" dirty="0" smtClean="0"/>
                  <a:t> 순으로 정렬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내림차순은 </a:t>
                </a:r>
                <a:r>
                  <a:rPr lang="ko-KR" altLang="en-US" sz="1000" i="1" dirty="0" smtClean="0"/>
                  <a:t>결재완료 </a:t>
                </a:r>
                <a:r>
                  <a:rPr lang="en-US" altLang="ko-KR" sz="1000" i="1" dirty="0" smtClean="0"/>
                  <a:t>– </a:t>
                </a:r>
                <a:r>
                  <a:rPr lang="ko-KR" altLang="en-US" sz="1000" i="1" dirty="0" smtClean="0"/>
                  <a:t>결재 </a:t>
                </a:r>
                <a:r>
                  <a:rPr lang="en-US" altLang="ko-KR" sz="1000" i="1" dirty="0" smtClean="0"/>
                  <a:t>– </a:t>
                </a:r>
                <a:r>
                  <a:rPr lang="ko-KR" altLang="en-US" sz="1000" i="1" dirty="0" smtClean="0"/>
                  <a:t>보류 </a:t>
                </a:r>
                <a:r>
                  <a:rPr lang="en-US" altLang="ko-KR" sz="1000" i="1" dirty="0" smtClean="0"/>
                  <a:t>–</a:t>
                </a:r>
                <a:r>
                  <a:rPr lang="ko-KR" altLang="en-US" sz="1000" i="1" dirty="0" smtClean="0"/>
                  <a:t> 미결재 </a:t>
                </a:r>
                <a:r>
                  <a:rPr lang="ko-KR" altLang="en-US" sz="1000" dirty="0" smtClean="0"/>
                  <a:t>순으로 정렬   </a:t>
                </a:r>
                <a:endParaRPr lang="ko-KR" altLang="en-US" sz="1000" dirty="0"/>
              </a:p>
            </p:txBody>
          </p:sp>
        </p:grpSp>
        <p:grpSp>
          <p:nvGrpSpPr>
            <p:cNvPr id="74" name="그룹 42"/>
            <p:cNvGrpSpPr/>
            <p:nvPr/>
          </p:nvGrpSpPr>
          <p:grpSpPr>
            <a:xfrm>
              <a:off x="99958" y="3326728"/>
              <a:ext cx="8935580" cy="1459052"/>
              <a:chOff x="101135" y="3018330"/>
              <a:chExt cx="8935580" cy="1459052"/>
            </a:xfrm>
          </p:grpSpPr>
          <p:grpSp>
            <p:nvGrpSpPr>
              <p:cNvPr id="78" name="그룹 102"/>
              <p:cNvGrpSpPr/>
              <p:nvPr/>
            </p:nvGrpSpPr>
            <p:grpSpPr>
              <a:xfrm>
                <a:off x="101135" y="3037381"/>
                <a:ext cx="8935580" cy="1440001"/>
                <a:chOff x="100915" y="1504800"/>
                <a:chExt cx="8935580" cy="1057203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7841440" y="1504800"/>
                  <a:ext cx="1195055" cy="215444"/>
                </a:xfrm>
                <a:prstGeom prst="rect">
                  <a:avLst/>
                </a:prstGeom>
                <a:solidFill>
                  <a:srgbClr val="3E4BCA">
                    <a:alpha val="4902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 smtClean="0"/>
                    <a:t>영수증번호</a:t>
                  </a:r>
                  <a:endParaRPr lang="ko-KR" altLang="en-US" sz="8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841440" y="1700808"/>
                  <a:ext cx="1195055" cy="215444"/>
                </a:xfrm>
                <a:prstGeom prst="rect">
                  <a:avLst/>
                </a:prstGeom>
                <a:solidFill>
                  <a:srgbClr val="CED1F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810293885</a:t>
                  </a:r>
                  <a:endParaRPr lang="ko-KR" altLang="en-US" sz="8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7834852" y="1915671"/>
                  <a:ext cx="1201643" cy="215444"/>
                </a:xfrm>
                <a:prstGeom prst="rect">
                  <a:avLst/>
                </a:prstGeom>
                <a:solidFill>
                  <a:srgbClr val="F1E2FA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810293885</a:t>
                  </a:r>
                  <a:endParaRPr lang="ko-KR" altLang="en-US" sz="8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834853" y="2131115"/>
                  <a:ext cx="1195055" cy="215444"/>
                </a:xfrm>
                <a:prstGeom prst="rect">
                  <a:avLst/>
                </a:prstGeom>
                <a:solidFill>
                  <a:srgbClr val="CED1F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810293885</a:t>
                  </a:r>
                  <a:endParaRPr lang="ko-KR" altLang="en-US" sz="800" dirty="0"/>
                </a:p>
              </p:txBody>
            </p:sp>
            <p:grpSp>
              <p:nvGrpSpPr>
                <p:cNvPr id="84" name="그룹 117"/>
                <p:cNvGrpSpPr/>
                <p:nvPr/>
              </p:nvGrpSpPr>
              <p:grpSpPr>
                <a:xfrm>
                  <a:off x="100915" y="1504800"/>
                  <a:ext cx="7740526" cy="1057203"/>
                  <a:chOff x="100915" y="1504800"/>
                  <a:chExt cx="7740526" cy="105720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158011" y="1504800"/>
                    <a:ext cx="1300514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결재</a:t>
                    </a:r>
                    <a:r>
                      <a:rPr lang="en-US" altLang="ko-KR" sz="800" dirty="0" smtClean="0"/>
                      <a:t>/</a:t>
                    </a:r>
                    <a:r>
                      <a:rPr lang="ko-KR" altLang="en-US" sz="800" dirty="0" smtClean="0"/>
                      <a:t>보류</a:t>
                    </a:r>
                    <a:r>
                      <a:rPr lang="ko-KR" altLang="en-US" sz="800" dirty="0"/>
                      <a:t>일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0916" y="1504800"/>
                    <a:ext cx="403247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번호</a:t>
                    </a:r>
                    <a:endParaRPr lang="ko-KR" altLang="en-US" sz="800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00916" y="1700808"/>
                    <a:ext cx="403247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/>
                      <a:t>1</a:t>
                    </a:r>
                    <a:endParaRPr lang="ko-KR" altLang="en-US" sz="800" dirty="0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4163" y="1504800"/>
                    <a:ext cx="899485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지출보고서번호</a:t>
                    </a:r>
                    <a:endParaRPr lang="ko-KR" altLang="en-US" sz="800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04163" y="1700808"/>
                    <a:ext cx="899485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19</a:t>
                    </a:r>
                    <a:endParaRPr lang="ko-KR" altLang="en-US" sz="800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403648" y="1504800"/>
                    <a:ext cx="864096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지출제목</a:t>
                    </a:r>
                    <a:endParaRPr lang="ko-KR" altLang="en-US" sz="8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403648" y="1700808"/>
                    <a:ext cx="864096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기자재비용</a:t>
                    </a:r>
                    <a:endParaRPr lang="ko-KR" altLang="en-US" sz="8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267744" y="1504800"/>
                    <a:ext cx="850614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지출분야</a:t>
                    </a:r>
                    <a:endParaRPr lang="ko-KR" altLang="en-US" sz="800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2267744" y="1700808"/>
                    <a:ext cx="850614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기자</a:t>
                    </a:r>
                    <a:r>
                      <a:rPr lang="ko-KR" altLang="en-US" sz="800" dirty="0"/>
                      <a:t>재</a:t>
                    </a: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3118358" y="1504800"/>
                    <a:ext cx="1039653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결재여</a:t>
                    </a:r>
                    <a:r>
                      <a:rPr lang="ko-KR" altLang="en-US" sz="800" dirty="0"/>
                      <a:t>부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118358" y="1700808"/>
                    <a:ext cx="1039653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결</a:t>
                    </a:r>
                    <a:r>
                      <a:rPr lang="ko-KR" altLang="en-US" sz="800" dirty="0"/>
                      <a:t>재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158011" y="1700808"/>
                    <a:ext cx="1300514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2016-05-17</a:t>
                    </a:r>
                    <a:endParaRPr lang="ko-KR" altLang="en-US" sz="800" dirty="0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458525" y="1504800"/>
                    <a:ext cx="773349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지출</a:t>
                    </a:r>
                    <a:r>
                      <a:rPr lang="ko-KR" altLang="en-US" sz="800" dirty="0"/>
                      <a:t>일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 rot="10800000" flipV="1">
                    <a:off x="5458523" y="1700808"/>
                    <a:ext cx="773349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2016-05-17</a:t>
                    </a:r>
                    <a:endParaRPr lang="ko-KR" altLang="en-US" sz="800" dirty="0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6231873" y="1504800"/>
                    <a:ext cx="982720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비</a:t>
                    </a:r>
                    <a:r>
                      <a:rPr lang="ko-KR" altLang="en-US" sz="800" dirty="0"/>
                      <a:t>용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6231873" y="1700808"/>
                    <a:ext cx="982720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80,000</a:t>
                    </a:r>
                    <a:endParaRPr lang="ko-KR" altLang="en-US" sz="800" dirty="0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215798" y="1504800"/>
                    <a:ext cx="625643" cy="215444"/>
                  </a:xfrm>
                  <a:prstGeom prst="rect">
                    <a:avLst/>
                  </a:prstGeom>
                  <a:solidFill>
                    <a:srgbClr val="3E4BCA">
                      <a:alpha val="4902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지출수</a:t>
                    </a:r>
                    <a:r>
                      <a:rPr lang="ko-KR" altLang="en-US" sz="800" dirty="0"/>
                      <a:t>단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 rot="10800000" flipV="1">
                    <a:off x="7215797" y="1700808"/>
                    <a:ext cx="625643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회사현</a:t>
                    </a:r>
                    <a:r>
                      <a:rPr lang="ko-KR" altLang="en-US" sz="800" dirty="0"/>
                      <a:t>금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00915" y="1916252"/>
                    <a:ext cx="403247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/>
                      <a:t>2</a:t>
                    </a:r>
                    <a:endParaRPr lang="ko-KR" altLang="en-US" sz="8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04162" y="1916252"/>
                    <a:ext cx="899485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17</a:t>
                    </a:r>
                    <a:endParaRPr lang="ko-KR" altLang="en-US" sz="800" dirty="0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403647" y="1916252"/>
                    <a:ext cx="864096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간식비</a:t>
                    </a:r>
                    <a:endParaRPr lang="ko-KR" altLang="en-US" sz="800" dirty="0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2267743" y="1916252"/>
                    <a:ext cx="850614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기</a:t>
                    </a:r>
                    <a:r>
                      <a:rPr lang="ko-KR" altLang="en-US" sz="800" dirty="0"/>
                      <a:t>타</a:t>
                    </a: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118357" y="1916252"/>
                    <a:ext cx="1039653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결재완</a:t>
                    </a:r>
                    <a:r>
                      <a:rPr lang="ko-KR" altLang="en-US" sz="800" dirty="0"/>
                      <a:t>료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4158010" y="1916252"/>
                    <a:ext cx="1300514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2016-05-16</a:t>
                    </a:r>
                    <a:endParaRPr lang="ko-KR" altLang="en-US" sz="800" dirty="0"/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 rot="10800000" flipV="1">
                    <a:off x="5458522" y="1916252"/>
                    <a:ext cx="773349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2016-04-17</a:t>
                    </a:r>
                    <a:endParaRPr lang="ko-KR" altLang="en-US" sz="800" dirty="0"/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231872" y="1916252"/>
                    <a:ext cx="982720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60,000</a:t>
                    </a:r>
                    <a:endParaRPr lang="ko-KR" altLang="en-US" sz="800" dirty="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 rot="10800000" flipV="1">
                    <a:off x="7215796" y="1916252"/>
                    <a:ext cx="625643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개인</a:t>
                    </a:r>
                    <a:endParaRPr lang="ko-KR" altLang="en-US" sz="800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09103" y="2131115"/>
                    <a:ext cx="403247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3</a:t>
                    </a:r>
                    <a:endParaRPr lang="ko-KR" altLang="en-US" sz="8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12350" y="2131115"/>
                    <a:ext cx="899485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18</a:t>
                    </a:r>
                    <a:endParaRPr lang="ko-KR" altLang="en-US" sz="800" dirty="0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411835" y="2131115"/>
                    <a:ext cx="864096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노트북구</a:t>
                    </a:r>
                    <a:r>
                      <a:rPr lang="ko-KR" altLang="en-US" sz="800" dirty="0"/>
                      <a:t>매</a:t>
                    </a: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275931" y="2131115"/>
                    <a:ext cx="850614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기자</a:t>
                    </a:r>
                    <a:r>
                      <a:rPr lang="ko-KR" altLang="en-US" sz="800" dirty="0"/>
                      <a:t>재</a:t>
                    </a: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3126545" y="2131115"/>
                    <a:ext cx="1039653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미결</a:t>
                    </a:r>
                    <a:r>
                      <a:rPr lang="ko-KR" altLang="en-US" sz="800" dirty="0"/>
                      <a:t>재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66198" y="2131115"/>
                    <a:ext cx="1300514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2016-05-15</a:t>
                    </a:r>
                    <a:endParaRPr lang="ko-KR" altLang="en-US" sz="800" dirty="0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 rot="10800000" flipV="1">
                    <a:off x="5466710" y="2131115"/>
                    <a:ext cx="773349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2016-03-05</a:t>
                    </a:r>
                    <a:endParaRPr lang="ko-KR" altLang="en-US" sz="800" dirty="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6240060" y="2131115"/>
                    <a:ext cx="982720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1,200,000</a:t>
                    </a:r>
                    <a:endParaRPr lang="ko-KR" altLang="en-US" sz="800" dirty="0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 rot="10800000" flipV="1">
                    <a:off x="7209210" y="2131115"/>
                    <a:ext cx="625643" cy="215444"/>
                  </a:xfrm>
                  <a:prstGeom prst="rect">
                    <a:avLst/>
                  </a:prstGeom>
                  <a:solidFill>
                    <a:srgbClr val="CED1F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회사카드</a:t>
                    </a:r>
                    <a:endParaRPr lang="ko-KR" altLang="en-US" sz="800" dirty="0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09102" y="2346559"/>
                    <a:ext cx="403247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4</a:t>
                    </a:r>
                    <a:endParaRPr lang="ko-KR" altLang="en-US" sz="800" dirty="0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512349" y="2346559"/>
                    <a:ext cx="899485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17</a:t>
                    </a:r>
                    <a:endParaRPr lang="ko-KR" altLang="en-US" sz="800" dirty="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411834" y="2346559"/>
                    <a:ext cx="864096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err="1" smtClean="0"/>
                      <a:t>유류</a:t>
                    </a:r>
                    <a:r>
                      <a:rPr lang="ko-KR" altLang="en-US" sz="800" dirty="0" err="1"/>
                      <a:t>비</a:t>
                    </a:r>
                    <a:endParaRPr lang="ko-KR" altLang="en-US" sz="800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275930" y="2346559"/>
                    <a:ext cx="850614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교통</a:t>
                    </a:r>
                    <a:r>
                      <a:rPr lang="ko-KR" altLang="en-US" sz="800" dirty="0"/>
                      <a:t>비</a:t>
                    </a: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26544" y="2346559"/>
                    <a:ext cx="1039653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보</a:t>
                    </a:r>
                    <a:r>
                      <a:rPr lang="ko-KR" altLang="en-US" sz="800" dirty="0"/>
                      <a:t>류</a:t>
                    </a: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4166197" y="2346559"/>
                    <a:ext cx="1300514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2016-05-14</a:t>
                    </a:r>
                    <a:endParaRPr lang="ko-KR" altLang="en-US" sz="8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 rot="10800000" flipV="1">
                    <a:off x="5466709" y="2346559"/>
                    <a:ext cx="773349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2016-05-01</a:t>
                    </a:r>
                    <a:endParaRPr lang="ko-KR" altLang="en-US" sz="800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240059" y="2346559"/>
                    <a:ext cx="982720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170,000</a:t>
                    </a:r>
                    <a:endParaRPr lang="ko-KR" altLang="en-US" sz="8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 rot="10800000" flipV="1">
                    <a:off x="7209209" y="2346559"/>
                    <a:ext cx="625643" cy="215444"/>
                  </a:xfrm>
                  <a:prstGeom prst="rect">
                    <a:avLst/>
                  </a:prstGeom>
                  <a:solidFill>
                    <a:srgbClr val="F1E2FA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/>
                      <a:t>개인현</a:t>
                    </a:r>
                    <a:r>
                      <a:rPr lang="ko-KR" altLang="en-US" sz="800" dirty="0"/>
                      <a:t>금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7828265" y="2345978"/>
                  <a:ext cx="1201643" cy="215444"/>
                </a:xfrm>
                <a:prstGeom prst="rect">
                  <a:avLst/>
                </a:prstGeom>
                <a:solidFill>
                  <a:srgbClr val="F1E2FA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810293885</a:t>
                  </a:r>
                  <a:endParaRPr lang="ko-KR" altLang="en-US" sz="800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3200353" y="3018330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F0000"/>
                    </a:solidFill>
                  </a:rPr>
                  <a:t>③</a:t>
                </a:r>
                <a:endParaRPr lang="ko-KR" altLang="en-US" sz="1000" dirty="0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102027" y="3605214"/>
              <a:ext cx="8908654" cy="285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위쪽 화살표 75"/>
            <p:cNvSpPr/>
            <p:nvPr/>
          </p:nvSpPr>
          <p:spPr>
            <a:xfrm>
              <a:off x="4214810" y="3047997"/>
              <a:ext cx="267893" cy="714380"/>
            </a:xfrm>
            <a:prstGeom prst="upArrow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900001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81513" y="2938458"/>
              <a:ext cx="35654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rgbClr val="FF0000"/>
                  </a:solidFill>
                </a:rPr>
                <a:t>④ 한 행을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클릭시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 해당 지출보고서에 해당하는 결재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수정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 화면으로 이동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(7)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6656" y="10590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수정 화면 </a:t>
            </a:r>
            <a:r>
              <a:rPr lang="en-US" altLang="ko-KR" sz="2000" dirty="0" smtClean="0"/>
              <a:t>UI_01</a:t>
            </a:r>
            <a:endParaRPr lang="ko-KR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2243569" y="1102585"/>
            <a:ext cx="342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(/z_model2/expense/payUpDelForm.jsp)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519532" y="1817852"/>
            <a:ext cx="8280000" cy="288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7601" y="1823353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지출 보고서 결재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9532" y="2103604"/>
            <a:ext cx="82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519532" y="2103604"/>
            <a:ext cx="857256" cy="288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18774" y="2124493"/>
            <a:ext cx="805029" cy="2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지출제목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8226" y="21297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피피</a:t>
            </a:r>
            <a:r>
              <a:rPr lang="ko-KR" altLang="en-US" sz="1000" dirty="0"/>
              <a:t>티</a:t>
            </a:r>
            <a:endParaRPr lang="en-US" altLang="ko-KR" sz="1000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519532" y="2398065"/>
            <a:ext cx="828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19532" y="2398065"/>
            <a:ext cx="857256" cy="1440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540945" y="2994955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2.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지출내역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519664" y="2675108"/>
            <a:ext cx="1143008" cy="869337"/>
            <a:chOff x="1357290" y="2057390"/>
            <a:chExt cx="1143008" cy="869337"/>
          </a:xfrm>
        </p:grpSpPr>
        <p:sp>
          <p:nvSpPr>
            <p:cNvPr id="120" name="직사각형 119"/>
            <p:cNvSpPr/>
            <p:nvPr/>
          </p:nvSpPr>
          <p:spPr>
            <a:xfrm>
              <a:off x="1357290" y="2057390"/>
              <a:ext cx="1143008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357290" y="2494727"/>
              <a:ext cx="1143008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741472" y="27709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지출분</a:t>
            </a:r>
            <a:r>
              <a:rPr lang="ko-KR" altLang="en-US" sz="1000" b="1" dirty="0">
                <a:solidFill>
                  <a:schemeClr val="bg1"/>
                </a:solidFill>
              </a:rPr>
              <a:t>야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2734110" y="2675108"/>
            <a:ext cx="1143008" cy="869337"/>
            <a:chOff x="2571736" y="2057390"/>
            <a:chExt cx="1143008" cy="869337"/>
          </a:xfrm>
        </p:grpSpPr>
        <p:sp>
          <p:nvSpPr>
            <p:cNvPr id="124" name="직사각형 123"/>
            <p:cNvSpPr/>
            <p:nvPr/>
          </p:nvSpPr>
          <p:spPr>
            <a:xfrm>
              <a:off x="2571736" y="2057390"/>
              <a:ext cx="1143008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571736" y="2494727"/>
              <a:ext cx="1143008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948556" y="2675108"/>
            <a:ext cx="1143008" cy="869337"/>
            <a:chOff x="3786182" y="2057390"/>
            <a:chExt cx="1143008" cy="869337"/>
          </a:xfrm>
        </p:grpSpPr>
        <p:sp>
          <p:nvSpPr>
            <p:cNvPr id="127" name="직사각형 126"/>
            <p:cNvSpPr/>
            <p:nvPr/>
          </p:nvSpPr>
          <p:spPr>
            <a:xfrm>
              <a:off x="3786182" y="2057390"/>
              <a:ext cx="1143008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786182" y="2494727"/>
              <a:ext cx="1143008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5163002" y="2675108"/>
            <a:ext cx="1143008" cy="869337"/>
            <a:chOff x="5000628" y="2057390"/>
            <a:chExt cx="1143008" cy="869337"/>
          </a:xfrm>
        </p:grpSpPr>
        <p:sp>
          <p:nvSpPr>
            <p:cNvPr id="184" name="직사각형 183"/>
            <p:cNvSpPr/>
            <p:nvPr/>
          </p:nvSpPr>
          <p:spPr>
            <a:xfrm>
              <a:off x="5000628" y="2057390"/>
              <a:ext cx="1143008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000628" y="2494727"/>
              <a:ext cx="1143008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6377448" y="2675108"/>
            <a:ext cx="1143008" cy="869337"/>
            <a:chOff x="6215074" y="2057390"/>
            <a:chExt cx="1143008" cy="869337"/>
          </a:xfrm>
        </p:grpSpPr>
        <p:sp>
          <p:nvSpPr>
            <p:cNvPr id="187" name="직사각형 186"/>
            <p:cNvSpPr/>
            <p:nvPr/>
          </p:nvSpPr>
          <p:spPr>
            <a:xfrm>
              <a:off x="6215074" y="2057390"/>
              <a:ext cx="1143008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215074" y="2494727"/>
              <a:ext cx="1143008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7591894" y="2675108"/>
            <a:ext cx="1071570" cy="869337"/>
            <a:chOff x="7429520" y="2057390"/>
            <a:chExt cx="1071570" cy="869337"/>
          </a:xfrm>
        </p:grpSpPr>
        <p:sp>
          <p:nvSpPr>
            <p:cNvPr id="190" name="직사각형 189"/>
            <p:cNvSpPr/>
            <p:nvPr/>
          </p:nvSpPr>
          <p:spPr>
            <a:xfrm>
              <a:off x="7429520" y="2057390"/>
              <a:ext cx="1071570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429520" y="2494727"/>
              <a:ext cx="107157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3103420" y="278314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1000" b="1" dirty="0">
                <a:solidFill>
                  <a:schemeClr val="bg1"/>
                </a:solidFill>
              </a:rPr>
              <a:t>용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71579" y="2774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지출수단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23296" y="27639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영수증번호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670143" y="2774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898475" y="27639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비고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5088" y="3201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식대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931006" y="3201301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135,500</a:t>
            </a:r>
            <a:r>
              <a:rPr lang="ko-KR" altLang="en-US" sz="1000" dirty="0"/>
              <a:t>원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176756" y="32013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회사카드</a:t>
            </a:r>
            <a:endParaRPr lang="ko-KR" alt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399911" y="320130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5214052</a:t>
            </a:r>
            <a:endParaRPr lang="ko-KR" alt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538625" y="320533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2016-05-17</a:t>
            </a:r>
            <a:endParaRPr lang="ko-KR" altLang="en-US" sz="1000" dirty="0"/>
          </a:p>
        </p:txBody>
      </p:sp>
      <p:sp>
        <p:nvSpPr>
          <p:cNvPr id="202" name="직사각형 201"/>
          <p:cNvSpPr/>
          <p:nvPr/>
        </p:nvSpPr>
        <p:spPr>
          <a:xfrm>
            <a:off x="519532" y="3840164"/>
            <a:ext cx="82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19532" y="3841654"/>
            <a:ext cx="857256" cy="288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677894" y="38625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3.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결재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662540" y="38616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</a:t>
            </a:r>
            <a:r>
              <a:rPr lang="ko-KR" altLang="en-US" sz="1000" dirty="0"/>
              <a:t>재</a:t>
            </a:r>
            <a:endParaRPr lang="en-US" altLang="ko-KR" sz="1000" dirty="0" smtClean="0"/>
          </a:p>
        </p:txBody>
      </p:sp>
      <p:sp>
        <p:nvSpPr>
          <p:cNvPr id="206" name="직사각형 205"/>
          <p:cNvSpPr/>
          <p:nvPr/>
        </p:nvSpPr>
        <p:spPr>
          <a:xfrm>
            <a:off x="515452" y="4128994"/>
            <a:ext cx="82872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5452" y="4128994"/>
            <a:ext cx="857256" cy="1440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595267" y="47258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결재내역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4899071" y="5652262"/>
            <a:ext cx="714380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5033238" y="56348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graphicFrame>
        <p:nvGraphicFramePr>
          <p:cNvPr id="211" name="표 210"/>
          <p:cNvGraphicFramePr>
            <a:graphicFrameLocks noGrp="1"/>
          </p:cNvGraphicFramePr>
          <p:nvPr/>
        </p:nvGraphicFramePr>
        <p:xfrm>
          <a:off x="1686353" y="4189594"/>
          <a:ext cx="6786610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  <a:gridCol w="892975"/>
                <a:gridCol w="892975"/>
                <a:gridCol w="892975"/>
                <a:gridCol w="2321735"/>
              </a:tblGrid>
              <a:tr h="311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결재순서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직책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보류사유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강타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주임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이만기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과장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문희준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부장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2" name="직사각형 211"/>
          <p:cNvSpPr/>
          <p:nvPr/>
        </p:nvSpPr>
        <p:spPr>
          <a:xfrm>
            <a:off x="5267779" y="4199119"/>
            <a:ext cx="910120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5619476" y="558697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③</a:t>
            </a:r>
            <a:endParaRPr lang="ko-KR" altLang="en-US" sz="1200" dirty="0"/>
          </a:p>
        </p:txBody>
      </p:sp>
      <p:sp>
        <p:nvSpPr>
          <p:cNvPr id="214" name="직사각형 213"/>
          <p:cNvSpPr/>
          <p:nvPr/>
        </p:nvSpPr>
        <p:spPr>
          <a:xfrm>
            <a:off x="1395424" y="23893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①</a:t>
            </a:r>
            <a:endParaRPr lang="ko-KR" altLang="en-US" sz="1200" dirty="0"/>
          </a:p>
        </p:txBody>
      </p:sp>
      <p:sp>
        <p:nvSpPr>
          <p:cNvPr id="215" name="직사각형 214"/>
          <p:cNvSpPr/>
          <p:nvPr/>
        </p:nvSpPr>
        <p:spPr>
          <a:xfrm>
            <a:off x="1448226" y="381811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②</a:t>
            </a:r>
            <a:endParaRPr lang="ko-KR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19520" y="1479712"/>
            <a:ext cx="564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○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검색화면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결재여부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결재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개인 결재과정 확인 페이지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19532" y="5753348"/>
            <a:ext cx="4134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① 입력양식 태그를 사용하지 않고 검색된 지출보고서의 내용을 출력</a:t>
            </a:r>
            <a:endParaRPr lang="ko-KR" alt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19532" y="6039100"/>
            <a:ext cx="4926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②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결재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또한 입력양식태그 사용 없이 지출보고서의 결재 결과를 보여주기만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519532" y="6324852"/>
            <a:ext cx="3892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③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검색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 : / z_model2/expense/paySearchForm.jsp </a:t>
            </a:r>
            <a:r>
              <a:rPr lang="ko-KR" altLang="en-US" sz="1000" dirty="0" smtClean="0"/>
              <a:t>로 이동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(8)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8110" y="1041948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수정 화면 </a:t>
            </a:r>
            <a:r>
              <a:rPr lang="en-US" altLang="ko-KR" sz="2000" dirty="0" smtClean="0"/>
              <a:t>UI_02</a:t>
            </a:r>
            <a:endParaRPr lang="ko-KR" alt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06462" y="1085493"/>
            <a:ext cx="348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(/ z_model2/expense/payUpDelForm.jsp)</a:t>
            </a:r>
            <a:endParaRPr lang="ko-KR" altLang="en-US" sz="1400" dirty="0"/>
          </a:p>
        </p:txBody>
      </p:sp>
      <p:graphicFrame>
        <p:nvGraphicFramePr>
          <p:cNvPr id="138" name="표 137"/>
          <p:cNvGraphicFramePr>
            <a:graphicFrameLocks noGrp="1"/>
          </p:cNvGraphicFramePr>
          <p:nvPr/>
        </p:nvGraphicFramePr>
        <p:xfrm>
          <a:off x="510986" y="1755202"/>
          <a:ext cx="8286808" cy="243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7429552"/>
              </a:tblGrid>
              <a:tr h="3197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지출 보고서 결재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지출제목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피피티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227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그룹 32"/>
          <p:cNvGrpSpPr/>
          <p:nvPr/>
        </p:nvGrpSpPr>
        <p:grpSpPr>
          <a:xfrm>
            <a:off x="1511118" y="2600377"/>
            <a:ext cx="1143008" cy="869337"/>
            <a:chOff x="1428728" y="2571744"/>
            <a:chExt cx="928694" cy="869337"/>
          </a:xfrm>
        </p:grpSpPr>
        <p:sp>
          <p:nvSpPr>
            <p:cNvPr id="140" name="직사각형 139"/>
            <p:cNvSpPr/>
            <p:nvPr/>
          </p:nvSpPr>
          <p:spPr>
            <a:xfrm>
              <a:off x="142872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42872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732926" y="26961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지출분</a:t>
            </a:r>
            <a:r>
              <a:rPr lang="ko-KR" altLang="en-US" sz="1000" b="1" dirty="0">
                <a:solidFill>
                  <a:schemeClr val="bg1"/>
                </a:solidFill>
              </a:rPr>
              <a:t>야</a:t>
            </a:r>
          </a:p>
        </p:txBody>
      </p:sp>
      <p:grpSp>
        <p:nvGrpSpPr>
          <p:cNvPr id="143" name="그룹 36"/>
          <p:cNvGrpSpPr/>
          <p:nvPr/>
        </p:nvGrpSpPr>
        <p:grpSpPr>
          <a:xfrm>
            <a:off x="2725564" y="2600377"/>
            <a:ext cx="1143008" cy="869337"/>
            <a:chOff x="2643174" y="2571744"/>
            <a:chExt cx="928694" cy="869337"/>
          </a:xfrm>
        </p:grpSpPr>
        <p:sp>
          <p:nvSpPr>
            <p:cNvPr id="144" name="직사각형 143"/>
            <p:cNvSpPr/>
            <p:nvPr/>
          </p:nvSpPr>
          <p:spPr>
            <a:xfrm>
              <a:off x="2643174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643174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39"/>
          <p:cNvGrpSpPr/>
          <p:nvPr/>
        </p:nvGrpSpPr>
        <p:grpSpPr>
          <a:xfrm>
            <a:off x="3940010" y="2612458"/>
            <a:ext cx="1143008" cy="869337"/>
            <a:chOff x="3857620" y="2571744"/>
            <a:chExt cx="928694" cy="869337"/>
          </a:xfrm>
        </p:grpSpPr>
        <p:sp>
          <p:nvSpPr>
            <p:cNvPr id="147" name="직사각형 146"/>
            <p:cNvSpPr/>
            <p:nvPr/>
          </p:nvSpPr>
          <p:spPr>
            <a:xfrm>
              <a:off x="3857620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857620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42"/>
          <p:cNvGrpSpPr/>
          <p:nvPr/>
        </p:nvGrpSpPr>
        <p:grpSpPr>
          <a:xfrm>
            <a:off x="5154456" y="2600377"/>
            <a:ext cx="1143008" cy="869337"/>
            <a:chOff x="5072066" y="2571744"/>
            <a:chExt cx="928694" cy="869337"/>
          </a:xfrm>
        </p:grpSpPr>
        <p:sp>
          <p:nvSpPr>
            <p:cNvPr id="150" name="직사각형 149"/>
            <p:cNvSpPr/>
            <p:nvPr/>
          </p:nvSpPr>
          <p:spPr>
            <a:xfrm>
              <a:off x="5072066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072066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45"/>
          <p:cNvGrpSpPr/>
          <p:nvPr/>
        </p:nvGrpSpPr>
        <p:grpSpPr>
          <a:xfrm>
            <a:off x="6368902" y="2600377"/>
            <a:ext cx="1143008" cy="869337"/>
            <a:chOff x="6286512" y="2571744"/>
            <a:chExt cx="928694" cy="869337"/>
          </a:xfrm>
        </p:grpSpPr>
        <p:sp>
          <p:nvSpPr>
            <p:cNvPr id="153" name="직사각형 152"/>
            <p:cNvSpPr/>
            <p:nvPr/>
          </p:nvSpPr>
          <p:spPr>
            <a:xfrm>
              <a:off x="6286512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286512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48"/>
          <p:cNvGrpSpPr/>
          <p:nvPr/>
        </p:nvGrpSpPr>
        <p:grpSpPr>
          <a:xfrm>
            <a:off x="7583348" y="2600377"/>
            <a:ext cx="1071570" cy="869337"/>
            <a:chOff x="7500958" y="2571744"/>
            <a:chExt cx="928694" cy="869337"/>
          </a:xfrm>
        </p:grpSpPr>
        <p:sp>
          <p:nvSpPr>
            <p:cNvPr id="156" name="직사각형 155"/>
            <p:cNvSpPr/>
            <p:nvPr/>
          </p:nvSpPr>
          <p:spPr>
            <a:xfrm>
              <a:off x="750095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50095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3094874" y="27084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1000" b="1" dirty="0">
                <a:solidFill>
                  <a:schemeClr val="bg1"/>
                </a:solidFill>
              </a:rPr>
              <a:t>용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163033" y="269970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지출수단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14750" y="268923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영수증번호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61597" y="26997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889929" y="268923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비고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875251" y="31265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식대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31169" y="3126570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135,500</a:t>
            </a:r>
            <a:r>
              <a:rPr lang="ko-KR" altLang="en-US" sz="1000" dirty="0"/>
              <a:t>원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85628" y="313527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회사카드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391365" y="312657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5214052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530079" y="313060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2016-05-17</a:t>
            </a:r>
            <a:endParaRPr lang="ko-KR" altLang="en-US" sz="1000" dirty="0"/>
          </a:p>
        </p:txBody>
      </p:sp>
      <p:sp>
        <p:nvSpPr>
          <p:cNvPr id="169" name="타원 168"/>
          <p:cNvSpPr/>
          <p:nvPr/>
        </p:nvSpPr>
        <p:spPr>
          <a:xfrm>
            <a:off x="2319254" y="3943653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1793061" y="38722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결재</a:t>
            </a:r>
            <a:endParaRPr lang="ko-KR" alt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498732" y="38965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보류</a:t>
            </a:r>
            <a:endParaRPr lang="ko-KR" altLang="en-US" sz="1000" dirty="0"/>
          </a:p>
        </p:txBody>
      </p:sp>
      <p:grpSp>
        <p:nvGrpSpPr>
          <p:cNvPr id="172" name="그룹 75"/>
          <p:cNvGrpSpPr/>
          <p:nvPr/>
        </p:nvGrpSpPr>
        <p:grpSpPr>
          <a:xfrm>
            <a:off x="1650185" y="3941887"/>
            <a:ext cx="142876" cy="142876"/>
            <a:chOff x="1322454" y="3901173"/>
            <a:chExt cx="142876" cy="142876"/>
          </a:xfrm>
        </p:grpSpPr>
        <p:sp>
          <p:nvSpPr>
            <p:cNvPr id="173" name="타원 172"/>
            <p:cNvSpPr/>
            <p:nvPr/>
          </p:nvSpPr>
          <p:spPr>
            <a:xfrm>
              <a:off x="1322454" y="3901173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1355524" y="3937775"/>
              <a:ext cx="71438" cy="71438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5" name="직사각형 174"/>
          <p:cNvSpPr/>
          <p:nvPr/>
        </p:nvSpPr>
        <p:spPr>
          <a:xfrm>
            <a:off x="510986" y="601261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①</a:t>
            </a:r>
            <a:endParaRPr lang="ko-KR" altLang="en-US" sz="1200" dirty="0"/>
          </a:p>
        </p:txBody>
      </p:sp>
      <p:sp>
        <p:nvSpPr>
          <p:cNvPr id="176" name="직사각형 175"/>
          <p:cNvSpPr/>
          <p:nvPr/>
        </p:nvSpPr>
        <p:spPr>
          <a:xfrm>
            <a:off x="3489152" y="598028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②</a:t>
            </a:r>
            <a:endParaRPr lang="ko-KR" altLang="en-US" sz="1200" dirty="0"/>
          </a:p>
        </p:txBody>
      </p:sp>
      <p:sp>
        <p:nvSpPr>
          <p:cNvPr id="177" name="직사각형 176"/>
          <p:cNvSpPr/>
          <p:nvPr/>
        </p:nvSpPr>
        <p:spPr>
          <a:xfrm>
            <a:off x="510986" y="626889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③</a:t>
            </a:r>
            <a:endParaRPr lang="ko-KR" alt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720884" y="6000768"/>
            <a:ext cx="4382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보류 시 보류 사유를 입력하는 란</a:t>
            </a:r>
            <a:r>
              <a:rPr lang="en-US" altLang="ko-KR" sz="1000" dirty="0" smtClean="0"/>
              <a:t>, hidden </a:t>
            </a:r>
            <a:r>
              <a:rPr lang="ko-KR" altLang="en-US" sz="1000" dirty="0" smtClean="0"/>
              <a:t>상태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보류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선택 시 활성화 됨 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42718" y="6289374"/>
            <a:ext cx="6516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보류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결재 여부를 서버로 전송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결재 선택 후 서버로 전송하면 결재내역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자신의 결재여부는 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결재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변경됨</a:t>
            </a:r>
            <a:endParaRPr lang="ko-KR" alt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46250" y="6021455"/>
            <a:ext cx="2738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결재</a:t>
            </a:r>
            <a:r>
              <a:rPr lang="en-US" altLang="ko-KR" sz="1000" dirty="0" smtClean="0"/>
              <a:t>] : </a:t>
            </a:r>
            <a:r>
              <a:rPr lang="ko-KR" altLang="en-US" sz="1000" dirty="0" smtClean="0"/>
              <a:t>결재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보류 선택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버튼으로 구성</a:t>
            </a:r>
            <a:endParaRPr lang="ko-KR" altLang="en-US" sz="1000" dirty="0"/>
          </a:p>
        </p:txBody>
      </p:sp>
      <p:sp>
        <p:nvSpPr>
          <p:cNvPr id="181" name="직사각형 180"/>
          <p:cNvSpPr/>
          <p:nvPr/>
        </p:nvSpPr>
        <p:spPr>
          <a:xfrm>
            <a:off x="3082754" y="3898342"/>
            <a:ext cx="4000528" cy="21431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10974" y="1411344"/>
            <a:ext cx="447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○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검색화면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결재여부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미결재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결재 페이지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06906" y="4193977"/>
            <a:ext cx="82944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06906" y="4193977"/>
            <a:ext cx="857256" cy="1440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586721" y="47908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결재내역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5892649" y="5707720"/>
            <a:ext cx="714380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6026816" y="56903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graphicFrame>
        <p:nvGraphicFramePr>
          <p:cNvPr id="222" name="표 221"/>
          <p:cNvGraphicFramePr>
            <a:graphicFrameLocks noGrp="1"/>
          </p:cNvGraphicFramePr>
          <p:nvPr/>
        </p:nvGraphicFramePr>
        <p:xfrm>
          <a:off x="1677807" y="4254577"/>
          <a:ext cx="6786610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  <a:gridCol w="892975"/>
                <a:gridCol w="892975"/>
                <a:gridCol w="892975"/>
                <a:gridCol w="2321735"/>
              </a:tblGrid>
              <a:tr h="311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결재순서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직책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보류사유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강타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주임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이만기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과장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이우진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팀장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5259233" y="4907044"/>
            <a:ext cx="91012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1368242" y="387357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①</a:t>
            </a:r>
            <a:endParaRPr lang="ko-KR" altLang="en-US" sz="1200" dirty="0"/>
          </a:p>
        </p:txBody>
      </p:sp>
      <p:sp>
        <p:nvSpPr>
          <p:cNvPr id="225" name="직사각형 224"/>
          <p:cNvSpPr/>
          <p:nvPr/>
        </p:nvSpPr>
        <p:spPr>
          <a:xfrm>
            <a:off x="3087517" y="386881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②</a:t>
            </a:r>
            <a:endParaRPr lang="ko-KR" altLang="en-US" sz="1200" dirty="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677939" y="5707720"/>
            <a:ext cx="2928958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951305" y="56903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결재</a:t>
            </a:r>
            <a:endParaRPr lang="ko-KR" altLang="en-US" sz="1000" dirty="0"/>
          </a:p>
        </p:txBody>
      </p:sp>
      <p:sp>
        <p:nvSpPr>
          <p:cNvPr id="228" name="직사각형 227"/>
          <p:cNvSpPr/>
          <p:nvPr/>
        </p:nvSpPr>
        <p:spPr>
          <a:xfrm>
            <a:off x="2601736" y="568333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③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(9)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0484" y="1072267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 화면 </a:t>
            </a:r>
            <a:r>
              <a:rPr lang="en-US" altLang="ko-KR" sz="1200" dirty="0" smtClean="0"/>
              <a:t>UI_03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1818" y="1072267"/>
            <a:ext cx="3013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(/ z_model2/expense/payUpDelForm.jsp)</a:t>
            </a:r>
            <a:endParaRPr lang="ko-KR" altLang="en-US" sz="12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85348" y="1612942"/>
          <a:ext cx="8286808" cy="289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7429552"/>
              </a:tblGrid>
              <a:tr h="3197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지출 보고서 결재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지출제목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피피티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227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결재자 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sz="1000" dirty="0" smtClean="0"/>
                        <a:t>*[</a:t>
                      </a:r>
                      <a:r>
                        <a:rPr lang="ko-KR" altLang="en-US" sz="1000" dirty="0" smtClean="0"/>
                        <a:t>부서</a:t>
                      </a:r>
                      <a:r>
                        <a:rPr lang="en-US" altLang="ko-KR" sz="1000" dirty="0" smtClean="0"/>
                        <a:t>]                     [</a:t>
                      </a:r>
                      <a:r>
                        <a:rPr lang="ko-KR" altLang="en-US" sz="1000" dirty="0" smtClean="0"/>
                        <a:t>직급</a:t>
                      </a:r>
                      <a:r>
                        <a:rPr lang="en-US" altLang="ko-KR" sz="1000" dirty="0" smtClean="0"/>
                        <a:t>]                     [</a:t>
                      </a:r>
                      <a:r>
                        <a:rPr lang="ko-KR" altLang="en-US" sz="1000" dirty="0" smtClean="0"/>
                        <a:t>다음 결재자명</a:t>
                      </a:r>
                      <a:r>
                        <a:rPr lang="en-US" altLang="ko-KR" sz="1000" dirty="0" smtClean="0"/>
                        <a:t>]                        </a:t>
                      </a:r>
                      <a:r>
                        <a:rPr lang="ko-KR" altLang="en-US" sz="1000" dirty="0" smtClean="0"/>
                        <a:t>최종결재자</a:t>
                      </a:r>
                      <a:r>
                        <a:rPr lang="en-US" altLang="ko-KR" sz="1000" dirty="0" smtClean="0"/>
                        <a:t>  [</a:t>
                      </a:r>
                      <a:r>
                        <a:rPr lang="ko-KR" altLang="en-US" sz="1000" dirty="0" smtClean="0"/>
                        <a:t>결재자행 추가</a:t>
                      </a:r>
                      <a:r>
                        <a:rPr lang="en-US" altLang="ko-KR" sz="1000" dirty="0" smtClean="0"/>
                        <a:t>] [</a:t>
                      </a:r>
                      <a:r>
                        <a:rPr lang="ko-KR" altLang="en-US" sz="1000" dirty="0" smtClean="0"/>
                        <a:t>결재자행 삭제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32"/>
          <p:cNvGrpSpPr/>
          <p:nvPr/>
        </p:nvGrpSpPr>
        <p:grpSpPr>
          <a:xfrm>
            <a:off x="1387915" y="2497167"/>
            <a:ext cx="883383" cy="869337"/>
            <a:chOff x="1428728" y="2571744"/>
            <a:chExt cx="928694" cy="869337"/>
          </a:xfrm>
        </p:grpSpPr>
        <p:sp>
          <p:nvSpPr>
            <p:cNvPr id="65" name="직사각형 64"/>
            <p:cNvSpPr/>
            <p:nvPr/>
          </p:nvSpPr>
          <p:spPr>
            <a:xfrm>
              <a:off x="142872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2872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469828" y="259296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지출분</a:t>
            </a:r>
            <a:r>
              <a:rPr lang="ko-KR" altLang="en-US" sz="1000" b="1" dirty="0">
                <a:solidFill>
                  <a:schemeClr val="bg1"/>
                </a:solidFill>
              </a:rPr>
              <a:t>야</a:t>
            </a:r>
          </a:p>
        </p:txBody>
      </p:sp>
      <p:grpSp>
        <p:nvGrpSpPr>
          <p:cNvPr id="68" name="그룹 36"/>
          <p:cNvGrpSpPr/>
          <p:nvPr/>
        </p:nvGrpSpPr>
        <p:grpSpPr>
          <a:xfrm>
            <a:off x="2316609" y="2500539"/>
            <a:ext cx="883383" cy="869337"/>
            <a:chOff x="2643174" y="2571744"/>
            <a:chExt cx="928694" cy="869337"/>
          </a:xfrm>
        </p:grpSpPr>
        <p:sp>
          <p:nvSpPr>
            <p:cNvPr id="69" name="직사각형 68"/>
            <p:cNvSpPr/>
            <p:nvPr/>
          </p:nvSpPr>
          <p:spPr>
            <a:xfrm>
              <a:off x="2643174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643174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39"/>
          <p:cNvGrpSpPr/>
          <p:nvPr/>
        </p:nvGrpSpPr>
        <p:grpSpPr>
          <a:xfrm>
            <a:off x="3245303" y="2500539"/>
            <a:ext cx="1019316" cy="869337"/>
            <a:chOff x="3857620" y="2571744"/>
            <a:chExt cx="928694" cy="869337"/>
          </a:xfrm>
        </p:grpSpPr>
        <p:sp>
          <p:nvSpPr>
            <p:cNvPr id="72" name="직사각형 71"/>
            <p:cNvSpPr/>
            <p:nvPr/>
          </p:nvSpPr>
          <p:spPr>
            <a:xfrm>
              <a:off x="3857620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857620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42"/>
          <p:cNvGrpSpPr/>
          <p:nvPr/>
        </p:nvGrpSpPr>
        <p:grpSpPr>
          <a:xfrm>
            <a:off x="4304753" y="2500539"/>
            <a:ext cx="895503" cy="869337"/>
            <a:chOff x="5072066" y="2571744"/>
            <a:chExt cx="928694" cy="869337"/>
          </a:xfrm>
        </p:grpSpPr>
        <p:sp>
          <p:nvSpPr>
            <p:cNvPr id="75" name="직사각형 74"/>
            <p:cNvSpPr/>
            <p:nvPr/>
          </p:nvSpPr>
          <p:spPr>
            <a:xfrm>
              <a:off x="5072066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072066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5236858" y="2497167"/>
            <a:ext cx="2376000" cy="86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6858" y="2934504"/>
            <a:ext cx="237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48"/>
          <p:cNvGrpSpPr/>
          <p:nvPr/>
        </p:nvGrpSpPr>
        <p:grpSpPr>
          <a:xfrm>
            <a:off x="7653509" y="2497167"/>
            <a:ext cx="1071570" cy="869337"/>
            <a:chOff x="7500958" y="2571744"/>
            <a:chExt cx="928694" cy="869337"/>
          </a:xfrm>
        </p:grpSpPr>
        <p:sp>
          <p:nvSpPr>
            <p:cNvPr id="80" name="직사각형 79"/>
            <p:cNvSpPr/>
            <p:nvPr/>
          </p:nvSpPr>
          <p:spPr>
            <a:xfrm>
              <a:off x="750095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50095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549830" y="26052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1000" b="1" dirty="0">
                <a:solidFill>
                  <a:schemeClr val="bg1"/>
                </a:solidFill>
              </a:rPr>
              <a:t>용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23015" y="25964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지출수단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44766" y="2612150"/>
            <a:ext cx="87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영수증번호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31067" y="25964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77508" y="258602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비고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663324" y="3840443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699794" y="376900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재결재</a:t>
            </a:r>
            <a:r>
              <a:rPr lang="ko-KR" altLang="en-US" sz="1100" dirty="0" smtClean="0"/>
              <a:t> 요청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64421" y="37846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결재취소</a:t>
            </a:r>
            <a:endParaRPr lang="ko-KR" altLang="en-US" sz="1000" dirty="0"/>
          </a:p>
        </p:txBody>
      </p:sp>
      <p:grpSp>
        <p:nvGrpSpPr>
          <p:cNvPr id="90" name="그룹 82"/>
          <p:cNvGrpSpPr/>
          <p:nvPr/>
        </p:nvGrpSpPr>
        <p:grpSpPr>
          <a:xfrm>
            <a:off x="1602229" y="3838677"/>
            <a:ext cx="142876" cy="142876"/>
            <a:chOff x="1322454" y="3901173"/>
            <a:chExt cx="142876" cy="142876"/>
          </a:xfrm>
        </p:grpSpPr>
        <p:sp>
          <p:nvSpPr>
            <p:cNvPr id="91" name="타원 90"/>
            <p:cNvSpPr/>
            <p:nvPr/>
          </p:nvSpPr>
          <p:spPr>
            <a:xfrm>
              <a:off x="1322454" y="3901173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1355524" y="3937775"/>
              <a:ext cx="71438" cy="71438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87"/>
          <p:cNvGrpSpPr/>
          <p:nvPr/>
        </p:nvGrpSpPr>
        <p:grpSpPr>
          <a:xfrm>
            <a:off x="2027325" y="4232468"/>
            <a:ext cx="720094" cy="184667"/>
            <a:chOff x="1899135" y="4294964"/>
            <a:chExt cx="720094" cy="184667"/>
          </a:xfrm>
        </p:grpSpPr>
        <p:sp>
          <p:nvSpPr>
            <p:cNvPr id="94" name="직사각형 93"/>
            <p:cNvSpPr/>
            <p:nvPr/>
          </p:nvSpPr>
          <p:spPr>
            <a:xfrm>
              <a:off x="1899135" y="4294964"/>
              <a:ext cx="720000" cy="18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6429" y="4294965"/>
              <a:ext cx="172800" cy="1846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▼</a:t>
              </a:r>
              <a:endParaRPr lang="ko-KR" altLang="en-US" sz="600" dirty="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914636" y="4261860"/>
            <a:ext cx="126000" cy="12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88"/>
          <p:cNvGrpSpPr/>
          <p:nvPr/>
        </p:nvGrpSpPr>
        <p:grpSpPr>
          <a:xfrm>
            <a:off x="3337154" y="4233285"/>
            <a:ext cx="720094" cy="184667"/>
            <a:chOff x="1899135" y="4294964"/>
            <a:chExt cx="720094" cy="184667"/>
          </a:xfrm>
        </p:grpSpPr>
        <p:sp>
          <p:nvSpPr>
            <p:cNvPr id="98" name="직사각형 97"/>
            <p:cNvSpPr/>
            <p:nvPr/>
          </p:nvSpPr>
          <p:spPr>
            <a:xfrm>
              <a:off x="1899135" y="4294964"/>
              <a:ext cx="720000" cy="18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46429" y="4294965"/>
              <a:ext cx="172800" cy="1846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▼</a:t>
              </a:r>
              <a:endParaRPr lang="ko-KR" altLang="en-US" sz="600" dirty="0"/>
            </a:p>
          </p:txBody>
        </p:sp>
      </p:grpSp>
      <p:grpSp>
        <p:nvGrpSpPr>
          <p:cNvPr id="100" name="그룹 91"/>
          <p:cNvGrpSpPr/>
          <p:nvPr/>
        </p:nvGrpSpPr>
        <p:grpSpPr>
          <a:xfrm>
            <a:off x="5100243" y="4233285"/>
            <a:ext cx="720094" cy="184667"/>
            <a:chOff x="1899135" y="4294964"/>
            <a:chExt cx="720094" cy="184667"/>
          </a:xfrm>
        </p:grpSpPr>
        <p:sp>
          <p:nvSpPr>
            <p:cNvPr id="101" name="직사각형 100"/>
            <p:cNvSpPr/>
            <p:nvPr/>
          </p:nvSpPr>
          <p:spPr>
            <a:xfrm>
              <a:off x="1899135" y="4294964"/>
              <a:ext cx="720000" cy="18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6429" y="4294965"/>
              <a:ext cx="172800" cy="1846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▼</a:t>
              </a:r>
              <a:endParaRPr lang="ko-KR" altLang="en-US" sz="600" dirty="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485744" y="3795132"/>
            <a:ext cx="4000528" cy="21431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91"/>
          <p:cNvGrpSpPr/>
          <p:nvPr/>
        </p:nvGrpSpPr>
        <p:grpSpPr>
          <a:xfrm>
            <a:off x="1453639" y="3018023"/>
            <a:ext cx="739278" cy="261610"/>
            <a:chOff x="2052486" y="4953340"/>
            <a:chExt cx="739278" cy="261610"/>
          </a:xfrm>
        </p:grpSpPr>
        <p:sp>
          <p:nvSpPr>
            <p:cNvPr id="105" name="직사각형 104"/>
            <p:cNvSpPr/>
            <p:nvPr/>
          </p:nvSpPr>
          <p:spPr>
            <a:xfrm>
              <a:off x="2071670" y="5000636"/>
              <a:ext cx="720000" cy="18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8964" y="5000637"/>
              <a:ext cx="172800" cy="1846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▼</a:t>
              </a:r>
              <a:endParaRPr lang="ko-KR" altLang="en-US" sz="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52486" y="495334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기자재</a:t>
              </a:r>
              <a:endParaRPr lang="ko-KR" altLang="en-US" sz="11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948170" y="304415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grpSp>
        <p:nvGrpSpPr>
          <p:cNvPr id="109" name="그룹 97"/>
          <p:cNvGrpSpPr/>
          <p:nvPr/>
        </p:nvGrpSpPr>
        <p:grpSpPr>
          <a:xfrm>
            <a:off x="3226119" y="3006291"/>
            <a:ext cx="946221" cy="261610"/>
            <a:chOff x="1974315" y="4953340"/>
            <a:chExt cx="817449" cy="261610"/>
          </a:xfrm>
        </p:grpSpPr>
        <p:sp>
          <p:nvSpPr>
            <p:cNvPr id="110" name="직사각형 109"/>
            <p:cNvSpPr/>
            <p:nvPr/>
          </p:nvSpPr>
          <p:spPr>
            <a:xfrm>
              <a:off x="2071670" y="5000636"/>
              <a:ext cx="720000" cy="18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18964" y="5000637"/>
              <a:ext cx="172800" cy="1846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▼</a:t>
              </a:r>
              <a:endParaRPr lang="ko-KR" altLang="en-US" sz="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74315" y="4953340"/>
              <a:ext cx="810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 회사현금</a:t>
              </a:r>
              <a:endParaRPr lang="ko-KR" altLang="en-US" sz="1100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397021" y="3026732"/>
            <a:ext cx="731798" cy="2462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8102938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890881" y="3043934"/>
            <a:ext cx="69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</a:t>
            </a:r>
            <a:r>
              <a:rPr lang="en-US" altLang="ko-KR" sz="1100" dirty="0" smtClean="0"/>
              <a:t>05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154800" y="30321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</a:t>
            </a:r>
            <a:endParaRPr lang="ko-KR" altLang="en-US" sz="1000" dirty="0"/>
          </a:p>
        </p:txBody>
      </p:sp>
      <p:grpSp>
        <p:nvGrpSpPr>
          <p:cNvPr id="116" name="그룹 129"/>
          <p:cNvGrpSpPr/>
          <p:nvPr/>
        </p:nvGrpSpPr>
        <p:grpSpPr>
          <a:xfrm>
            <a:off x="5174129" y="3035441"/>
            <a:ext cx="2067831" cy="261610"/>
            <a:chOff x="963283" y="5214950"/>
            <a:chExt cx="2067831" cy="261610"/>
          </a:xfrm>
        </p:grpSpPr>
        <p:sp>
          <p:nvSpPr>
            <p:cNvPr id="117" name="TextBox 116"/>
            <p:cNvSpPr txBox="1"/>
            <p:nvPr/>
          </p:nvSpPr>
          <p:spPr>
            <a:xfrm>
              <a:off x="1578332" y="522365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grpSp>
          <p:nvGrpSpPr>
            <p:cNvPr id="118" name="그룹 115"/>
            <p:cNvGrpSpPr/>
            <p:nvPr/>
          </p:nvGrpSpPr>
          <p:grpSpPr>
            <a:xfrm>
              <a:off x="963283" y="5214950"/>
              <a:ext cx="697177" cy="261610"/>
              <a:chOff x="963283" y="5214950"/>
              <a:chExt cx="697177" cy="26161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103884" y="5253537"/>
                <a:ext cx="540000" cy="183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494428" y="5253538"/>
                <a:ext cx="148614" cy="18466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▼</a:t>
                </a:r>
                <a:endParaRPr lang="ko-KR" altLang="en-US" sz="6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63283" y="5214950"/>
                <a:ext cx="6971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  </a:t>
                </a:r>
                <a:r>
                  <a:rPr lang="en-US" altLang="ko-KR" sz="1100" dirty="0" smtClean="0"/>
                  <a:t>2016</a:t>
                </a:r>
                <a:endParaRPr lang="ko-KR" altLang="en-US" sz="1100" dirty="0"/>
              </a:p>
            </p:txBody>
          </p:sp>
        </p:grpSp>
        <p:grpSp>
          <p:nvGrpSpPr>
            <p:cNvPr id="119" name="그룹 120"/>
            <p:cNvGrpSpPr/>
            <p:nvPr/>
          </p:nvGrpSpPr>
          <p:grpSpPr>
            <a:xfrm>
              <a:off x="1792382" y="5214950"/>
              <a:ext cx="697177" cy="261610"/>
              <a:chOff x="2210535" y="5293112"/>
              <a:chExt cx="697177" cy="261610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2229096" y="5331033"/>
                <a:ext cx="392913" cy="183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479133" y="5327356"/>
                <a:ext cx="148614" cy="18466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▼</a:t>
                </a:r>
                <a:endParaRPr lang="ko-KR" altLang="en-US" sz="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10535" y="5293112"/>
                <a:ext cx="6971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grpSp>
          <p:nvGrpSpPr>
            <p:cNvPr id="120" name="그룹 126"/>
            <p:cNvGrpSpPr/>
            <p:nvPr/>
          </p:nvGrpSpPr>
          <p:grpSpPr>
            <a:xfrm>
              <a:off x="2361018" y="5239194"/>
              <a:ext cx="434366" cy="191219"/>
              <a:chOff x="3376802" y="5239194"/>
              <a:chExt cx="434366" cy="191219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3376802" y="5246813"/>
                <a:ext cx="432000" cy="183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62554" y="5239194"/>
                <a:ext cx="148614" cy="18466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▼</a:t>
                </a:r>
                <a:endParaRPr lang="ko-KR" altLang="en-US" sz="600" dirty="0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2132418" y="521495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월</a:t>
              </a:r>
              <a:endParaRPr lang="ko-KR" altLang="en-US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18208" y="521495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2414175" y="3044150"/>
            <a:ext cx="602928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459096" y="303380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80,000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7205282" y="3050272"/>
            <a:ext cx="214314" cy="2143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494873" y="6359758"/>
            <a:ext cx="4382227" cy="276999"/>
            <a:chOff x="357158" y="6419131"/>
            <a:chExt cx="4382227" cy="276999"/>
          </a:xfrm>
        </p:grpSpPr>
        <p:sp>
          <p:nvSpPr>
            <p:cNvPr id="135" name="직사각형 134"/>
            <p:cNvSpPr/>
            <p:nvPr/>
          </p:nvSpPr>
          <p:spPr>
            <a:xfrm>
              <a:off x="357158" y="6419131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②</a:t>
              </a:r>
              <a:endParaRPr lang="ko-KR" alt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88890" y="6449137"/>
              <a:ext cx="41504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결재취소</a:t>
              </a:r>
              <a:r>
                <a:rPr lang="en-US" altLang="ko-KR" sz="1000" dirty="0" smtClean="0"/>
                <a:t>] </a:t>
              </a:r>
              <a:r>
                <a:rPr lang="ko-KR" altLang="en-US" sz="1000" dirty="0" smtClean="0"/>
                <a:t>선택 시 기존의 </a:t>
              </a:r>
              <a:r>
                <a:rPr lang="en-US" altLang="ko-KR" sz="1000" dirty="0" smtClean="0"/>
                <a:t>DB</a:t>
              </a:r>
              <a:r>
                <a:rPr lang="ko-KR" altLang="en-US" sz="1000" dirty="0" smtClean="0"/>
                <a:t>에서 해당하는 관련 지출보고서는 삭제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5348" y="6203009"/>
            <a:ext cx="6767822" cy="276999"/>
            <a:chOff x="357158" y="6133379"/>
            <a:chExt cx="6767822" cy="276999"/>
          </a:xfrm>
        </p:grpSpPr>
        <p:sp>
          <p:nvSpPr>
            <p:cNvPr id="146" name="직사각형 145"/>
            <p:cNvSpPr/>
            <p:nvPr/>
          </p:nvSpPr>
          <p:spPr>
            <a:xfrm>
              <a:off x="357158" y="6133379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①</a:t>
              </a:r>
              <a:endParaRPr lang="ko-KR" alt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2422" y="6151747"/>
              <a:ext cx="6532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기존에 입력되어 있던 내용을 기반으로 수정 할 수 있게 입력양식으로 출력</a:t>
              </a:r>
              <a:r>
                <a:rPr lang="en-US" altLang="ko-KR" sz="1000" dirty="0" smtClean="0"/>
                <a:t>( </a:t>
              </a:r>
              <a:r>
                <a:rPr lang="ko-KR" altLang="en-US" sz="1000" dirty="0" smtClean="0"/>
                <a:t>입력 유효성은 등록페이지와 동일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557578" y="304741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17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1348778" y="224730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①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73348" y="1300246"/>
            <a:ext cx="3820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○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검색화면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결재여부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보류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재 결재 요청 페이지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81268" y="4511508"/>
            <a:ext cx="82908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81268" y="4511508"/>
            <a:ext cx="864000" cy="1440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61083" y="51083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결재내역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867011" y="6013261"/>
            <a:ext cx="714380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01178" y="59958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graphicFrame>
        <p:nvGraphicFramePr>
          <p:cNvPr id="190" name="표 189"/>
          <p:cNvGraphicFramePr>
            <a:graphicFrameLocks noGrp="1"/>
          </p:cNvGraphicFramePr>
          <p:nvPr/>
        </p:nvGraphicFramePr>
        <p:xfrm>
          <a:off x="1652169" y="4572108"/>
          <a:ext cx="6786610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  <a:gridCol w="892975"/>
                <a:gridCol w="892975"/>
                <a:gridCol w="892975"/>
                <a:gridCol w="2321735"/>
              </a:tblGrid>
              <a:tr h="311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결재순서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직책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보류사유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강타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주임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이만기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과장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보류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금액 너무 많음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이우진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팀장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보류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5233595" y="4572108"/>
            <a:ext cx="910120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1315440" y="3757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②</a:t>
            </a:r>
            <a:endParaRPr lang="ko-KR" altLang="en-US" sz="1200" dirty="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2652301" y="6013261"/>
            <a:ext cx="2928958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925667" y="59958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결재</a:t>
            </a:r>
            <a:endParaRPr lang="ko-KR" altLang="en-US" sz="1000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(10)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112839" y="6409431"/>
            <a:ext cx="714380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4247006" y="6374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519532" y="1454243"/>
          <a:ext cx="8286808" cy="202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7429552"/>
              </a:tblGrid>
              <a:tr h="3197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지출 보고서 결재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지출제목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피피티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1713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지출내역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6" name="그룹 32"/>
          <p:cNvGrpSpPr/>
          <p:nvPr/>
        </p:nvGrpSpPr>
        <p:grpSpPr>
          <a:xfrm>
            <a:off x="1519664" y="2171252"/>
            <a:ext cx="1143008" cy="869337"/>
            <a:chOff x="1428728" y="2571744"/>
            <a:chExt cx="928694" cy="869337"/>
          </a:xfrm>
        </p:grpSpPr>
        <p:sp>
          <p:nvSpPr>
            <p:cNvPr id="177" name="직사각형 176"/>
            <p:cNvSpPr/>
            <p:nvPr/>
          </p:nvSpPr>
          <p:spPr>
            <a:xfrm>
              <a:off x="142872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42872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1741472" y="226705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지출분</a:t>
            </a:r>
            <a:r>
              <a:rPr lang="ko-KR" altLang="en-US" sz="1000" b="1" dirty="0">
                <a:solidFill>
                  <a:schemeClr val="bg1"/>
                </a:solidFill>
              </a:rPr>
              <a:t>야</a:t>
            </a:r>
          </a:p>
        </p:txBody>
      </p:sp>
      <p:grpSp>
        <p:nvGrpSpPr>
          <p:cNvPr id="180" name="그룹 36"/>
          <p:cNvGrpSpPr/>
          <p:nvPr/>
        </p:nvGrpSpPr>
        <p:grpSpPr>
          <a:xfrm>
            <a:off x="2734110" y="2171252"/>
            <a:ext cx="1143008" cy="869337"/>
            <a:chOff x="2643174" y="2571744"/>
            <a:chExt cx="928694" cy="869337"/>
          </a:xfrm>
        </p:grpSpPr>
        <p:sp>
          <p:nvSpPr>
            <p:cNvPr id="181" name="직사각형 180"/>
            <p:cNvSpPr/>
            <p:nvPr/>
          </p:nvSpPr>
          <p:spPr>
            <a:xfrm>
              <a:off x="2643174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643174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39"/>
          <p:cNvGrpSpPr/>
          <p:nvPr/>
        </p:nvGrpSpPr>
        <p:grpSpPr>
          <a:xfrm>
            <a:off x="3948556" y="2183333"/>
            <a:ext cx="1143008" cy="869337"/>
            <a:chOff x="3857620" y="2571744"/>
            <a:chExt cx="928694" cy="869337"/>
          </a:xfrm>
        </p:grpSpPr>
        <p:sp>
          <p:nvSpPr>
            <p:cNvPr id="186" name="직사각형 185"/>
            <p:cNvSpPr/>
            <p:nvPr/>
          </p:nvSpPr>
          <p:spPr>
            <a:xfrm>
              <a:off x="3857620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857620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42"/>
          <p:cNvGrpSpPr/>
          <p:nvPr/>
        </p:nvGrpSpPr>
        <p:grpSpPr>
          <a:xfrm>
            <a:off x="5163002" y="2171252"/>
            <a:ext cx="1143008" cy="869337"/>
            <a:chOff x="5072066" y="2571744"/>
            <a:chExt cx="928694" cy="869337"/>
          </a:xfrm>
        </p:grpSpPr>
        <p:sp>
          <p:nvSpPr>
            <p:cNvPr id="196" name="직사각형 195"/>
            <p:cNvSpPr/>
            <p:nvPr/>
          </p:nvSpPr>
          <p:spPr>
            <a:xfrm>
              <a:off x="5072066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072066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45"/>
          <p:cNvGrpSpPr/>
          <p:nvPr/>
        </p:nvGrpSpPr>
        <p:grpSpPr>
          <a:xfrm>
            <a:off x="6377448" y="2171252"/>
            <a:ext cx="1143008" cy="869337"/>
            <a:chOff x="6286512" y="2571744"/>
            <a:chExt cx="928694" cy="869337"/>
          </a:xfrm>
        </p:grpSpPr>
        <p:sp>
          <p:nvSpPr>
            <p:cNvPr id="199" name="직사각형 198"/>
            <p:cNvSpPr/>
            <p:nvPr/>
          </p:nvSpPr>
          <p:spPr>
            <a:xfrm>
              <a:off x="6286512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286512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48"/>
          <p:cNvGrpSpPr/>
          <p:nvPr/>
        </p:nvGrpSpPr>
        <p:grpSpPr>
          <a:xfrm>
            <a:off x="7591894" y="2171252"/>
            <a:ext cx="1071570" cy="869337"/>
            <a:chOff x="7500958" y="2571744"/>
            <a:chExt cx="928694" cy="869337"/>
          </a:xfrm>
        </p:grpSpPr>
        <p:sp>
          <p:nvSpPr>
            <p:cNvPr id="202" name="직사각형 201"/>
            <p:cNvSpPr/>
            <p:nvPr/>
          </p:nvSpPr>
          <p:spPr>
            <a:xfrm>
              <a:off x="7500958" y="2571744"/>
              <a:ext cx="928694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7500958" y="3009081"/>
              <a:ext cx="928694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3103420" y="22792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1000" b="1" dirty="0">
                <a:solidFill>
                  <a:schemeClr val="bg1"/>
                </a:solidFill>
              </a:rPr>
              <a:t>용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171579" y="22705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지출수단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323296" y="226010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영수증번호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670143" y="2270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지출일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898475" y="22601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비고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83797" y="26974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식대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939715" y="2697445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135,500</a:t>
            </a:r>
            <a:r>
              <a:rPr lang="ko-KR" altLang="en-US" sz="1000" dirty="0"/>
              <a:t>원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194174" y="27061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회사카드</a:t>
            </a:r>
            <a:endParaRPr lang="ko-KR" alt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399911" y="269744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5214052</a:t>
            </a:r>
            <a:endParaRPr lang="ko-KR" altLang="en-US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538625" y="27014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2016-05-17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445820" y="3182244"/>
            <a:ext cx="784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결재완료</a:t>
            </a:r>
            <a:endParaRPr lang="en-US" altLang="ko-KR" sz="1000" dirty="0" smtClean="0"/>
          </a:p>
        </p:txBody>
      </p:sp>
      <p:sp>
        <p:nvSpPr>
          <p:cNvPr id="215" name="TextBox 214"/>
          <p:cNvSpPr txBox="1"/>
          <p:nvPr/>
        </p:nvSpPr>
        <p:spPr>
          <a:xfrm>
            <a:off x="500034" y="99156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 화면 </a:t>
            </a:r>
            <a:r>
              <a:rPr lang="en-US" altLang="ko-KR" sz="1200" dirty="0" smtClean="0"/>
              <a:t>UI_04</a:t>
            </a:r>
            <a:endParaRPr lang="ko-KR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000232" y="991562"/>
            <a:ext cx="3013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(/ z_model2/expense/payUpDelForm.jsp)</a:t>
            </a:r>
            <a:endParaRPr lang="ko-KR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9520" y="1163510"/>
            <a:ext cx="531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○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검색화면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결재여부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결재완료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개인 결재과정 확인 페이지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15452" y="3528575"/>
            <a:ext cx="8294400" cy="28466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515452" y="3528575"/>
            <a:ext cx="857256" cy="284668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5267" y="41254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결재내역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1686353" y="3589175"/>
          <a:ext cx="6786610" cy="272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  <a:gridCol w="892975"/>
                <a:gridCol w="892975"/>
                <a:gridCol w="892975"/>
                <a:gridCol w="2321735"/>
              </a:tblGrid>
              <a:tr h="311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결재순서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직책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보류사유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강타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주임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이만기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과장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문희준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부장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보류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금액이 너무 많음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주임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이만기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과장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보류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금액이 너무 많음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문희준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영업부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부장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차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서태지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사장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결재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2" name="직사각형 221"/>
          <p:cNvSpPr/>
          <p:nvPr/>
        </p:nvSpPr>
        <p:spPr>
          <a:xfrm>
            <a:off x="5258254" y="3589175"/>
            <a:ext cx="910120" cy="273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flipH="1">
            <a:off x="640083" y="2130426"/>
            <a:ext cx="45719" cy="7443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78827" y="2536025"/>
            <a:ext cx="4786346" cy="1785950"/>
          </a:xfrm>
          <a:prstGeom prst="ellipse">
            <a:avLst/>
          </a:prstGeom>
          <a:solidFill>
            <a:srgbClr val="4B462B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400" dirty="0" smtClean="0">
                <a:solidFill>
                  <a:schemeClr val="bg2"/>
                </a:solidFill>
              </a:rPr>
              <a:t>.</a:t>
            </a:r>
            <a:endParaRPr lang="ko-KR" alt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77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</a:rPr>
              <a:t>expense.logic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57158" y="1142984"/>
          <a:ext cx="8501123" cy="5286411"/>
        </p:xfrm>
        <a:graphic>
          <a:graphicData uri="http://schemas.openxmlformats.org/drawingml/2006/table">
            <a:tbl>
              <a:tblPr/>
              <a:tblGrid>
                <a:gridCol w="1330610"/>
                <a:gridCol w="2217684"/>
                <a:gridCol w="1356141"/>
                <a:gridCol w="3596688"/>
              </a:tblGrid>
              <a:tr h="236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속성변수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요약설명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6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PayLoginFormAction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expense/payLoginForm.jsp 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페이지명 리턴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827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PayLoginProcAction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emp_id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로그인폼에서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입력한 아이디를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Httprequest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객체의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메소드인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pwd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로그인폼에서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입력한 암호를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Httprequest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객   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체의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메소드인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연동해서 아이디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암호 존재여부 판단하고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성공시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로그인 정보를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직원아이디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직급코드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직급명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직급등급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부서코드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부서명 등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로그인프록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expense/payLoginProc.jsp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 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98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PayLogoutProcAction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로그인 정보를 삭제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로그아웃프록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/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WEB-INF/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/expense/payLogoutProc.jsp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278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PayRegFormAction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연동으로 목록상자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체크박스등의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리스트를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paymentListDTO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담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paymentListDTO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를 동일한 이름의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키값을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달고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setAttribute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결재입력폼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예외발생시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페이지명 리턴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/WEB-INF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/`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/expense/payLoginForm.jsp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설계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(1)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77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</a:rPr>
              <a:t>expense.logic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5719" y="1066783"/>
          <a:ext cx="8501124" cy="5411168"/>
        </p:xfrm>
        <a:graphic>
          <a:graphicData uri="http://schemas.openxmlformats.org/drawingml/2006/table">
            <a:tbl>
              <a:tblPr/>
              <a:tblGrid>
                <a:gridCol w="1143009"/>
                <a:gridCol w="2786082"/>
                <a:gridCol w="975345"/>
                <a:gridCol w="3596688"/>
              </a:tblGrid>
              <a:tr h="25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PayRegProcAction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값들을 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dept_code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jikup_grade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결재입력폼의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값들을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String date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pay_subject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pay_money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receipt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pay_reason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88" marR="2388" marT="23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값들을 꺼내 변수에 저장하고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결재입력폼의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입력값을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변수에 저장해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 결과물을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HttpServlet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setAttribute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결재입력프록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/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WEB-INF/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/expense/payRegProc.jsp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예외발생시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입력폼으로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이동 </a:t>
                      </a: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4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PaySearchFormAction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*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직원번호값을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꺼내 변수에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저장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결재서치폼의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값들을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approve_date_min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pay_date_min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expensive_min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expensive_max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keyword1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keyword2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orAnd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ascDesc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88" marR="2388" marT="23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서치폼의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검색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키워드값을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변수에 담고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각각의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값들을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paymentSearchDTO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(DB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연동시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매개변수로 활용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검색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페이징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처리 포함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을 한후 응답데이터를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HttpServlet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객체의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setAttribute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검색폼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/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WEB-INF/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/expense/paySearchForm.jsp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88" marR="2388" marT="2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77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</a:rPr>
              <a:t>expense.logic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_03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71546"/>
          <a:ext cx="8358246" cy="5429288"/>
        </p:xfrm>
        <a:graphic>
          <a:graphicData uri="http://schemas.openxmlformats.org/drawingml/2006/table">
            <a:tbl>
              <a:tblPr/>
              <a:tblGrid>
                <a:gridCol w="1071570"/>
                <a:gridCol w="2571768"/>
                <a:gridCol w="1178669"/>
                <a:gridCol w="3536239"/>
              </a:tblGrid>
              <a:tr h="1964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PayUpDelFormAction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결재서치폼의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값들을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pay_report_no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서치폼의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hidden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값을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변수에 담고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변수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활용해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연동으로 목록상자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체크박스등의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리스트를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paymentListDTO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담음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모든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연동이 끝난 후 응답데이터를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HttpServlet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객체의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setAttribute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업델폼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페이지명 리턴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/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WEB-INF/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/expense/payUpDelForm.jsp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발생시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페이지명 리턴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/WEB-INF/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jsp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/test400/payLoginForm.jsp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464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PayUpDelProcAction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값들을 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dept_code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jikup_grade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수정폼의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value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값들을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꺼내 변수에 저장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------------------------------------------------------------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pay_report_no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approval_order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pay_subject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pay_money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receipt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pay_reason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-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HttpSession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객체에 저장된 값들을 꺼내 변수에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저장하고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결재수정폼의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입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력값을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getParameter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꺼내 변수에 저장한 값을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paymentUpDelInsertDTO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삽입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paymentUpDelInsertDTO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연동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수정성공여부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확인 페이지 리턴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(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WEB-INF/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jsp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/expense/payUpDelProc.jsp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 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발생시 수정화면으로 이동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프로젝트 소개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590675" y="1891526"/>
            <a:ext cx="6253260" cy="1323160"/>
            <a:chOff x="912" y="996"/>
            <a:chExt cx="4246" cy="927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4246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 sz="1600">
                <a:latin typeface="+mn-ea"/>
              </a:endParaRP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1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gray">
              <a:xfrm>
                <a:off x="1006" y="1311"/>
                <a:ext cx="683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16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</a:rPr>
                  <a:t>개발환경</a:t>
                </a:r>
                <a:endParaRPr lang="en-US" altLang="ko-KR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0" name="Text Box 9"/>
            <p:cNvSpPr txBox="1">
              <a:spLocks noChangeArrowheads="1"/>
            </p:cNvSpPr>
            <p:nvPr/>
          </p:nvSpPr>
          <p:spPr bwMode="gray">
            <a:xfrm>
              <a:off x="1859" y="996"/>
              <a:ext cx="3299" cy="9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언어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 : JAVA, JSP, Spring, 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+mn-ea"/>
                </a:rPr>
                <a:t>Jquery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, JS, HTML, CSS</a:t>
              </a:r>
            </a:p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DB : ORACLE11g</a:t>
              </a:r>
            </a:p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OS : Window7</a:t>
              </a:r>
            </a:p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WAS : Apache Tomcat </a:t>
              </a:r>
            </a:p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Tool : Eclipse(mars)</a:t>
              </a:r>
              <a:endParaRPr lang="en-US" altLang="ko-KR" sz="16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590675" y="4056077"/>
            <a:ext cx="6253258" cy="1301749"/>
            <a:chOff x="912" y="2016"/>
            <a:chExt cx="4246" cy="912"/>
          </a:xfrm>
        </p:grpSpPr>
        <p:sp>
          <p:nvSpPr>
            <p:cNvPr id="1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4246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 sz="1600">
                <a:latin typeface="+mn-ea"/>
              </a:endParaRP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18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gray">
              <a:xfrm>
                <a:off x="1013" y="2356"/>
                <a:ext cx="683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16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</a:rPr>
                  <a:t>개발목적</a:t>
                </a:r>
                <a:endParaRPr lang="en-US" altLang="ko-KR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859" y="2098"/>
              <a:ext cx="3056" cy="7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지출 보고서 결제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]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를  온라인으로 </a:t>
              </a:r>
              <a:endParaRPr lang="en-US" altLang="ko-KR" sz="1600" dirty="0" smtClean="0">
                <a:solidFill>
                  <a:srgbClr val="000000"/>
                </a:solidFill>
                <a:latin typeface="+mn-ea"/>
              </a:endParaRPr>
            </a:p>
            <a:p>
              <a:pPr eaLnBrk="0" hangingPunct="0"/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구현함으로써  지출의 흐름을 파악하고</a:t>
              </a:r>
              <a:endParaRPr lang="en-US" altLang="ko-KR" sz="1600" dirty="0" smtClean="0">
                <a:solidFill>
                  <a:srgbClr val="000000"/>
                </a:solidFill>
                <a:latin typeface="+mn-ea"/>
              </a:endParaRPr>
            </a:p>
            <a:p>
              <a:pPr eaLnBrk="0" hangingPunct="0"/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지출의 통계 자료를 통해 비용 절감을 계획하고</a:t>
              </a:r>
              <a:endParaRPr lang="en-US" altLang="ko-KR" sz="1600" dirty="0" smtClean="0">
                <a:solidFill>
                  <a:srgbClr val="000000"/>
                </a:solidFill>
                <a:latin typeface="+mn-ea"/>
              </a:endParaRPr>
            </a:p>
            <a:p>
              <a:pPr eaLnBrk="0" hangingPunct="0"/>
              <a:r>
                <a:rPr lang="ko-KR" altLang="en-US" sz="1600" dirty="0" smtClean="0">
                  <a:solidFill>
                    <a:srgbClr val="000000"/>
                  </a:solidFill>
                  <a:latin typeface="+mn-ea"/>
                </a:rPr>
                <a:t>지출의 투명성을 지향한다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+mn-ea"/>
                </a:rPr>
                <a:t>.</a:t>
              </a:r>
              <a:endParaRPr lang="en-US" altLang="ko-KR" sz="16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expense.dao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85720" y="1590659"/>
          <a:ext cx="8572561" cy="4000530"/>
        </p:xfrm>
        <a:graphic>
          <a:graphicData uri="http://schemas.openxmlformats.org/drawingml/2006/table">
            <a:tbl>
              <a:tblPr/>
              <a:tblGrid>
                <a:gridCol w="941011"/>
                <a:gridCol w="1478792"/>
                <a:gridCol w="3076379"/>
                <a:gridCol w="3076379"/>
              </a:tblGrid>
              <a:tr h="32672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PaymentDAO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메소드명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요약설명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34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에 있는 지출수단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결재상태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부서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직급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직원 테이블에서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목록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을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가져와 화면에 보여주기 위한 메소드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getPayment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UpDel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페이지 로딩 시 해당 직원이 해당되는 보고서 정보를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가지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고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오는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해당보고서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번호를 통하여 그 보고서에 관련된 정보들을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검색하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고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검색한 결과들을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UpDel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페이지에서 사용한다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getId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의 중복여부를 체크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행의 개수를 리턴 받아 로그인 성공여부를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판단하기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위한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입력한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와 비밀번호에 해당하는 직원의 정보도 가져온다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deleteReport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지출보고서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번호를 이용하여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approval_state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payment_list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를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삭제하는 메소드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25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updateReport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현재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결재상태나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최종결재자인지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여부를 확인하고 결재코드를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수정하여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 보고서에 관련된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직원들의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결재상태를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수정하기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위한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2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insertReport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지출보고서를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기안자가 기안하기 위해 정보를 입력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할때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6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getPaymentReportList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지출보고서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를 검색하고 조건검색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페이징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처리 검색목록 정렬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등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의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기능을 가진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68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expense.dto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_05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26" y="1047734"/>
          <a:ext cx="8501154" cy="5644254"/>
        </p:xfrm>
        <a:graphic>
          <a:graphicData uri="http://schemas.openxmlformats.org/drawingml/2006/table">
            <a:tbl>
              <a:tblPr/>
              <a:tblGrid>
                <a:gridCol w="940962"/>
                <a:gridCol w="2130904"/>
                <a:gridCol w="3429024"/>
                <a:gridCol w="2000264"/>
              </a:tblGrid>
              <a:tr h="122903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PaymentInsertDTO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dept_code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getDept_code()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8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호출하는 곳에 속성변수에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저장된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보내줌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입력 값을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매개변수로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받아와 속성변수에 저장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setDept_code(int dept_code)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jikup_code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getJikup_code()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setJikup_code(int jikup_code)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emp_no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getEmp_no()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setEmp_no(int emp_no)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date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getDate()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setDate(String date)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pay_subject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getPay_subject()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setPay_subject(String pay_subject)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pay_field_code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getPay_field_code()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setPay_field_code(int pay_field_code)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pay_money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getPay_money()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setPay_money(String pay_money)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pay_option_code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getPay_option_code()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setPay_option_code(int pay_option_code)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receipt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getReceipt()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setReceipt(String receipt)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pay_reason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getPay_reason()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setPay_reason(String pay_reason)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code_approval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getCode_approval()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setCode_approval(int code_approval)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hold_reason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getHold_reason()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setHold_reason(String hold_reason)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getApproverList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getGetApproverList()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setGetApproverList(ArrayList&lt;Map&lt;String, String&gt;&gt; getApproverList)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jikup_grade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getJikup_grade()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setJikup_grade(int jikup_grade)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PaymentListDTO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&gt;&gt;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fieldList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getFieldList()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호출하는 곳에 속성변수에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저장된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보내줌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입력 값을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매개변수로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받아와 속성변수에 저장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97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setFieldList(ArrayList&lt;HashMap&lt;String, String&gt;&gt; fieldList)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payOptionList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getPayOptionList()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setPayOptionList(ArrayList&lt;HashMap&lt;String, String&gt;&gt; payOptionLis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deptList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getDeptList()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setDeptList(ArrayList&lt;HashMap&lt;String, String&gt;&gt; deptList)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jikupList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getJikupList()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setJikupList(ArrayList&lt;HashMap&lt;String, String&gt;&gt; jikupList)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empList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getEmpList()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setEmpList(ArrayList&lt;HashMap&lt;String, String&gt;&gt; empList)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String,String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approveList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getApproveList()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setApproveList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HashMap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&lt;String, String&gt;&gt;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168" marR="3168" marT="3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68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expense.dto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8596" y="1142984"/>
          <a:ext cx="8215370" cy="5429284"/>
        </p:xfrm>
        <a:graphic>
          <a:graphicData uri="http://schemas.openxmlformats.org/drawingml/2006/table">
            <a:tbl>
              <a:tblPr/>
              <a:tblGrid>
                <a:gridCol w="1285884"/>
                <a:gridCol w="1785950"/>
                <a:gridCol w="2786082"/>
                <a:gridCol w="2357454"/>
              </a:tblGrid>
              <a:tr h="129916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PaymentSearchDTO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approve_date_min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getApprove_date_min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8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호출하는 곳에 속성변수에 저장된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데이터를 보내줌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입력 값을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매개변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받아와 속성변수에 저장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setApprove_date_min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approve_date_min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approve_date_max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getApprove_date_max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setApprove_date_max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pay_date_min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getPay_date_min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setPay_date_min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pay_date_min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pay_date_max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setPay_date_max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pay_date_max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String[] code_approval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setCode_approval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String[] pay_option_code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setPay_option_code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String[] pay_field_code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setPay_field_code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[]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expensive_min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getExpensive_min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setExpensive_min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expensive_min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expensive_max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getExpensive_max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setExpensive_max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expensive_max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emp_no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setEmp_no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keyword1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getKeyword1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setKeyword1(String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keyword1)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keyword2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getKeyword2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setKeyword2(String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keyword2)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orAnd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getOrAnd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setOrAnd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orAnd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ascDesc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getAscDesc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setAscDesc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ascDesc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PaymentUpDelSearchDTO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&gt;&gt;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pamentContentsList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;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getPamentContentsList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호출하는 곳에 속성변수에 저장된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이터를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보내줌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입력 값을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매개변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받아와 속성변수에 저장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4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setPamentContentsList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String&gt;&gt;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pamentContentsList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String&gt;&gt;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pamentApproStateList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;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getPamentApproStateList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setPamentApproStateList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String&gt;&gt;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pamentApproStateList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06" marR="2606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959" y="781030"/>
            <a:ext cx="168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Package: expense.dto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_06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1071544"/>
          <a:ext cx="8501122" cy="5500727"/>
        </p:xfrm>
        <a:graphic>
          <a:graphicData uri="http://schemas.openxmlformats.org/drawingml/2006/table">
            <a:tbl>
              <a:tblPr/>
              <a:tblGrid>
                <a:gridCol w="1285884"/>
                <a:gridCol w="1857388"/>
                <a:gridCol w="3286148"/>
                <a:gridCol w="2071702"/>
              </a:tblGrid>
              <a:tr h="156266">
                <a:tc rowSpan="3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PaymentUpDelInsertDTO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jikup_code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getJikup_code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3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호출하는 곳에 속성변수에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저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장된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데이터를 보내줌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입력 값을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매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개변수로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받아와 속성변수에 저장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`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setJikup_code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dept_code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getDept_code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setDept_code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dept_code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jikup_grade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getJikup_grade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setJikup_grade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jikup_grade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&lt;Map&lt;String, String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&gt;&gt;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getApproverList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String&gt;&gt;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getGetApproverList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setGetApproverList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ArrayList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&lt;Map&lt;String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String&gt;&gt;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getApproverList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date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getDate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setDate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date)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pay_subject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getPay_subject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setPay_subject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pay_subject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pay_field_code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setPay_field_code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pay_field_code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pay_money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getPay_money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setPay_money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pay_money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 pay_option_code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setPay_option_code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pay_option_code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receipt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getReceipt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setReceipt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receipt)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pay_reason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getPay_reason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setPay_reason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pay_reason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approval_order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getApproval_order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setApproval_order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approval_order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hold_reason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getHold_reason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setHold_reason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hold_reason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emp_no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setEmp_no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emp_no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pay_report_no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getPay_report_no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setPay_report_no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pay_report_no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approve_state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getApprove_state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setApprove_state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approve_state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last_approval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getLast_approval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setLast_approval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 code_approval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setCode_approval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code_approval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330" marR="3330" marT="3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29076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 `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61602"/>
            <a:ext cx="4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UML_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5720" y="714356"/>
            <a:ext cx="8560800" cy="2786082"/>
          </a:xfrm>
          <a:prstGeom prst="rect">
            <a:avLst/>
          </a:prstGeom>
          <a:solidFill>
            <a:srgbClr val="F8FD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08970" y="2499176"/>
            <a:ext cx="1928826" cy="21431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expense.logic.PayLoginFromAction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" name="그룹 60"/>
          <p:cNvGrpSpPr/>
          <p:nvPr/>
        </p:nvGrpSpPr>
        <p:grpSpPr>
          <a:xfrm>
            <a:off x="4772026" y="2000240"/>
            <a:ext cx="1928826" cy="644072"/>
            <a:chOff x="428596" y="1714488"/>
            <a:chExt cx="1928826" cy="644072"/>
          </a:xfrm>
        </p:grpSpPr>
        <p:sp>
          <p:nvSpPr>
            <p:cNvPr id="29" name="직사각형 28"/>
            <p:cNvSpPr/>
            <p:nvPr/>
          </p:nvSpPr>
          <p:spPr>
            <a:xfrm>
              <a:off x="428596" y="1714488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expense.logic.PayLoginProcAction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그룹 33"/>
            <p:cNvGrpSpPr/>
            <p:nvPr/>
          </p:nvGrpSpPr>
          <p:grpSpPr>
            <a:xfrm>
              <a:off x="428596" y="1928802"/>
              <a:ext cx="1928826" cy="215444"/>
              <a:chOff x="428596" y="1928802"/>
              <a:chExt cx="1928826" cy="21544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28596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62001" y="1928802"/>
                <a:ext cx="833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String </a:t>
                </a:r>
                <a:r>
                  <a:rPr lang="en-US" altLang="ko-KR" sz="800" dirty="0" err="1" smtClean="0"/>
                  <a:t>emp_id</a:t>
                </a:r>
                <a:endParaRPr lang="ko-KR" altLang="en-US" sz="800" dirty="0"/>
              </a:p>
            </p:txBody>
          </p:sp>
        </p:grpSp>
        <p:grpSp>
          <p:nvGrpSpPr>
            <p:cNvPr id="5" name="그룹 34"/>
            <p:cNvGrpSpPr/>
            <p:nvPr/>
          </p:nvGrpSpPr>
          <p:grpSpPr>
            <a:xfrm>
              <a:off x="428596" y="2143116"/>
              <a:ext cx="1928826" cy="215444"/>
              <a:chOff x="428596" y="1928802"/>
              <a:chExt cx="1928826" cy="21544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8596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62001" y="1928802"/>
                <a:ext cx="6960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String </a:t>
                </a:r>
                <a:r>
                  <a:rPr lang="en-US" altLang="ko-KR" sz="800" dirty="0" err="1" smtClean="0"/>
                  <a:t>pwd</a:t>
                </a:r>
                <a:endParaRPr lang="ko-KR" altLang="en-US" sz="800" dirty="0"/>
              </a:p>
            </p:txBody>
          </p:sp>
        </p:grpSp>
      </p:grpSp>
      <p:cxnSp>
        <p:nvCxnSpPr>
          <p:cNvPr id="60" name="직선 화살표 연결선 59"/>
          <p:cNvCxnSpPr/>
          <p:nvPr/>
        </p:nvCxnSpPr>
        <p:spPr>
          <a:xfrm rot="5400000">
            <a:off x="3980456" y="2571960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65"/>
          <p:cNvGrpSpPr/>
          <p:nvPr/>
        </p:nvGrpSpPr>
        <p:grpSpPr>
          <a:xfrm>
            <a:off x="4766490" y="1000108"/>
            <a:ext cx="1928826" cy="429758"/>
            <a:chOff x="2771763" y="1703833"/>
            <a:chExt cx="1928826" cy="429758"/>
          </a:xfrm>
        </p:grpSpPr>
        <p:sp>
          <p:nvSpPr>
            <p:cNvPr id="53" name="직사각형 52"/>
            <p:cNvSpPr/>
            <p:nvPr/>
          </p:nvSpPr>
          <p:spPr>
            <a:xfrm>
              <a:off x="2771763" y="1703833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expense.dao.</a:t>
              </a:r>
              <a:r>
                <a:rPr lang="en-US" altLang="ko-KR" sz="800" b="1" dirty="0" err="1" smtClean="0"/>
                <a:t>PaymentDAO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4"/>
            <p:cNvGrpSpPr/>
            <p:nvPr/>
          </p:nvGrpSpPr>
          <p:grpSpPr>
            <a:xfrm>
              <a:off x="2771763" y="1918147"/>
              <a:ext cx="1928826" cy="215444"/>
              <a:chOff x="2743188" y="1785926"/>
              <a:chExt cx="1928826" cy="21544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743188" y="1786491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15370" y="1785926"/>
                <a:ext cx="17844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 smtClean="0"/>
                  <a:t>getId</a:t>
                </a:r>
                <a:r>
                  <a:rPr lang="en-US" altLang="ko-KR" sz="800" dirty="0" smtClean="0"/>
                  <a:t>(String </a:t>
                </a:r>
                <a:r>
                  <a:rPr lang="en-US" altLang="ko-KR" sz="800" dirty="0" err="1" smtClean="0"/>
                  <a:t>emp_id</a:t>
                </a:r>
                <a:r>
                  <a:rPr lang="en-US" altLang="ko-KR" sz="800" dirty="0" smtClean="0"/>
                  <a:t>, String </a:t>
                </a:r>
                <a:r>
                  <a:rPr lang="en-US" altLang="ko-KR" sz="800" dirty="0" err="1" smtClean="0"/>
                  <a:t>pwd</a:t>
                </a:r>
                <a:r>
                  <a:rPr lang="en-US" altLang="ko-KR" sz="800" dirty="0" smtClean="0"/>
                  <a:t>  )</a:t>
                </a:r>
                <a:endParaRPr lang="ko-KR" altLang="en-US" sz="800" dirty="0"/>
              </a:p>
            </p:txBody>
          </p:sp>
        </p:grpSp>
      </p:grpSp>
      <p:cxnSp>
        <p:nvCxnSpPr>
          <p:cNvPr id="70" name="직선 화살표 연결선 69"/>
          <p:cNvCxnSpPr/>
          <p:nvPr/>
        </p:nvCxnSpPr>
        <p:spPr>
          <a:xfrm rot="5400000">
            <a:off x="7367395" y="866975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48650" y="7667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7367395" y="1052712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48650" y="9572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sp>
        <p:nvSpPr>
          <p:cNvPr id="76" name="직사각형 75"/>
          <p:cNvSpPr/>
          <p:nvPr/>
        </p:nvSpPr>
        <p:spPr>
          <a:xfrm>
            <a:off x="1908970" y="1376348"/>
            <a:ext cx="1928826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common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.</a:t>
            </a:r>
            <a:r>
              <a:rPr lang="en-US" altLang="ko-KR" sz="800" b="1" dirty="0" err="1" smtClean="0"/>
              <a:t>CommandAction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0" name="그룹 76"/>
          <p:cNvGrpSpPr/>
          <p:nvPr/>
        </p:nvGrpSpPr>
        <p:grpSpPr>
          <a:xfrm>
            <a:off x="1902500" y="1590662"/>
            <a:ext cx="1936799" cy="215444"/>
            <a:chOff x="431651" y="1928802"/>
            <a:chExt cx="1928826" cy="215444"/>
          </a:xfrm>
        </p:grpSpPr>
        <p:sp>
          <p:nvSpPr>
            <p:cNvPr id="81" name="직사각형 80"/>
            <p:cNvSpPr/>
            <p:nvPr/>
          </p:nvSpPr>
          <p:spPr>
            <a:xfrm>
              <a:off x="431651" y="192880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02392" y="1928802"/>
              <a:ext cx="787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requestPro</a:t>
              </a:r>
              <a:r>
                <a:rPr lang="en-US" altLang="ko-KR" sz="800" dirty="0" smtClean="0"/>
                <a:t>( )</a:t>
              </a:r>
              <a:endParaRPr lang="ko-KR" altLang="en-US" sz="800" dirty="0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rot="5400000">
            <a:off x="2640055" y="2135936"/>
            <a:ext cx="540000" cy="1906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5400000">
            <a:off x="3825288" y="2037352"/>
            <a:ext cx="1008000" cy="1906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33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90"/>
          <p:cNvGrpSpPr/>
          <p:nvPr/>
        </p:nvGrpSpPr>
        <p:grpSpPr>
          <a:xfrm>
            <a:off x="4776789" y="2638418"/>
            <a:ext cx="1922400" cy="215444"/>
            <a:chOff x="431651" y="1928802"/>
            <a:chExt cx="1928826" cy="215444"/>
          </a:xfrm>
        </p:grpSpPr>
        <p:sp>
          <p:nvSpPr>
            <p:cNvPr id="92" name="직사각형 91"/>
            <p:cNvSpPr/>
            <p:nvPr/>
          </p:nvSpPr>
          <p:spPr>
            <a:xfrm>
              <a:off x="431651" y="192880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02391" y="1928802"/>
              <a:ext cx="812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paymentDAO</a:t>
              </a:r>
              <a:endParaRPr lang="ko-KR" altLang="en-US" sz="800" dirty="0"/>
            </a:p>
          </p:txBody>
        </p:sp>
      </p:grpSp>
      <p:grpSp>
        <p:nvGrpSpPr>
          <p:cNvPr id="12" name="그룹 95"/>
          <p:cNvGrpSpPr/>
          <p:nvPr/>
        </p:nvGrpSpPr>
        <p:grpSpPr>
          <a:xfrm>
            <a:off x="347219" y="804430"/>
            <a:ext cx="953034" cy="338554"/>
            <a:chOff x="347219" y="928670"/>
            <a:chExt cx="953034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500034" y="92867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로그인</a:t>
              </a:r>
              <a:endParaRPr lang="ko-KR" alt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7219" y="9403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○</a:t>
              </a:r>
              <a:endParaRPr lang="ko-KR" altLang="en-US" sz="1200" dirty="0"/>
            </a:p>
          </p:txBody>
        </p:sp>
      </p:grpSp>
      <p:sp>
        <p:nvSpPr>
          <p:cNvPr id="175" name="직사각형 174"/>
          <p:cNvSpPr/>
          <p:nvPr/>
        </p:nvSpPr>
        <p:spPr>
          <a:xfrm>
            <a:off x="285720" y="3643314"/>
            <a:ext cx="8572560" cy="2786082"/>
          </a:xfrm>
          <a:prstGeom prst="rect">
            <a:avLst/>
          </a:prstGeom>
          <a:solidFill>
            <a:srgbClr val="F8FD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4980804" y="4816170"/>
            <a:ext cx="2162964" cy="223841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expense.logic</a:t>
            </a:r>
            <a:r>
              <a:rPr lang="en-US" altLang="ko-KR" sz="8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PayLogoutProcAction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rot="5400000">
            <a:off x="7367395" y="3929282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048650" y="382905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183" name="직선 화살표 연결선 182"/>
          <p:cNvCxnSpPr/>
          <p:nvPr/>
        </p:nvCxnSpPr>
        <p:spPr>
          <a:xfrm rot="5400000">
            <a:off x="7367395" y="4115019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048650" y="4019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sp>
        <p:nvSpPr>
          <p:cNvPr id="185" name="직사각형 184"/>
          <p:cNvSpPr/>
          <p:nvPr/>
        </p:nvSpPr>
        <p:spPr>
          <a:xfrm>
            <a:off x="1855852" y="4814897"/>
            <a:ext cx="1928826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common</a:t>
            </a:r>
            <a:r>
              <a:rPr lang="en-US" altLang="ko-KR" sz="800" b="1" dirty="0" err="1" smtClean="0">
                <a:solidFill>
                  <a:schemeClr val="bg1"/>
                </a:solidFill>
              </a:rPr>
              <a:t>.</a:t>
            </a:r>
            <a:r>
              <a:rPr lang="en-US" altLang="ko-KR" sz="800" b="1" dirty="0" err="1" smtClean="0"/>
              <a:t>CommandAction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" name="그룹 185"/>
          <p:cNvGrpSpPr/>
          <p:nvPr/>
        </p:nvGrpSpPr>
        <p:grpSpPr>
          <a:xfrm>
            <a:off x="1858907" y="5029211"/>
            <a:ext cx="1922400" cy="215444"/>
            <a:chOff x="431651" y="1928802"/>
            <a:chExt cx="1928826" cy="215444"/>
          </a:xfrm>
        </p:grpSpPr>
        <p:sp>
          <p:nvSpPr>
            <p:cNvPr id="198" name="직사각형 197"/>
            <p:cNvSpPr/>
            <p:nvPr/>
          </p:nvSpPr>
          <p:spPr>
            <a:xfrm>
              <a:off x="431651" y="192880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2391" y="1928802"/>
              <a:ext cx="787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requestPro</a:t>
              </a:r>
              <a:r>
                <a:rPr lang="en-US" altLang="ko-KR" sz="800" dirty="0" smtClean="0"/>
                <a:t>( )</a:t>
              </a:r>
              <a:endParaRPr lang="ko-KR" altLang="en-US" sz="800" dirty="0"/>
            </a:p>
          </p:txBody>
        </p:sp>
      </p:grpSp>
      <p:grpSp>
        <p:nvGrpSpPr>
          <p:cNvPr id="14" name="그룹 190"/>
          <p:cNvGrpSpPr/>
          <p:nvPr/>
        </p:nvGrpSpPr>
        <p:grpSpPr>
          <a:xfrm>
            <a:off x="347219" y="3866737"/>
            <a:ext cx="1158218" cy="338554"/>
            <a:chOff x="347219" y="928670"/>
            <a:chExt cx="1158218" cy="338554"/>
          </a:xfrm>
        </p:grpSpPr>
        <p:sp>
          <p:nvSpPr>
            <p:cNvPr id="192" name="TextBox 191"/>
            <p:cNvSpPr txBox="1"/>
            <p:nvPr/>
          </p:nvSpPr>
          <p:spPr>
            <a:xfrm>
              <a:off x="500034" y="92867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로그아웃</a:t>
              </a:r>
              <a:endParaRPr lang="ko-KR" alt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47219" y="9403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○</a:t>
              </a:r>
              <a:endParaRPr lang="ko-KR" altLang="en-US" sz="1200" dirty="0"/>
            </a:p>
          </p:txBody>
        </p:sp>
      </p:grpSp>
      <p:grpSp>
        <p:nvGrpSpPr>
          <p:cNvPr id="15" name="그룹 246"/>
          <p:cNvGrpSpPr/>
          <p:nvPr/>
        </p:nvGrpSpPr>
        <p:grpSpPr>
          <a:xfrm>
            <a:off x="4776789" y="2847971"/>
            <a:ext cx="1922400" cy="338554"/>
            <a:chOff x="4785540" y="2981322"/>
            <a:chExt cx="1922400" cy="338554"/>
          </a:xfrm>
        </p:grpSpPr>
        <p:sp>
          <p:nvSpPr>
            <p:cNvPr id="230" name="직사각형 229"/>
            <p:cNvSpPr/>
            <p:nvPr/>
          </p:nvSpPr>
          <p:spPr>
            <a:xfrm>
              <a:off x="4785540" y="2981322"/>
              <a:ext cx="19224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192742" y="2981322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HttpSession</a:t>
              </a:r>
              <a:r>
                <a:rPr lang="en-US" altLang="ko-KR" sz="800" dirty="0" smtClean="0"/>
                <a:t> session</a:t>
              </a:r>
              <a:endParaRPr lang="ko-KR" altLang="en-US" sz="800" dirty="0" smtClean="0"/>
            </a:p>
            <a:p>
              <a:endParaRPr lang="ko-KR" altLang="en-US" sz="800" dirty="0"/>
            </a:p>
          </p:txBody>
        </p:sp>
      </p:grpSp>
      <p:grpSp>
        <p:nvGrpSpPr>
          <p:cNvPr id="16" name="그룹 237"/>
          <p:cNvGrpSpPr/>
          <p:nvPr/>
        </p:nvGrpSpPr>
        <p:grpSpPr>
          <a:xfrm>
            <a:off x="4983859" y="5030522"/>
            <a:ext cx="2160000" cy="255866"/>
            <a:chOff x="4983859" y="5062549"/>
            <a:chExt cx="2160000" cy="255866"/>
          </a:xfrm>
        </p:grpSpPr>
        <p:sp>
          <p:nvSpPr>
            <p:cNvPr id="236" name="직사각형 235"/>
            <p:cNvSpPr/>
            <p:nvPr/>
          </p:nvSpPr>
          <p:spPr>
            <a:xfrm>
              <a:off x="4983859" y="5062549"/>
              <a:ext cx="2160000" cy="2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509861" y="5062549"/>
              <a:ext cx="1107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HttpSession</a:t>
              </a:r>
              <a:r>
                <a:rPr lang="en-US" altLang="ko-KR" sz="800" dirty="0" smtClean="0"/>
                <a:t> session</a:t>
              </a:r>
              <a:endParaRPr lang="ko-KR" altLang="en-US" sz="800" dirty="0"/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 rot="5400000">
            <a:off x="7367395" y="1262263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48650" y="11620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rot="5400000">
            <a:off x="7357866" y="4286472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9121" y="4186243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cxnSp>
        <p:nvCxnSpPr>
          <p:cNvPr id="99" name="직선 화살표 연결선 98"/>
          <p:cNvCxnSpPr>
            <a:stCxn id="64" idx="2"/>
            <a:endCxn id="29" idx="0"/>
          </p:cNvCxnSpPr>
          <p:nvPr/>
        </p:nvCxnSpPr>
        <p:spPr>
          <a:xfrm rot="16200000" flipH="1">
            <a:off x="5448484" y="1712285"/>
            <a:ext cx="570374" cy="5535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3784678" y="5026829"/>
            <a:ext cx="1196126" cy="60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261602"/>
            <a:ext cx="4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UML_</a:t>
            </a:r>
            <a:r>
              <a:rPr lang="ko-KR" altLang="en-US" dirty="0" smtClean="0"/>
              <a:t>전체검색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5720" y="642918"/>
            <a:ext cx="8560800" cy="5929354"/>
          </a:xfrm>
          <a:prstGeom prst="rect">
            <a:avLst/>
          </a:prstGeom>
          <a:solidFill>
            <a:srgbClr val="F8FDDB"/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rot="5400000">
            <a:off x="7367395" y="866975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48650" y="7667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7367395" y="1052712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48650" y="9667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grpSp>
        <p:nvGrpSpPr>
          <p:cNvPr id="2" name="그룹 50"/>
          <p:cNvGrpSpPr/>
          <p:nvPr/>
        </p:nvGrpSpPr>
        <p:grpSpPr>
          <a:xfrm>
            <a:off x="500034" y="1142984"/>
            <a:ext cx="1633778" cy="517376"/>
            <a:chOff x="2786050" y="1000108"/>
            <a:chExt cx="1929055" cy="429758"/>
          </a:xfrm>
        </p:grpSpPr>
        <p:sp>
          <p:nvSpPr>
            <p:cNvPr id="76" name="직사각형 75"/>
            <p:cNvSpPr/>
            <p:nvPr/>
          </p:nvSpPr>
          <p:spPr>
            <a:xfrm>
              <a:off x="2786050" y="1000108"/>
              <a:ext cx="1928826" cy="214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CommandAction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76"/>
            <p:cNvGrpSpPr/>
            <p:nvPr/>
          </p:nvGrpSpPr>
          <p:grpSpPr>
            <a:xfrm>
              <a:off x="2789105" y="1214422"/>
              <a:ext cx="1926000" cy="215444"/>
              <a:chOff x="431651" y="1928802"/>
              <a:chExt cx="1928826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651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02392" y="1928802"/>
                <a:ext cx="7873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 smtClean="0"/>
                  <a:t>requestPro</a:t>
                </a:r>
                <a:r>
                  <a:rPr lang="en-US" altLang="ko-KR" sz="800" dirty="0" smtClean="0"/>
                  <a:t>( )</a:t>
                </a:r>
                <a:endParaRPr lang="ko-KR" altLang="en-US" sz="800" dirty="0"/>
              </a:p>
            </p:txBody>
          </p:sp>
        </p:grpSp>
      </p:grpSp>
      <p:cxnSp>
        <p:nvCxnSpPr>
          <p:cNvPr id="57" name="직선 화살표 연결선 56"/>
          <p:cNvCxnSpPr/>
          <p:nvPr/>
        </p:nvCxnSpPr>
        <p:spPr>
          <a:xfrm rot="5400000">
            <a:off x="7367395" y="1262263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48650" y="11620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grpSp>
        <p:nvGrpSpPr>
          <p:cNvPr id="4" name="그룹 131"/>
          <p:cNvGrpSpPr/>
          <p:nvPr/>
        </p:nvGrpSpPr>
        <p:grpSpPr>
          <a:xfrm>
            <a:off x="2800338" y="809606"/>
            <a:ext cx="1633778" cy="778070"/>
            <a:chOff x="3757607" y="956299"/>
            <a:chExt cx="1633778" cy="778070"/>
          </a:xfrm>
        </p:grpSpPr>
        <p:sp>
          <p:nvSpPr>
            <p:cNvPr id="53" name="직사각형 52"/>
            <p:cNvSpPr/>
            <p:nvPr/>
          </p:nvSpPr>
          <p:spPr>
            <a:xfrm>
              <a:off x="3757607" y="956299"/>
              <a:ext cx="1633584" cy="258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Util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60194" y="1214307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60194" y="1476361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getStr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3"/>
          <p:cNvGrpSpPr/>
          <p:nvPr/>
        </p:nvGrpSpPr>
        <p:grpSpPr>
          <a:xfrm>
            <a:off x="4929190" y="3286124"/>
            <a:ext cx="1936800" cy="3214710"/>
            <a:chOff x="4999040" y="2928934"/>
            <a:chExt cx="1936800" cy="3214710"/>
          </a:xfrm>
        </p:grpSpPr>
        <p:sp>
          <p:nvSpPr>
            <p:cNvPr id="74" name="직사각형 73"/>
            <p:cNvSpPr/>
            <p:nvPr/>
          </p:nvSpPr>
          <p:spPr>
            <a:xfrm>
              <a:off x="4999040" y="2928934"/>
              <a:ext cx="1936800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expense.dto.</a:t>
              </a:r>
              <a:r>
                <a:rPr lang="en-US" altLang="ko-KR" sz="800" b="1" dirty="0" err="1" smtClean="0"/>
                <a:t>PaymentSearchDTO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002095" y="3143248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approve_date_min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02095" y="3357562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approve_date_max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002095" y="3571876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pay_date_min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02095" y="3786190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pay_date_max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002095" y="4000504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String[]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code_approval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02095" y="4214818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String[]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pay_option_code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02095" y="4429132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String[]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pay_field_code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002095" y="4643446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expensive_min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02095" y="4857760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expensive_max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02095" y="5072074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emp_no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02095" y="5286388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keyword1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02095" y="5500702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keyword2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02095" y="5715016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orAnd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02095" y="5929330"/>
              <a:ext cx="19260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ascDesc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4"/>
          <p:cNvGrpSpPr/>
          <p:nvPr/>
        </p:nvGrpSpPr>
        <p:grpSpPr>
          <a:xfrm>
            <a:off x="1785918" y="2141986"/>
            <a:ext cx="1928826" cy="4073096"/>
            <a:chOff x="1142976" y="2408688"/>
            <a:chExt cx="1928826" cy="4073096"/>
          </a:xfrm>
        </p:grpSpPr>
        <p:sp>
          <p:nvSpPr>
            <p:cNvPr id="18" name="직사각형 17"/>
            <p:cNvSpPr/>
            <p:nvPr/>
          </p:nvSpPr>
          <p:spPr>
            <a:xfrm>
              <a:off x="1142976" y="2408688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expense.logic.</a:t>
              </a:r>
              <a:r>
                <a:rPr lang="en-US" altLang="ko-KR" sz="800" b="1" dirty="0" err="1" smtClean="0"/>
                <a:t>PaySearchFormAction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42976" y="262413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nowPageNo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142976" y="2838446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rowCntPerPage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142976" y="3052760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pageNoCntPerPage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114"/>
            <p:cNvGrpSpPr/>
            <p:nvPr/>
          </p:nvGrpSpPr>
          <p:grpSpPr>
            <a:xfrm>
              <a:off x="1142976" y="3267074"/>
              <a:ext cx="1928826" cy="3000396"/>
              <a:chOff x="3571868" y="2071678"/>
              <a:chExt cx="1926000" cy="3000396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571868" y="2071678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approve_date_min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571868" y="2285992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approve_date_max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71868" y="2500306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pay_date_min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571868" y="2714620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pay_date_max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571868" y="2928934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String[]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code_approval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571868" y="3143248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String[]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pay_option_code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571868" y="3357562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String[]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pay_field_code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571868" y="3571876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expensive_min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571868" y="3786190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expensive_max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571868" y="4000504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emp_no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571868" y="4214818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keyword1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571868" y="4429132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keyword2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571868" y="4643446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orAnd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3571868" y="4857760"/>
                <a:ext cx="19260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ascDesc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1142976" y="6267470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memberList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39"/>
          <p:cNvGrpSpPr/>
          <p:nvPr/>
        </p:nvGrpSpPr>
        <p:grpSpPr>
          <a:xfrm>
            <a:off x="5848356" y="1499044"/>
            <a:ext cx="1928826" cy="1491803"/>
            <a:chOff x="5429256" y="1499044"/>
            <a:chExt cx="1928826" cy="1491803"/>
          </a:xfrm>
        </p:grpSpPr>
        <p:sp>
          <p:nvSpPr>
            <p:cNvPr id="119" name="직사각형 118"/>
            <p:cNvSpPr/>
            <p:nvPr/>
          </p:nvSpPr>
          <p:spPr>
            <a:xfrm>
              <a:off x="5429256" y="1499044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expense.dao.</a:t>
              </a:r>
              <a:r>
                <a:rPr lang="en-US" altLang="ko-KR" sz="800" b="1" dirty="0" err="1" smtClean="0"/>
                <a:t>PaymentDAO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29256" y="1713923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pagingNos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429256" y="191984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totRowCnt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429256" y="2133591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429256" y="2347905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getPaymentReportList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429256" y="2562219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getTotRowCnt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429256" y="2776533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getPagingNos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3" name="꺾인 연결선 152"/>
          <p:cNvCxnSpPr>
            <a:stCxn id="102" idx="1"/>
            <a:endCxn id="101" idx="3"/>
          </p:cNvCxnSpPr>
          <p:nvPr/>
        </p:nvCxnSpPr>
        <p:spPr>
          <a:xfrm rot="10800000">
            <a:off x="3714745" y="3964785"/>
            <a:ext cx="1217501" cy="71438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4" idx="0"/>
            <a:endCxn id="139" idx="2"/>
          </p:cNvCxnSpPr>
          <p:nvPr/>
        </p:nvCxnSpPr>
        <p:spPr>
          <a:xfrm rot="5400000" flipH="1" flipV="1">
            <a:off x="6207541" y="2680897"/>
            <a:ext cx="295277" cy="91517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endCxn id="121" idx="1"/>
          </p:cNvCxnSpPr>
          <p:nvPr/>
        </p:nvCxnSpPr>
        <p:spPr>
          <a:xfrm>
            <a:off x="4500562" y="1357298"/>
            <a:ext cx="1347794" cy="463782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61" idx="2"/>
            <a:endCxn id="18" idx="0"/>
          </p:cNvCxnSpPr>
          <p:nvPr/>
        </p:nvCxnSpPr>
        <p:spPr>
          <a:xfrm rot="5400000">
            <a:off x="2907271" y="1430736"/>
            <a:ext cx="554310" cy="86819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37" idx="1"/>
            <a:endCxn id="86" idx="3"/>
          </p:cNvCxnSpPr>
          <p:nvPr/>
        </p:nvCxnSpPr>
        <p:spPr>
          <a:xfrm rot="10800000" flipV="1">
            <a:off x="3714744" y="2455061"/>
            <a:ext cx="2133612" cy="652467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2" idx="2"/>
            <a:endCxn id="18" idx="0"/>
          </p:cNvCxnSpPr>
          <p:nvPr/>
        </p:nvCxnSpPr>
        <p:spPr>
          <a:xfrm rot="16200000" flipH="1">
            <a:off x="1793461" y="1185116"/>
            <a:ext cx="481626" cy="14321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14282" y="642918"/>
            <a:ext cx="8560800" cy="5643602"/>
          </a:xfrm>
          <a:prstGeom prst="rect">
            <a:avLst/>
          </a:prstGeom>
          <a:solidFill>
            <a:srgbClr val="F8FD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61602"/>
            <a:ext cx="4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UML_</a:t>
            </a:r>
            <a:r>
              <a:rPr lang="ko-KR" altLang="en-US" dirty="0" smtClean="0"/>
              <a:t>결재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rot="5400000">
            <a:off x="7367395" y="866975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48650" y="7667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7367395" y="1052712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48650" y="9667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grpSp>
        <p:nvGrpSpPr>
          <p:cNvPr id="2" name="그룹 50"/>
          <p:cNvGrpSpPr/>
          <p:nvPr/>
        </p:nvGrpSpPr>
        <p:grpSpPr>
          <a:xfrm>
            <a:off x="357158" y="857232"/>
            <a:ext cx="1633778" cy="517376"/>
            <a:chOff x="2786050" y="1000108"/>
            <a:chExt cx="1929055" cy="429758"/>
          </a:xfrm>
        </p:grpSpPr>
        <p:sp>
          <p:nvSpPr>
            <p:cNvPr id="76" name="직사각형 75"/>
            <p:cNvSpPr/>
            <p:nvPr/>
          </p:nvSpPr>
          <p:spPr>
            <a:xfrm>
              <a:off x="2786050" y="1000108"/>
              <a:ext cx="1928826" cy="214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CommandAction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76"/>
            <p:cNvGrpSpPr/>
            <p:nvPr/>
          </p:nvGrpSpPr>
          <p:grpSpPr>
            <a:xfrm>
              <a:off x="2789105" y="1214422"/>
              <a:ext cx="1926000" cy="215444"/>
              <a:chOff x="431651" y="1928802"/>
              <a:chExt cx="1928826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651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02392" y="1928802"/>
                <a:ext cx="7873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 smtClean="0"/>
                  <a:t>requestPro</a:t>
                </a:r>
                <a:r>
                  <a:rPr lang="en-US" altLang="ko-KR" sz="800" dirty="0" smtClean="0"/>
                  <a:t>( )</a:t>
                </a:r>
                <a:endParaRPr lang="ko-KR" altLang="en-US" sz="800" dirty="0"/>
              </a:p>
            </p:txBody>
          </p:sp>
        </p:grpSp>
      </p:grpSp>
      <p:cxnSp>
        <p:nvCxnSpPr>
          <p:cNvPr id="57" name="직선 화살표 연결선 56"/>
          <p:cNvCxnSpPr/>
          <p:nvPr/>
        </p:nvCxnSpPr>
        <p:spPr>
          <a:xfrm rot="5400000">
            <a:off x="7367395" y="1262263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48650" y="11620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grpSp>
        <p:nvGrpSpPr>
          <p:cNvPr id="4" name="그룹 131"/>
          <p:cNvGrpSpPr/>
          <p:nvPr/>
        </p:nvGrpSpPr>
        <p:grpSpPr>
          <a:xfrm>
            <a:off x="2428860" y="714356"/>
            <a:ext cx="1633778" cy="778070"/>
            <a:chOff x="3757607" y="956299"/>
            <a:chExt cx="1633778" cy="778070"/>
          </a:xfrm>
        </p:grpSpPr>
        <p:sp>
          <p:nvSpPr>
            <p:cNvPr id="53" name="직사각형 52"/>
            <p:cNvSpPr/>
            <p:nvPr/>
          </p:nvSpPr>
          <p:spPr>
            <a:xfrm>
              <a:off x="3757607" y="956299"/>
              <a:ext cx="1633584" cy="258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Util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60194" y="1214307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60194" y="1476361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getStr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715008" y="3000372"/>
            <a:ext cx="1936800" cy="21431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Expense.dto.PaymentInsertDTO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18063" y="3214686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dept_code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18063" y="3429000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jikup_code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18063" y="3643314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emp_no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18063" y="3857628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date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18063" y="4071942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pay_subject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718063" y="4286256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pay_field_code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18063" y="4500570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pay_money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18063" y="4714884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pay_option_code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18063" y="4929198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receipt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8063" y="5143512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pay_reason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8063" y="5357826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code_approval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18063" y="5572140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hold_reason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18063" y="5786454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getApproverList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18063" y="6000768"/>
            <a:ext cx="19260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jikup_grade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" name="그룹 126"/>
          <p:cNvGrpSpPr/>
          <p:nvPr/>
        </p:nvGrpSpPr>
        <p:grpSpPr>
          <a:xfrm>
            <a:off x="280957" y="2252654"/>
            <a:ext cx="1928826" cy="429758"/>
            <a:chOff x="-1714544" y="1714488"/>
            <a:chExt cx="1928826" cy="429758"/>
          </a:xfrm>
        </p:grpSpPr>
        <p:sp>
          <p:nvSpPr>
            <p:cNvPr id="18" name="직사각형 17"/>
            <p:cNvSpPr/>
            <p:nvPr/>
          </p:nvSpPr>
          <p:spPr>
            <a:xfrm>
              <a:off x="-1714544" y="1714488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expense.logic.</a:t>
              </a:r>
              <a:r>
                <a:rPr lang="en-US" altLang="ko-KR" sz="800" b="1" dirty="0" err="1" smtClean="0"/>
                <a:t>PayRegFormAction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-1714544" y="192993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PaymentListDTO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paymentListDTO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366"/>
          <p:cNvGrpSpPr/>
          <p:nvPr/>
        </p:nvGrpSpPr>
        <p:grpSpPr>
          <a:xfrm>
            <a:off x="5000628" y="1294255"/>
            <a:ext cx="1928826" cy="848861"/>
            <a:chOff x="5000628" y="785794"/>
            <a:chExt cx="1928826" cy="848861"/>
          </a:xfrm>
        </p:grpSpPr>
        <p:sp>
          <p:nvSpPr>
            <p:cNvPr id="119" name="직사각형 118"/>
            <p:cNvSpPr/>
            <p:nvPr/>
          </p:nvSpPr>
          <p:spPr>
            <a:xfrm>
              <a:off x="5000628" y="785794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expense.dao.</a:t>
              </a:r>
              <a:r>
                <a:rPr lang="en-US" altLang="ko-KR" sz="800" b="1" dirty="0" err="1" smtClean="0"/>
                <a:t>PaymentDAO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000628" y="1000673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000628" y="1206592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getInstance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000628" y="1420341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insertReport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9" name="직선 화살표 연결선 128"/>
          <p:cNvCxnSpPr/>
          <p:nvPr/>
        </p:nvCxnSpPr>
        <p:spPr>
          <a:xfrm rot="5400000">
            <a:off x="187907" y="1813095"/>
            <a:ext cx="910800" cy="79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rot="16200000" flipH="1">
            <a:off x="1759503" y="1535671"/>
            <a:ext cx="972000" cy="642942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>
            <a:off x="1090590" y="2700331"/>
            <a:ext cx="1214445" cy="360000"/>
          </a:xfrm>
          <a:prstGeom prst="bentConnector3">
            <a:avLst>
              <a:gd name="adj1" fmla="val 589"/>
            </a:avLst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154"/>
          <p:cNvCxnSpPr>
            <a:endCxn id="18" idx="0"/>
          </p:cNvCxnSpPr>
          <p:nvPr/>
        </p:nvCxnSpPr>
        <p:spPr>
          <a:xfrm rot="10800000" flipV="1">
            <a:off x="1245370" y="1741812"/>
            <a:ext cx="3755258" cy="510842"/>
          </a:xfrm>
          <a:prstGeom prst="bentConnector2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61" idx="2"/>
            <a:endCxn id="79" idx="0"/>
          </p:cNvCxnSpPr>
          <p:nvPr/>
        </p:nvCxnSpPr>
        <p:spPr>
          <a:xfrm rot="16200000" flipH="1">
            <a:off x="2820981" y="1918488"/>
            <a:ext cx="855479" cy="335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endCxn id="172" idx="3"/>
          </p:cNvCxnSpPr>
          <p:nvPr/>
        </p:nvCxnSpPr>
        <p:spPr>
          <a:xfrm rot="5400000">
            <a:off x="3707915" y="2672072"/>
            <a:ext cx="1794346" cy="791081"/>
          </a:xfrm>
          <a:prstGeom prst="bentConnector2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73" idx="3"/>
          </p:cNvCxnSpPr>
          <p:nvPr/>
        </p:nvCxnSpPr>
        <p:spPr>
          <a:xfrm>
            <a:off x="4209547" y="4179099"/>
            <a:ext cx="1460891" cy="18573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74" idx="0"/>
            <a:endCxn id="136" idx="2"/>
          </p:cNvCxnSpPr>
          <p:nvPr/>
        </p:nvCxnSpPr>
        <p:spPr>
          <a:xfrm rot="16200000" flipV="1">
            <a:off x="5895597" y="2212560"/>
            <a:ext cx="857256" cy="71836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5"/>
          <p:cNvGrpSpPr/>
          <p:nvPr/>
        </p:nvGrpSpPr>
        <p:grpSpPr>
          <a:xfrm>
            <a:off x="2285984" y="2347905"/>
            <a:ext cx="1928826" cy="3438549"/>
            <a:chOff x="2428860" y="2214554"/>
            <a:chExt cx="1928826" cy="3438549"/>
          </a:xfrm>
        </p:grpSpPr>
        <p:sp>
          <p:nvSpPr>
            <p:cNvPr id="79" name="직사각형 78"/>
            <p:cNvSpPr/>
            <p:nvPr/>
          </p:nvSpPr>
          <p:spPr>
            <a:xfrm>
              <a:off x="2428860" y="2214554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expense.logic.</a:t>
              </a:r>
              <a:r>
                <a:rPr lang="en-US" altLang="ko-KR" sz="800" b="1" dirty="0" err="1" smtClean="0"/>
                <a:t>PayRegProcAction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433623" y="2438393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dept_code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433623" y="2652707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jikup_code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433623" y="2867021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emp_no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433623" y="3081335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date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33623" y="3295649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pay_subject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433623" y="3509963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pay_field_code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433623" y="3724277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pay_money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433623" y="3938591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pay_option_code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433623" y="4152905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receipt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433623" y="4367219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pay_reason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33623" y="4581533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code_approval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433623" y="4795847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hold_reason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433623" y="5010161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getApproverList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433623" y="5224475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jikup_grade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433623" y="5438789"/>
              <a:ext cx="1918800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regCnt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261602"/>
            <a:ext cx="4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UML_</a:t>
            </a:r>
            <a:r>
              <a:rPr lang="ko-KR" altLang="en-US" dirty="0" smtClean="0"/>
              <a:t>결재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4282" y="619105"/>
            <a:ext cx="8560800" cy="5929354"/>
          </a:xfrm>
          <a:prstGeom prst="rect">
            <a:avLst/>
          </a:prstGeom>
          <a:solidFill>
            <a:srgbClr val="F8FD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rot="5400000">
            <a:off x="7367395" y="866975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48650" y="7667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7367395" y="1052712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48650" y="9667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grpSp>
        <p:nvGrpSpPr>
          <p:cNvPr id="2" name="그룹 50"/>
          <p:cNvGrpSpPr/>
          <p:nvPr/>
        </p:nvGrpSpPr>
        <p:grpSpPr>
          <a:xfrm>
            <a:off x="1071538" y="1500174"/>
            <a:ext cx="1633778" cy="517376"/>
            <a:chOff x="2786050" y="1000108"/>
            <a:chExt cx="1929055" cy="429758"/>
          </a:xfrm>
        </p:grpSpPr>
        <p:sp>
          <p:nvSpPr>
            <p:cNvPr id="76" name="직사각형 75"/>
            <p:cNvSpPr/>
            <p:nvPr/>
          </p:nvSpPr>
          <p:spPr>
            <a:xfrm>
              <a:off x="2786050" y="1000108"/>
              <a:ext cx="1928826" cy="214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CommandAction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76"/>
            <p:cNvGrpSpPr/>
            <p:nvPr/>
          </p:nvGrpSpPr>
          <p:grpSpPr>
            <a:xfrm>
              <a:off x="2789105" y="1214422"/>
              <a:ext cx="1926000" cy="215444"/>
              <a:chOff x="431651" y="1928802"/>
              <a:chExt cx="1928826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651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02392" y="1928802"/>
                <a:ext cx="7873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 smtClean="0"/>
                  <a:t>requestPro</a:t>
                </a:r>
                <a:r>
                  <a:rPr lang="en-US" altLang="ko-KR" sz="800" dirty="0" smtClean="0"/>
                  <a:t>( )</a:t>
                </a:r>
                <a:endParaRPr lang="ko-KR" altLang="en-US" sz="800" dirty="0"/>
              </a:p>
            </p:txBody>
          </p:sp>
        </p:grpSp>
      </p:grpSp>
      <p:cxnSp>
        <p:nvCxnSpPr>
          <p:cNvPr id="57" name="직선 화살표 연결선 56"/>
          <p:cNvCxnSpPr/>
          <p:nvPr/>
        </p:nvCxnSpPr>
        <p:spPr>
          <a:xfrm rot="5400000">
            <a:off x="7367395" y="1262263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48650" y="11620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grpSp>
        <p:nvGrpSpPr>
          <p:cNvPr id="4" name="그룹 131"/>
          <p:cNvGrpSpPr/>
          <p:nvPr/>
        </p:nvGrpSpPr>
        <p:grpSpPr>
          <a:xfrm>
            <a:off x="3143240" y="1357298"/>
            <a:ext cx="1633778" cy="778070"/>
            <a:chOff x="3757607" y="956299"/>
            <a:chExt cx="1633778" cy="778070"/>
          </a:xfrm>
        </p:grpSpPr>
        <p:sp>
          <p:nvSpPr>
            <p:cNvPr id="53" name="직사각형 52"/>
            <p:cNvSpPr/>
            <p:nvPr/>
          </p:nvSpPr>
          <p:spPr>
            <a:xfrm>
              <a:off x="3757607" y="956299"/>
              <a:ext cx="1633584" cy="258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Util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60194" y="1214307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60194" y="1476361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getStr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07"/>
          <p:cNvGrpSpPr/>
          <p:nvPr/>
        </p:nvGrpSpPr>
        <p:grpSpPr>
          <a:xfrm>
            <a:off x="5715008" y="3357562"/>
            <a:ext cx="1928826" cy="848861"/>
            <a:chOff x="5000628" y="928670"/>
            <a:chExt cx="1928826" cy="848861"/>
          </a:xfrm>
        </p:grpSpPr>
        <p:sp>
          <p:nvSpPr>
            <p:cNvPr id="119" name="직사각형 118"/>
            <p:cNvSpPr/>
            <p:nvPr/>
          </p:nvSpPr>
          <p:spPr>
            <a:xfrm>
              <a:off x="5000628" y="928670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expense.dao.</a:t>
              </a:r>
              <a:r>
                <a:rPr lang="en-US" altLang="ko-KR" sz="800" b="1" dirty="0" err="1" smtClean="0"/>
                <a:t>PaymentDAO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000628" y="1143549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000628" y="1349468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getInstance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000628" y="1563217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getPayment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emp_no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pay_report_no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83"/>
          <p:cNvGrpSpPr/>
          <p:nvPr/>
        </p:nvGrpSpPr>
        <p:grpSpPr>
          <a:xfrm>
            <a:off x="2071670" y="3071810"/>
            <a:ext cx="1928826" cy="1504961"/>
            <a:chOff x="280957" y="2252654"/>
            <a:chExt cx="1928826" cy="1504961"/>
          </a:xfrm>
        </p:grpSpPr>
        <p:sp>
          <p:nvSpPr>
            <p:cNvPr id="18" name="직사각형 17"/>
            <p:cNvSpPr/>
            <p:nvPr/>
          </p:nvSpPr>
          <p:spPr>
            <a:xfrm>
              <a:off x="280957" y="2252654"/>
              <a:ext cx="1928826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expense.logic.</a:t>
              </a:r>
              <a:r>
                <a:rPr lang="en-US" altLang="ko-KR" sz="800" b="1" dirty="0" err="1" smtClean="0"/>
                <a:t>PayUpDelFormAction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0957" y="2468098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emp_no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957" y="2686045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String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approve_state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80957" y="2900359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pay_report_no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0957" y="3114673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PaymentDAO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paymentDAO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80957" y="3328987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PaymentListDTO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paymentListDTO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80957" y="3543301"/>
              <a:ext cx="192882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paymentUpDelSearchDTO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06"/>
          <p:cNvGrpSpPr/>
          <p:nvPr/>
        </p:nvGrpSpPr>
        <p:grpSpPr>
          <a:xfrm>
            <a:off x="4572000" y="5072074"/>
            <a:ext cx="2146559" cy="642942"/>
            <a:chOff x="4362242" y="3000372"/>
            <a:chExt cx="2146559" cy="642942"/>
          </a:xfrm>
        </p:grpSpPr>
        <p:sp>
          <p:nvSpPr>
            <p:cNvPr id="86" name="직사각형 85"/>
            <p:cNvSpPr/>
            <p:nvPr/>
          </p:nvSpPr>
          <p:spPr>
            <a:xfrm>
              <a:off x="4362242" y="3000372"/>
              <a:ext cx="2146559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</a:rPr>
                <a:t>Expense.dto. 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PaymentUpDelSearchDTO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365628" y="3214686"/>
              <a:ext cx="2134589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pamentContentsList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65628" y="3429000"/>
              <a:ext cx="2134589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pamentApproStateList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0" name="Shape 109"/>
          <p:cNvCxnSpPr/>
          <p:nvPr/>
        </p:nvCxnSpPr>
        <p:spPr>
          <a:xfrm rot="16200000" flipH="1">
            <a:off x="1399988" y="2507284"/>
            <a:ext cx="1161417" cy="18194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/>
          <p:nvPr/>
        </p:nvCxnSpPr>
        <p:spPr>
          <a:xfrm rot="5400000">
            <a:off x="3030532" y="2140919"/>
            <a:ext cx="936442" cy="92534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/>
          <p:nvPr/>
        </p:nvCxnSpPr>
        <p:spPr>
          <a:xfrm rot="10800000">
            <a:off x="3036084" y="4576771"/>
            <a:ext cx="1539303" cy="816774"/>
          </a:xfrm>
          <a:prstGeom prst="bentConnector2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/>
          <p:nvPr/>
        </p:nvCxnSpPr>
        <p:spPr>
          <a:xfrm rot="10800000">
            <a:off x="4000496" y="3826673"/>
            <a:ext cx="1714512" cy="58845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21"/>
          <p:cNvCxnSpPr/>
          <p:nvPr/>
        </p:nvCxnSpPr>
        <p:spPr>
          <a:xfrm>
            <a:off x="4777018" y="2006364"/>
            <a:ext cx="1902403" cy="1351198"/>
          </a:xfrm>
          <a:prstGeom prst="bentConnector2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86" idx="0"/>
            <a:endCxn id="136" idx="2"/>
          </p:cNvCxnSpPr>
          <p:nvPr/>
        </p:nvCxnSpPr>
        <p:spPr>
          <a:xfrm rot="5400000" flipH="1" flipV="1">
            <a:off x="5729525" y="4122179"/>
            <a:ext cx="865651" cy="1034141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214282" y="619105"/>
            <a:ext cx="8560800" cy="5929354"/>
          </a:xfrm>
          <a:prstGeom prst="rect">
            <a:avLst/>
          </a:prstGeom>
          <a:solidFill>
            <a:srgbClr val="F8FD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61602"/>
            <a:ext cx="4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UML_</a:t>
            </a:r>
            <a:r>
              <a:rPr lang="ko-KR" altLang="en-US" dirty="0" smtClean="0"/>
              <a:t>결재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rot="5400000">
            <a:off x="7367395" y="866975"/>
            <a:ext cx="7164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48650" y="7667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이동</a:t>
            </a:r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7367395" y="1052712"/>
            <a:ext cx="716400" cy="158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48650" y="9667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구현</a:t>
            </a:r>
            <a:endParaRPr lang="ko-KR" altLang="en-US" sz="1000" b="1" dirty="0"/>
          </a:p>
        </p:txBody>
      </p:sp>
      <p:grpSp>
        <p:nvGrpSpPr>
          <p:cNvPr id="2" name="그룹 50"/>
          <p:cNvGrpSpPr/>
          <p:nvPr/>
        </p:nvGrpSpPr>
        <p:grpSpPr>
          <a:xfrm>
            <a:off x="357158" y="857232"/>
            <a:ext cx="1633778" cy="517376"/>
            <a:chOff x="2786050" y="1000108"/>
            <a:chExt cx="1929055" cy="429758"/>
          </a:xfrm>
        </p:grpSpPr>
        <p:sp>
          <p:nvSpPr>
            <p:cNvPr id="76" name="직사각형 75"/>
            <p:cNvSpPr/>
            <p:nvPr/>
          </p:nvSpPr>
          <p:spPr>
            <a:xfrm>
              <a:off x="2786050" y="1000108"/>
              <a:ext cx="1928826" cy="214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CommandAction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76"/>
            <p:cNvGrpSpPr/>
            <p:nvPr/>
          </p:nvGrpSpPr>
          <p:grpSpPr>
            <a:xfrm>
              <a:off x="2789105" y="1214422"/>
              <a:ext cx="1926000" cy="215444"/>
              <a:chOff x="431651" y="1928802"/>
              <a:chExt cx="1928826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651" y="1928802"/>
                <a:ext cx="1928826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02392" y="1928802"/>
                <a:ext cx="7873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err="1" smtClean="0"/>
                  <a:t>requestPro</a:t>
                </a:r>
                <a:r>
                  <a:rPr lang="en-US" altLang="ko-KR" sz="800" dirty="0" smtClean="0"/>
                  <a:t>( )</a:t>
                </a:r>
                <a:endParaRPr lang="ko-KR" altLang="en-US" sz="800" dirty="0"/>
              </a:p>
            </p:txBody>
          </p:sp>
        </p:grpSp>
      </p:grpSp>
      <p:cxnSp>
        <p:nvCxnSpPr>
          <p:cNvPr id="57" name="직선 화살표 연결선 56"/>
          <p:cNvCxnSpPr/>
          <p:nvPr/>
        </p:nvCxnSpPr>
        <p:spPr>
          <a:xfrm rot="5400000">
            <a:off x="7367395" y="1262263"/>
            <a:ext cx="716400" cy="158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48650" y="11620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Import</a:t>
            </a:r>
            <a:endParaRPr lang="ko-KR" altLang="en-US" sz="1000" b="1" dirty="0"/>
          </a:p>
        </p:txBody>
      </p:sp>
      <p:grpSp>
        <p:nvGrpSpPr>
          <p:cNvPr id="4" name="그룹 131"/>
          <p:cNvGrpSpPr/>
          <p:nvPr/>
        </p:nvGrpSpPr>
        <p:grpSpPr>
          <a:xfrm>
            <a:off x="2428860" y="714356"/>
            <a:ext cx="1633778" cy="778070"/>
            <a:chOff x="3757607" y="956299"/>
            <a:chExt cx="1633778" cy="778070"/>
          </a:xfrm>
        </p:grpSpPr>
        <p:sp>
          <p:nvSpPr>
            <p:cNvPr id="53" name="직사각형 52"/>
            <p:cNvSpPr/>
            <p:nvPr/>
          </p:nvSpPr>
          <p:spPr>
            <a:xfrm>
              <a:off x="3757607" y="956299"/>
              <a:ext cx="1633584" cy="258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/>
                <a:t>common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.</a:t>
              </a:r>
              <a:r>
                <a:rPr lang="en-US" altLang="ko-KR" sz="800" b="1" dirty="0" err="1" smtClean="0"/>
                <a:t>Util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60194" y="1214307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getInt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60194" y="1476361"/>
              <a:ext cx="1631191" cy="258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getStr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 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4819651" y="776269"/>
            <a:ext cx="1928826" cy="21431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expense.dao.</a:t>
            </a:r>
            <a:r>
              <a:rPr lang="en-US" altLang="ko-KR" sz="800" b="1" dirty="0" err="1" smtClean="0"/>
              <a:t>PaymentDAO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819651" y="991148"/>
            <a:ext cx="192882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getList</a:t>
            </a:r>
            <a:r>
              <a:rPr lang="en-US" altLang="ko-KR" sz="800" dirty="0" smtClean="0">
                <a:solidFill>
                  <a:schemeClr val="tx1"/>
                </a:solidFill>
              </a:rPr>
              <a:t>(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819651" y="1197067"/>
            <a:ext cx="192882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getInstance</a:t>
            </a:r>
            <a:r>
              <a:rPr lang="en-US" altLang="ko-KR" sz="800" dirty="0" smtClean="0">
                <a:solidFill>
                  <a:schemeClr val="tx1"/>
                </a:solidFill>
              </a:rPr>
              <a:t>(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19651" y="1410816"/>
            <a:ext cx="192882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deleteReport</a:t>
            </a:r>
            <a:r>
              <a:rPr lang="en-US" altLang="ko-KR" sz="800" dirty="0" smtClean="0">
                <a:solidFill>
                  <a:schemeClr val="tx1"/>
                </a:solidFill>
              </a:rPr>
              <a:t>(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9" name="꺾인 연결선 158"/>
          <p:cNvCxnSpPr>
            <a:stCxn id="61" idx="2"/>
            <a:endCxn id="79" idx="0"/>
          </p:cNvCxnSpPr>
          <p:nvPr/>
        </p:nvCxnSpPr>
        <p:spPr>
          <a:xfrm rot="5400000">
            <a:off x="2644767" y="1350338"/>
            <a:ext cx="460189" cy="74436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538266" y="1952615"/>
            <a:ext cx="1928826" cy="21431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</a:rPr>
              <a:t>expense.logic.</a:t>
            </a:r>
            <a:r>
              <a:rPr lang="en-US" altLang="ko-KR" sz="800" b="1" dirty="0" err="1" smtClean="0"/>
              <a:t>PayUpDelProcAction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543029" y="2176454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dept_code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543029" y="2390768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jikup_code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543029" y="2605082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emp_no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543029" y="2819396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date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543029" y="3033710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pay_subject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543029" y="3248024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pay_field_code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543029" y="3462338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pay_money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543029" y="3676652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pay_option_code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543029" y="3890966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receipt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543029" y="4105280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pay_reason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543029" y="4319594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code_approval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543029" y="4533908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hold_reason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543029" y="4748222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getApproverList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543029" y="4962536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jikup_grade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543029" y="5176850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regCnt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43029" y="5391164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String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pay_report_no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543029" y="5605478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approve_state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43029" y="5819792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last_approval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43029" y="6034106"/>
            <a:ext cx="191880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code_approval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" name="그룹 111"/>
          <p:cNvGrpSpPr/>
          <p:nvPr/>
        </p:nvGrpSpPr>
        <p:grpSpPr>
          <a:xfrm>
            <a:off x="6286512" y="2000240"/>
            <a:ext cx="2214578" cy="4286280"/>
            <a:chOff x="5715008" y="3000372"/>
            <a:chExt cx="1936800" cy="4286280"/>
          </a:xfrm>
        </p:grpSpPr>
        <p:sp>
          <p:nvSpPr>
            <p:cNvPr id="74" name="직사각형 73"/>
            <p:cNvSpPr/>
            <p:nvPr/>
          </p:nvSpPr>
          <p:spPr>
            <a:xfrm>
              <a:off x="5715008" y="3000372"/>
              <a:ext cx="1936800" cy="2143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Expense.dto.PaymentUpDelInsertDTO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110"/>
            <p:cNvGrpSpPr/>
            <p:nvPr/>
          </p:nvGrpSpPr>
          <p:grpSpPr>
            <a:xfrm>
              <a:off x="5715008" y="3214686"/>
              <a:ext cx="1918800" cy="4071966"/>
              <a:chOff x="2586023" y="2590793"/>
              <a:chExt cx="1918800" cy="40719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586023" y="2590793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dept_code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586023" y="2805107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jikup_code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586023" y="3019421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emp_no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586023" y="3233735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date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586023" y="3448049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pay_subject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586023" y="3662363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pay_field_code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586023" y="3876677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pay_money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586023" y="4090991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pay_option_code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586023" y="4305305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receipt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586023" y="4519619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pay_reason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586023" y="4733933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code_approval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586023" y="4948247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hold_reason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586023" y="5162561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getApproverList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586023" y="5376875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jikup_grade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586023" y="5591189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regCnt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586023" y="5805503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String 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pay_report_no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586023" y="6019817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approve_state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586023" y="6234131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last_approval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586023" y="6448445"/>
                <a:ext cx="1918800" cy="214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code_approval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4" name="Shape 113"/>
          <p:cNvCxnSpPr>
            <a:stCxn id="82" idx="2"/>
            <a:endCxn id="79" idx="1"/>
          </p:cNvCxnSpPr>
          <p:nvPr/>
        </p:nvCxnSpPr>
        <p:spPr>
          <a:xfrm rot="16200000" flipH="1">
            <a:off x="1014222" y="1535728"/>
            <a:ext cx="685164" cy="362924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95" idx="1"/>
            <a:endCxn id="173" idx="3"/>
          </p:cNvCxnSpPr>
          <p:nvPr/>
        </p:nvCxnSpPr>
        <p:spPr>
          <a:xfrm rot="10800000">
            <a:off x="3461830" y="3783809"/>
            <a:ext cx="2824683" cy="3810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6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819651" y="1633525"/>
            <a:ext cx="192882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updateReport</a:t>
            </a:r>
            <a:r>
              <a:rPr lang="en-US" altLang="ko-KR" sz="800" dirty="0" smtClean="0">
                <a:solidFill>
                  <a:schemeClr val="tx1"/>
                </a:solidFill>
              </a:rPr>
              <a:t>( 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Shape 132"/>
          <p:cNvCxnSpPr>
            <a:stCxn id="74" idx="0"/>
            <a:endCxn id="136" idx="3"/>
          </p:cNvCxnSpPr>
          <p:nvPr/>
        </p:nvCxnSpPr>
        <p:spPr>
          <a:xfrm rot="16200000" flipV="1">
            <a:off x="6830006" y="1436445"/>
            <a:ext cx="482267" cy="645324"/>
          </a:xfrm>
          <a:prstGeom prst="bentConnector2">
            <a:avLst/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69" idx="3"/>
            <a:endCxn id="127" idx="1"/>
          </p:cNvCxnSpPr>
          <p:nvPr/>
        </p:nvCxnSpPr>
        <p:spPr>
          <a:xfrm flipV="1">
            <a:off x="3461829" y="1740682"/>
            <a:ext cx="1357822" cy="1185871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`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59" y="781030"/>
            <a:ext cx="297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위치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: /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WebContent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/common/approval/ 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7158" y="1071544"/>
          <a:ext cx="8429684" cy="5572165"/>
        </p:xfrm>
        <a:graphic>
          <a:graphicData uri="http://schemas.openxmlformats.org/drawingml/2006/table">
            <a:tbl>
              <a:tblPr/>
              <a:tblGrid>
                <a:gridCol w="2428892"/>
                <a:gridCol w="2214578"/>
                <a:gridCol w="3786214"/>
              </a:tblGrid>
              <a:tr h="25797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common.js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chkStr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str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문자의 포멧 형식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특수문자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체크하는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41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getInt2(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startNum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lastNum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addChar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term)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시작값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마지막값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첨자문자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증가값을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정하고 옵션태그를 만들어 문자로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반환하는        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함수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7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getLastDate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(year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month, name)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년과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월의 값을 받아 마지막 일을 구하는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7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getThisYear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올해를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구하는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41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getYear2(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startYear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year, num, term)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년도의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시작값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종료값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종료값에가감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증가값을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정하고 옵션태그를 만들어 문자로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반환하는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71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function_approval_insert.js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z_model2/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expendse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payRegForm.do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chkClickAlert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4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결재자선택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직급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순서에 맞춰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최종결재자를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선택하게하는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15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clickAlert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4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결재자선택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행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추가 되었을 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전의 행은 수정하지 못하게 하는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15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deleteRow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4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결재자선택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첫번째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행은 삭제 할 수 없음을 알려주는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7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insertRow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4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결재자선택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행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추가 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값이 비어 있으면 행 추가하지 못하는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8512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function_approval_search.js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z_model2/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expendse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paySearchFrom.do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expensivChg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비용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선택된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입력값을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받아 목록의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시작값을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넣어주고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MIN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값에 데이터가 들어가지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않으면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MAX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값이 활성화되지 않는 함수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73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getOption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startNum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lastNum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비용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목록의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시작값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마지막값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증가값을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설정하고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만원단위의 데이터는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"0"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대신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으로 보여주는 함수 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69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replaceUpDel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()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수정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페이지와 연결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페이지 설계</a:t>
            </a:r>
            <a:r>
              <a:rPr lang="en-US" altLang="ko-KR" dirty="0" smtClean="0"/>
              <a:t>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테이블 설계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(1)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0333366"/>
              </p:ext>
            </p:extLst>
          </p:nvPr>
        </p:nvGraphicFramePr>
        <p:xfrm>
          <a:off x="1000100" y="1214422"/>
          <a:ext cx="7358113" cy="50006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43758"/>
                <a:gridCol w="1455799"/>
                <a:gridCol w="1455799"/>
                <a:gridCol w="683593"/>
                <a:gridCol w="2519164"/>
              </a:tblGrid>
              <a:tr h="2164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칼럼명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자료형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설명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code_dep</a:t>
                      </a:r>
                      <a:r>
                        <a:rPr lang="en-US" sz="800" u="none" strike="noStrike" dirty="0">
                          <a:effectLst/>
                        </a:rPr>
                        <a:t>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dept_code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부서코드번호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26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detp_name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부서이름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4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code_jikup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직급코드번호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직급이름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jikup_grade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NUMBER(3)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직급별 </a:t>
                      </a:r>
                      <a:r>
                        <a:rPr lang="ko-KR" altLang="en-US" sz="900" u="none" strike="noStrike" dirty="0">
                          <a:effectLst/>
                        </a:rPr>
                        <a:t>등급  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4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code_pay_field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pay_field_code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지출분야코드번호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pay_field_name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VARCHAR2(50)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지출분야이름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4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code_pay_option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pay_option_code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지출수단번호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pay_option_name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지출수단이름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4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code_approval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approval_code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승인여부목록번호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라디오박스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approval_name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승인여부목록이름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라디오박스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49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emp_no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NUMBER(5)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직급코드번호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dept_code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부서코드번호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emp_id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VARCHAR2(30)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직원아이디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16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emp_pwd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VARCHAR2(30)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직원비밀번호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  <a:tr h="227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emp_name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직원이름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49" marR="6149" marT="6149" marB="0" anchor="ctr"/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214414" y="5357826"/>
            <a:ext cx="785818" cy="4286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flipH="1">
            <a:off x="640083" y="2130426"/>
            <a:ext cx="45719" cy="7443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`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59" y="781030"/>
            <a:ext cx="251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위치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: /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WebContent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/WEB-INF/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jsp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61602"/>
            <a:ext cx="35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페이지 설계</a:t>
            </a:r>
            <a:r>
              <a:rPr lang="en-US" altLang="ko-KR" dirty="0" smtClean="0"/>
              <a:t>_02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20" y="1071548"/>
          <a:ext cx="8643998" cy="5572165"/>
        </p:xfrm>
        <a:graphic>
          <a:graphicData uri="http://schemas.openxmlformats.org/drawingml/2006/table">
            <a:tbl>
              <a:tblPr/>
              <a:tblGrid>
                <a:gridCol w="1314081"/>
                <a:gridCol w="3044859"/>
                <a:gridCol w="4285058"/>
              </a:tblGrid>
              <a:tr h="4987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common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common_approval.j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하지 않고 입력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 창에 접속하면 로그인 상태를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경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고창으로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보여주고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로그인페이지로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이동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common_approval_login.jsp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"/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z_model2/common/common.js"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"/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z_model2/common/approval/function_approval_insert.js"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라이브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러리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수입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84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common_approval_search.jsp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하지 않고 검색 창에 접속하면 로그인 상태를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경고창으로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보여주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고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로그인페이지로 이동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"/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z_model2/common/common.js"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"/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z_model2/common/approval/function_approval_search.js"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라이브  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러리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수입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037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expense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payLoginForm.jsp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payLoginProc.jsp 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성공시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검색창과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연결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실패시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경고창을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보여주고 로그인 창 연결 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payLogoutProc.jsp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페이지로 연결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payRegForm.jsp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지출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보고서 등록 페이지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payRegProc.jsp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지출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보고서 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성공시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검색창과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연결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지출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보고서 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실패시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경고를 보여주고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payRegForm.jsp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돌아감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1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paySearchForm.jsp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된 사용자와 연관된 지출 보고서만 보여줌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payUpDelForm.jsp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다음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결재자 또는 보류가 된 보고서를 수정 할 수 있는 페이지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보류된 보고서는 최초기안자만 수정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있음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payUpDelProc.jsp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수정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보고서 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성공시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검색창과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연결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수정보고서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실패시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경고를 보여주고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payUpDelForm.jsp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돌아감 </a:t>
                      </a:r>
                    </a:p>
                  </a:txBody>
                  <a:tcPr marL="4156" marR="4156" marT="4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테이블 설계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(2)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401413"/>
              </p:ext>
            </p:extLst>
          </p:nvPr>
        </p:nvGraphicFramePr>
        <p:xfrm>
          <a:off x="785786" y="1142984"/>
          <a:ext cx="7714132" cy="500154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294"/>
                <a:gridCol w="1543782"/>
                <a:gridCol w="1543782"/>
                <a:gridCol w="724906"/>
                <a:gridCol w="2640368"/>
              </a:tblGrid>
              <a:tr h="14193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payment_list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payment_list_no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NUMBER(8)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지출보고서 </a:t>
                      </a:r>
                      <a:r>
                        <a:rPr lang="ko-KR" altLang="en-US" sz="900" u="none" strike="noStrike" dirty="0">
                          <a:effectLst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pay_field_code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NUMBER(3)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지출분야코드번호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pay_option_code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지출수단코드번호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dept_code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NUMBER(3)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부서코드번호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emp_no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NUMBER(5)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직원번호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기안자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pay_money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지출비용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pay_subjet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VARCHAR2(100)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지출제목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receipt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VARCHAR2(50)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영수증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pay_date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지출일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pay_reason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VARCHAR2(100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list_reg_date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지출보고서 </a:t>
                      </a:r>
                      <a:r>
                        <a:rPr lang="ko-KR" altLang="en-US" sz="900" u="none" strike="noStrike" dirty="0">
                          <a:effectLst/>
                        </a:rPr>
                        <a:t>생성 날짜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approval_code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마지막 </a:t>
                      </a:r>
                      <a:r>
                        <a:rPr lang="ko-KR" altLang="en-US" sz="900" u="none" strike="noStrike" dirty="0">
                          <a:effectLst/>
                        </a:rPr>
                        <a:t>결재상황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라디오박스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44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approval_state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approval_state_no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NUMBER(8)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테이블 </a:t>
                      </a:r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r>
                        <a:rPr lang="ko-KR" altLang="en-US" sz="900" u="none" strike="noStrike" dirty="0">
                          <a:effectLst/>
                        </a:rPr>
                        <a:t>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payment_list_no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NUMBER(8)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지출보고서 </a:t>
                      </a:r>
                      <a:r>
                        <a:rPr lang="ko-KR" altLang="en-US" sz="900" u="none" strike="noStrike" dirty="0">
                          <a:effectLst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emp_no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NUMBER(5)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다음 </a:t>
                      </a:r>
                      <a:r>
                        <a:rPr lang="ko-KR" altLang="en-US" sz="900" u="none" strike="noStrike" dirty="0">
                          <a:effectLst/>
                        </a:rPr>
                        <a:t>결재자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dept_code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부서코드번호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jikup_grade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직급별등급코드번호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목록상자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approval_code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NUMBER(3)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승인여부목록코드번호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라디오박스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결재수정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등록일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approval_order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NUMBER(2)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결재순서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hold_reason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VARCHAR2(50)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보류사유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  <a:tr h="20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last_approval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VARCHAR2(10)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최종결재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체크박스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657" marR="5657" marT="5657" marB="0"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000100" y="2214554"/>
            <a:ext cx="857256" cy="50006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28662" y="4786322"/>
            <a:ext cx="1000132" cy="50006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3. ERD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28680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(1)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000100" y="1000108"/>
            <a:ext cx="7286676" cy="5286412"/>
            <a:chOff x="454026" y="256498"/>
            <a:chExt cx="8118502" cy="6235583"/>
          </a:xfrm>
        </p:grpSpPr>
        <p:sp>
          <p:nvSpPr>
            <p:cNvPr id="4" name="직사각형 3"/>
            <p:cNvSpPr/>
            <p:nvPr/>
          </p:nvSpPr>
          <p:spPr>
            <a:xfrm>
              <a:off x="492542" y="1925528"/>
              <a:ext cx="1220400" cy="12144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0034" y="932733"/>
              <a:ext cx="8072494" cy="5000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026" y="256498"/>
              <a:ext cx="5195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입력 화면 </a:t>
              </a:r>
              <a:r>
                <a:rPr lang="en-US" altLang="ko-KR" sz="2000" dirty="0" smtClean="0"/>
                <a:t>UI_01 </a:t>
              </a:r>
              <a:r>
                <a:rPr lang="en-US" altLang="ko-KR" sz="1400" dirty="0" smtClean="0"/>
                <a:t>(/z_model2/expense/payRegForm.jsp)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54282" y="998099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지출 보고서 등록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14480" y="1432799"/>
              <a:ext cx="6858047" cy="5000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0033" y="1432799"/>
              <a:ext cx="1214447" cy="5000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974" y="1544333"/>
              <a:ext cx="984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1.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지출 제목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85918" y="1575675"/>
              <a:ext cx="3357586" cy="214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75721" y="1575675"/>
              <a:ext cx="1305165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rgbClr val="FF0000"/>
                  </a:solidFill>
                </a:rPr>
                <a:t>지출제목 입력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Text Box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68934" y="1579738"/>
              <a:ext cx="463589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[</a:t>
              </a:r>
              <a:r>
                <a:rPr lang="ko-KR" altLang="en-US" sz="800" b="1" dirty="0" smtClean="0"/>
                <a:t>비움</a:t>
              </a:r>
              <a:r>
                <a:rPr lang="en-US" altLang="ko-KR" sz="800" b="1" dirty="0" smtClean="0"/>
                <a:t>]</a:t>
              </a:r>
              <a:endParaRPr lang="ko-KR" altLang="en-US" sz="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7926" y="1588390"/>
              <a:ext cx="166584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rgbClr val="FF0000"/>
                  </a:solidFill>
                </a:rPr>
                <a:t>① 입력내용을 지우는 함수 실행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992" y="2394252"/>
              <a:ext cx="984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2.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지출 내역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14480" y="1925528"/>
              <a:ext cx="6858048" cy="12144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01337" y="2104123"/>
              <a:ext cx="948509" cy="4406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52596" y="218206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지출분야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99131" y="2635448"/>
              <a:ext cx="312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48645" y="2543190"/>
              <a:ext cx="718229" cy="440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44219" y="2106075"/>
              <a:ext cx="722656" cy="439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5876" y="218402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비</a:t>
              </a:r>
              <a:r>
                <a:rPr lang="ko-KR" altLang="en-US" sz="1000" dirty="0">
                  <a:solidFill>
                    <a:schemeClr val="bg1"/>
                  </a:solidFill>
                </a:rPr>
                <a:t>용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95703" y="2545416"/>
              <a:ext cx="954310" cy="440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28187" y="2541483"/>
              <a:ext cx="681761" cy="44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24556" y="2109442"/>
              <a:ext cx="685392" cy="4330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09948" y="2541483"/>
              <a:ext cx="2533886" cy="44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09948" y="2109442"/>
              <a:ext cx="2533886" cy="4330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65708" y="2199390"/>
              <a:ext cx="941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영수증번호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2198" y="220284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지출일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7939" y="2539790"/>
              <a:ext cx="954310" cy="44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63512" y="2107514"/>
              <a:ext cx="957600" cy="432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6383" y="220127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지출수단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3556" y="2639659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④ 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43834" y="2541755"/>
              <a:ext cx="857255" cy="45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3834" y="2109713"/>
              <a:ext cx="857256" cy="4330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32915" y="21996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비고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687" y="3257157"/>
              <a:ext cx="7287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비움</a:t>
              </a:r>
              <a:r>
                <a:rPr lang="en-US" altLang="ko-KR" sz="1200" dirty="0" smtClean="0"/>
                <a:t>] </a:t>
              </a:r>
              <a:r>
                <a:rPr lang="ko-KR" altLang="en-US" sz="1200" dirty="0" smtClean="0"/>
                <a:t>클릭 시 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onClick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이벤트 발생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 입력된 문자열을 모두 지우고 </a:t>
              </a:r>
              <a:r>
                <a:rPr lang="en-US" altLang="ko-KR" sz="1200" dirty="0" smtClean="0"/>
                <a:t>Text Box </a:t>
              </a:r>
              <a:r>
                <a:rPr lang="ko-KR" altLang="en-US" sz="1200" dirty="0" smtClean="0"/>
                <a:t>내에 </a:t>
              </a:r>
              <a:r>
                <a:rPr lang="en-US" altLang="ko-KR" sz="1200" dirty="0" smtClean="0"/>
                <a:t>focus </a:t>
              </a:r>
              <a:r>
                <a:rPr lang="ko-KR" altLang="en-US" sz="1200" dirty="0" smtClean="0"/>
                <a:t>시킴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034" y="3557648"/>
              <a:ext cx="4496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② [</a:t>
              </a:r>
              <a:r>
                <a:rPr lang="ko-KR" altLang="en-US" sz="1200" dirty="0" smtClean="0"/>
                <a:t>지출분야</a:t>
              </a:r>
              <a:r>
                <a:rPr lang="en-US" altLang="ko-KR" sz="1200" dirty="0" smtClean="0"/>
                <a:t>] </a:t>
              </a:r>
              <a:r>
                <a:rPr lang="ko-KR" altLang="en-US" sz="1200" dirty="0" smtClean="0"/>
                <a:t>목록은 </a:t>
              </a:r>
              <a:r>
                <a:rPr lang="en-US" altLang="ko-KR" sz="1200" dirty="0" err="1" smtClean="0"/>
                <a:t>code_pay_field</a:t>
              </a:r>
              <a:r>
                <a:rPr lang="en-US" altLang="ko-KR" sz="1200" dirty="0" smtClean="0"/>
                <a:t> Table</a:t>
              </a:r>
              <a:r>
                <a:rPr lang="ko-KR" altLang="en-US" sz="1200" dirty="0" smtClean="0"/>
                <a:t> 의 목록을 출력시킴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858139"/>
              <a:ext cx="801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③ [</a:t>
              </a:r>
              <a:r>
                <a:rPr lang="ko-KR" altLang="en-US" sz="1200" dirty="0" smtClean="0"/>
                <a:t>비용</a:t>
              </a:r>
              <a:r>
                <a:rPr lang="en-US" altLang="ko-KR" sz="1200" dirty="0" smtClean="0"/>
                <a:t>]</a:t>
              </a:r>
              <a:r>
                <a:rPr lang="ko-KR" altLang="en-US" sz="1200" dirty="0" smtClean="0"/>
                <a:t>은 숫자만 입력 될 수 있으며 천단위로 </a:t>
              </a:r>
              <a:r>
                <a:rPr lang="en-US" altLang="ko-KR" sz="1200" dirty="0" smtClean="0"/>
                <a:t>‘ , ’</a:t>
              </a:r>
              <a:r>
                <a:rPr lang="ko-KR" altLang="en-US" sz="1200" dirty="0" smtClean="0"/>
                <a:t>가 삽입 됨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모델로 전달 시 입력된 </a:t>
              </a:r>
              <a:r>
                <a:rPr lang="en-US" altLang="ko-KR" sz="1200" dirty="0" smtClean="0"/>
                <a:t>‘ , ’</a:t>
              </a:r>
              <a:r>
                <a:rPr lang="ko-KR" altLang="en-US" sz="1200" dirty="0" smtClean="0"/>
                <a:t>는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삭제 되어 전달 된다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(JavaScript ,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4643788"/>
              <a:ext cx="7999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⑤ [</a:t>
              </a:r>
              <a:r>
                <a:rPr lang="ko-KR" altLang="en-US" sz="1200" dirty="0" smtClean="0"/>
                <a:t>영수증번호</a:t>
              </a:r>
              <a:r>
                <a:rPr lang="en-US" altLang="ko-KR" sz="1200" dirty="0" smtClean="0"/>
                <a:t>]</a:t>
              </a:r>
              <a:r>
                <a:rPr lang="ko-KR" altLang="en-US" sz="1200" dirty="0" smtClean="0"/>
                <a:t>에는 숫자만 입력됨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현금지출 시 영수증이 없을 수도 있으므로 카드 사용시에만 반드시 영수증을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입력 하도록 유효성 체크를 함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034" y="4343296"/>
              <a:ext cx="3965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④ [</a:t>
              </a:r>
              <a:r>
                <a:rPr lang="ko-KR" altLang="en-US" sz="1200" dirty="0" smtClean="0"/>
                <a:t>지출수단</a:t>
              </a:r>
              <a:r>
                <a:rPr lang="en-US" altLang="ko-KR" sz="1200" dirty="0" smtClean="0"/>
                <a:t>]</a:t>
              </a:r>
              <a:r>
                <a:rPr lang="ko-KR" altLang="en-US" sz="1200" dirty="0" smtClean="0"/>
                <a:t>은 </a:t>
              </a:r>
              <a:r>
                <a:rPr lang="en-US" altLang="ko-KR" sz="1200" dirty="0" err="1" smtClean="0"/>
                <a:t>code_pay_option</a:t>
              </a:r>
              <a:r>
                <a:rPr lang="en-US" altLang="ko-KR" sz="1200" dirty="0" smtClean="0"/>
                <a:t> Table</a:t>
              </a:r>
              <a:r>
                <a:rPr lang="ko-KR" altLang="en-US" sz="1200" dirty="0" smtClean="0"/>
                <a:t>의 내용을 출력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34" y="5429435"/>
              <a:ext cx="7638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⑥ [</a:t>
              </a:r>
              <a:r>
                <a:rPr lang="ko-KR" altLang="en-US" sz="1200" dirty="0" smtClean="0"/>
                <a:t>지출일</a:t>
              </a:r>
              <a:r>
                <a:rPr lang="en-US" altLang="ko-KR" sz="1200" dirty="0" smtClean="0"/>
                <a:t>]</a:t>
              </a:r>
              <a:r>
                <a:rPr lang="ko-KR" altLang="en-US" sz="1200" dirty="0" smtClean="0"/>
                <a:t>의 년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일은 </a:t>
              </a:r>
              <a:r>
                <a:rPr lang="en-US" altLang="ko-KR" sz="1200" dirty="0" smtClean="0"/>
                <a:t>Select Box</a:t>
              </a:r>
              <a:r>
                <a:rPr lang="ko-KR" altLang="en-US" sz="1200" dirty="0" smtClean="0"/>
                <a:t>로 표현되며 년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월 선택 시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일부터 그 달의 마지막 일까지 목록이 출력됨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submit</a:t>
              </a:r>
              <a:r>
                <a:rPr lang="ko-KR" altLang="en-US" sz="1200" dirty="0" smtClean="0"/>
                <a:t>시 년</a:t>
              </a:r>
              <a:r>
                <a:rPr lang="en-US" altLang="ko-KR" sz="1200" dirty="0" smtClean="0"/>
                <a:t>-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-</a:t>
              </a:r>
              <a:r>
                <a:rPr lang="ko-KR" altLang="en-US" sz="1200" dirty="0" smtClean="0"/>
                <a:t>일 포멧형식으로 맞춰 서버로 전송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JavaScript,JQuery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사용</a:t>
              </a:r>
              <a:r>
                <a:rPr lang="en-US" altLang="ko-KR" sz="1200" dirty="0" smtClean="0"/>
                <a:t>) 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34" y="5128944"/>
              <a:ext cx="6126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⑦ [</a:t>
              </a:r>
              <a:r>
                <a:rPr lang="ko-KR" altLang="en-US" sz="1200" dirty="0" smtClean="0"/>
                <a:t>요일</a:t>
              </a:r>
              <a:r>
                <a:rPr lang="en-US" altLang="ko-KR" sz="1200" dirty="0" smtClean="0"/>
                <a:t>]</a:t>
              </a:r>
              <a:r>
                <a:rPr lang="ko-KR" altLang="en-US" sz="1200" dirty="0" smtClean="0"/>
                <a:t>은 년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일 모두 선택이 되면 해당요일을 자동으로 입력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함수 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034" y="5914593"/>
              <a:ext cx="7206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⑧ [</a:t>
              </a:r>
              <a:r>
                <a:rPr lang="ko-KR" altLang="en-US" sz="1200" dirty="0" smtClean="0"/>
                <a:t>오늘로</a:t>
              </a:r>
              <a:r>
                <a:rPr lang="en-US" altLang="ko-KR" sz="1200" dirty="0" smtClean="0"/>
                <a:t>] </a:t>
              </a:r>
              <a:r>
                <a:rPr lang="ko-KR" altLang="en-US" sz="1200" dirty="0" smtClean="0"/>
                <a:t>버튼 클릭 시 년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일 </a:t>
              </a:r>
              <a:r>
                <a:rPr lang="en-US" altLang="ko-KR" sz="1200" dirty="0" smtClean="0"/>
                <a:t>Select Box</a:t>
              </a:r>
              <a:r>
                <a:rPr lang="ko-KR" altLang="en-US" sz="1200" dirty="0" smtClean="0"/>
                <a:t>에는 자동으로 오늘날짜가 입력된다</a:t>
              </a:r>
              <a:r>
                <a:rPr lang="en-US" altLang="ko-KR" sz="1200" dirty="0" smtClean="0"/>
                <a:t>.(</a:t>
              </a:r>
              <a:r>
                <a:rPr lang="en-US" altLang="ko-KR" sz="1200" dirty="0" err="1" smtClean="0"/>
                <a:t>JQuery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함수 사용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6215082"/>
              <a:ext cx="337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⑨ [</a:t>
              </a:r>
              <a:r>
                <a:rPr lang="ko-KR" altLang="en-US" sz="1200" dirty="0" smtClean="0"/>
                <a:t>비고</a:t>
              </a:r>
              <a:r>
                <a:rPr lang="en-US" altLang="ko-KR" sz="1200" dirty="0" smtClean="0"/>
                <a:t>] </a:t>
              </a:r>
              <a:r>
                <a:rPr lang="ko-KR" altLang="en-US" sz="1200" dirty="0" smtClean="0"/>
                <a:t>지출보고에 대한 추가적인 내용 입력</a:t>
              </a:r>
              <a:endParaRPr lang="ko-KR" altLang="en-US" sz="1200" dirty="0"/>
            </a:p>
          </p:txBody>
        </p:sp>
        <p:grpSp>
          <p:nvGrpSpPr>
            <p:cNvPr id="48" name="그룹 89"/>
            <p:cNvGrpSpPr/>
            <p:nvPr/>
          </p:nvGrpSpPr>
          <p:grpSpPr>
            <a:xfrm>
              <a:off x="1878460" y="2689190"/>
              <a:ext cx="785818" cy="142876"/>
              <a:chOff x="2269206" y="2689190"/>
              <a:chExt cx="785818" cy="14287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269206" y="2689190"/>
                <a:ext cx="785818" cy="1428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1/2 액자 49"/>
              <p:cNvSpPr/>
              <p:nvPr/>
            </p:nvSpPr>
            <p:spPr>
              <a:xfrm>
                <a:off x="2916211" y="2710557"/>
                <a:ext cx="71438" cy="71438"/>
              </a:xfrm>
              <a:prstGeom prst="halfFram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orthographicFront">
                  <a:rot lat="0" lon="0" rev="81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2823932" y="2689453"/>
              <a:ext cx="54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91"/>
            <p:cNvGrpSpPr/>
            <p:nvPr/>
          </p:nvGrpSpPr>
          <p:grpSpPr>
            <a:xfrm>
              <a:off x="3534512" y="2689453"/>
              <a:ext cx="785818" cy="142876"/>
              <a:chOff x="2269206" y="2689190"/>
              <a:chExt cx="785818" cy="14287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269206" y="2689190"/>
                <a:ext cx="785818" cy="1428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1/2 액자 53"/>
              <p:cNvSpPr/>
              <p:nvPr/>
            </p:nvSpPr>
            <p:spPr>
              <a:xfrm>
                <a:off x="2916211" y="2710557"/>
                <a:ext cx="71438" cy="71438"/>
              </a:xfrm>
              <a:prstGeom prst="halfFrame">
                <a:avLst/>
              </a:prstGeom>
              <a:noFill/>
              <a:ln w="12700">
                <a:solidFill>
                  <a:schemeClr val="tx1"/>
                </a:solidFill>
              </a:ln>
              <a:scene3d>
                <a:camera prst="orthographicFront">
                  <a:rot lat="0" lon="0" rev="81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4517866" y="2689453"/>
              <a:ext cx="54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06085" y="2639659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⑥ 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155044" y="2689453"/>
              <a:ext cx="36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1/2 액자 57"/>
            <p:cNvSpPr/>
            <p:nvPr/>
          </p:nvSpPr>
          <p:spPr>
            <a:xfrm>
              <a:off x="5404089" y="2710820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15252" y="2639659"/>
              <a:ext cx="2295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70516" y="2689453"/>
              <a:ext cx="36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1/2 액자 60"/>
            <p:cNvSpPr/>
            <p:nvPr/>
          </p:nvSpPr>
          <p:spPr>
            <a:xfrm>
              <a:off x="5919561" y="2710820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16590" y="2689453"/>
              <a:ext cx="36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1/2 액자 62"/>
            <p:cNvSpPr/>
            <p:nvPr/>
          </p:nvSpPr>
          <p:spPr>
            <a:xfrm>
              <a:off x="6465635" y="2710820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58749" y="2651572"/>
              <a:ext cx="28725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년</a:t>
              </a:r>
              <a:endParaRPr lang="ko-KR" altLang="en-US" sz="8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88309" y="2651572"/>
              <a:ext cx="28725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월</a:t>
              </a:r>
              <a:endParaRPr lang="en-US" altLang="ko-KR" sz="800" b="1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34646" y="2651572"/>
              <a:ext cx="28725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일</a:t>
              </a:r>
              <a:endParaRPr lang="en-US" altLang="ko-KR" sz="800" b="1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45028" y="2643183"/>
              <a:ext cx="56618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[</a:t>
              </a:r>
              <a:r>
                <a:rPr lang="ko-KR" altLang="en-US" sz="800" b="1" dirty="0" smtClean="0"/>
                <a:t>오늘로</a:t>
              </a:r>
              <a:r>
                <a:rPr lang="en-US" altLang="ko-KR" sz="800" b="1" dirty="0" smtClean="0"/>
                <a:t>]</a:t>
              </a:r>
              <a:endParaRPr lang="ko-KR" altLang="en-US" sz="8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878857" y="2689453"/>
              <a:ext cx="288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65541" y="2748716"/>
              <a:ext cx="312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⑧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802461" y="2690650"/>
              <a:ext cx="540000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⑨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(2)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55465" y="2046707"/>
            <a:ext cx="1253091" cy="57500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4348" y="1142984"/>
            <a:ext cx="4393481" cy="35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입력 화면 </a:t>
            </a:r>
            <a:r>
              <a:rPr lang="en-US" altLang="ko-KR" sz="2000" dirty="0" smtClean="0"/>
              <a:t>UI_02 </a:t>
            </a:r>
            <a:r>
              <a:rPr lang="en-US" altLang="ko-KR" sz="1400" dirty="0" smtClean="0"/>
              <a:t>(/z_model2/expense/payRegForm.jsp)</a:t>
            </a:r>
            <a:endParaRPr lang="ko-KR" altLang="en-US" sz="1400" dirty="0"/>
          </a:p>
        </p:txBody>
      </p:sp>
      <p:sp>
        <p:nvSpPr>
          <p:cNvPr id="140" name="직사각형 139"/>
          <p:cNvSpPr/>
          <p:nvPr/>
        </p:nvSpPr>
        <p:spPr>
          <a:xfrm>
            <a:off x="1865723" y="1611012"/>
            <a:ext cx="6169485" cy="442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753254" y="1611012"/>
            <a:ext cx="1246978" cy="44218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80592" y="1709636"/>
            <a:ext cx="572332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</a:rPr>
              <a:t>결재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9091" y="2209526"/>
            <a:ext cx="1008833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4.</a:t>
            </a:r>
            <a:r>
              <a:rPr lang="ko-KR" altLang="en-US" sz="1200" dirty="0" smtClean="0">
                <a:solidFill>
                  <a:schemeClr val="bg1"/>
                </a:solidFill>
              </a:rPr>
              <a:t> 결재자 선택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12" y="2046707"/>
            <a:ext cx="6049842" cy="575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536335" y="2227865"/>
            <a:ext cx="264612" cy="21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15166" y="2225350"/>
            <a:ext cx="264612" cy="35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0572" y="2906721"/>
            <a:ext cx="4828518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결재요청</a:t>
            </a:r>
            <a:r>
              <a:rPr lang="en-US" altLang="ko-KR" sz="1200" dirty="0" smtClean="0"/>
              <a:t>] </a:t>
            </a:r>
            <a:r>
              <a:rPr lang="en-US" altLang="ko-KR" sz="1200" dirty="0" err="1" smtClean="0"/>
              <a:t>code_approval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의 목록을 출력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defalut</a:t>
            </a:r>
            <a:r>
              <a:rPr lang="en-US" altLang="ko-KR" sz="1200" dirty="0" smtClean="0"/>
              <a:t> checked (Radio 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53255" y="3246570"/>
            <a:ext cx="6712849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② [</a:t>
            </a:r>
            <a:r>
              <a:rPr lang="ko-KR" altLang="en-US" sz="1200" dirty="0" smtClean="0"/>
              <a:t>부서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목록은 </a:t>
            </a:r>
            <a:r>
              <a:rPr lang="en-US" altLang="ko-KR" sz="1200" dirty="0" err="1" smtClean="0"/>
              <a:t>code_dept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 의 목록을 출력시킴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기본으로 로그인한 사용자의 부서를 선택시킴</a:t>
            </a:r>
            <a:r>
              <a:rPr lang="en-US" altLang="ko-KR" sz="1200" dirty="0" smtClean="0"/>
              <a:t>(Select Box)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53255" y="3612057"/>
            <a:ext cx="813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③ [</a:t>
            </a:r>
            <a:r>
              <a:rPr lang="ko-KR" altLang="en-US" sz="1200" dirty="0" smtClean="0"/>
              <a:t>직급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목록은 </a:t>
            </a:r>
            <a:r>
              <a:rPr lang="en-US" altLang="ko-KR" sz="1200" dirty="0" err="1" smtClean="0"/>
              <a:t>code_jikup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의 목록을 출력시킴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선택된 부서의 해당 직급목록을 출력</a:t>
            </a:r>
            <a:r>
              <a:rPr lang="en-US" altLang="ko-KR" sz="1200" dirty="0" smtClean="0"/>
              <a:t>, [</a:t>
            </a:r>
            <a:r>
              <a:rPr lang="ko-KR" altLang="en-US" sz="1200" dirty="0" smtClean="0"/>
              <a:t>직급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목록은 로그인한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 자신보다 높은 직급만 출력되며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결재자 행 추가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후 직급 목록에는 전채 목록에서 선택되어진 직급을 제외 된 후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 출력 됨</a:t>
            </a:r>
            <a:r>
              <a:rPr lang="en-US" altLang="ko-KR" sz="1200" dirty="0" smtClean="0"/>
              <a:t>.   (Select Box)</a:t>
            </a:r>
            <a:endParaRPr lang="ko-KR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3255" y="4592697"/>
            <a:ext cx="6756553" cy="4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⑤ [</a:t>
            </a:r>
            <a:r>
              <a:rPr lang="ko-KR" altLang="en-US" sz="1200" dirty="0" smtClean="0"/>
              <a:t>최종결재자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는 선택된 직원이 최종결재자일 경우 체크한다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하나의 입력되는 보고서에는 한 명의 최종결재자가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포함되어야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최종 </a:t>
            </a:r>
            <a:r>
              <a:rPr lang="ko-KR" altLang="en-US" sz="1200" dirty="0" err="1" smtClean="0"/>
              <a:t>결재자는</a:t>
            </a:r>
            <a:r>
              <a:rPr lang="ko-KR" altLang="en-US" sz="1200" dirty="0" smtClean="0"/>
              <a:t> 한 명 이상이 될 수 없다</a:t>
            </a:r>
            <a:r>
              <a:rPr lang="en-US" altLang="ko-KR" sz="1200" dirty="0" smtClean="0"/>
              <a:t>.(</a:t>
            </a:r>
            <a:r>
              <a:rPr lang="en-US" altLang="ko-KR" sz="1200" dirty="0" err="1" smtClean="0"/>
              <a:t>CheckBox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53255" y="4252848"/>
            <a:ext cx="7276071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④ [</a:t>
            </a:r>
            <a:r>
              <a:rPr lang="ko-KR" altLang="en-US" sz="1200" dirty="0" smtClean="0"/>
              <a:t>다음결재자명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employee Table</a:t>
            </a:r>
            <a:r>
              <a:rPr lang="ko-KR" altLang="en-US" sz="1200" dirty="0" smtClean="0"/>
              <a:t>의 내용을 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선택된 부서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선택된 직급에 해당되는 직원목록을 출력</a:t>
            </a:r>
            <a:r>
              <a:rPr lang="en-US" altLang="ko-KR" sz="1200" dirty="0" smtClean="0"/>
              <a:t>(Select Box)     </a:t>
            </a:r>
            <a:endParaRPr lang="ko-KR" alt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53255" y="5095836"/>
            <a:ext cx="5074477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⑥ [</a:t>
            </a:r>
            <a:r>
              <a:rPr lang="ko-KR" altLang="en-US" sz="1200" dirty="0" smtClean="0"/>
              <a:t>결재자 행 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는 다음결재자를 지정하기 위해 입력란을 추가한다</a:t>
            </a:r>
            <a:r>
              <a:rPr lang="en-US" altLang="ko-KR" sz="1200" dirty="0" smtClean="0"/>
              <a:t>.(</a:t>
            </a:r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53255" y="5435685"/>
            <a:ext cx="6837563" cy="4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⑦ [</a:t>
            </a:r>
            <a:r>
              <a:rPr lang="ko-KR" altLang="en-US" sz="1200" dirty="0" smtClean="0"/>
              <a:t>결재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버튼은 입력이 모두 완료 된 후 서버로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상의 유효성체크를 모두 거친 후 서버로 입력된 내용들을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전달하여 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(JavaScript </a:t>
            </a:r>
            <a:r>
              <a:rPr lang="ko-KR" altLang="en-US" sz="1200" dirty="0" smtClean="0"/>
              <a:t>함수 사용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53255" y="5938825"/>
            <a:ext cx="4279557" cy="2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⑧ [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버튼은 검색페이지 화면으로 이동한다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(JavaScript </a:t>
            </a:r>
            <a:r>
              <a:rPr lang="ko-KR" altLang="en-US" sz="1200" dirty="0" smtClean="0"/>
              <a:t>함수 사용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55" name="그룹 89"/>
          <p:cNvGrpSpPr/>
          <p:nvPr/>
        </p:nvGrpSpPr>
        <p:grpSpPr>
          <a:xfrm>
            <a:off x="2349723" y="2271041"/>
            <a:ext cx="664534" cy="126338"/>
            <a:chOff x="2269206" y="2689190"/>
            <a:chExt cx="785818" cy="142876"/>
          </a:xfrm>
        </p:grpSpPr>
        <p:sp>
          <p:nvSpPr>
            <p:cNvPr id="179" name="직사각형 178"/>
            <p:cNvSpPr/>
            <p:nvPr/>
          </p:nvSpPr>
          <p:spPr>
            <a:xfrm>
              <a:off x="2269206" y="2689190"/>
              <a:ext cx="785818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1/2 액자 179"/>
            <p:cNvSpPr/>
            <p:nvPr/>
          </p:nvSpPr>
          <p:spPr>
            <a:xfrm>
              <a:off x="2916211" y="2710557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그룹 91"/>
          <p:cNvGrpSpPr/>
          <p:nvPr/>
        </p:nvGrpSpPr>
        <p:grpSpPr>
          <a:xfrm>
            <a:off x="3368837" y="2271041"/>
            <a:ext cx="664534" cy="126338"/>
            <a:chOff x="2269206" y="2689190"/>
            <a:chExt cx="785818" cy="142876"/>
          </a:xfrm>
        </p:grpSpPr>
        <p:sp>
          <p:nvSpPr>
            <p:cNvPr id="177" name="직사각형 176"/>
            <p:cNvSpPr/>
            <p:nvPr/>
          </p:nvSpPr>
          <p:spPr>
            <a:xfrm>
              <a:off x="2269206" y="2689190"/>
              <a:ext cx="785818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1/2 액자 177"/>
            <p:cNvSpPr/>
            <p:nvPr/>
          </p:nvSpPr>
          <p:spPr>
            <a:xfrm>
              <a:off x="2916211" y="2710557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그룹 75"/>
          <p:cNvGrpSpPr/>
          <p:nvPr/>
        </p:nvGrpSpPr>
        <p:grpSpPr>
          <a:xfrm>
            <a:off x="1901087" y="1737583"/>
            <a:ext cx="656550" cy="190506"/>
            <a:chOff x="1857356" y="928933"/>
            <a:chExt cx="776376" cy="215444"/>
          </a:xfrm>
        </p:grpSpPr>
        <p:sp>
          <p:nvSpPr>
            <p:cNvPr id="175" name="타원 174"/>
            <p:cNvSpPr/>
            <p:nvPr/>
          </p:nvSpPr>
          <p:spPr>
            <a:xfrm>
              <a:off x="1857356" y="1000108"/>
              <a:ext cx="71438" cy="714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038697" y="92893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결재요청</a:t>
              </a:r>
              <a:endParaRPr lang="ko-KR" altLang="en-US" sz="800" dirty="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423785" y="1711271"/>
            <a:ext cx="264612" cy="21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68972" y="2238957"/>
            <a:ext cx="392037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부서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987598" y="2238957"/>
            <a:ext cx="392037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직급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01083" y="2225350"/>
            <a:ext cx="264612" cy="21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62" name="그룹 91"/>
          <p:cNvGrpSpPr/>
          <p:nvPr/>
        </p:nvGrpSpPr>
        <p:grpSpPr>
          <a:xfrm>
            <a:off x="4890476" y="2271041"/>
            <a:ext cx="664534" cy="126338"/>
            <a:chOff x="2269206" y="2689190"/>
            <a:chExt cx="785818" cy="142876"/>
          </a:xfrm>
        </p:grpSpPr>
        <p:sp>
          <p:nvSpPr>
            <p:cNvPr id="173" name="직사각형 172"/>
            <p:cNvSpPr/>
            <p:nvPr/>
          </p:nvSpPr>
          <p:spPr>
            <a:xfrm>
              <a:off x="2269206" y="2689190"/>
              <a:ext cx="785818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1/2 액자 173"/>
            <p:cNvSpPr/>
            <p:nvPr/>
          </p:nvSpPr>
          <p:spPr>
            <a:xfrm>
              <a:off x="2916211" y="2710557"/>
              <a:ext cx="71438" cy="71438"/>
            </a:xfrm>
            <a:prstGeom prst="halfFram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023848" y="2238957"/>
            <a:ext cx="824473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다음 결재자명</a:t>
            </a:r>
            <a:r>
              <a:rPr lang="en-US" altLang="ko-KR" sz="800" dirty="0" smtClean="0"/>
              <a:t>] :</a:t>
            </a:r>
            <a:endParaRPr lang="ko-KR" altLang="en-US" sz="800" dirty="0"/>
          </a:p>
        </p:txBody>
      </p:sp>
      <p:sp>
        <p:nvSpPr>
          <p:cNvPr id="164" name="직사각형 163"/>
          <p:cNvSpPr/>
          <p:nvPr/>
        </p:nvSpPr>
        <p:spPr>
          <a:xfrm>
            <a:off x="5668740" y="2309795"/>
            <a:ext cx="60887" cy="63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690245" y="2238957"/>
            <a:ext cx="675358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최종결재자</a:t>
            </a:r>
            <a:r>
              <a:rPr lang="en-US" altLang="ko-KR" sz="800" dirty="0" smtClean="0"/>
              <a:t>] </a:t>
            </a:r>
            <a:endParaRPr lang="ko-KR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33275" y="2238957"/>
            <a:ext cx="832606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결재자 행 추가</a:t>
            </a:r>
            <a:r>
              <a:rPr lang="en-US" altLang="ko-KR" sz="800" dirty="0" smtClean="0"/>
              <a:t>] 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121866" y="2238957"/>
            <a:ext cx="832606" cy="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결재자 행 삭제</a:t>
            </a:r>
            <a:r>
              <a:rPr lang="en-US" altLang="ko-KR" sz="800" dirty="0" smtClean="0"/>
              <a:t>] </a:t>
            </a:r>
            <a:endParaRPr lang="ko-KR" alt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870975" y="2090284"/>
            <a:ext cx="264612" cy="21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024037" y="2242701"/>
            <a:ext cx="156219" cy="326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937397" y="2090284"/>
            <a:ext cx="264612" cy="21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203148" y="2684883"/>
            <a:ext cx="2356076" cy="126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⑦ </a:t>
            </a:r>
            <a:r>
              <a:rPr lang="ko-KR" altLang="en-US" sz="1000" dirty="0" smtClean="0">
                <a:solidFill>
                  <a:schemeClr val="tx1"/>
                </a:solidFill>
              </a:rPr>
              <a:t>결  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764754" y="2684883"/>
            <a:ext cx="1138596" cy="126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⑧ </a:t>
            </a:r>
            <a:r>
              <a:rPr lang="ko-KR" altLang="en-US" sz="1000" dirty="0" smtClean="0">
                <a:solidFill>
                  <a:schemeClr val="tx1"/>
                </a:solidFill>
              </a:rPr>
              <a:t>검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(3)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57224" y="1137508"/>
            <a:ext cx="7463752" cy="5319449"/>
            <a:chOff x="251520" y="313606"/>
            <a:chExt cx="8784975" cy="61488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070025" y="1834251"/>
              <a:ext cx="2300094" cy="36004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072106" y="2348880"/>
              <a:ext cx="2300094" cy="36004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25603" y="826582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14701" y="83006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14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51521" y="2996952"/>
              <a:ext cx="82006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① 로그인 </a:t>
              </a:r>
              <a:r>
                <a:rPr lang="ko-KR" altLang="en-US" sz="1200" dirty="0" err="1" smtClean="0"/>
                <a:t>할때</a:t>
              </a:r>
              <a:r>
                <a:rPr lang="ko-KR" altLang="en-US" sz="1200" dirty="0" smtClean="0"/>
                <a:t>  </a:t>
              </a:r>
              <a:r>
                <a:rPr lang="en-US" altLang="ko-KR" sz="1200" dirty="0" err="1" smtClean="0"/>
                <a:t>HttpSession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객체에 담아놓은 부서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직급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직원명을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EL</a:t>
              </a:r>
              <a:r>
                <a:rPr lang="ko-KR" altLang="en-US" sz="1200" dirty="0" smtClean="0"/>
                <a:t>을 사용하여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나타냄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9200" y="3413049"/>
              <a:ext cx="87772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② </a:t>
              </a:r>
              <a:r>
                <a:rPr lang="en-US" altLang="ko-KR" sz="1200" dirty="0" err="1" smtClean="0"/>
                <a:t>onClick</a:t>
              </a:r>
              <a:r>
                <a:rPr lang="ko-KR" altLang="en-US" sz="1200" dirty="0"/>
                <a:t> </a:t>
              </a:r>
              <a:r>
                <a:rPr lang="ko-KR" altLang="en-US" sz="1200" dirty="0" smtClean="0"/>
                <a:t>기능 사용하여 </a:t>
              </a:r>
              <a:r>
                <a:rPr lang="en-US" altLang="ko-KR" sz="1200" dirty="0" smtClean="0"/>
                <a:t>/z_model2/expense/</a:t>
              </a:r>
              <a:r>
                <a:rPr lang="en-US" altLang="ko-KR" sz="1200" dirty="0" err="1" smtClean="0"/>
                <a:t>payLogoutProc.do</a:t>
              </a:r>
              <a:r>
                <a:rPr lang="ko-KR" altLang="en-US" sz="1200" dirty="0" smtClean="0"/>
                <a:t>로 이동</a:t>
              </a:r>
              <a:r>
                <a:rPr lang="en-US" altLang="ko-KR" sz="1200" dirty="0" smtClean="0"/>
                <a:t>.  </a:t>
              </a:r>
              <a:r>
                <a:rPr lang="en-US" altLang="ko-KR" sz="1200" dirty="0" err="1" smtClean="0"/>
                <a:t>HttpSession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객체의 </a:t>
              </a:r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   </a:t>
              </a:r>
              <a:r>
                <a:rPr lang="en-US" altLang="ko-KR" sz="1200" dirty="0" err="1" smtClean="0"/>
                <a:t>removeAttribute</a:t>
              </a:r>
              <a:r>
                <a:rPr lang="en-US" altLang="ko-KR" sz="1200" dirty="0" smtClean="0"/>
                <a:t> </a:t>
              </a:r>
              <a:r>
                <a:rPr lang="ko-KR" altLang="en-US" sz="1200" dirty="0" err="1" smtClean="0"/>
                <a:t>메소드를</a:t>
              </a:r>
              <a:r>
                <a:rPr lang="ko-KR" altLang="en-US" sz="1200" dirty="0" smtClean="0"/>
                <a:t> 사용해 </a:t>
              </a:r>
              <a:r>
                <a:rPr lang="en-US" altLang="ko-KR" sz="1200" dirty="0" err="1" smtClean="0"/>
                <a:t>HttpSession</a:t>
              </a:r>
              <a:r>
                <a:rPr lang="ko-KR" altLang="en-US" sz="1200" dirty="0" smtClean="0"/>
                <a:t> 객체에 담은 로그인 정보를 삭제</a:t>
              </a:r>
              <a:r>
                <a:rPr lang="en-US" altLang="ko-KR" sz="1200" dirty="0" smtClean="0"/>
                <a:t> 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9201" y="4013812"/>
              <a:ext cx="8200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③ 결재일 </a:t>
              </a:r>
              <a:r>
                <a:rPr lang="en-US" altLang="ko-KR" sz="1200" dirty="0" smtClean="0"/>
                <a:t>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월에 </a:t>
              </a:r>
              <a:r>
                <a:rPr lang="en-US" altLang="ko-KR" sz="1200" dirty="0" smtClean="0"/>
                <a:t>disabled</a:t>
              </a:r>
              <a:r>
                <a:rPr lang="ko-KR" altLang="en-US" sz="1200" dirty="0" smtClean="0"/>
                <a:t>기능을 걸어 선택불가 상태로 지정해두고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결재일 </a:t>
              </a:r>
              <a:r>
                <a:rPr lang="en-US" altLang="ko-KR" sz="1200" dirty="0" smtClean="0"/>
                <a:t>MIN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월에 값이 </a:t>
              </a:r>
              <a:r>
                <a:rPr lang="ko-KR" altLang="en-US" sz="1200" dirty="0" err="1" smtClean="0"/>
                <a:t>세팅되면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월의 </a:t>
              </a:r>
              <a:r>
                <a:rPr lang="en-US" altLang="ko-KR" sz="1200" dirty="0" smtClean="0"/>
                <a:t>disabled </a:t>
              </a:r>
              <a:r>
                <a:rPr lang="ko-KR" altLang="en-US" sz="1200" dirty="0" smtClean="0"/>
                <a:t>기능을 제거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Jquery,JavaScript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함수 사용</a:t>
              </a:r>
              <a:r>
                <a:rPr lang="en-US" altLang="ko-KR" sz="1200" dirty="0" smtClean="0"/>
                <a:t>,Select Box)</a:t>
              </a:r>
            </a:p>
            <a:p>
              <a:r>
                <a:rPr lang="en-US" altLang="ko-KR" sz="1200" dirty="0" smtClean="0"/>
                <a:t>    - 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목록 출력 조건 </a:t>
              </a:r>
              <a:r>
                <a:rPr lang="en-US" altLang="ko-KR" sz="1200" dirty="0" smtClean="0"/>
                <a:t>: MIN </a:t>
              </a:r>
              <a:r>
                <a:rPr lang="ko-KR" altLang="en-US" sz="1200" dirty="0" smtClean="0"/>
                <a:t>년 </a:t>
              </a:r>
              <a:r>
                <a:rPr lang="en-US" altLang="ko-KR" sz="1200" dirty="0" smtClean="0"/>
                <a:t>&lt;= MAX</a:t>
              </a:r>
              <a:r>
                <a:rPr lang="ko-KR" altLang="en-US" sz="1200" dirty="0" smtClean="0"/>
                <a:t>년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- MAX</a:t>
              </a:r>
              <a:r>
                <a:rPr lang="ko-KR" altLang="en-US" sz="1200" dirty="0" smtClean="0"/>
                <a:t>월 목록 출력 조건 </a:t>
              </a:r>
              <a:r>
                <a:rPr lang="en-US" altLang="ko-KR" sz="1200" dirty="0" smtClean="0"/>
                <a:t>: MIN</a:t>
              </a:r>
              <a:r>
                <a:rPr lang="ko-KR" altLang="en-US" sz="1200" dirty="0" smtClean="0"/>
                <a:t>년 과 </a:t>
              </a:r>
              <a:r>
                <a:rPr lang="en-US" altLang="ko-KR" sz="1200" dirty="0" smtClean="0"/>
                <a:t>MAX</a:t>
              </a:r>
              <a:r>
                <a:rPr lang="ko-KR" altLang="en-US" sz="1200" dirty="0" smtClean="0"/>
                <a:t>년이 같을 경우 </a:t>
              </a:r>
              <a:r>
                <a:rPr lang="en-US" altLang="ko-KR" sz="1200" dirty="0" smtClean="0"/>
                <a:t>MIN</a:t>
              </a:r>
              <a:r>
                <a:rPr lang="ko-KR" altLang="en-US" sz="1200" dirty="0" smtClean="0"/>
                <a:t>월의 이후 달 </a:t>
              </a:r>
              <a:r>
                <a:rPr lang="ko-KR" altLang="en-US" sz="1200" dirty="0" err="1" smtClean="0"/>
                <a:t>부터</a:t>
              </a:r>
              <a:r>
                <a:rPr lang="ko-KR" altLang="en-US" sz="1200" dirty="0" smtClean="0"/>
                <a:t> 출력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                            MIN</a:t>
              </a:r>
              <a:r>
                <a:rPr lang="ko-KR" altLang="en-US" sz="1200" dirty="0" smtClean="0"/>
                <a:t>년 과 </a:t>
              </a:r>
              <a:r>
                <a:rPr lang="en-US" altLang="ko-KR" sz="1200" dirty="0" smtClean="0"/>
                <a:t>MAX</a:t>
              </a:r>
              <a:r>
                <a:rPr lang="ko-KR" altLang="en-US" sz="1200" dirty="0" smtClean="0"/>
                <a:t>년이 다를 경우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~12</a:t>
              </a:r>
              <a:r>
                <a:rPr lang="ko-KR" altLang="en-US" sz="1200" dirty="0" smtClean="0"/>
                <a:t>월 출력</a:t>
              </a:r>
              <a:endParaRPr lang="ko-KR" altLang="en-US" sz="12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9201" y="5296993"/>
              <a:ext cx="8417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④ </a:t>
              </a:r>
              <a:r>
                <a:rPr lang="en-US" altLang="ko-KR" sz="1200" dirty="0" smtClean="0"/>
                <a:t>click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</a:t>
              </a:r>
              <a:r>
                <a:rPr lang="ko-KR" altLang="en-US" sz="1200" dirty="0" err="1" smtClean="0"/>
                <a:t>결재일의</a:t>
              </a:r>
              <a:r>
                <a:rPr lang="ko-KR" altLang="en-US" sz="1200" dirty="0" smtClean="0"/>
                <a:t> 값을 초기화하고 </a:t>
              </a:r>
              <a:r>
                <a:rPr lang="en-US" altLang="ko-KR" sz="1200" dirty="0" smtClean="0"/>
                <a:t>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월에 </a:t>
              </a:r>
              <a:r>
                <a:rPr lang="en-US" altLang="ko-KR" sz="1200" dirty="0" smtClean="0"/>
                <a:t>disabled </a:t>
              </a:r>
              <a:r>
                <a:rPr lang="ko-KR" altLang="en-US" sz="1200" dirty="0" smtClean="0"/>
                <a:t>기</a:t>
              </a:r>
              <a:r>
                <a:rPr lang="ko-KR" altLang="en-US" sz="1200" dirty="0"/>
                <a:t>능</a:t>
              </a:r>
              <a:r>
                <a:rPr lang="ko-KR" altLang="en-US" sz="1200" dirty="0" smtClean="0"/>
                <a:t> 삽입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9201" y="5584670"/>
              <a:ext cx="8200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⑤ </a:t>
              </a:r>
              <a:r>
                <a:rPr lang="en-US" altLang="ko-KR" sz="1200" dirty="0" smtClean="0"/>
                <a:t>click </a:t>
              </a:r>
              <a:r>
                <a:rPr lang="ko-KR" altLang="en-US" sz="1200" dirty="0" smtClean="0"/>
                <a:t>이벤트 사용</a:t>
              </a:r>
              <a:r>
                <a:rPr lang="en-US" altLang="ko-KR" sz="1200" dirty="0" smtClean="0"/>
                <a:t>. 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현재 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월을 삽입하고  </a:t>
              </a:r>
              <a:r>
                <a:rPr lang="en-US" altLang="ko-KR" sz="1200" dirty="0" smtClean="0"/>
                <a:t>MIN 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월에 </a:t>
              </a:r>
              <a:r>
                <a:rPr lang="ko-KR" altLang="en-US" sz="1200" dirty="0" err="1" smtClean="0"/>
                <a:t>한달전</a:t>
              </a:r>
              <a:r>
                <a:rPr lang="ko-KR" altLang="en-US" sz="1200" dirty="0"/>
                <a:t> </a:t>
              </a:r>
              <a:r>
                <a:rPr lang="ko-KR" altLang="en-US" sz="1200" dirty="0" smtClean="0"/>
                <a:t>날짜를 삽입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1520" y="1330234"/>
              <a:ext cx="8640960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31840" y="1330234"/>
              <a:ext cx="2088232" cy="369332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지출 보고서 검색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1843583"/>
              <a:ext cx="1152128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544" y="1885105"/>
              <a:ext cx="877066" cy="32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결재일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1520" y="2368520"/>
              <a:ext cx="1152128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44" y="2410041"/>
              <a:ext cx="877066" cy="32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지</a:t>
              </a:r>
              <a:r>
                <a:rPr lang="ko-KR" altLang="en-US" sz="1200" dirty="0">
                  <a:solidFill>
                    <a:schemeClr val="bg1"/>
                  </a:solidFill>
                </a:rPr>
                <a:t>출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일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88223" y="2430077"/>
              <a:ext cx="726339" cy="2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비움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08304" y="2430077"/>
              <a:ext cx="1267517" cy="2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[1</a:t>
              </a:r>
              <a:r>
                <a:rPr lang="ko-KR" altLang="en-US" sz="1000" dirty="0" smtClean="0"/>
                <a:t>개월 이내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835696" y="1910342"/>
              <a:ext cx="792088" cy="2160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5776" y="1905499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67" name="갈매기형 수장 66"/>
            <p:cNvSpPr/>
            <p:nvPr/>
          </p:nvSpPr>
          <p:spPr>
            <a:xfrm rot="5400000">
              <a:off x="2501490" y="1966004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38559" y="1896021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월  </a:t>
              </a:r>
              <a:r>
                <a:rPr lang="en-US" altLang="ko-KR" sz="1000" dirty="0" smtClean="0"/>
                <a:t>~</a:t>
              </a:r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846471" y="1910342"/>
              <a:ext cx="792088" cy="2160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갈매기형 수장 69"/>
            <p:cNvSpPr/>
            <p:nvPr/>
          </p:nvSpPr>
          <p:spPr>
            <a:xfrm rot="5400000">
              <a:off x="3512265" y="1966004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32040" y="1900687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132337" y="1905533"/>
              <a:ext cx="792088" cy="2160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갈매기형 수장 72"/>
            <p:cNvSpPr/>
            <p:nvPr/>
          </p:nvSpPr>
          <p:spPr>
            <a:xfrm rot="5400000">
              <a:off x="4805746" y="1961195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543502" y="184482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12160" y="1906277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월 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220072" y="1906261"/>
              <a:ext cx="792088" cy="2160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갈매기형 수장 76"/>
            <p:cNvSpPr/>
            <p:nvPr/>
          </p:nvSpPr>
          <p:spPr>
            <a:xfrm rot="5400000">
              <a:off x="5885866" y="1961923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406123" y="184482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8223" y="1884861"/>
              <a:ext cx="642256" cy="2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비움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08304" y="1884861"/>
              <a:ext cx="1267517" cy="2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[1</a:t>
              </a:r>
              <a:r>
                <a:rPr lang="ko-KR" altLang="en-US" sz="1000" dirty="0" smtClean="0"/>
                <a:t>개월 이내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55776" y="2410041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grpSp>
          <p:nvGrpSpPr>
            <p:cNvPr id="82" name="그룹 133"/>
            <p:cNvGrpSpPr/>
            <p:nvPr/>
          </p:nvGrpSpPr>
          <p:grpSpPr>
            <a:xfrm>
              <a:off x="1835696" y="2434110"/>
              <a:ext cx="792088" cy="216023"/>
              <a:chOff x="1835696" y="1982420"/>
              <a:chExt cx="792088" cy="216023"/>
            </a:xfrm>
          </p:grpSpPr>
          <p:sp>
            <p:nvSpPr>
              <p:cNvPr id="97" name="갈매기형 수장 36"/>
              <p:cNvSpPr/>
              <p:nvPr/>
            </p:nvSpPr>
            <p:spPr>
              <a:xfrm rot="5400000">
                <a:off x="2501489" y="2043102"/>
                <a:ext cx="69254" cy="104696"/>
              </a:xfrm>
              <a:prstGeom prst="chevron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835696" y="1982420"/>
                <a:ext cx="792088" cy="216023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갈매기형 수장 98"/>
              <p:cNvSpPr/>
              <p:nvPr/>
            </p:nvSpPr>
            <p:spPr>
              <a:xfrm rot="5400000">
                <a:off x="2501489" y="2038083"/>
                <a:ext cx="69254" cy="104696"/>
              </a:xfrm>
              <a:prstGeom prst="chevron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2847941" y="2434156"/>
              <a:ext cx="792088" cy="2186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갈매기형 수장 83"/>
            <p:cNvSpPr/>
            <p:nvPr/>
          </p:nvSpPr>
          <p:spPr>
            <a:xfrm rot="5400000">
              <a:off x="3473252" y="2498639"/>
              <a:ext cx="69947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39952" y="2436322"/>
              <a:ext cx="792088" cy="21650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32040" y="2451787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87" name="갈매기형 수장 86"/>
            <p:cNvSpPr/>
            <p:nvPr/>
          </p:nvSpPr>
          <p:spPr>
            <a:xfrm rot="5400000">
              <a:off x="4805746" y="2492227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220072" y="2436254"/>
              <a:ext cx="792088" cy="21650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갈매기형 수장 88"/>
            <p:cNvSpPr/>
            <p:nvPr/>
          </p:nvSpPr>
          <p:spPr>
            <a:xfrm rot="5400000">
              <a:off x="5885866" y="2492159"/>
              <a:ext cx="69255" cy="104696"/>
            </a:xfrm>
            <a:prstGeom prst="chevr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896" y="2420383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월  </a:t>
              </a:r>
              <a:r>
                <a:rPr lang="en-US" altLang="ko-KR" sz="1000" dirty="0" smtClean="0"/>
                <a:t>~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12160" y="2428022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월 </a:t>
              </a:r>
              <a:endParaRPr lang="ko-KR" altLang="en-US" sz="100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092280" y="182575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2490" y="764704"/>
              <a:ext cx="669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</a:t>
              </a:r>
              <a:r>
                <a:rPr lang="en-US" altLang="ko-KR" dirty="0" smtClean="0"/>
                <a:t>	</a:t>
              </a:r>
              <a:r>
                <a:rPr lang="ko-KR" altLang="en-US" sz="1400" b="1" dirty="0" smtClean="0"/>
                <a:t>부서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주임  직급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영업부  직원성명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강타    </a:t>
              </a:r>
              <a:r>
                <a:rPr lang="en-US" altLang="ko-KR" sz="1400" b="1" dirty="0" smtClean="0"/>
                <a:t>[</a:t>
              </a:r>
              <a:r>
                <a:rPr lang="ko-KR" altLang="en-US" sz="1400" b="1" dirty="0" smtClean="0"/>
                <a:t>로그아웃</a:t>
              </a:r>
              <a:r>
                <a:rPr lang="en-US" altLang="ko-KR" sz="1400" b="1" dirty="0" smtClean="0"/>
                <a:t>]</a:t>
              </a:r>
              <a:endParaRPr lang="ko-KR" altLang="en-US" sz="1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5360" y="313606"/>
              <a:ext cx="2388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검색화면</a:t>
              </a:r>
              <a:r>
                <a:rPr lang="en-US" altLang="ko-KR" sz="2000" dirty="0" smtClean="0"/>
                <a:t>UI_01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05868" y="396182"/>
              <a:ext cx="4277989" cy="35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 /z_model2/expense/paySearchForm.jsp )</a:t>
              </a:r>
              <a:endParaRPr lang="ko-KR" altLang="en-US" sz="14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59201" y="6000768"/>
              <a:ext cx="84172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⑥ 결재일과 </a:t>
              </a:r>
              <a:r>
                <a:rPr lang="ko-KR" altLang="en-US" sz="1200" dirty="0" err="1" smtClean="0"/>
                <a:t>지출일은</a:t>
              </a:r>
              <a:r>
                <a:rPr lang="ko-KR" altLang="en-US" sz="1200" dirty="0" smtClean="0"/>
                <a:t> 동일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- model</a:t>
              </a:r>
              <a:r>
                <a:rPr lang="ko-KR" altLang="en-US" sz="1200" dirty="0" smtClean="0"/>
                <a:t>로 전송 시 </a:t>
              </a:r>
              <a:r>
                <a:rPr lang="en-US" altLang="ko-KR" sz="1200" dirty="0" smtClean="0"/>
                <a:t>MIN</a:t>
              </a:r>
              <a:r>
                <a:rPr lang="ko-KR" altLang="en-US" sz="1200" dirty="0" smtClean="0"/>
                <a:t>값은 </a:t>
              </a:r>
              <a:r>
                <a:rPr lang="en-US" altLang="ko-KR" sz="1200" dirty="0" smtClean="0"/>
                <a:t>MIN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-MIN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-01, MAX</a:t>
              </a:r>
              <a:r>
                <a:rPr lang="ko-KR" altLang="en-US" sz="1200" dirty="0" smtClean="0"/>
                <a:t>는 </a:t>
              </a:r>
              <a:r>
                <a:rPr lang="en-US" altLang="ko-KR" sz="1200" dirty="0" smtClean="0"/>
                <a:t>MAX</a:t>
              </a:r>
              <a:r>
                <a:rPr lang="ko-KR" altLang="en-US" sz="1200" dirty="0" smtClean="0"/>
                <a:t>년</a:t>
              </a:r>
              <a:r>
                <a:rPr lang="en-US" altLang="ko-KR" sz="1200" dirty="0" smtClean="0"/>
                <a:t>-MAX</a:t>
              </a:r>
              <a:r>
                <a:rPr lang="ko-KR" altLang="en-US" sz="1200" dirty="0" smtClean="0"/>
                <a:t>월</a:t>
              </a:r>
              <a:r>
                <a:rPr lang="en-US" altLang="ko-KR" sz="1200" dirty="0" smtClean="0"/>
                <a:t>-</a:t>
              </a:r>
              <a:r>
                <a:rPr lang="ko-KR" altLang="en-US" sz="1200" dirty="0" smtClean="0"/>
                <a:t>마지막일 형태로 전송</a:t>
              </a:r>
              <a:endParaRPr lang="ko-KR" altLang="en-US" sz="1200" dirty="0"/>
            </a:p>
          </p:txBody>
        </p:sp>
      </p:grpSp>
      <p:sp>
        <p:nvSpPr>
          <p:cNvPr id="100" name="모서리가 둥근 직사각형 99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8629" y="446066"/>
            <a:ext cx="7929618" cy="5715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4. UI (4)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07088" y="1071546"/>
            <a:ext cx="2165748" cy="36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검색화면</a:t>
            </a:r>
            <a:r>
              <a:rPr lang="en-US" altLang="ko-KR" sz="2000" dirty="0" smtClean="0"/>
              <a:t>UI_02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82364" y="1127596"/>
            <a:ext cx="386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/z_model2/expense/paySearchForm.jsp )</a:t>
            </a:r>
            <a:endParaRPr lang="ko-KR" altLang="en-US" sz="1400" dirty="0"/>
          </a:p>
        </p:txBody>
      </p:sp>
      <p:grpSp>
        <p:nvGrpSpPr>
          <p:cNvPr id="102" name="그룹 90"/>
          <p:cNvGrpSpPr/>
          <p:nvPr/>
        </p:nvGrpSpPr>
        <p:grpSpPr>
          <a:xfrm>
            <a:off x="868263" y="2260390"/>
            <a:ext cx="1417721" cy="326592"/>
            <a:chOff x="264060" y="1633733"/>
            <a:chExt cx="1610499" cy="360040"/>
          </a:xfrm>
        </p:grpSpPr>
        <p:sp>
          <p:nvSpPr>
            <p:cNvPr id="185" name="직사각형 5"/>
            <p:cNvSpPr/>
            <p:nvPr/>
          </p:nvSpPr>
          <p:spPr>
            <a:xfrm>
              <a:off x="264060" y="1633733"/>
              <a:ext cx="1610499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6"/>
            <p:cNvSpPr txBox="1"/>
            <p:nvPr/>
          </p:nvSpPr>
          <p:spPr>
            <a:xfrm>
              <a:off x="323527" y="1675254"/>
              <a:ext cx="1226423" cy="305368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①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결재여부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87"/>
          <p:cNvGrpSpPr/>
          <p:nvPr/>
        </p:nvGrpSpPr>
        <p:grpSpPr>
          <a:xfrm>
            <a:off x="868263" y="2717619"/>
            <a:ext cx="1417721" cy="326592"/>
            <a:chOff x="264060" y="2137789"/>
            <a:chExt cx="1610499" cy="360040"/>
          </a:xfrm>
        </p:grpSpPr>
        <p:sp>
          <p:nvSpPr>
            <p:cNvPr id="183" name="직사각형 7"/>
            <p:cNvSpPr/>
            <p:nvPr/>
          </p:nvSpPr>
          <p:spPr>
            <a:xfrm>
              <a:off x="264060" y="2137789"/>
              <a:ext cx="1610499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8"/>
            <p:cNvSpPr txBox="1"/>
            <p:nvPr/>
          </p:nvSpPr>
          <p:spPr>
            <a:xfrm>
              <a:off x="323527" y="2179310"/>
              <a:ext cx="1307575" cy="305368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②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지출수단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91"/>
          <p:cNvGrpSpPr/>
          <p:nvPr/>
        </p:nvGrpSpPr>
        <p:grpSpPr>
          <a:xfrm>
            <a:off x="868263" y="3174848"/>
            <a:ext cx="1417721" cy="326592"/>
            <a:chOff x="264060" y="2641846"/>
            <a:chExt cx="1610499" cy="360040"/>
          </a:xfrm>
        </p:grpSpPr>
        <p:sp>
          <p:nvSpPr>
            <p:cNvPr id="181" name="직사각형 9"/>
            <p:cNvSpPr/>
            <p:nvPr/>
          </p:nvSpPr>
          <p:spPr>
            <a:xfrm>
              <a:off x="264060" y="2641846"/>
              <a:ext cx="1610499" cy="360040"/>
            </a:xfrm>
            <a:prstGeom prst="rect">
              <a:avLst/>
            </a:prstGeom>
            <a:solidFill>
              <a:srgbClr val="1737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0"/>
            <p:cNvSpPr txBox="1"/>
            <p:nvPr/>
          </p:nvSpPr>
          <p:spPr>
            <a:xfrm>
              <a:off x="323527" y="2683367"/>
              <a:ext cx="1226423" cy="305368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③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지출분야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857224" y="1710472"/>
            <a:ext cx="7606628" cy="326592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지출 보고서 검색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07" name="그룹 29"/>
          <p:cNvGrpSpPr/>
          <p:nvPr/>
        </p:nvGrpSpPr>
        <p:grpSpPr>
          <a:xfrm>
            <a:off x="2420450" y="2298061"/>
            <a:ext cx="722790" cy="223347"/>
            <a:chOff x="1619672" y="1526305"/>
            <a:chExt cx="576064" cy="246220"/>
          </a:xfrm>
        </p:grpSpPr>
        <p:sp>
          <p:nvSpPr>
            <p:cNvPr id="179" name="직사각형 20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22"/>
            <p:cNvSpPr txBox="1"/>
            <p:nvPr/>
          </p:nvSpPr>
          <p:spPr>
            <a:xfrm>
              <a:off x="1727684" y="1526305"/>
              <a:ext cx="468052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결재</a:t>
              </a:r>
              <a:endParaRPr lang="ko-KR" altLang="en-US" sz="1000" dirty="0"/>
            </a:p>
          </p:txBody>
        </p:sp>
      </p:grpSp>
      <p:grpSp>
        <p:nvGrpSpPr>
          <p:cNvPr id="108" name="그룹 30"/>
          <p:cNvGrpSpPr/>
          <p:nvPr/>
        </p:nvGrpSpPr>
        <p:grpSpPr>
          <a:xfrm>
            <a:off x="3031435" y="2298323"/>
            <a:ext cx="683309" cy="246221"/>
            <a:chOff x="1619672" y="1526305"/>
            <a:chExt cx="776224" cy="271437"/>
          </a:xfrm>
        </p:grpSpPr>
        <p:sp>
          <p:nvSpPr>
            <p:cNvPr id="177" name="직사각형 31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727684" y="1526305"/>
              <a:ext cx="668212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미결재</a:t>
              </a:r>
              <a:endParaRPr lang="ko-KR" altLang="en-US" sz="1000" dirty="0"/>
            </a:p>
          </p:txBody>
        </p:sp>
      </p:grpSp>
      <p:grpSp>
        <p:nvGrpSpPr>
          <p:cNvPr id="109" name="그룹 33"/>
          <p:cNvGrpSpPr/>
          <p:nvPr/>
        </p:nvGrpSpPr>
        <p:grpSpPr>
          <a:xfrm>
            <a:off x="3745890" y="2298059"/>
            <a:ext cx="611795" cy="246221"/>
            <a:chOff x="1619672" y="1526305"/>
            <a:chExt cx="694985" cy="271437"/>
          </a:xfrm>
        </p:grpSpPr>
        <p:sp>
          <p:nvSpPr>
            <p:cNvPr id="175" name="직사각형 174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27683" y="1526305"/>
              <a:ext cx="586974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보류</a:t>
              </a:r>
              <a:endParaRPr lang="ko-KR" altLang="en-US" sz="1000" dirty="0"/>
            </a:p>
          </p:txBody>
        </p:sp>
      </p:grpSp>
      <p:grpSp>
        <p:nvGrpSpPr>
          <p:cNvPr id="110" name="그룹 36"/>
          <p:cNvGrpSpPr/>
          <p:nvPr/>
        </p:nvGrpSpPr>
        <p:grpSpPr>
          <a:xfrm>
            <a:off x="4372643" y="2298323"/>
            <a:ext cx="913736" cy="246221"/>
            <a:chOff x="1619672" y="1526305"/>
            <a:chExt cx="1037983" cy="271437"/>
          </a:xfrm>
        </p:grpSpPr>
        <p:sp>
          <p:nvSpPr>
            <p:cNvPr id="173" name="직사각형 172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27682" y="1526305"/>
              <a:ext cx="929973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결재완료</a:t>
              </a:r>
              <a:endParaRPr lang="ko-KR" altLang="en-US" sz="1000" dirty="0"/>
            </a:p>
          </p:txBody>
        </p:sp>
      </p:grpSp>
      <p:grpSp>
        <p:nvGrpSpPr>
          <p:cNvPr id="111" name="그룹 39"/>
          <p:cNvGrpSpPr/>
          <p:nvPr/>
        </p:nvGrpSpPr>
        <p:grpSpPr>
          <a:xfrm>
            <a:off x="2420450" y="2745280"/>
            <a:ext cx="794227" cy="246221"/>
            <a:chOff x="1619672" y="1526305"/>
            <a:chExt cx="902224" cy="271437"/>
          </a:xfrm>
        </p:grpSpPr>
        <p:sp>
          <p:nvSpPr>
            <p:cNvPr id="171" name="직사각형 170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727683" y="1526305"/>
              <a:ext cx="794213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회사카드</a:t>
              </a:r>
              <a:endParaRPr lang="ko-KR" altLang="en-US" sz="1000" dirty="0"/>
            </a:p>
          </p:txBody>
        </p:sp>
      </p:grpSp>
      <p:grpSp>
        <p:nvGrpSpPr>
          <p:cNvPr id="112" name="그룹 42"/>
          <p:cNvGrpSpPr/>
          <p:nvPr/>
        </p:nvGrpSpPr>
        <p:grpSpPr>
          <a:xfrm>
            <a:off x="3230145" y="2745544"/>
            <a:ext cx="835649" cy="246221"/>
            <a:chOff x="1619672" y="1526305"/>
            <a:chExt cx="949279" cy="271437"/>
          </a:xfrm>
        </p:grpSpPr>
        <p:sp>
          <p:nvSpPr>
            <p:cNvPr id="169" name="직사각형 168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727685" y="1526305"/>
              <a:ext cx="841266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회사현금</a:t>
              </a:r>
              <a:endParaRPr lang="ko-KR" altLang="en-US" sz="1000" dirty="0"/>
            </a:p>
          </p:txBody>
        </p:sp>
      </p:grpSp>
      <p:grpSp>
        <p:nvGrpSpPr>
          <p:cNvPr id="113" name="그룹 45"/>
          <p:cNvGrpSpPr/>
          <p:nvPr/>
        </p:nvGrpSpPr>
        <p:grpSpPr>
          <a:xfrm>
            <a:off x="3951735" y="2745282"/>
            <a:ext cx="792357" cy="223347"/>
            <a:chOff x="1619672" y="1526305"/>
            <a:chExt cx="900100" cy="246220"/>
          </a:xfrm>
        </p:grpSpPr>
        <p:sp>
          <p:nvSpPr>
            <p:cNvPr id="167" name="직사각형 166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727684" y="1526305"/>
              <a:ext cx="79208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개인카드</a:t>
              </a:r>
              <a:endParaRPr lang="ko-KR" altLang="en-US" sz="1000" dirty="0"/>
            </a:p>
          </p:txBody>
        </p:sp>
      </p:grpSp>
      <p:grpSp>
        <p:nvGrpSpPr>
          <p:cNvPr id="114" name="그룹 48"/>
          <p:cNvGrpSpPr/>
          <p:nvPr/>
        </p:nvGrpSpPr>
        <p:grpSpPr>
          <a:xfrm>
            <a:off x="4751561" y="2745544"/>
            <a:ext cx="845545" cy="246221"/>
            <a:chOff x="1619672" y="1526305"/>
            <a:chExt cx="960520" cy="271437"/>
          </a:xfrm>
        </p:grpSpPr>
        <p:sp>
          <p:nvSpPr>
            <p:cNvPr id="165" name="직사각형 164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727684" y="1526305"/>
              <a:ext cx="852508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개인현금</a:t>
              </a:r>
              <a:endParaRPr lang="en-US" altLang="ko-KR" sz="1000" dirty="0" smtClean="0"/>
            </a:p>
          </p:txBody>
        </p:sp>
      </p:grpSp>
      <p:grpSp>
        <p:nvGrpSpPr>
          <p:cNvPr id="115" name="그룹 51"/>
          <p:cNvGrpSpPr/>
          <p:nvPr/>
        </p:nvGrpSpPr>
        <p:grpSpPr>
          <a:xfrm>
            <a:off x="2419195" y="3238100"/>
            <a:ext cx="736349" cy="223347"/>
            <a:chOff x="1619672" y="1526305"/>
            <a:chExt cx="836476" cy="246220"/>
          </a:xfrm>
        </p:grpSpPr>
        <p:sp>
          <p:nvSpPr>
            <p:cNvPr id="163" name="직사각형 162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27684" y="1526305"/>
              <a:ext cx="72846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식대</a:t>
              </a:r>
              <a:endParaRPr lang="ko-KR" altLang="en-US" sz="1000" dirty="0"/>
            </a:p>
          </p:txBody>
        </p:sp>
      </p:grpSp>
      <p:grpSp>
        <p:nvGrpSpPr>
          <p:cNvPr id="116" name="그룹 54"/>
          <p:cNvGrpSpPr/>
          <p:nvPr/>
        </p:nvGrpSpPr>
        <p:grpSpPr>
          <a:xfrm>
            <a:off x="2903245" y="3238362"/>
            <a:ext cx="721588" cy="223347"/>
            <a:chOff x="1619672" y="1526305"/>
            <a:chExt cx="819708" cy="246220"/>
          </a:xfrm>
        </p:grpSpPr>
        <p:sp>
          <p:nvSpPr>
            <p:cNvPr id="161" name="직사각형 160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27684" y="1526305"/>
              <a:ext cx="711696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회식비</a:t>
              </a:r>
              <a:endParaRPr lang="ko-KR" altLang="en-US" sz="1000" dirty="0"/>
            </a:p>
          </p:txBody>
        </p:sp>
      </p:grpSp>
      <p:grpSp>
        <p:nvGrpSpPr>
          <p:cNvPr id="117" name="그룹 57"/>
          <p:cNvGrpSpPr/>
          <p:nvPr/>
        </p:nvGrpSpPr>
        <p:grpSpPr>
          <a:xfrm>
            <a:off x="3566493" y="3238100"/>
            <a:ext cx="792357" cy="223347"/>
            <a:chOff x="1619672" y="1526305"/>
            <a:chExt cx="900100" cy="246220"/>
          </a:xfrm>
        </p:grpSpPr>
        <p:sp>
          <p:nvSpPr>
            <p:cNvPr id="159" name="직사각형 158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727684" y="1526305"/>
              <a:ext cx="79208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접대비</a:t>
              </a:r>
              <a:endParaRPr lang="ko-KR" altLang="en-US" sz="1000" dirty="0"/>
            </a:p>
          </p:txBody>
        </p:sp>
      </p:grpSp>
      <p:grpSp>
        <p:nvGrpSpPr>
          <p:cNvPr id="118" name="그룹 60"/>
          <p:cNvGrpSpPr/>
          <p:nvPr/>
        </p:nvGrpSpPr>
        <p:grpSpPr>
          <a:xfrm>
            <a:off x="4136990" y="3238362"/>
            <a:ext cx="784977" cy="223347"/>
            <a:chOff x="1619672" y="1526305"/>
            <a:chExt cx="891716" cy="246220"/>
          </a:xfrm>
        </p:grpSpPr>
        <p:sp>
          <p:nvSpPr>
            <p:cNvPr id="157" name="직사각형 156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27684" y="1526305"/>
              <a:ext cx="78370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비품</a:t>
              </a:r>
              <a:endParaRPr lang="en-US" altLang="ko-KR" sz="1000" dirty="0" smtClean="0"/>
            </a:p>
          </p:txBody>
        </p:sp>
      </p:grpSp>
      <p:grpSp>
        <p:nvGrpSpPr>
          <p:cNvPr id="119" name="그룹 63"/>
          <p:cNvGrpSpPr/>
          <p:nvPr/>
        </p:nvGrpSpPr>
        <p:grpSpPr>
          <a:xfrm>
            <a:off x="4645353" y="3238098"/>
            <a:ext cx="736349" cy="223347"/>
            <a:chOff x="1619672" y="1526305"/>
            <a:chExt cx="836476" cy="246220"/>
          </a:xfrm>
        </p:grpSpPr>
        <p:sp>
          <p:nvSpPr>
            <p:cNvPr id="155" name="직사각형 154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27684" y="1526305"/>
              <a:ext cx="72846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기자재</a:t>
              </a:r>
              <a:endParaRPr lang="ko-KR" altLang="en-US" sz="1000" dirty="0"/>
            </a:p>
          </p:txBody>
        </p:sp>
      </p:grpSp>
      <p:grpSp>
        <p:nvGrpSpPr>
          <p:cNvPr id="120" name="그룹 66"/>
          <p:cNvGrpSpPr/>
          <p:nvPr/>
        </p:nvGrpSpPr>
        <p:grpSpPr>
          <a:xfrm>
            <a:off x="5276997" y="3238360"/>
            <a:ext cx="903229" cy="246221"/>
            <a:chOff x="1619672" y="1526305"/>
            <a:chExt cx="1026048" cy="271437"/>
          </a:xfrm>
        </p:grpSpPr>
        <p:sp>
          <p:nvSpPr>
            <p:cNvPr id="153" name="직사각형 152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27684" y="1526305"/>
              <a:ext cx="918036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사무가구</a:t>
              </a:r>
              <a:endParaRPr lang="ko-KR" altLang="en-US" sz="1000" dirty="0"/>
            </a:p>
          </p:txBody>
        </p:sp>
      </p:grpSp>
      <p:grpSp>
        <p:nvGrpSpPr>
          <p:cNvPr id="121" name="그룹 69"/>
          <p:cNvGrpSpPr/>
          <p:nvPr/>
        </p:nvGrpSpPr>
        <p:grpSpPr>
          <a:xfrm>
            <a:off x="5998585" y="3238098"/>
            <a:ext cx="792357" cy="223347"/>
            <a:chOff x="1619672" y="1526305"/>
            <a:chExt cx="900100" cy="246220"/>
          </a:xfrm>
        </p:grpSpPr>
        <p:sp>
          <p:nvSpPr>
            <p:cNvPr id="151" name="직사각형 150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727684" y="1526305"/>
              <a:ext cx="79208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교통비</a:t>
              </a:r>
              <a:endParaRPr lang="ko-KR" altLang="en-US" sz="1000" dirty="0"/>
            </a:p>
          </p:txBody>
        </p:sp>
      </p:grpSp>
      <p:grpSp>
        <p:nvGrpSpPr>
          <p:cNvPr id="122" name="그룹 72"/>
          <p:cNvGrpSpPr/>
          <p:nvPr/>
        </p:nvGrpSpPr>
        <p:grpSpPr>
          <a:xfrm>
            <a:off x="6593396" y="3238360"/>
            <a:ext cx="1015589" cy="246221"/>
            <a:chOff x="1619672" y="1526305"/>
            <a:chExt cx="1153686" cy="271437"/>
          </a:xfrm>
        </p:grpSpPr>
        <p:sp>
          <p:nvSpPr>
            <p:cNvPr id="149" name="직사각형 148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27683" y="1526305"/>
              <a:ext cx="1045675" cy="27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경조사비</a:t>
              </a:r>
              <a:endParaRPr lang="en-US" altLang="ko-KR" sz="1000" dirty="0" smtClean="0"/>
            </a:p>
          </p:txBody>
        </p:sp>
      </p:grpSp>
      <p:grpSp>
        <p:nvGrpSpPr>
          <p:cNvPr id="123" name="그룹 75"/>
          <p:cNvGrpSpPr/>
          <p:nvPr/>
        </p:nvGrpSpPr>
        <p:grpSpPr>
          <a:xfrm>
            <a:off x="2419195" y="3599950"/>
            <a:ext cx="736349" cy="223347"/>
            <a:chOff x="1619672" y="1526305"/>
            <a:chExt cx="836476" cy="246220"/>
          </a:xfrm>
        </p:grpSpPr>
        <p:sp>
          <p:nvSpPr>
            <p:cNvPr id="147" name="직사각형 146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727684" y="1526305"/>
              <a:ext cx="72846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숙박비</a:t>
              </a:r>
              <a:endParaRPr lang="ko-KR" altLang="en-US" sz="1000" dirty="0"/>
            </a:p>
          </p:txBody>
        </p:sp>
      </p:grpSp>
      <p:grpSp>
        <p:nvGrpSpPr>
          <p:cNvPr id="124" name="그룹 78"/>
          <p:cNvGrpSpPr/>
          <p:nvPr/>
        </p:nvGrpSpPr>
        <p:grpSpPr>
          <a:xfrm>
            <a:off x="3067861" y="3600214"/>
            <a:ext cx="721588" cy="223347"/>
            <a:chOff x="1619672" y="1526305"/>
            <a:chExt cx="819708" cy="246220"/>
          </a:xfrm>
        </p:grpSpPr>
        <p:sp>
          <p:nvSpPr>
            <p:cNvPr id="145" name="직사각형 144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27684" y="1526305"/>
              <a:ext cx="711696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의류비</a:t>
              </a:r>
              <a:endParaRPr lang="ko-KR" altLang="en-US" sz="1000" dirty="0"/>
            </a:p>
          </p:txBody>
        </p:sp>
      </p:grpSp>
      <p:grpSp>
        <p:nvGrpSpPr>
          <p:cNvPr id="125" name="그룹 81"/>
          <p:cNvGrpSpPr/>
          <p:nvPr/>
        </p:nvGrpSpPr>
        <p:grpSpPr>
          <a:xfrm>
            <a:off x="3745801" y="3599950"/>
            <a:ext cx="792357" cy="223347"/>
            <a:chOff x="1619672" y="1526305"/>
            <a:chExt cx="900100" cy="246220"/>
          </a:xfrm>
        </p:grpSpPr>
        <p:sp>
          <p:nvSpPr>
            <p:cNvPr id="143" name="직사각형 142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27684" y="1526305"/>
              <a:ext cx="79208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도서비</a:t>
              </a:r>
              <a:endParaRPr lang="ko-KR" altLang="en-US" sz="1000" dirty="0"/>
            </a:p>
          </p:txBody>
        </p:sp>
      </p:grpSp>
      <p:grpSp>
        <p:nvGrpSpPr>
          <p:cNvPr id="126" name="그룹 84"/>
          <p:cNvGrpSpPr/>
          <p:nvPr/>
        </p:nvGrpSpPr>
        <p:grpSpPr>
          <a:xfrm>
            <a:off x="4378431" y="3600214"/>
            <a:ext cx="784977" cy="223347"/>
            <a:chOff x="1619672" y="1526305"/>
            <a:chExt cx="891716" cy="246220"/>
          </a:xfrm>
        </p:grpSpPr>
        <p:sp>
          <p:nvSpPr>
            <p:cNvPr id="141" name="직사각형 140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27684" y="1526305"/>
              <a:ext cx="78370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홍보비</a:t>
              </a:r>
              <a:endParaRPr lang="en-US" altLang="ko-KR" sz="1000" dirty="0" smtClean="0"/>
            </a:p>
          </p:txBody>
        </p:sp>
      </p:grpSp>
      <p:grpSp>
        <p:nvGrpSpPr>
          <p:cNvPr id="127" name="그룹 87"/>
          <p:cNvGrpSpPr/>
          <p:nvPr/>
        </p:nvGrpSpPr>
        <p:grpSpPr>
          <a:xfrm>
            <a:off x="5003791" y="3599949"/>
            <a:ext cx="736349" cy="223347"/>
            <a:chOff x="1619672" y="1526305"/>
            <a:chExt cx="836476" cy="246220"/>
          </a:xfrm>
        </p:grpSpPr>
        <p:sp>
          <p:nvSpPr>
            <p:cNvPr id="139" name="직사각형 138"/>
            <p:cNvSpPr/>
            <p:nvPr/>
          </p:nvSpPr>
          <p:spPr>
            <a:xfrm>
              <a:off x="1619672" y="1592796"/>
              <a:ext cx="144016" cy="14401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27684" y="1526305"/>
              <a:ext cx="728464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기타</a:t>
              </a:r>
              <a:endParaRPr lang="ko-KR" altLang="en-US" sz="10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637676" y="3585257"/>
            <a:ext cx="64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비움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144785" y="3585257"/>
            <a:ext cx="760663" cy="22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반전선택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857225" y="4027453"/>
            <a:ext cx="7576521" cy="2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결재여부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code_approval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의 목록을 출력 </a:t>
            </a:r>
            <a:r>
              <a:rPr lang="en-US" altLang="ko-KR" sz="1200" dirty="0" smtClean="0"/>
              <a:t>(checkbox)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63986" y="4482401"/>
            <a:ext cx="7219011" cy="2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②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지출수단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code_pay_option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의 목록을 출력 </a:t>
            </a:r>
            <a:r>
              <a:rPr lang="en-US" altLang="ko-KR" sz="1200" dirty="0" smtClean="0"/>
              <a:t>(checkbox)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284396" y="2288308"/>
            <a:ext cx="644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비움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918282" y="2288308"/>
            <a:ext cx="760663" cy="22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반전선택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36536" y="2713146"/>
            <a:ext cx="632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비움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043646" y="2713146"/>
            <a:ext cx="760663" cy="22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반전선택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863986" y="4937348"/>
            <a:ext cx="7219011" cy="2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③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지출분야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code_pay_field</a:t>
            </a:r>
            <a:r>
              <a:rPr lang="en-US" altLang="ko-KR" sz="1200" dirty="0" smtClean="0"/>
              <a:t> Table</a:t>
            </a:r>
            <a:r>
              <a:rPr lang="ko-KR" altLang="en-US" sz="1200" dirty="0" smtClean="0"/>
              <a:t>의 목록을 출력 </a:t>
            </a:r>
            <a:r>
              <a:rPr lang="en-US" altLang="ko-KR" sz="1200" dirty="0" smtClean="0"/>
              <a:t>(checkbox)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863986" y="5392296"/>
            <a:ext cx="7219011" cy="2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[</a:t>
            </a:r>
            <a:r>
              <a:rPr lang="ko-KR" altLang="en-US" sz="1200" dirty="0" smtClean="0"/>
              <a:t>비움</a:t>
            </a:r>
            <a:r>
              <a:rPr lang="en-US" altLang="ko-KR" sz="1200" dirty="0" smtClean="0"/>
              <a:t>] : checkbox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선택된 목록을 모두 </a:t>
            </a:r>
            <a:r>
              <a:rPr lang="en-US" altLang="ko-KR" sz="1200" dirty="0" smtClean="0"/>
              <a:t>check </a:t>
            </a:r>
            <a:r>
              <a:rPr lang="ko-KR" altLang="en-US" sz="1200" dirty="0" smtClean="0"/>
              <a:t>해제 한다</a:t>
            </a:r>
            <a:r>
              <a:rPr lang="en-US" altLang="ko-KR" sz="1200" dirty="0" smtClean="0"/>
              <a:t>. ( </a:t>
            </a:r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38" name="직사각형 137"/>
          <p:cNvSpPr/>
          <p:nvPr/>
        </p:nvSpPr>
        <p:spPr>
          <a:xfrm>
            <a:off x="863986" y="5847243"/>
            <a:ext cx="7219011" cy="2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[</a:t>
            </a:r>
            <a:r>
              <a:rPr lang="ko-KR" altLang="en-US" sz="1200" dirty="0" smtClean="0"/>
              <a:t>반전선택</a:t>
            </a:r>
            <a:r>
              <a:rPr lang="en-US" altLang="ko-KR" sz="1200" dirty="0" smtClean="0"/>
              <a:t>] : checkbox</a:t>
            </a:r>
            <a:r>
              <a:rPr lang="ko-KR" altLang="en-US" sz="1200" dirty="0" smtClean="0"/>
              <a:t>에 선택된 목록은 </a:t>
            </a:r>
            <a:r>
              <a:rPr lang="en-US" altLang="ko-KR" sz="1200" dirty="0" smtClean="0"/>
              <a:t>check </a:t>
            </a:r>
            <a:r>
              <a:rPr lang="ko-KR" altLang="en-US" sz="1200" dirty="0" smtClean="0"/>
              <a:t>해제 선택되지 않은 것은 </a:t>
            </a:r>
            <a:r>
              <a:rPr lang="en-US" altLang="ko-KR" sz="1200" dirty="0" smtClean="0"/>
              <a:t>check </a:t>
            </a:r>
            <a:r>
              <a:rPr lang="ko-KR" altLang="en-US" sz="1200" dirty="0" smtClean="0"/>
              <a:t>상태로 바꾼다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19094" y="170920"/>
            <a:ext cx="8710624" cy="6500834"/>
          </a:xfrm>
          <a:prstGeom prst="roundRect">
            <a:avLst>
              <a:gd name="adj" fmla="val 4047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2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prstDash val="dash"/>
          <a:tailEnd type="arrow"/>
        </a:ln>
        <a:scene3d>
          <a:camera prst="orthographicFront">
            <a:rot lat="0" lon="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3884</Words>
  <Application>Microsoft Office PowerPoint</Application>
  <PresentationFormat>화면 슬라이드 쇼(4:3)</PresentationFormat>
  <Paragraphs>1266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 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Microsoft</cp:lastModifiedBy>
  <cp:revision>245</cp:revision>
  <dcterms:created xsi:type="dcterms:W3CDTF">2016-05-17T01:27:47Z</dcterms:created>
  <dcterms:modified xsi:type="dcterms:W3CDTF">2017-11-27T02:04:38Z</dcterms:modified>
</cp:coreProperties>
</file>