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4" r:id="rId4"/>
    <p:sldId id="260" r:id="rId5"/>
    <p:sldId id="262" r:id="rId6"/>
    <p:sldId id="263" r:id="rId7"/>
    <p:sldId id="275" r:id="rId8"/>
    <p:sldId id="276" r:id="rId9"/>
    <p:sldId id="277" r:id="rId10"/>
    <p:sldId id="288" r:id="rId11"/>
    <p:sldId id="289" r:id="rId12"/>
    <p:sldId id="290" r:id="rId13"/>
    <p:sldId id="291" r:id="rId14"/>
    <p:sldId id="293" r:id="rId15"/>
    <p:sldId id="295" r:id="rId16"/>
    <p:sldId id="292" r:id="rId17"/>
    <p:sldId id="294" r:id="rId18"/>
    <p:sldId id="296" r:id="rId19"/>
    <p:sldId id="287" r:id="rId20"/>
    <p:sldId id="264" r:id="rId21"/>
    <p:sldId id="265" r:id="rId22"/>
    <p:sldId id="266" r:id="rId23"/>
    <p:sldId id="271" r:id="rId24"/>
    <p:sldId id="272" r:id="rId25"/>
    <p:sldId id="273" r:id="rId26"/>
    <p:sldId id="267" r:id="rId27"/>
    <p:sldId id="268" r:id="rId28"/>
    <p:sldId id="269" r:id="rId29"/>
    <p:sldId id="27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43CFD-E3DA-45DD-A2C7-24D0F0FEC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C40C74-3DF1-4D2F-B65A-DF2EAE82A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936B2-5237-46AD-A408-4EC80663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54F5C-DCAD-4C28-A62B-68229B56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66256-6B9C-49B3-8F53-3304FE9A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88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B346F-87A2-4CC6-BCCE-B6C2A54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76EC54-CD50-4355-BF96-8E6D919F4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EBD23-2E0A-49CD-BC40-35391EBF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85E31-4C0C-44F0-A2CC-DD8EB961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0A209-00E5-4AB0-BD68-7A4BC2E9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3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453369-E902-4400-AAE8-00BA0C9F9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6D66C1-FF7E-4306-B7FA-3253A153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EAA8A-FA5F-4745-8E2D-2C38522E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6F506-4B15-4CD8-AE09-0212768A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B8AC7-DA06-49CA-9E3D-1B72DC16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6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088E3-1CDF-43B8-B967-2758B1E6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7EFAD-1CD3-4052-B73D-C8AC98BA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0CE26-910D-45FE-8133-904A2F52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5EFA9-340B-4956-92B5-8F5E3C4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F2F3B-3A0E-4800-9F51-39012E95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1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B5CF9-B5F1-4D20-B5DE-88D25888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717BE-680B-4D95-8725-6F8E2B6F3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EACE5-B5A5-44CA-90E5-D4A8FAC9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00224-95FD-4D4B-9EEC-9C676E26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DF789-6E1D-49E5-BDE6-F05A8199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99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AF6EC-D611-4EB1-B1E3-397E7F4C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3485B-F45D-4ED3-8B9C-B7A297F9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F9CF00-D49C-4BB3-A25D-46A37323D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C672EC-BF41-4BD1-8E37-C17A6D57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2674CC-12FA-40C4-9818-CDB3AA2C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72CD60-54A9-4291-875A-7B3E13E5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11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817CC-D812-4678-A940-21030F85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D1407-1CA5-48EC-B41A-0C62C39E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79E5E-8A4A-4836-92CE-FA618CF6E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A1454-41CE-48B4-A1E5-42E4E1BE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CB681F-D68B-4296-8287-DBE0F4AA0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815585-7427-4A0E-8FED-E7351AA6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987791-C77C-4235-B9DF-B3585C7C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DED143-0528-453E-BAFF-3ACDE4B8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3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6F936-BCFC-4C5A-A430-42C95C13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998A3E-CD44-46EC-8FA3-4D4870E4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43DFEE-0E01-42D6-89C4-711599AA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918315-75B0-414A-B6D5-84A43C63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86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9BCACD-BA8F-4E65-A7C6-22165B51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BDC239-7ECF-436A-B163-213FFBA0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A025E7-0F81-4628-818B-79DA2753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6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B7AFE-A514-44A1-88CD-5D91C65A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1FD67-8636-4CC7-84BC-4619D4CFB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6C88B3-E89C-40FE-8EC5-47FDEE7BB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ADEFED-DCAD-418F-A666-07C29264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BE1B5C-A32E-429C-95F7-6413D554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9F60CC-B5FE-4351-BD28-8E4CAB44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3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47DA5-E4A6-444A-922B-3FA170F1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45302C-D433-499C-BA82-1C8F324AF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385931-F442-460F-BDE7-8C6308189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D79001-7523-40B0-BFBA-AD2D27FA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0452D6-516E-42FD-9EE3-3FD146B6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A8D5F-111A-42BD-9D54-ECEFA7D9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64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C1D8F2-98C0-4AEF-8370-3CB0ED6D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6371C5-E7F4-4980-9113-A0AC1AD81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6ED11-72D6-4F68-8C9F-51C3D5D70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5B9F-15A1-4CA8-9E33-505C7E740C6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89D41-0C69-4044-A845-994CE5C5D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4A3FC-F9D9-44E4-A6C8-CA6D5B4EE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02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3B669-4C72-4E8A-A27C-C38E35B75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</a:t>
            </a:r>
            <a:r>
              <a:rPr lang="ko-KR" altLang="en-US" sz="4000" dirty="0"/>
              <a:t>조 새벽코딩</a:t>
            </a:r>
            <a:br>
              <a:rPr lang="en-US" altLang="ko-KR" sz="4000" dirty="0"/>
            </a:br>
            <a:br>
              <a:rPr lang="en-US" altLang="ko-KR" sz="4000" dirty="0"/>
            </a:br>
            <a:r>
              <a:rPr lang="ko-KR" altLang="en-US" sz="4000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F79AA9-F166-45FF-8892-F7031CB5B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전자 제품 재고관리 </a:t>
            </a:r>
            <a:r>
              <a:rPr lang="en-US" altLang="ko-KR" dirty="0"/>
              <a:t>ERP </a:t>
            </a:r>
            <a:r>
              <a:rPr lang="ko-KR" altLang="en-US" dirty="0"/>
              <a:t>시스템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366805-6648-4C3B-B73E-2379D4E7C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06" y="103028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990CBAF-6B35-4E7F-84D8-FA57E0BB0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312" y="54573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7DDFFBB-910F-4254-ADE9-470899C64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88" y="54573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FC0DE2A-D938-48B2-A8A1-870F8C30E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94" y="102198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3123293-9F10-4B06-A79D-A5A21FDCC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06" y="43053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2E89131-AC30-4A8B-8757-7106FD26C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127" y="478313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901EA5C-89CA-4B03-A974-5C9194B28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94" y="43053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C565866-92C2-4F64-8966-1F298F1F4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88" y="478155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4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12" name="표 33">
            <a:extLst>
              <a:ext uri="{FF2B5EF4-FFF2-40B4-BE49-F238E27FC236}">
                <a16:creationId xmlns:a16="http://schemas.microsoft.com/office/drawing/2014/main" id="{136183DD-E05D-4ED8-9609-D5FAC3C2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232732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ID_T_SUB_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중분류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중 중분류 카테고리의 정보를 관리하는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T_SUB_CATEGORY_CODE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 중분류 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T_SUB_CATEGORY_NAME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 중분류 카테고리를 이름으로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NULL,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UNIQUE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ID_T_SUB_SUB_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소분류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중분류 중 소분류 정보를 관리하는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중분류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T_SUB_SUB_CATEGORY_CODE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 중분류 중 소분류 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T_SUB_SUB_CATEGORY_NAME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 중분류 중 소분류 카테고리를 이름으로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A07109ED-FAAE-4A17-9AE8-6E4078A76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00" y="1252644"/>
            <a:ext cx="3877216" cy="150516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D15FC951-0B38-4E86-82AA-9E4F7E193E60}"/>
              </a:ext>
            </a:extLst>
          </p:cNvPr>
          <p:cNvSpPr/>
          <p:nvPr/>
        </p:nvSpPr>
        <p:spPr>
          <a:xfrm>
            <a:off x="2595825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5CC407F-412C-4233-9C0B-E8DD2F394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6" y="3838645"/>
            <a:ext cx="4163006" cy="150516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FFE5CDA-B9ED-4771-81F2-E157AF827B96}"/>
              </a:ext>
            </a:extLst>
          </p:cNvPr>
          <p:cNvSpPr/>
          <p:nvPr/>
        </p:nvSpPr>
        <p:spPr>
          <a:xfrm>
            <a:off x="2946407" y="3920460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3D78A1-54AB-4C64-9231-E1A151976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07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7" name="표 33">
            <a:extLst>
              <a:ext uri="{FF2B5EF4-FFF2-40B4-BE49-F238E27FC236}">
                <a16:creationId xmlns:a16="http://schemas.microsoft.com/office/drawing/2014/main" id="{E1616B39-353D-47C0-93E4-7B0D335E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295985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292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771109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4688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ID_T_ITEMS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안에 저장된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제품에 대한 통합 자료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T_SUB_CATEGORY_CODE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중분류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T_SUB_SUB_CATEGORY_CODE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소분류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BRAND_CODE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상호명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T_ITEM_CODE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T_ITEM_NAME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명칭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T_BUILD_DAY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제작 일자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ENERGY_GRADE_CODE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에너지 소비 등급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T_POWER_CONSUM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소비 전력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COLOR_CODE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색깔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T_ITEM_SIZE_X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가로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T_ITEM_SIZE_Y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세로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T_ITEM_SIZE_Z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높이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T_DISCONTINUED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단종된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‘false’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T_PIC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이미지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4C87030F-6CFB-483D-A886-05D8DBE24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4248743" cy="496321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CD9AB39B-2925-4C7C-8D48-860E5D7912C1}"/>
              </a:ext>
            </a:extLst>
          </p:cNvPr>
          <p:cNvSpPr/>
          <p:nvPr/>
        </p:nvSpPr>
        <p:spPr>
          <a:xfrm>
            <a:off x="1893865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6E7A03-26E8-4415-B274-3A90EC122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6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10" name="표 33">
            <a:extLst>
              <a:ext uri="{FF2B5EF4-FFF2-40B4-BE49-F238E27FC236}">
                <a16:creationId xmlns:a16="http://schemas.microsoft.com/office/drawing/2014/main" id="{2BE7DA33-7B72-4373-B1B0-E1F731F20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33691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ID_T_INPUT_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입고일 날짜 저장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T_INPUT_DATE_NO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입고일 날짜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T_ITEM_CODE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T_INPUT_DATE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입고일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T_STOCK_IN_CNT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창고 입고 개수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ID_T_OUTPUT_DATE_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출고일 날짜 저장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T_OUTPUT_DATE_NO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출고일 날짜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T_ITEM_CODE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T_OUTPUT_DATE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출고일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T_STOCK_OUT_CNT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창고 출고 개수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2B5C4D8B-9F24-4DA1-99B4-60E4C524C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3353268" cy="179095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0484F0E-01E1-4400-A946-2824E0B4C964}"/>
              </a:ext>
            </a:extLst>
          </p:cNvPr>
          <p:cNvSpPr/>
          <p:nvPr/>
        </p:nvSpPr>
        <p:spPr>
          <a:xfrm>
            <a:off x="2383393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A98E24F-A5E1-4399-A3EB-6D4E970D7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3838645"/>
            <a:ext cx="3505689" cy="179095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A68A5EC-4EEB-4759-8DE5-83FCC816D785}"/>
              </a:ext>
            </a:extLst>
          </p:cNvPr>
          <p:cNvSpPr/>
          <p:nvPr/>
        </p:nvSpPr>
        <p:spPr>
          <a:xfrm>
            <a:off x="2567718" y="3920460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6F6B0E-98CD-4EE9-A04C-E6FFFEF8A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0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12" name="표 33">
            <a:extLst>
              <a:ext uri="{FF2B5EF4-FFF2-40B4-BE49-F238E27FC236}">
                <a16:creationId xmlns:a16="http://schemas.microsoft.com/office/drawing/2014/main" id="{136183DD-E05D-4ED8-9609-D5FAC3C2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21104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ID_P_SUB_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중분류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중 중분류 카테고리의 정보를 관리하는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P_SUB_CATEGORY_CODE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 중분류 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P_SUB_CATEGORY_NAME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 중분류 카테고리를 이름으로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NULL,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UNIQUE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ID_P_SUB_SUB_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소분류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중분류 중 소분류 정보를 관리하는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중분류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P_SUB_SUB_CATEGORY_CODE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 중분류 중 소분류 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P_SUB_SUB_CATEGORY_NAME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 중분류 중 소분류 카테고리를 이름으로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DA029D37-74E1-47B7-AD45-075AEBA96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00" y="1252644"/>
            <a:ext cx="3886742" cy="151468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D15FC951-0B38-4E86-82AA-9E4F7E193E60}"/>
              </a:ext>
            </a:extLst>
          </p:cNvPr>
          <p:cNvSpPr/>
          <p:nvPr/>
        </p:nvSpPr>
        <p:spPr>
          <a:xfrm>
            <a:off x="2595825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04799F4-B996-4B3D-B2FA-8D68FE6B4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6" y="3838645"/>
            <a:ext cx="4163006" cy="1514686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FFE5CDA-B9ED-4771-81F2-E157AF827B96}"/>
              </a:ext>
            </a:extLst>
          </p:cNvPr>
          <p:cNvSpPr/>
          <p:nvPr/>
        </p:nvSpPr>
        <p:spPr>
          <a:xfrm>
            <a:off x="2946407" y="3920460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061F52F-A999-4768-A895-600E6EA6C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8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7" name="표 33">
            <a:extLst>
              <a:ext uri="{FF2B5EF4-FFF2-40B4-BE49-F238E27FC236}">
                <a16:creationId xmlns:a16="http://schemas.microsoft.com/office/drawing/2014/main" id="{E1616B39-353D-47C0-93E4-7B0D335E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169028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292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771109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4688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ID_P_ITEMS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안에 저장된 가전 제품에 대한 통합 자료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P_SUB_CATEGORY_CODE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P_SUB_SUB_CATEGORY_CODE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BRAND_CODE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P_ITEM_CODE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P_ITEM_NAME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P_BUILD_DAY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ENERGY_GRADE_CODE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P_POWER_SONSUM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COLOR_CODE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P_ITEM_SIZE_X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P_ITEM_SIZE_Y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P_ITEM_SIZE_Z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P_DISCONTINUED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P_PIC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3CC81805-47E1-403F-ABB1-8C6F5B205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4248743" cy="4991797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CD9AB39B-2925-4C7C-8D48-860E5D7912C1}"/>
              </a:ext>
            </a:extLst>
          </p:cNvPr>
          <p:cNvSpPr/>
          <p:nvPr/>
        </p:nvSpPr>
        <p:spPr>
          <a:xfrm>
            <a:off x="1893865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8E2EA9-67B5-479C-BD5B-7AE36759C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97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10" name="표 33">
            <a:extLst>
              <a:ext uri="{FF2B5EF4-FFF2-40B4-BE49-F238E27FC236}">
                <a16:creationId xmlns:a16="http://schemas.microsoft.com/office/drawing/2014/main" id="{2BE7DA33-7B72-4373-B1B0-E1F731F20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853509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ID_P_INPUT_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가전제품 입고일 날짜 저장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P_INPUT_DATE_NO :</a:t>
                      </a:r>
                    </a:p>
                    <a:p>
                      <a:pPr latinLnBrk="1"/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P_ITEM_CODE :</a:t>
                      </a:r>
                    </a:p>
                    <a:p>
                      <a:pPr latinLnBrk="1"/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P_INPUT_DATE :</a:t>
                      </a:r>
                    </a:p>
                    <a:p>
                      <a:pPr latinLnBrk="1"/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P_STOCK_IN_CNT :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ID_P_OUTPUT_DATE_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가전제품 출고일 날짜 저장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P_OUTPUT_DATE_NO :</a:t>
                      </a:r>
                    </a:p>
                    <a:p>
                      <a:pPr latinLnBrk="1"/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P_ITEM_CODE :</a:t>
                      </a:r>
                    </a:p>
                    <a:p>
                      <a:pPr latinLnBrk="1"/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P_OUTPUT_DATE :</a:t>
                      </a:r>
                    </a:p>
                    <a:p>
                      <a:pPr latinLnBrk="1"/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P_STOCK_OUT_CNT :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06E4711-0BD7-4A15-B812-1FE43B55C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62" y="1252644"/>
            <a:ext cx="3343742" cy="1810003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0484F0E-01E1-4400-A946-2824E0B4C964}"/>
              </a:ext>
            </a:extLst>
          </p:cNvPr>
          <p:cNvSpPr/>
          <p:nvPr/>
        </p:nvSpPr>
        <p:spPr>
          <a:xfrm>
            <a:off x="2383393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9356BBB-AD47-4FA0-8D51-A6E76CC87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25" y="3838645"/>
            <a:ext cx="3496163" cy="1810003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A68A5EC-4EEB-4759-8DE5-83FCC816D785}"/>
              </a:ext>
            </a:extLst>
          </p:cNvPr>
          <p:cNvSpPr/>
          <p:nvPr/>
        </p:nvSpPr>
        <p:spPr>
          <a:xfrm>
            <a:off x="2567718" y="3920460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6DC3532-D5C3-4CA9-A273-BA0B2B571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7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12" name="표 33">
            <a:extLst>
              <a:ext uri="{FF2B5EF4-FFF2-40B4-BE49-F238E27FC236}">
                <a16:creationId xmlns:a16="http://schemas.microsoft.com/office/drawing/2014/main" id="{136183DD-E05D-4ED8-9609-D5FAC3C2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45345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ID_M_SUB_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중분류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중 중분류 카테고리의 정보를 관리하는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모바일의 중분류 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M_SUB_CATEGORY_NAME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모바일의 중분류 카테고리를 이름으로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NULL,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UNIQUE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ID_M_SUB_SUB_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소분류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중분류 중 소분류 정보를 관리하는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중분류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M_SUB_SUB_CATEGORY_CODE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모바일의 중분류 중 소분류 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M_SUB_SUB_CATEGORY_NAME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모바일의 중분류 중 소분류 카테고리를 이름으로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2AB89517-CF18-4358-9ED4-3575FECAB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00" y="1252644"/>
            <a:ext cx="3915321" cy="151468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D15FC951-0B38-4E86-82AA-9E4F7E193E60}"/>
              </a:ext>
            </a:extLst>
          </p:cNvPr>
          <p:cNvSpPr/>
          <p:nvPr/>
        </p:nvSpPr>
        <p:spPr>
          <a:xfrm>
            <a:off x="2595825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3AE6BA7-B3FA-4FEC-A018-7A0ABA670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00" y="3838645"/>
            <a:ext cx="4191585" cy="1514686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FFE5CDA-B9ED-4771-81F2-E157AF827B96}"/>
              </a:ext>
            </a:extLst>
          </p:cNvPr>
          <p:cNvSpPr/>
          <p:nvPr/>
        </p:nvSpPr>
        <p:spPr>
          <a:xfrm>
            <a:off x="2946407" y="3920460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4A82BFF-5253-44B7-85EA-C17ABCD62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46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7" name="표 33">
            <a:extLst>
              <a:ext uri="{FF2B5EF4-FFF2-40B4-BE49-F238E27FC236}">
                <a16:creationId xmlns:a16="http://schemas.microsoft.com/office/drawing/2014/main" id="{E1616B39-353D-47C0-93E4-7B0D335E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75286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292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771109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4688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ID_M_ITEMS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안에 저장된 가전 제품에 대한 통합 자료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M_SUB_CATEGORY_CODE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M_SUB_SUB_CATEGORY_CODE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BRAND_CODE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M_ITEM_CODE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M_ITEM_NAME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M_BUILD_DAY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ENERGY_GRADE_CODE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M_POWER_SONSUM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COLOR_CODE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M_ITEM_SIZE_X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M_ITEM_SIZE_Y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M_ITEM_SIZE_Z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M_DISCONTINUED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M_PIC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4E490096-3FC0-4C1F-849C-FAB4FAC35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4277322" cy="4991797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CD9AB39B-2925-4C7C-8D48-860E5D7912C1}"/>
              </a:ext>
            </a:extLst>
          </p:cNvPr>
          <p:cNvSpPr/>
          <p:nvPr/>
        </p:nvSpPr>
        <p:spPr>
          <a:xfrm>
            <a:off x="1893865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6710E0A-EE27-4369-AC2A-7A1E5B2E0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08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10" name="표 33">
            <a:extLst>
              <a:ext uri="{FF2B5EF4-FFF2-40B4-BE49-F238E27FC236}">
                <a16:creationId xmlns:a16="http://schemas.microsoft.com/office/drawing/2014/main" id="{2BE7DA33-7B72-4373-B1B0-E1F731F20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908025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ID_M_INPUT_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가전제품 입고일 날짜 저장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M_INPUT_DATE_NO :</a:t>
                      </a:r>
                    </a:p>
                    <a:p>
                      <a:pPr latinLnBrk="1"/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M_ITEM_CODE :</a:t>
                      </a:r>
                    </a:p>
                    <a:p>
                      <a:pPr latinLnBrk="1"/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M_INPUT_DATE :</a:t>
                      </a:r>
                    </a:p>
                    <a:p>
                      <a:pPr latinLnBrk="1"/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M_STOCK_IN_CNT :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ID_M_OUTPUT_DATE_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가전제품 출고일 날짜 저장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M_OUTPUT_DATE_NO :</a:t>
                      </a:r>
                    </a:p>
                    <a:p>
                      <a:pPr latinLnBrk="1"/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M_ITEM_CODE :</a:t>
                      </a:r>
                    </a:p>
                    <a:p>
                      <a:pPr latinLnBrk="1"/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M_OUTPUT_DATE :</a:t>
                      </a:r>
                    </a:p>
                    <a:p>
                      <a:pPr latinLnBrk="1"/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M_STOCK_OUT_CNT :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15E922EC-233E-4907-BA2E-6D7E37E17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3372321" cy="1810003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0484F0E-01E1-4400-A946-2824E0B4C964}"/>
              </a:ext>
            </a:extLst>
          </p:cNvPr>
          <p:cNvSpPr/>
          <p:nvPr/>
        </p:nvSpPr>
        <p:spPr>
          <a:xfrm>
            <a:off x="2383393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CB509EF-8B3F-4D34-9FEE-AD8BDCD7C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3838645"/>
            <a:ext cx="3524742" cy="1810003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A68A5EC-4EEB-4759-8DE5-83FCC816D785}"/>
              </a:ext>
            </a:extLst>
          </p:cNvPr>
          <p:cNvSpPr/>
          <p:nvPr/>
        </p:nvSpPr>
        <p:spPr>
          <a:xfrm>
            <a:off x="2567718" y="3920460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4128836-58F4-4DD6-BEBD-2CBEA9712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06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C73274-3B46-43F3-A82F-E09DF045A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3067478" cy="4124901"/>
          </a:xfrm>
          <a:prstGeom prst="rect">
            <a:avLst/>
          </a:prstGeom>
        </p:spPr>
      </p:pic>
      <p:graphicFrame>
        <p:nvGraphicFramePr>
          <p:cNvPr id="7" name="표 33">
            <a:extLst>
              <a:ext uri="{FF2B5EF4-FFF2-40B4-BE49-F238E27FC236}">
                <a16:creationId xmlns:a16="http://schemas.microsoft.com/office/drawing/2014/main" id="{5B2C6F4E-CB3B-4DB3-B226-BD3C8B88D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923843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292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771109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4688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BOARD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게시판에 사용자들이 올린 </a:t>
                      </a:r>
                      <a:r>
                        <a:rPr lang="ko-KR" altLang="en-US" sz="1100" dirty="0" err="1">
                          <a:solidFill>
                            <a:sysClr val="windowText" lastClr="000000"/>
                          </a:solidFill>
                        </a:rPr>
                        <a:t>작성글을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관리하는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B_NO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SUBJECT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WRITER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CONTENT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PWD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EMAIL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REG_DATE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READCOUNT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GROUP_NO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PRINT_NO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PRINT_LEVEL 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PIC :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DC67C3DC-3F0D-437C-BBBC-B3700208A852}"/>
              </a:ext>
            </a:extLst>
          </p:cNvPr>
          <p:cNvSpPr/>
          <p:nvPr/>
        </p:nvSpPr>
        <p:spPr>
          <a:xfrm>
            <a:off x="1505940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EBCB8C-1F74-4FE3-968B-280359CC7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1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BD945-6292-42C0-835A-A150361F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r>
              <a:rPr lang="en-US" altLang="ko-KR" dirty="0"/>
              <a:t>(</a:t>
            </a:r>
            <a:r>
              <a:rPr lang="ko-KR" altLang="en-US" dirty="0"/>
              <a:t>중간과정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A0186-24B5-42E4-B5AE-277C3F9B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팀원소개</a:t>
            </a:r>
            <a:r>
              <a:rPr lang="en-US" altLang="ko-KR" dirty="0"/>
              <a:t>( </a:t>
            </a:r>
            <a:r>
              <a:rPr lang="ko-KR" altLang="en-US" dirty="0"/>
              <a:t>밑에 다 하고 나서 넣기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프로젝트 개요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데이터베이스 설계서</a:t>
            </a:r>
            <a:r>
              <a:rPr lang="en-US" altLang="ko-KR" dirty="0"/>
              <a:t>(ERD)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테이블 설계서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435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100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홈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홈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스케쥴 관리 및 재고요약을 통한 대략적인 상황 파악</a:t>
            </a:r>
            <a:r>
              <a:rPr lang="en-US" altLang="ko-KR" sz="1200" dirty="0"/>
              <a:t>, </a:t>
            </a:r>
            <a:r>
              <a:rPr lang="ko-KR" altLang="en-US" sz="1200" dirty="0"/>
              <a:t>게시판 일부 확인 등과 같이 </a:t>
            </a:r>
            <a:r>
              <a:rPr lang="ko-KR" altLang="en-US" sz="1600" b="1" dirty="0">
                <a:solidFill>
                  <a:srgbClr val="FF0000"/>
                </a:solidFill>
              </a:rPr>
              <a:t>재고관리 분야</a:t>
            </a:r>
            <a:r>
              <a:rPr lang="ko-KR" altLang="en-US" sz="1200" dirty="0"/>
              <a:t>의 다양한 정보를 눈으로 확인하게 함으로서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사용자의 재고관리를 전체적으로 돕기 위한 </a:t>
            </a:r>
            <a:r>
              <a:rPr lang="en-US" altLang="ko-KR" sz="1200" dirty="0"/>
              <a:t>UI </a:t>
            </a:r>
            <a:r>
              <a:rPr lang="ko-KR" altLang="en-US" sz="1200" dirty="0"/>
              <a:t>화면 구성으로 설정하여 궁극적으로 본 시스템의 사용자에게 </a:t>
            </a:r>
            <a:r>
              <a:rPr lang="ko-KR" altLang="en-US" sz="1600" b="1" dirty="0">
                <a:solidFill>
                  <a:srgbClr val="FF0000"/>
                </a:solidFill>
              </a:rPr>
              <a:t>편의성을 제공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C2D9456-F869-4F2E-B7E8-291CFEE36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07873"/>
            <a:ext cx="7861879" cy="38857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E1A3BAA7-5D6C-4D6B-A276-2D3197673687}"/>
              </a:ext>
            </a:extLst>
          </p:cNvPr>
          <p:cNvSpPr/>
          <p:nvPr/>
        </p:nvSpPr>
        <p:spPr>
          <a:xfrm>
            <a:off x="2350655" y="1385455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C80B9D3-F4F4-4D42-A96E-6B4948ED9765}"/>
              </a:ext>
            </a:extLst>
          </p:cNvPr>
          <p:cNvSpPr/>
          <p:nvPr/>
        </p:nvSpPr>
        <p:spPr>
          <a:xfrm>
            <a:off x="5826992" y="136341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B3CCBA2-4411-40BD-85E5-EC2706309EBA}"/>
              </a:ext>
            </a:extLst>
          </p:cNvPr>
          <p:cNvSpPr/>
          <p:nvPr/>
        </p:nvSpPr>
        <p:spPr>
          <a:xfrm>
            <a:off x="7464137" y="1385455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6366E13-3575-436C-B8D3-35A212BF5166}"/>
              </a:ext>
            </a:extLst>
          </p:cNvPr>
          <p:cNvSpPr/>
          <p:nvPr/>
        </p:nvSpPr>
        <p:spPr>
          <a:xfrm>
            <a:off x="1519382" y="195810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B0C01B-C778-4B8E-90C5-BE6A676ABC77}"/>
              </a:ext>
            </a:extLst>
          </p:cNvPr>
          <p:cNvSpPr/>
          <p:nvPr/>
        </p:nvSpPr>
        <p:spPr>
          <a:xfrm>
            <a:off x="2618509" y="232835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E61750F-F3B3-4007-9CBC-0F1A8C274517}"/>
              </a:ext>
            </a:extLst>
          </p:cNvPr>
          <p:cNvSpPr/>
          <p:nvPr/>
        </p:nvSpPr>
        <p:spPr>
          <a:xfrm>
            <a:off x="5123873" y="2345774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8656EA4-0E93-40E9-853E-F4495F2C1510}"/>
              </a:ext>
            </a:extLst>
          </p:cNvPr>
          <p:cNvSpPr/>
          <p:nvPr/>
        </p:nvSpPr>
        <p:spPr>
          <a:xfrm>
            <a:off x="5257800" y="366353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29299E-60E7-44C1-8A60-73694D5B2736}"/>
              </a:ext>
            </a:extLst>
          </p:cNvPr>
          <p:cNvSpPr/>
          <p:nvPr/>
        </p:nvSpPr>
        <p:spPr>
          <a:xfrm>
            <a:off x="8709315" y="1305133"/>
            <a:ext cx="2635249" cy="3885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제품 코드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제품 이름 검색 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제품 코드</a:t>
            </a:r>
            <a:r>
              <a:rPr lang="en-US" altLang="ko-KR" sz="1000" dirty="0">
                <a:solidFill>
                  <a:srgbClr val="0070C0"/>
                </a:solidFill>
              </a:rPr>
              <a:t>/</a:t>
            </a:r>
            <a:r>
              <a:rPr lang="ko-KR" altLang="en-US" sz="1200" b="1" dirty="0">
                <a:solidFill>
                  <a:srgbClr val="0070C0"/>
                </a:solidFill>
              </a:rPr>
              <a:t>이름</a:t>
            </a:r>
            <a:r>
              <a:rPr lang="ko-KR" altLang="en-US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기입으로 </a:t>
            </a:r>
            <a:r>
              <a:rPr lang="ko-KR" altLang="en-US" sz="1200" b="1" dirty="0">
                <a:solidFill>
                  <a:srgbClr val="C00000"/>
                </a:solidFill>
              </a:rPr>
              <a:t>해당 제품</a:t>
            </a:r>
            <a:r>
              <a:rPr lang="ko-KR" altLang="en-US" sz="1000" dirty="0">
                <a:solidFill>
                  <a:schemeClr val="tx1"/>
                </a:solidFill>
              </a:rPr>
              <a:t> 만 출력 검색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고객 센터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</a:rPr>
              <a:t>수정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선택 시 </a:t>
            </a:r>
            <a:r>
              <a:rPr lang="en-US" altLang="ko-KR" sz="1000" dirty="0">
                <a:solidFill>
                  <a:schemeClr val="tx1"/>
                </a:solidFill>
              </a:rPr>
              <a:t>ERP </a:t>
            </a:r>
            <a:r>
              <a:rPr lang="ko-KR" altLang="en-US" sz="1000" dirty="0">
                <a:solidFill>
                  <a:schemeClr val="tx1"/>
                </a:solidFill>
              </a:rPr>
              <a:t>사용자를 위한 고객센터로 연결해주기 위한 기능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로그아웃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 사용자 </a:t>
            </a:r>
            <a:r>
              <a:rPr lang="ko-KR" altLang="en-US" sz="1200" b="1" dirty="0">
                <a:solidFill>
                  <a:srgbClr val="FF0000"/>
                </a:solidFill>
              </a:rPr>
              <a:t>로그아웃</a:t>
            </a:r>
            <a:r>
              <a:rPr lang="ko-KR" altLang="en-US" sz="1000" dirty="0">
                <a:solidFill>
                  <a:schemeClr val="tx1"/>
                </a:solidFill>
              </a:rPr>
              <a:t> 여부 선택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지점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 사용자 관리 </a:t>
            </a:r>
            <a:r>
              <a:rPr lang="ko-KR" altLang="en-US" sz="1200" b="1" dirty="0">
                <a:solidFill>
                  <a:srgbClr val="0070C0"/>
                </a:solidFill>
              </a:rPr>
              <a:t>지점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선택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홈 화면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클릭</a:t>
            </a:r>
            <a:r>
              <a:rPr lang="ko-KR" altLang="en-US" sz="1000" dirty="0">
                <a:solidFill>
                  <a:schemeClr val="tx1"/>
                </a:solidFill>
              </a:rPr>
              <a:t> 시 홈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화면으로 </a:t>
            </a:r>
            <a:r>
              <a:rPr lang="ko-KR" altLang="en-US" sz="1200" b="1" dirty="0">
                <a:solidFill>
                  <a:srgbClr val="FF0000"/>
                </a:solidFill>
              </a:rPr>
              <a:t>페이지 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</a:t>
            </a:r>
            <a:r>
              <a:rPr lang="ko-KR" altLang="en-US" sz="1200" b="1" dirty="0">
                <a:solidFill>
                  <a:schemeClr val="tx1"/>
                </a:solidFill>
              </a:rPr>
              <a:t>스케쥴 달력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사용자 원하는 날에 대한 특수 사항 등록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및 </a:t>
            </a:r>
            <a:r>
              <a:rPr lang="ko-KR" altLang="en-US" sz="1200" b="1" dirty="0">
                <a:solidFill>
                  <a:srgbClr val="FF0000"/>
                </a:solidFill>
              </a:rPr>
              <a:t>수정</a:t>
            </a:r>
            <a:r>
              <a:rPr lang="en-US" altLang="ko-KR" sz="1200" b="1" dirty="0">
                <a:solidFill>
                  <a:srgbClr val="FF0000"/>
                </a:solidFill>
              </a:rPr>
              <a:t>/ </a:t>
            </a:r>
            <a:r>
              <a:rPr lang="ko-KR" altLang="en-US" sz="1200" b="1" dirty="0">
                <a:solidFill>
                  <a:srgbClr val="FF0000"/>
                </a:solidFill>
              </a:rPr>
              <a:t>삭제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7. </a:t>
            </a:r>
            <a:r>
              <a:rPr lang="ko-KR" altLang="en-US" sz="1200" b="1" dirty="0">
                <a:solidFill>
                  <a:schemeClr val="tx1"/>
                </a:solidFill>
              </a:rPr>
              <a:t>게시판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게시판 자료 일부 </a:t>
            </a:r>
            <a:r>
              <a:rPr lang="ko-KR" altLang="en-US" sz="1200" b="1" dirty="0">
                <a:solidFill>
                  <a:srgbClr val="FF0000"/>
                </a:solidFill>
              </a:rPr>
              <a:t>공개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8. </a:t>
            </a:r>
            <a:r>
              <a:rPr lang="ko-KR" altLang="en-US" sz="1400" b="1" dirty="0">
                <a:solidFill>
                  <a:schemeClr val="tx1"/>
                </a:solidFill>
              </a:rPr>
              <a:t>재고 요약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중요 </a:t>
            </a:r>
            <a:r>
              <a:rPr lang="ko-KR" altLang="en-US" sz="1200" b="1" dirty="0">
                <a:solidFill>
                  <a:srgbClr val="0070C0"/>
                </a:solidFill>
              </a:rPr>
              <a:t>알림 사항</a:t>
            </a:r>
            <a:r>
              <a:rPr lang="ko-KR" altLang="en-US" sz="1000" dirty="0">
                <a:solidFill>
                  <a:schemeClr val="tx1"/>
                </a:solidFill>
              </a:rPr>
              <a:t> 시간대별로 </a:t>
            </a:r>
            <a:r>
              <a:rPr lang="ko-KR" altLang="en-US" sz="1200" b="1" dirty="0">
                <a:solidFill>
                  <a:srgbClr val="FF0000"/>
                </a:solidFill>
              </a:rPr>
              <a:t>공지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23235A9-B82D-4F13-84E9-877A13BFCF53}"/>
              </a:ext>
            </a:extLst>
          </p:cNvPr>
          <p:cNvSpPr/>
          <p:nvPr/>
        </p:nvSpPr>
        <p:spPr>
          <a:xfrm>
            <a:off x="8312152" y="165330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ADA5C1-F479-4460-8E3D-112D44741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08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3724158E-2CF6-462E-A6A7-B8E2FEDF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4" y="1307872"/>
            <a:ext cx="7863665" cy="387953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711"/>
            <a:ext cx="10515600" cy="362329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통합검색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통합검색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설정할 수 있는 검색 사항을 다양하게 함으로서 찾고자 하는 제품군을 찾는 것에 대한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제공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원하는 제품 행에 대한 정보의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과정을 간소화 함으로서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과정에 소요되는 </a:t>
            </a:r>
            <a:r>
              <a:rPr lang="ko-KR" altLang="en-US" sz="1600" b="1" dirty="0">
                <a:solidFill>
                  <a:srgbClr val="0070C0"/>
                </a:solidFill>
              </a:rPr>
              <a:t>시간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최소화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52107A-D86C-4673-B102-71CC68E6E3F6}"/>
              </a:ext>
            </a:extLst>
          </p:cNvPr>
          <p:cNvSpPr/>
          <p:nvPr/>
        </p:nvSpPr>
        <p:spPr>
          <a:xfrm>
            <a:off x="1168400" y="360851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ACC3238-55C9-453F-A4A0-E38C15C6FF58}"/>
              </a:ext>
            </a:extLst>
          </p:cNvPr>
          <p:cNvSpPr/>
          <p:nvPr/>
        </p:nvSpPr>
        <p:spPr>
          <a:xfrm>
            <a:off x="1177636" y="243048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B7024C3-74D4-45CA-A786-F0821ED6FE1E}"/>
              </a:ext>
            </a:extLst>
          </p:cNvPr>
          <p:cNvSpPr/>
          <p:nvPr/>
        </p:nvSpPr>
        <p:spPr>
          <a:xfrm>
            <a:off x="8077201" y="360851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5C23175-3DB3-467E-8BBD-03C3AB025337}"/>
              </a:ext>
            </a:extLst>
          </p:cNvPr>
          <p:cNvSpPr/>
          <p:nvPr/>
        </p:nvSpPr>
        <p:spPr>
          <a:xfrm>
            <a:off x="2890982" y="191944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5816FC-D91A-4FB4-9E6A-693F052887D1}"/>
              </a:ext>
            </a:extLst>
          </p:cNvPr>
          <p:cNvSpPr/>
          <p:nvPr/>
        </p:nvSpPr>
        <p:spPr>
          <a:xfrm>
            <a:off x="8709315" y="1304437"/>
            <a:ext cx="2635249" cy="3886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통합 검색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ko-KR" altLang="en-US" sz="1200" b="1" dirty="0">
                <a:solidFill>
                  <a:schemeClr val="tx1"/>
                </a:solidFill>
              </a:rPr>
              <a:t>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클릭 시</a:t>
            </a:r>
            <a:r>
              <a:rPr lang="ko-KR" altLang="en-US" sz="1000" dirty="0">
                <a:solidFill>
                  <a:schemeClr val="tx1"/>
                </a:solidFill>
              </a:rPr>
              <a:t> 통합검색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화면으로 </a:t>
            </a:r>
            <a:r>
              <a:rPr lang="ko-KR" altLang="en-US" sz="1200" b="1" dirty="0">
                <a:solidFill>
                  <a:srgbClr val="FF0000"/>
                </a:solidFill>
              </a:rPr>
              <a:t>페이지 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세부 검색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ko-KR" altLang="en-US" sz="1200" b="1" dirty="0">
                <a:solidFill>
                  <a:schemeClr val="tx1"/>
                </a:solidFill>
              </a:rPr>
              <a:t> 창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텍스트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체크박스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셀렉트</a:t>
            </a:r>
            <a:r>
              <a:rPr lang="ko-KR" altLang="en-US" sz="1000" dirty="0">
                <a:solidFill>
                  <a:schemeClr val="tx1"/>
                </a:solidFill>
              </a:rPr>
              <a:t> 등의 </a:t>
            </a:r>
            <a:r>
              <a:rPr lang="ko-KR" altLang="en-US" sz="1200" b="1" dirty="0">
                <a:solidFill>
                  <a:srgbClr val="0070C0"/>
                </a:solidFill>
              </a:rPr>
              <a:t>기능</a:t>
            </a:r>
            <a:r>
              <a:rPr lang="ko-KR" altLang="en-US" sz="1000" dirty="0">
                <a:solidFill>
                  <a:schemeClr val="tx1"/>
                </a:solidFill>
              </a:rPr>
              <a:t> 통한 세부적인 </a:t>
            </a:r>
            <a:r>
              <a:rPr lang="ko-KR" altLang="en-US" sz="1200" b="1" dirty="0">
                <a:solidFill>
                  <a:srgbClr val="FF0000"/>
                </a:solidFill>
              </a:rPr>
              <a:t>검색 기능</a:t>
            </a:r>
            <a:r>
              <a:rPr lang="ko-KR" altLang="en-US" sz="1000" dirty="0">
                <a:solidFill>
                  <a:schemeClr val="tx1"/>
                </a:solidFill>
              </a:rPr>
              <a:t> 부여 설정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재고 품목 리스트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현재 저장되어 있는 </a:t>
            </a:r>
            <a:r>
              <a:rPr lang="ko-KR" altLang="en-US" sz="1200" b="1" dirty="0">
                <a:solidFill>
                  <a:srgbClr val="0070C0"/>
                </a:solidFill>
              </a:rPr>
              <a:t>제품 리스트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나열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수정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삭제 버튼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삭제</a:t>
            </a:r>
            <a:r>
              <a:rPr lang="ko-KR" altLang="en-US" sz="1000" dirty="0">
                <a:solidFill>
                  <a:schemeClr val="tx1"/>
                </a:solidFill>
              </a:rPr>
              <a:t> 버튼 </a:t>
            </a:r>
            <a:r>
              <a:rPr lang="ko-KR" altLang="en-US" sz="1200" b="1" dirty="0">
                <a:solidFill>
                  <a:srgbClr val="0070C0"/>
                </a:solidFill>
              </a:rPr>
              <a:t>클릭</a:t>
            </a:r>
            <a:r>
              <a:rPr lang="ko-KR" altLang="en-US" sz="1000" dirty="0">
                <a:solidFill>
                  <a:schemeClr val="tx1"/>
                </a:solidFill>
              </a:rPr>
              <a:t> 시 해당 제품 행 </a:t>
            </a:r>
            <a:r>
              <a:rPr lang="ko-KR" altLang="en-US" sz="1200" b="1" dirty="0">
                <a:solidFill>
                  <a:srgbClr val="FF0000"/>
                </a:solidFill>
              </a:rPr>
              <a:t>삭제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200" b="1" dirty="0">
                <a:solidFill>
                  <a:srgbClr val="0070C0"/>
                </a:solidFill>
              </a:rPr>
              <a:t>수정</a:t>
            </a:r>
            <a:r>
              <a:rPr lang="ko-KR" altLang="en-US" sz="1000" dirty="0">
                <a:solidFill>
                  <a:schemeClr val="tx1"/>
                </a:solidFill>
              </a:rPr>
              <a:t> 버튼 </a:t>
            </a:r>
            <a:r>
              <a:rPr lang="ko-KR" altLang="en-US" sz="1200" b="1" dirty="0">
                <a:solidFill>
                  <a:srgbClr val="0070C0"/>
                </a:solidFill>
              </a:rPr>
              <a:t>클릭</a:t>
            </a:r>
            <a:r>
              <a:rPr lang="ko-KR" altLang="en-US" sz="1000" dirty="0">
                <a:solidFill>
                  <a:schemeClr val="tx1"/>
                </a:solidFill>
              </a:rPr>
              <a:t> 시 해당 행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번으로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수정 선택 시 변환되는 행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0070C0"/>
                </a:solidFill>
              </a:rPr>
              <a:t>클릭</a:t>
            </a:r>
            <a:r>
              <a:rPr lang="ko-KR" altLang="en-US" sz="1000" dirty="0">
                <a:solidFill>
                  <a:schemeClr val="tx1"/>
                </a:solidFill>
              </a:rPr>
              <a:t> 시 수정 가능한 텍스트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셀렉트로</a:t>
            </a:r>
            <a:r>
              <a:rPr lang="ko-KR" altLang="en-US" sz="1000" dirty="0">
                <a:solidFill>
                  <a:schemeClr val="tx1"/>
                </a:solidFill>
              </a:rPr>
              <a:t> 구성된 행으로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B23195D-E1E5-4906-8DF1-364D093E51B3}"/>
              </a:ext>
            </a:extLst>
          </p:cNvPr>
          <p:cNvSpPr/>
          <p:nvPr/>
        </p:nvSpPr>
        <p:spPr>
          <a:xfrm>
            <a:off x="1168400" y="402573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10B8046-E1A9-4D69-AE89-82E7A1C8F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63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(</a:t>
            </a:r>
            <a:r>
              <a:rPr lang="ko-KR" altLang="en-US" sz="2000" dirty="0"/>
              <a:t>가전</a:t>
            </a:r>
            <a:r>
              <a:rPr lang="en-US" altLang="ko-KR" sz="2000" dirty="0"/>
              <a:t>-</a:t>
            </a:r>
            <a:r>
              <a:rPr lang="ko-KR" altLang="en-US" sz="2000" dirty="0"/>
              <a:t>검색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대분류 중 가전 제품에서의 선택</a:t>
            </a:r>
            <a:r>
              <a:rPr lang="en-US" altLang="ko-KR" sz="1200" dirty="0"/>
              <a:t>, </a:t>
            </a:r>
            <a:r>
              <a:rPr lang="ko-KR" altLang="en-US" sz="1200" dirty="0"/>
              <a:t>가전에서의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 관리</a:t>
            </a:r>
            <a:r>
              <a:rPr lang="en-US" altLang="ko-KR" sz="1200" dirty="0"/>
              <a:t>, </a:t>
            </a:r>
            <a:r>
              <a:rPr lang="ko-KR" altLang="en-US" sz="1200" dirty="0"/>
              <a:t>통계 등 하위 검색 기능의 선택</a:t>
            </a:r>
            <a:r>
              <a:rPr lang="en-US" altLang="ko-KR" sz="1200" dirty="0"/>
              <a:t> </a:t>
            </a:r>
            <a:r>
              <a:rPr lang="ko-KR" altLang="en-US" sz="1200" dirty="0"/>
              <a:t>등을 다양하게 구현하여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원하는 재고관리 기능을 쉽게 찾을 수 있도록 함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가전 제품군 중 재고관리가 필요한 제품에 대한 검색의 가짓수와 </a:t>
            </a:r>
            <a:r>
              <a:rPr lang="ko-KR" altLang="en-US" sz="1600" b="1" dirty="0">
                <a:solidFill>
                  <a:srgbClr val="0070C0"/>
                </a:solidFill>
              </a:rPr>
              <a:t>검색 기능</a:t>
            </a:r>
            <a:r>
              <a:rPr lang="ko-KR" altLang="en-US" sz="1200" dirty="0"/>
              <a:t>을 제공하여 사용자에게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제공하고자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52115FA-B10C-479C-A776-BDC6A3496FBC}"/>
              </a:ext>
            </a:extLst>
          </p:cNvPr>
          <p:cNvSpPr/>
          <p:nvPr/>
        </p:nvSpPr>
        <p:spPr>
          <a:xfrm>
            <a:off x="1667164" y="242428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9792318-9733-448F-87C8-0C7CBE1A67B1}"/>
              </a:ext>
            </a:extLst>
          </p:cNvPr>
          <p:cNvSpPr/>
          <p:nvPr/>
        </p:nvSpPr>
        <p:spPr>
          <a:xfrm>
            <a:off x="1468583" y="293587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EFE0A9-F05A-4D9A-B006-DEC02ADE3896}"/>
              </a:ext>
            </a:extLst>
          </p:cNvPr>
          <p:cNvSpPr/>
          <p:nvPr/>
        </p:nvSpPr>
        <p:spPr>
          <a:xfrm>
            <a:off x="7093395" y="280891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재고관리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해당 </a:t>
            </a:r>
            <a:r>
              <a:rPr lang="en-US" altLang="ko-KR" sz="1000" dirty="0">
                <a:solidFill>
                  <a:schemeClr val="tx1"/>
                </a:solidFill>
              </a:rPr>
              <a:t>UI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ko-KR" altLang="en-US" sz="1200" b="1" dirty="0">
                <a:solidFill>
                  <a:srgbClr val="0070C0"/>
                </a:solidFill>
              </a:rPr>
              <a:t>마우스 이동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번 등장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대분류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클릭 버튼 중 </a:t>
            </a:r>
            <a:r>
              <a:rPr lang="ko-KR" altLang="en-US" sz="1200" b="1" dirty="0">
                <a:solidFill>
                  <a:srgbClr val="0070C0"/>
                </a:solidFill>
              </a:rPr>
              <a:t>가전 클릭</a:t>
            </a:r>
            <a:r>
              <a:rPr lang="ko-KR" altLang="en-US" sz="1000" dirty="0">
                <a:solidFill>
                  <a:schemeClr val="tx1"/>
                </a:solidFill>
              </a:rPr>
              <a:t> 시 가전 재고관리 상태로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가전 명시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2</a:t>
            </a:r>
            <a:r>
              <a:rPr lang="ko-KR" altLang="en-US" sz="1000" dirty="0">
                <a:solidFill>
                  <a:schemeClr val="tx1"/>
                </a:solidFill>
              </a:rPr>
              <a:t>번의 대분류 중 </a:t>
            </a:r>
            <a:r>
              <a:rPr lang="ko-KR" altLang="en-US" sz="1200" b="1" dirty="0">
                <a:solidFill>
                  <a:srgbClr val="0070C0"/>
                </a:solidFill>
              </a:rPr>
              <a:t>가전</a:t>
            </a:r>
            <a:r>
              <a:rPr lang="ko-KR" altLang="en-US" sz="1000" dirty="0">
                <a:solidFill>
                  <a:schemeClr val="tx1"/>
                </a:solidFill>
              </a:rPr>
              <a:t> 선택 시 </a:t>
            </a:r>
            <a:r>
              <a:rPr lang="ko-KR" altLang="en-US" sz="1200" b="1" dirty="0">
                <a:solidFill>
                  <a:srgbClr val="FF0000"/>
                </a:solidFill>
              </a:rPr>
              <a:t>명시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가전 하위 검색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가전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제품 검색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가전 하위 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출고 관리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가전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입</a:t>
            </a:r>
            <a:r>
              <a:rPr lang="en-US" altLang="ko-KR" sz="1200" b="1" dirty="0">
                <a:solidFill>
                  <a:srgbClr val="0070C0"/>
                </a:solidFill>
              </a:rPr>
              <a:t>/</a:t>
            </a:r>
            <a:r>
              <a:rPr lang="ko-KR" altLang="en-US" sz="1200" b="1" dirty="0">
                <a:solidFill>
                  <a:srgbClr val="0070C0"/>
                </a:solidFill>
              </a:rPr>
              <a:t>출고 관리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</a:t>
            </a:r>
            <a:r>
              <a:rPr lang="ko-KR" altLang="en-US" sz="1200" b="1" dirty="0">
                <a:solidFill>
                  <a:schemeClr val="tx1"/>
                </a:solidFill>
              </a:rPr>
              <a:t>가전 하위 통계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가전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통계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7. </a:t>
            </a:r>
            <a:r>
              <a:rPr lang="ko-KR" altLang="en-US" sz="1200" b="1" dirty="0">
                <a:solidFill>
                  <a:schemeClr val="tx1"/>
                </a:solidFill>
              </a:rPr>
              <a:t>가전 하위 제품 검색 화면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가전 </a:t>
            </a:r>
            <a:r>
              <a:rPr lang="ko-KR" altLang="en-US" sz="1200" b="1" dirty="0">
                <a:solidFill>
                  <a:srgbClr val="0070C0"/>
                </a:solidFill>
              </a:rPr>
              <a:t>검색 </a:t>
            </a:r>
            <a:r>
              <a:rPr lang="en-US" altLang="ko-KR" sz="1200" b="1" dirty="0">
                <a:solidFill>
                  <a:srgbClr val="0070C0"/>
                </a:solidFill>
              </a:rPr>
              <a:t>UI</a:t>
            </a: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화면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7DBC61E-FBDD-459D-805C-5128DEDDFBF5}"/>
              </a:ext>
            </a:extLst>
          </p:cNvPr>
          <p:cNvSpPr/>
          <p:nvPr/>
        </p:nvSpPr>
        <p:spPr>
          <a:xfrm>
            <a:off x="1745673" y="316114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6D29149-9468-46E8-A355-86D7D8EED466}"/>
              </a:ext>
            </a:extLst>
          </p:cNvPr>
          <p:cNvSpPr/>
          <p:nvPr/>
        </p:nvSpPr>
        <p:spPr>
          <a:xfrm>
            <a:off x="1736437" y="397487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2CEFEA9-8900-450C-A900-E224F4151E7F}"/>
              </a:ext>
            </a:extLst>
          </p:cNvPr>
          <p:cNvSpPr/>
          <p:nvPr/>
        </p:nvSpPr>
        <p:spPr>
          <a:xfrm>
            <a:off x="3481959" y="239215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52D468-E582-45B4-88E2-E73CE361729C}"/>
              </a:ext>
            </a:extLst>
          </p:cNvPr>
          <p:cNvSpPr/>
          <p:nvPr/>
        </p:nvSpPr>
        <p:spPr>
          <a:xfrm>
            <a:off x="3846498" y="2360023"/>
            <a:ext cx="1942887" cy="3321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가전 </a:t>
            </a:r>
            <a:r>
              <a:rPr lang="en-US" altLang="ko-KR" sz="1600" dirty="0">
                <a:solidFill>
                  <a:schemeClr val="tx1"/>
                </a:solidFill>
              </a:rPr>
              <a:t>TV PC </a:t>
            </a:r>
            <a:r>
              <a:rPr lang="ko-KR" altLang="en-US" sz="1600" dirty="0">
                <a:solidFill>
                  <a:schemeClr val="tx1"/>
                </a:solidFill>
              </a:rPr>
              <a:t>모바일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FC97A1E-D46C-438A-B9F3-A1F16CE61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7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 (TV-</a:t>
            </a:r>
            <a:r>
              <a:rPr lang="ko-KR" altLang="en-US" sz="2000" dirty="0"/>
              <a:t>검색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대분류 중</a:t>
            </a:r>
            <a:r>
              <a:rPr lang="en-US" altLang="ko-KR" sz="1200" dirty="0"/>
              <a:t> TV</a:t>
            </a:r>
            <a:r>
              <a:rPr lang="ko-KR" altLang="en-US" sz="1200" dirty="0"/>
              <a:t> 제품에서의 선택</a:t>
            </a:r>
            <a:r>
              <a:rPr lang="en-US" altLang="ko-KR" sz="1200" dirty="0"/>
              <a:t>, TV </a:t>
            </a:r>
            <a:r>
              <a:rPr lang="ko-KR" altLang="en-US" sz="1200" dirty="0"/>
              <a:t>에서의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 관리</a:t>
            </a:r>
            <a:r>
              <a:rPr lang="en-US" altLang="ko-KR" sz="1200" dirty="0"/>
              <a:t>, </a:t>
            </a:r>
            <a:r>
              <a:rPr lang="ko-KR" altLang="en-US" sz="1200" dirty="0"/>
              <a:t>통계 등 하위 검색 기능의 선택</a:t>
            </a:r>
            <a:r>
              <a:rPr lang="en-US" altLang="ko-KR" sz="1200" dirty="0"/>
              <a:t> </a:t>
            </a:r>
            <a:r>
              <a:rPr lang="ko-KR" altLang="en-US" sz="1200" dirty="0"/>
              <a:t>등을 다양하게 구현하여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원하는 재고관리 기능을 쉽게 찾을 수 있도록 함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TV</a:t>
            </a:r>
            <a:r>
              <a:rPr lang="ko-KR" altLang="en-US" sz="1200" dirty="0"/>
              <a:t> 제품군 중 재고관리가 필요한 제품에 대한 검색의 가짓수와 </a:t>
            </a:r>
            <a:r>
              <a:rPr lang="ko-KR" altLang="en-US" sz="1600" b="1" dirty="0">
                <a:solidFill>
                  <a:srgbClr val="0070C0"/>
                </a:solidFill>
              </a:rPr>
              <a:t>검색 기능</a:t>
            </a:r>
            <a:r>
              <a:rPr lang="ko-KR" altLang="en-US" sz="1200" dirty="0"/>
              <a:t>을 제공하여 사용자에게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제공하고자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재고관리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해당 </a:t>
            </a:r>
            <a:r>
              <a:rPr lang="en-US" altLang="ko-KR" sz="1000" dirty="0">
                <a:solidFill>
                  <a:schemeClr val="tx1"/>
                </a:solidFill>
              </a:rPr>
              <a:t>UI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ko-KR" altLang="en-US" sz="1200" b="1" dirty="0">
                <a:solidFill>
                  <a:srgbClr val="0070C0"/>
                </a:solidFill>
              </a:rPr>
              <a:t>마우스 이동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번 등장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대분류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클릭 버튼 중 </a:t>
            </a:r>
            <a:r>
              <a:rPr lang="en-US" altLang="ko-KR" sz="1200" b="1" dirty="0">
                <a:solidFill>
                  <a:srgbClr val="0070C0"/>
                </a:solidFill>
              </a:rPr>
              <a:t>TV</a:t>
            </a:r>
            <a:r>
              <a:rPr lang="ko-KR" altLang="en-US" sz="1200" b="1" dirty="0">
                <a:solidFill>
                  <a:srgbClr val="0070C0"/>
                </a:solidFill>
              </a:rPr>
              <a:t> 클릭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TV</a:t>
            </a:r>
            <a:r>
              <a:rPr lang="ko-KR" altLang="en-US" sz="1000" dirty="0">
                <a:solidFill>
                  <a:schemeClr val="tx1"/>
                </a:solidFill>
              </a:rPr>
              <a:t> 재고관리 상태로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>
                <a:solidFill>
                  <a:schemeClr val="tx1"/>
                </a:solidFill>
              </a:rPr>
              <a:t>TV</a:t>
            </a:r>
            <a:r>
              <a:rPr lang="ko-KR" altLang="en-US" sz="1200" b="1" dirty="0">
                <a:solidFill>
                  <a:schemeClr val="tx1"/>
                </a:solidFill>
              </a:rPr>
              <a:t> 명시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2</a:t>
            </a:r>
            <a:r>
              <a:rPr lang="ko-KR" altLang="en-US" sz="1000" dirty="0">
                <a:solidFill>
                  <a:schemeClr val="tx1"/>
                </a:solidFill>
              </a:rPr>
              <a:t>번의 대분류 중 </a:t>
            </a:r>
            <a:r>
              <a:rPr lang="en-US" altLang="ko-KR" sz="1200" b="1" dirty="0">
                <a:solidFill>
                  <a:srgbClr val="0070C0"/>
                </a:solidFill>
              </a:rPr>
              <a:t>TV</a:t>
            </a:r>
            <a:r>
              <a:rPr lang="ko-KR" altLang="en-US" sz="1000" dirty="0">
                <a:solidFill>
                  <a:schemeClr val="tx1"/>
                </a:solidFill>
              </a:rPr>
              <a:t> 선택 시 </a:t>
            </a:r>
            <a:r>
              <a:rPr lang="ko-KR" altLang="en-US" sz="1200" b="1" dirty="0">
                <a:solidFill>
                  <a:srgbClr val="FF0000"/>
                </a:solidFill>
              </a:rPr>
              <a:t>명시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TV</a:t>
            </a:r>
            <a:r>
              <a:rPr lang="ko-KR" altLang="en-US" sz="1200" b="1" dirty="0">
                <a:solidFill>
                  <a:schemeClr val="tx1"/>
                </a:solidFill>
              </a:rPr>
              <a:t> 하위 검색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TV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제품 검색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TV</a:t>
            </a:r>
            <a:r>
              <a:rPr lang="ko-KR" altLang="en-US" sz="1200" b="1" dirty="0">
                <a:solidFill>
                  <a:schemeClr val="tx1"/>
                </a:solidFill>
              </a:rPr>
              <a:t> 하위 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출고 관리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TV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입</a:t>
            </a:r>
            <a:r>
              <a:rPr lang="en-US" altLang="ko-KR" sz="1200" b="1" dirty="0">
                <a:solidFill>
                  <a:srgbClr val="0070C0"/>
                </a:solidFill>
              </a:rPr>
              <a:t>/</a:t>
            </a:r>
            <a:r>
              <a:rPr lang="ko-KR" altLang="en-US" sz="1200" b="1" dirty="0">
                <a:solidFill>
                  <a:srgbClr val="0070C0"/>
                </a:solidFill>
              </a:rPr>
              <a:t>출고 관리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TV</a:t>
            </a:r>
            <a:r>
              <a:rPr lang="ko-KR" altLang="en-US" sz="1200" b="1" dirty="0">
                <a:solidFill>
                  <a:schemeClr val="tx1"/>
                </a:solidFill>
              </a:rPr>
              <a:t> 하위 통계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TV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통계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7. TV</a:t>
            </a:r>
            <a:r>
              <a:rPr lang="ko-KR" altLang="en-US" sz="1200" b="1" dirty="0">
                <a:solidFill>
                  <a:schemeClr val="tx1"/>
                </a:solidFill>
              </a:rPr>
              <a:t> 하위 제품 검색 화면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TV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0070C0"/>
                </a:solidFill>
              </a:rPr>
              <a:t>검색 </a:t>
            </a:r>
            <a:r>
              <a:rPr lang="en-US" altLang="ko-KR" sz="1200" b="1" dirty="0">
                <a:solidFill>
                  <a:srgbClr val="0070C0"/>
                </a:solidFill>
              </a:rPr>
              <a:t>UI</a:t>
            </a: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화면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B69E7F-85BD-430E-BF09-C3D6A38614DA}"/>
              </a:ext>
            </a:extLst>
          </p:cNvPr>
          <p:cNvSpPr/>
          <p:nvPr/>
        </p:nvSpPr>
        <p:spPr>
          <a:xfrm>
            <a:off x="1935018" y="2528192"/>
            <a:ext cx="558800" cy="26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562ED1B-E029-470D-9740-26093C85AA69}"/>
              </a:ext>
            </a:extLst>
          </p:cNvPr>
          <p:cNvSpPr/>
          <p:nvPr/>
        </p:nvSpPr>
        <p:spPr>
          <a:xfrm>
            <a:off x="3846498" y="2360023"/>
            <a:ext cx="1942887" cy="3321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가전 </a:t>
            </a:r>
            <a:r>
              <a:rPr lang="en-US" altLang="ko-KR" sz="1600" dirty="0">
                <a:solidFill>
                  <a:schemeClr val="tx1"/>
                </a:solidFill>
              </a:rPr>
              <a:t>TV PC </a:t>
            </a:r>
            <a:r>
              <a:rPr lang="ko-KR" altLang="en-US" sz="1600" dirty="0">
                <a:solidFill>
                  <a:schemeClr val="tx1"/>
                </a:solidFill>
              </a:rPr>
              <a:t>모바일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DCD56C7-3691-485E-9D81-747CCE7F17C8}"/>
              </a:ext>
            </a:extLst>
          </p:cNvPr>
          <p:cNvSpPr/>
          <p:nvPr/>
        </p:nvSpPr>
        <p:spPr>
          <a:xfrm>
            <a:off x="3481959" y="239215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B2F2D89-72BB-438B-83F8-5210F892B82F}"/>
              </a:ext>
            </a:extLst>
          </p:cNvPr>
          <p:cNvSpPr/>
          <p:nvPr/>
        </p:nvSpPr>
        <p:spPr>
          <a:xfrm>
            <a:off x="1667164" y="242428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6B24013-1635-4336-9480-FAFEF2C075EF}"/>
              </a:ext>
            </a:extLst>
          </p:cNvPr>
          <p:cNvSpPr/>
          <p:nvPr/>
        </p:nvSpPr>
        <p:spPr>
          <a:xfrm>
            <a:off x="1468583" y="293587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D56115F-F152-42D3-9481-1BB0DEE92F92}"/>
              </a:ext>
            </a:extLst>
          </p:cNvPr>
          <p:cNvSpPr/>
          <p:nvPr/>
        </p:nvSpPr>
        <p:spPr>
          <a:xfrm>
            <a:off x="1745673" y="316114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679CCE4-39AD-4431-945F-C7F3A5F92421}"/>
              </a:ext>
            </a:extLst>
          </p:cNvPr>
          <p:cNvSpPr/>
          <p:nvPr/>
        </p:nvSpPr>
        <p:spPr>
          <a:xfrm>
            <a:off x="1736437" y="397487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F995858-1905-458F-8C10-5E858EF817C8}"/>
              </a:ext>
            </a:extLst>
          </p:cNvPr>
          <p:cNvSpPr/>
          <p:nvPr/>
        </p:nvSpPr>
        <p:spPr>
          <a:xfrm>
            <a:off x="7093395" y="280891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E1FF59F-30BE-46B5-8E0F-97A49DCE0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27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 (PC-</a:t>
            </a:r>
            <a:r>
              <a:rPr lang="ko-KR" altLang="en-US" sz="2000" dirty="0"/>
              <a:t>검색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대분류 중 </a:t>
            </a:r>
            <a:r>
              <a:rPr lang="en-US" altLang="ko-KR" sz="1200" dirty="0"/>
              <a:t>PC</a:t>
            </a:r>
            <a:r>
              <a:rPr lang="ko-KR" altLang="en-US" sz="1200" dirty="0"/>
              <a:t> 제품에서의 선택</a:t>
            </a:r>
            <a:r>
              <a:rPr lang="en-US" altLang="ko-KR" sz="1200" dirty="0"/>
              <a:t>, PC </a:t>
            </a:r>
            <a:r>
              <a:rPr lang="ko-KR" altLang="en-US" sz="1200" dirty="0"/>
              <a:t>에서의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 관리</a:t>
            </a:r>
            <a:r>
              <a:rPr lang="en-US" altLang="ko-KR" sz="1200" dirty="0"/>
              <a:t>, </a:t>
            </a:r>
            <a:r>
              <a:rPr lang="ko-KR" altLang="en-US" sz="1200" dirty="0"/>
              <a:t>통계 등 하위 검색 기능의 선택</a:t>
            </a:r>
            <a:r>
              <a:rPr lang="en-US" altLang="ko-KR" sz="1200" dirty="0"/>
              <a:t> </a:t>
            </a:r>
            <a:r>
              <a:rPr lang="ko-KR" altLang="en-US" sz="1200" dirty="0"/>
              <a:t>등을 다양하게 구현하여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원하는 재고관리 기능을 쉽게 찾을 수 있도록 함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PC</a:t>
            </a:r>
            <a:r>
              <a:rPr lang="ko-KR" altLang="en-US" sz="1200" dirty="0"/>
              <a:t> 제품군 중 재고관리가 필요한 제품에 대한 검색의 가짓수와 </a:t>
            </a:r>
            <a:r>
              <a:rPr lang="ko-KR" altLang="en-US" sz="1600" b="1" dirty="0">
                <a:solidFill>
                  <a:srgbClr val="0070C0"/>
                </a:solidFill>
              </a:rPr>
              <a:t>검색</a:t>
            </a:r>
            <a:r>
              <a:rPr lang="ko-KR" altLang="en-US" sz="1600" b="1" dirty="0"/>
              <a:t> </a:t>
            </a:r>
            <a:r>
              <a:rPr lang="ko-KR" altLang="en-US" sz="1600" b="1" dirty="0">
                <a:solidFill>
                  <a:srgbClr val="0070C0"/>
                </a:solidFill>
              </a:rPr>
              <a:t>기능</a:t>
            </a:r>
            <a:r>
              <a:rPr lang="ko-KR" altLang="en-US" sz="1200" dirty="0"/>
              <a:t>을 제공하여 사용자에게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제공하고자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재고관리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해당 </a:t>
            </a:r>
            <a:r>
              <a:rPr lang="en-US" altLang="ko-KR" sz="1000" dirty="0">
                <a:solidFill>
                  <a:schemeClr val="tx1"/>
                </a:solidFill>
              </a:rPr>
              <a:t>UI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ko-KR" altLang="en-US" sz="1200" b="1" dirty="0">
                <a:solidFill>
                  <a:srgbClr val="0070C0"/>
                </a:solidFill>
              </a:rPr>
              <a:t>마우스 이동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번 등장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대분류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클릭 버튼 중 </a:t>
            </a:r>
            <a:r>
              <a:rPr lang="en-US" altLang="ko-KR" sz="1200" b="1" dirty="0">
                <a:solidFill>
                  <a:srgbClr val="0070C0"/>
                </a:solidFill>
              </a:rPr>
              <a:t>PC</a:t>
            </a:r>
            <a:r>
              <a:rPr lang="ko-KR" altLang="en-US" sz="1200" b="1" dirty="0">
                <a:solidFill>
                  <a:srgbClr val="0070C0"/>
                </a:solidFill>
              </a:rPr>
              <a:t> 클릭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PC</a:t>
            </a:r>
            <a:r>
              <a:rPr lang="ko-KR" altLang="en-US" sz="1000" dirty="0">
                <a:solidFill>
                  <a:schemeClr val="tx1"/>
                </a:solidFill>
              </a:rPr>
              <a:t> 재고관리 상태로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>
                <a:solidFill>
                  <a:schemeClr val="tx1"/>
                </a:solidFill>
              </a:rPr>
              <a:t>PC</a:t>
            </a:r>
            <a:r>
              <a:rPr lang="ko-KR" altLang="en-US" sz="1200" b="1" dirty="0">
                <a:solidFill>
                  <a:schemeClr val="tx1"/>
                </a:solidFill>
              </a:rPr>
              <a:t> 명시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2</a:t>
            </a:r>
            <a:r>
              <a:rPr lang="ko-KR" altLang="en-US" sz="1000" dirty="0">
                <a:solidFill>
                  <a:schemeClr val="tx1"/>
                </a:solidFill>
              </a:rPr>
              <a:t>번의 대분류 중 </a:t>
            </a:r>
            <a:r>
              <a:rPr lang="en-US" altLang="ko-KR" sz="1200" b="1" dirty="0">
                <a:solidFill>
                  <a:srgbClr val="0070C0"/>
                </a:solidFill>
              </a:rPr>
              <a:t>PC</a:t>
            </a:r>
            <a:r>
              <a:rPr lang="ko-KR" altLang="en-US" sz="1000" dirty="0">
                <a:solidFill>
                  <a:schemeClr val="tx1"/>
                </a:solidFill>
              </a:rPr>
              <a:t> 선택 시 </a:t>
            </a:r>
            <a:r>
              <a:rPr lang="ko-KR" altLang="en-US" sz="1200" b="1" dirty="0">
                <a:solidFill>
                  <a:srgbClr val="FF0000"/>
                </a:solidFill>
              </a:rPr>
              <a:t>명시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PC</a:t>
            </a:r>
            <a:r>
              <a:rPr lang="ko-KR" altLang="en-US" sz="1200" b="1" dirty="0">
                <a:solidFill>
                  <a:schemeClr val="tx1"/>
                </a:solidFill>
              </a:rPr>
              <a:t> 하위 검색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PC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제품 검색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PC</a:t>
            </a:r>
            <a:r>
              <a:rPr lang="ko-KR" altLang="en-US" sz="1200" b="1" dirty="0">
                <a:solidFill>
                  <a:schemeClr val="tx1"/>
                </a:solidFill>
              </a:rPr>
              <a:t> 하위 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출고 관리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PC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입</a:t>
            </a:r>
            <a:r>
              <a:rPr lang="en-US" altLang="ko-KR" sz="1200" b="1" dirty="0">
                <a:solidFill>
                  <a:srgbClr val="0070C0"/>
                </a:solidFill>
              </a:rPr>
              <a:t>/</a:t>
            </a:r>
            <a:r>
              <a:rPr lang="ko-KR" altLang="en-US" sz="1200" b="1" dirty="0">
                <a:solidFill>
                  <a:srgbClr val="0070C0"/>
                </a:solidFill>
              </a:rPr>
              <a:t>출고 관리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PC</a:t>
            </a:r>
            <a:r>
              <a:rPr lang="ko-KR" altLang="en-US" sz="1200" b="1" dirty="0">
                <a:solidFill>
                  <a:schemeClr val="tx1"/>
                </a:solidFill>
              </a:rPr>
              <a:t> 하위 통계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PC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통계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7. PC</a:t>
            </a:r>
            <a:r>
              <a:rPr lang="ko-KR" altLang="en-US" sz="1200" b="1" dirty="0">
                <a:solidFill>
                  <a:schemeClr val="tx1"/>
                </a:solidFill>
              </a:rPr>
              <a:t> 하위 제품 검색 화면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PC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0070C0"/>
                </a:solidFill>
              </a:rPr>
              <a:t>검색 </a:t>
            </a:r>
            <a:r>
              <a:rPr lang="en-US" altLang="ko-KR" sz="1200" b="1" dirty="0">
                <a:solidFill>
                  <a:srgbClr val="0070C0"/>
                </a:solidFill>
              </a:rPr>
              <a:t>UI</a:t>
            </a: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화면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578685-DA62-40AB-AE0F-A651D799AAF6}"/>
              </a:ext>
            </a:extLst>
          </p:cNvPr>
          <p:cNvSpPr/>
          <p:nvPr/>
        </p:nvSpPr>
        <p:spPr>
          <a:xfrm>
            <a:off x="1935018" y="2528192"/>
            <a:ext cx="558800" cy="26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E120909-2C3D-4FB7-9942-80B6E3CDB32A}"/>
              </a:ext>
            </a:extLst>
          </p:cNvPr>
          <p:cNvSpPr/>
          <p:nvPr/>
        </p:nvSpPr>
        <p:spPr>
          <a:xfrm>
            <a:off x="3846498" y="2360023"/>
            <a:ext cx="1942887" cy="3321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가전 </a:t>
            </a:r>
            <a:r>
              <a:rPr lang="en-US" altLang="ko-KR" sz="1600" dirty="0">
                <a:solidFill>
                  <a:schemeClr val="tx1"/>
                </a:solidFill>
              </a:rPr>
              <a:t>TV PC </a:t>
            </a:r>
            <a:r>
              <a:rPr lang="ko-KR" altLang="en-US" sz="1600" dirty="0">
                <a:solidFill>
                  <a:schemeClr val="tx1"/>
                </a:solidFill>
              </a:rPr>
              <a:t>모바일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38DF0FE-4D0A-40F2-8B15-3173F2AE6FA0}"/>
              </a:ext>
            </a:extLst>
          </p:cNvPr>
          <p:cNvSpPr/>
          <p:nvPr/>
        </p:nvSpPr>
        <p:spPr>
          <a:xfrm>
            <a:off x="3481959" y="239215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CE2E345-39D6-40C4-A004-0EEC24A6A3DC}"/>
              </a:ext>
            </a:extLst>
          </p:cNvPr>
          <p:cNvSpPr/>
          <p:nvPr/>
        </p:nvSpPr>
        <p:spPr>
          <a:xfrm>
            <a:off x="1667164" y="242428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C626383-CD76-4379-B3D5-F3A98B476EF1}"/>
              </a:ext>
            </a:extLst>
          </p:cNvPr>
          <p:cNvSpPr/>
          <p:nvPr/>
        </p:nvSpPr>
        <p:spPr>
          <a:xfrm>
            <a:off x="1468583" y="293587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A2E5A14-BD77-4349-A4C3-D4C90215138B}"/>
              </a:ext>
            </a:extLst>
          </p:cNvPr>
          <p:cNvSpPr/>
          <p:nvPr/>
        </p:nvSpPr>
        <p:spPr>
          <a:xfrm>
            <a:off x="1745673" y="316114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403B070-86D2-4088-A87C-83A0383F4AE9}"/>
              </a:ext>
            </a:extLst>
          </p:cNvPr>
          <p:cNvSpPr/>
          <p:nvPr/>
        </p:nvSpPr>
        <p:spPr>
          <a:xfrm>
            <a:off x="1736437" y="397487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5415930-1425-4016-BDC7-8D4707805746}"/>
              </a:ext>
            </a:extLst>
          </p:cNvPr>
          <p:cNvSpPr/>
          <p:nvPr/>
        </p:nvSpPr>
        <p:spPr>
          <a:xfrm>
            <a:off x="7093395" y="280891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E30953A-6557-445F-8490-39210BAF6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39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 (</a:t>
            </a:r>
            <a:r>
              <a:rPr lang="ko-KR" altLang="en-US" sz="2000" dirty="0"/>
              <a:t>모바일</a:t>
            </a:r>
            <a:r>
              <a:rPr lang="en-US" altLang="ko-KR" sz="2000" dirty="0"/>
              <a:t>-</a:t>
            </a:r>
            <a:r>
              <a:rPr lang="ko-KR" altLang="en-US" sz="2000" dirty="0"/>
              <a:t>검색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대분류 중 모바일 제품에서의 선택</a:t>
            </a:r>
            <a:r>
              <a:rPr lang="en-US" altLang="ko-KR" sz="1200" dirty="0"/>
              <a:t>, </a:t>
            </a:r>
            <a:r>
              <a:rPr lang="ko-KR" altLang="en-US" sz="1200" dirty="0"/>
              <a:t>모바일에서의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 관리</a:t>
            </a:r>
            <a:r>
              <a:rPr lang="en-US" altLang="ko-KR" sz="1200" dirty="0"/>
              <a:t>, </a:t>
            </a:r>
            <a:r>
              <a:rPr lang="ko-KR" altLang="en-US" sz="1200" dirty="0"/>
              <a:t>통계 등 하위 검색 기능의 선택</a:t>
            </a:r>
            <a:r>
              <a:rPr lang="en-US" altLang="ko-KR" sz="1200" dirty="0"/>
              <a:t> </a:t>
            </a:r>
            <a:r>
              <a:rPr lang="ko-KR" altLang="en-US" sz="1200" dirty="0"/>
              <a:t>등을 다양하게 구현하여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원하는 재고관리 기능을 쉽게 찾을 수 있도록 함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모바일 제품군 중 재고관리가 필요한 제품에 대한 검색의 가짓수와 </a:t>
            </a:r>
            <a:r>
              <a:rPr lang="ko-KR" altLang="en-US" sz="1600" b="1" dirty="0">
                <a:solidFill>
                  <a:srgbClr val="0070C0"/>
                </a:solidFill>
              </a:rPr>
              <a:t>검색 기능</a:t>
            </a:r>
            <a:r>
              <a:rPr lang="ko-KR" altLang="en-US" sz="1200" dirty="0"/>
              <a:t>을 제공하여 사용자에게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제공하고자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재고관리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해당 </a:t>
            </a:r>
            <a:r>
              <a:rPr lang="en-US" altLang="ko-KR" sz="1000" dirty="0">
                <a:solidFill>
                  <a:schemeClr val="tx1"/>
                </a:solidFill>
              </a:rPr>
              <a:t>UI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ko-KR" altLang="en-US" sz="1200" b="1" dirty="0">
                <a:solidFill>
                  <a:srgbClr val="0070C0"/>
                </a:solidFill>
              </a:rPr>
              <a:t>모바일 이동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번 등장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대분류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클릭 버튼 중 </a:t>
            </a:r>
            <a:r>
              <a:rPr lang="ko-KR" altLang="en-US" sz="1200" b="1" dirty="0">
                <a:solidFill>
                  <a:srgbClr val="0070C0"/>
                </a:solidFill>
              </a:rPr>
              <a:t>모바일 클릭</a:t>
            </a:r>
            <a:r>
              <a:rPr lang="ko-KR" altLang="en-US" sz="1000" dirty="0">
                <a:solidFill>
                  <a:schemeClr val="tx1"/>
                </a:solidFill>
              </a:rPr>
              <a:t> 시 모바일 재고관리 상태로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모바일 명시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2</a:t>
            </a:r>
            <a:r>
              <a:rPr lang="ko-KR" altLang="en-US" sz="1000" dirty="0">
                <a:solidFill>
                  <a:schemeClr val="tx1"/>
                </a:solidFill>
              </a:rPr>
              <a:t>번의 대분류 중 </a:t>
            </a:r>
            <a:r>
              <a:rPr lang="ko-KR" altLang="en-US" sz="1200" b="1" dirty="0">
                <a:solidFill>
                  <a:srgbClr val="0070C0"/>
                </a:solidFill>
              </a:rPr>
              <a:t>모바일</a:t>
            </a:r>
            <a:r>
              <a:rPr lang="ko-KR" altLang="en-US" sz="1000" dirty="0">
                <a:solidFill>
                  <a:schemeClr val="tx1"/>
                </a:solidFill>
              </a:rPr>
              <a:t> 선택 시 </a:t>
            </a:r>
            <a:r>
              <a:rPr lang="ko-KR" altLang="en-US" sz="1200" b="1" dirty="0">
                <a:solidFill>
                  <a:srgbClr val="FF0000"/>
                </a:solidFill>
              </a:rPr>
              <a:t>명시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모바일 하위 검색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모바일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제품 검색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모바일 하위 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출고 관리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모바일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입</a:t>
            </a:r>
            <a:r>
              <a:rPr lang="en-US" altLang="ko-KR" sz="1200" b="1" dirty="0">
                <a:solidFill>
                  <a:srgbClr val="0070C0"/>
                </a:solidFill>
              </a:rPr>
              <a:t>/</a:t>
            </a:r>
            <a:r>
              <a:rPr lang="ko-KR" altLang="en-US" sz="1200" b="1" dirty="0">
                <a:solidFill>
                  <a:srgbClr val="0070C0"/>
                </a:solidFill>
              </a:rPr>
              <a:t>출고 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</a:t>
            </a:r>
            <a:r>
              <a:rPr lang="ko-KR" altLang="en-US" sz="1200" b="1" dirty="0">
                <a:solidFill>
                  <a:schemeClr val="tx1"/>
                </a:solidFill>
              </a:rPr>
              <a:t>모바일 하위 통계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모바일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통계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7. </a:t>
            </a:r>
            <a:r>
              <a:rPr lang="ko-KR" altLang="en-US" sz="1200" b="1" dirty="0">
                <a:solidFill>
                  <a:schemeClr val="tx1"/>
                </a:solidFill>
              </a:rPr>
              <a:t>모바일 하위 제품 검색 화면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모바일 </a:t>
            </a:r>
            <a:r>
              <a:rPr lang="ko-KR" altLang="en-US" sz="1200" b="1" dirty="0">
                <a:solidFill>
                  <a:srgbClr val="0070C0"/>
                </a:solidFill>
              </a:rPr>
              <a:t>검색 </a:t>
            </a:r>
            <a:r>
              <a:rPr lang="en-US" altLang="ko-KR" sz="1200" b="1" dirty="0">
                <a:solidFill>
                  <a:srgbClr val="0070C0"/>
                </a:solidFill>
              </a:rPr>
              <a:t>UI</a:t>
            </a: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화면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C58B62-688A-4AE6-BD42-0895D9CBABC8}"/>
              </a:ext>
            </a:extLst>
          </p:cNvPr>
          <p:cNvSpPr/>
          <p:nvPr/>
        </p:nvSpPr>
        <p:spPr>
          <a:xfrm>
            <a:off x="1612798" y="2519484"/>
            <a:ext cx="912685" cy="26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모바일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0047A02-B031-4D8B-BD52-CDA200E8EAB4}"/>
              </a:ext>
            </a:extLst>
          </p:cNvPr>
          <p:cNvSpPr/>
          <p:nvPr/>
        </p:nvSpPr>
        <p:spPr>
          <a:xfrm>
            <a:off x="3846498" y="2360023"/>
            <a:ext cx="1942887" cy="3321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가전 </a:t>
            </a:r>
            <a:r>
              <a:rPr lang="en-US" altLang="ko-KR" sz="1600" dirty="0">
                <a:solidFill>
                  <a:schemeClr val="tx1"/>
                </a:solidFill>
              </a:rPr>
              <a:t>TV PC </a:t>
            </a:r>
            <a:r>
              <a:rPr lang="ko-KR" altLang="en-US" sz="1600" dirty="0">
                <a:solidFill>
                  <a:schemeClr val="tx1"/>
                </a:solidFill>
              </a:rPr>
              <a:t>모바일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7C71E04-EDC8-438A-B923-BE9722AB1F4F}"/>
              </a:ext>
            </a:extLst>
          </p:cNvPr>
          <p:cNvSpPr/>
          <p:nvPr/>
        </p:nvSpPr>
        <p:spPr>
          <a:xfrm>
            <a:off x="3481959" y="239215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2E23651-708F-44B2-9A3D-FD828FFADEB1}"/>
              </a:ext>
            </a:extLst>
          </p:cNvPr>
          <p:cNvSpPr/>
          <p:nvPr/>
        </p:nvSpPr>
        <p:spPr>
          <a:xfrm>
            <a:off x="1466865" y="231978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8710AA2-3ED3-4DB7-BA39-493B9258E13F}"/>
              </a:ext>
            </a:extLst>
          </p:cNvPr>
          <p:cNvSpPr/>
          <p:nvPr/>
        </p:nvSpPr>
        <p:spPr>
          <a:xfrm>
            <a:off x="1468583" y="293587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7CD24BD-09A8-42C3-A0B5-C62E9E392949}"/>
              </a:ext>
            </a:extLst>
          </p:cNvPr>
          <p:cNvSpPr/>
          <p:nvPr/>
        </p:nvSpPr>
        <p:spPr>
          <a:xfrm>
            <a:off x="1745673" y="316114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7770C59-9573-4CD1-A0AF-E28E30744DAC}"/>
              </a:ext>
            </a:extLst>
          </p:cNvPr>
          <p:cNvSpPr/>
          <p:nvPr/>
        </p:nvSpPr>
        <p:spPr>
          <a:xfrm>
            <a:off x="1736437" y="397487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534B504-77AD-4647-AA47-301B98AC05F9}"/>
              </a:ext>
            </a:extLst>
          </p:cNvPr>
          <p:cNvSpPr/>
          <p:nvPr/>
        </p:nvSpPr>
        <p:spPr>
          <a:xfrm>
            <a:off x="7093395" y="280891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4EC5564-939A-43E3-83AC-D209FA09A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59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게시판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게시판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각 지점의 사용자들 간 </a:t>
            </a:r>
            <a:r>
              <a:rPr lang="ko-KR" altLang="en-US" sz="1600" b="1" dirty="0">
                <a:solidFill>
                  <a:srgbClr val="0070C0"/>
                </a:solidFill>
              </a:rPr>
              <a:t>커뮤니케이션</a:t>
            </a:r>
            <a:r>
              <a:rPr lang="ko-KR" altLang="en-US" sz="1200" dirty="0"/>
              <a:t>이 가능하도록 설계된 페이지</a:t>
            </a:r>
          </a:p>
          <a:p>
            <a:pPr marL="0" indent="0">
              <a:buNone/>
            </a:pPr>
            <a:r>
              <a:rPr lang="ko-KR" altLang="en-US" sz="1200" dirty="0"/>
              <a:t>사용자들 간의 자유로운 커뮤니케이션을 목적으로 하여 </a:t>
            </a:r>
            <a:r>
              <a:rPr lang="ko-KR" altLang="en-US" sz="1600" b="1" dirty="0">
                <a:solidFill>
                  <a:srgbClr val="FF0000"/>
                </a:solidFill>
              </a:rPr>
              <a:t>설계</a:t>
            </a:r>
            <a:r>
              <a:rPr lang="ko-KR" altLang="en-US" sz="1200" dirty="0"/>
              <a:t>되었음</a:t>
            </a:r>
            <a:r>
              <a:rPr lang="en-US" altLang="ko-KR" sz="1200" dirty="0"/>
              <a:t>  </a:t>
            </a:r>
            <a:r>
              <a:rPr lang="ko-KR" altLang="en-US" sz="1200" dirty="0"/>
              <a:t>예</a:t>
            </a:r>
            <a:r>
              <a:rPr lang="en-US" altLang="ko-KR" sz="1200" dirty="0"/>
              <a:t>) </a:t>
            </a:r>
            <a:r>
              <a:rPr lang="ko-KR" altLang="en-US" sz="1200" dirty="0"/>
              <a:t>질문</a:t>
            </a:r>
            <a:r>
              <a:rPr lang="en-US" altLang="ko-KR" sz="1200" dirty="0"/>
              <a:t>/</a:t>
            </a:r>
            <a:r>
              <a:rPr lang="ko-KR" altLang="en-US" sz="1200" dirty="0"/>
              <a:t>자유 주제 글</a:t>
            </a:r>
          </a:p>
          <a:p>
            <a:pPr marL="0" indent="0">
              <a:buNone/>
            </a:pPr>
            <a:r>
              <a:rPr lang="ko-KR" altLang="en-US" sz="1200" dirty="0"/>
              <a:t>게시글의 등록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</a:t>
            </a:r>
            <a:r>
              <a:rPr lang="en-US" altLang="ko-KR" sz="1200" dirty="0"/>
              <a:t>/ </a:t>
            </a:r>
            <a:r>
              <a:rPr lang="ko-KR" altLang="en-US" sz="1200" dirty="0"/>
              <a:t>수정이 가능하고 상세보기로 더 자세한 내용 </a:t>
            </a:r>
            <a:r>
              <a:rPr lang="ko-KR" altLang="en-US" sz="1600" b="1" dirty="0">
                <a:solidFill>
                  <a:srgbClr val="FF0000"/>
                </a:solidFill>
              </a:rPr>
              <a:t>확인</a:t>
            </a:r>
            <a:r>
              <a:rPr lang="ko-KR" altLang="en-US" sz="1200" dirty="0"/>
              <a:t> 가능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BBF237-C246-4059-8B30-F941445A4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7" y="1307872"/>
            <a:ext cx="7863664" cy="3882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B4AFDD9F-A052-47B2-A950-FA0111C08E6D}"/>
              </a:ext>
            </a:extLst>
          </p:cNvPr>
          <p:cNvSpPr/>
          <p:nvPr/>
        </p:nvSpPr>
        <p:spPr>
          <a:xfrm>
            <a:off x="5772728" y="197585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673378A-0EF2-42CB-93D2-D2BD47C9B282}"/>
              </a:ext>
            </a:extLst>
          </p:cNvPr>
          <p:cNvSpPr/>
          <p:nvPr/>
        </p:nvSpPr>
        <p:spPr>
          <a:xfrm>
            <a:off x="3325091" y="233969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54F2B4-BD4B-4AA2-A614-CD005D23265B}"/>
              </a:ext>
            </a:extLst>
          </p:cNvPr>
          <p:cNvSpPr/>
          <p:nvPr/>
        </p:nvSpPr>
        <p:spPr>
          <a:xfrm>
            <a:off x="6035964" y="237622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5E060BA-468A-46AE-824F-6E62F062D1D1}"/>
              </a:ext>
            </a:extLst>
          </p:cNvPr>
          <p:cNvSpPr/>
          <p:nvPr/>
        </p:nvSpPr>
        <p:spPr>
          <a:xfrm>
            <a:off x="3459018" y="4443138"/>
            <a:ext cx="267854" cy="25031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EBEF23-8894-41ED-B4B9-1606B8EAFF06}"/>
              </a:ext>
            </a:extLst>
          </p:cNvPr>
          <p:cNvSpPr/>
          <p:nvPr/>
        </p:nvSpPr>
        <p:spPr>
          <a:xfrm>
            <a:off x="5902037" y="461934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C37BF4-D7AE-48F5-B7CE-F6AE6712CD81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게시판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클릭 시 </a:t>
            </a:r>
            <a:r>
              <a:rPr lang="ko-KR" altLang="en-US" sz="1200" b="1" dirty="0">
                <a:solidFill>
                  <a:srgbClr val="0070C0"/>
                </a:solidFill>
              </a:rPr>
              <a:t>게시판</a:t>
            </a:r>
            <a:r>
              <a:rPr lang="ko-KR" altLang="en-US" sz="1000" dirty="0">
                <a:solidFill>
                  <a:schemeClr val="tx1"/>
                </a:solidFill>
              </a:rPr>
              <a:t> 페이지로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 err="1">
                <a:solidFill>
                  <a:schemeClr val="tx1"/>
                </a:solidFill>
              </a:rPr>
              <a:t>새글</a:t>
            </a:r>
            <a:r>
              <a:rPr lang="ko-KR" altLang="en-US" sz="1200" b="1" dirty="0">
                <a:solidFill>
                  <a:schemeClr val="tx1"/>
                </a:solidFill>
              </a:rPr>
              <a:t> 쓰기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클릭 시 </a:t>
            </a:r>
            <a:r>
              <a:rPr lang="ko-KR" altLang="en-US" sz="1200" b="1" dirty="0" err="1">
                <a:solidFill>
                  <a:srgbClr val="0070C0"/>
                </a:solidFill>
              </a:rPr>
              <a:t>새글</a:t>
            </a:r>
            <a:r>
              <a:rPr lang="ko-KR" altLang="en-US" sz="1200" b="1" dirty="0">
                <a:solidFill>
                  <a:srgbClr val="0070C0"/>
                </a:solidFill>
              </a:rPr>
              <a:t> 쓰기</a:t>
            </a:r>
            <a:r>
              <a:rPr lang="ko-KR" altLang="en-US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페이지로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총 검색 개수</a:t>
            </a:r>
            <a:r>
              <a:rPr lang="en-US" altLang="ko-KR" sz="1200" b="1" dirty="0">
                <a:solidFill>
                  <a:schemeClr val="tx1"/>
                </a:solidFill>
              </a:rPr>
              <a:t>/ </a:t>
            </a:r>
            <a:r>
              <a:rPr lang="ko-KR" altLang="en-US" sz="1200" b="1" dirty="0">
                <a:solidFill>
                  <a:schemeClr val="tx1"/>
                </a:solidFill>
              </a:rPr>
              <a:t>행 보기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출력되는 </a:t>
            </a:r>
            <a:r>
              <a:rPr lang="ko-KR" altLang="en-US" sz="1200" b="1" dirty="0">
                <a:solidFill>
                  <a:srgbClr val="0070C0"/>
                </a:solidFill>
              </a:rPr>
              <a:t>행개수</a:t>
            </a:r>
            <a:r>
              <a:rPr lang="ko-KR" altLang="en-US" sz="1000" dirty="0">
                <a:solidFill>
                  <a:schemeClr val="tx1"/>
                </a:solidFill>
              </a:rPr>
              <a:t>를 선택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입력</a:t>
            </a:r>
            <a:r>
              <a:rPr lang="en-US" altLang="ko-KR" sz="1200" b="1" dirty="0">
                <a:solidFill>
                  <a:schemeClr val="tx1"/>
                </a:solidFill>
              </a:rPr>
              <a:t>/ </a:t>
            </a:r>
            <a:r>
              <a:rPr lang="ko-KR" altLang="en-US" sz="1200" b="1" dirty="0">
                <a:solidFill>
                  <a:schemeClr val="tx1"/>
                </a:solidFill>
              </a:rPr>
              <a:t>버튼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원하는 키워드를 </a:t>
            </a:r>
            <a:r>
              <a:rPr lang="ko-KR" altLang="en-US" sz="1200" b="1" dirty="0">
                <a:solidFill>
                  <a:srgbClr val="FF0000"/>
                </a:solidFill>
              </a:rPr>
              <a:t>입력</a:t>
            </a:r>
            <a:r>
              <a:rPr lang="ko-KR" altLang="en-US" sz="1000" dirty="0">
                <a:solidFill>
                  <a:schemeClr val="tx1"/>
                </a:solidFill>
              </a:rPr>
              <a:t>하고 키워드에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맞는 검색결과물을 </a:t>
            </a:r>
            <a:r>
              <a:rPr lang="ko-KR" altLang="en-US" sz="1200" b="1" dirty="0">
                <a:solidFill>
                  <a:srgbClr val="FF0000"/>
                </a:solidFill>
              </a:rPr>
              <a:t>출력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순서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해당 버튼 클릭 시 </a:t>
            </a:r>
            <a:r>
              <a:rPr lang="ko-KR" altLang="en-US" sz="1200" b="1" dirty="0">
                <a:solidFill>
                  <a:srgbClr val="0070C0"/>
                </a:solidFill>
              </a:rPr>
              <a:t>게시판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259D5A-5854-4EFF-A334-737BF9C0E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통계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통계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 관리 지점의 </a:t>
            </a:r>
            <a:r>
              <a:rPr lang="ko-KR" altLang="en-US" sz="1600" b="1" dirty="0">
                <a:solidFill>
                  <a:srgbClr val="0070C0"/>
                </a:solidFill>
              </a:rPr>
              <a:t>전체 재고</a:t>
            </a:r>
            <a:r>
              <a:rPr lang="ko-KR" altLang="en-US" sz="1200" dirty="0"/>
              <a:t>의 통합 통계 페이지</a:t>
            </a:r>
          </a:p>
          <a:p>
            <a:pPr marL="0" indent="0">
              <a:buNone/>
            </a:pPr>
            <a:r>
              <a:rPr lang="ko-KR" altLang="en-US" sz="1200" dirty="0"/>
              <a:t>각 대분류 제품 카테고리의 재고현황과 입출고 현황을 다양한 그래프로 확인 가능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통계 그래프를 통해 재고관리를 더 편하게 할 수 있도록 도와줍니다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D62750-B6B7-479F-A2B6-A1E725C99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5" y="1307872"/>
            <a:ext cx="7863665" cy="3882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2A88F885-73CC-4BEA-8395-6A86B8B84432}"/>
              </a:ext>
            </a:extLst>
          </p:cNvPr>
          <p:cNvSpPr/>
          <p:nvPr/>
        </p:nvSpPr>
        <p:spPr>
          <a:xfrm>
            <a:off x="7079673" y="195059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8CC1B18-84F6-4E55-8FDA-B82AE6E73DD3}"/>
              </a:ext>
            </a:extLst>
          </p:cNvPr>
          <p:cNvSpPr/>
          <p:nvPr/>
        </p:nvSpPr>
        <p:spPr>
          <a:xfrm>
            <a:off x="1246910" y="329507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D5A3AFE-7A28-4CE0-94E0-48E9BE3DB527}"/>
              </a:ext>
            </a:extLst>
          </p:cNvPr>
          <p:cNvSpPr/>
          <p:nvPr/>
        </p:nvSpPr>
        <p:spPr>
          <a:xfrm>
            <a:off x="3542146" y="2845857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FC3228-9375-4CA7-87B4-C360C99A0698}"/>
              </a:ext>
            </a:extLst>
          </p:cNvPr>
          <p:cNvSpPr/>
          <p:nvPr/>
        </p:nvSpPr>
        <p:spPr>
          <a:xfrm>
            <a:off x="7675419" y="311371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1A77EF-2126-4EA4-862C-E218D989B9BB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통계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클릭 시 </a:t>
            </a:r>
            <a:r>
              <a:rPr lang="ko-KR" altLang="en-US" sz="1200" b="1" dirty="0">
                <a:solidFill>
                  <a:srgbClr val="0070C0"/>
                </a:solidFill>
              </a:rPr>
              <a:t>통합 통계</a:t>
            </a:r>
            <a:r>
              <a:rPr lang="ko-KR" altLang="en-US" sz="1000" dirty="0">
                <a:solidFill>
                  <a:schemeClr val="tx1"/>
                </a:solidFill>
              </a:rPr>
              <a:t> 페이지로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통계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테이블</a:t>
            </a:r>
            <a:r>
              <a:rPr lang="ko-KR" altLang="en-US" sz="1000" dirty="0">
                <a:solidFill>
                  <a:schemeClr val="tx1"/>
                </a:solidFill>
              </a:rPr>
              <a:t> 형태의 통계자료로 정확한 수치 </a:t>
            </a:r>
            <a:r>
              <a:rPr lang="ko-KR" altLang="en-US" sz="1200" b="1" dirty="0">
                <a:solidFill>
                  <a:srgbClr val="FF0000"/>
                </a:solidFill>
              </a:rPr>
              <a:t>확인</a:t>
            </a:r>
            <a:r>
              <a:rPr lang="ko-KR" altLang="en-US" sz="1000" dirty="0">
                <a:solidFill>
                  <a:schemeClr val="tx1"/>
                </a:solidFill>
              </a:rPr>
              <a:t> 가능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통계</a:t>
            </a:r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원반</a:t>
            </a:r>
            <a:r>
              <a:rPr lang="ko-KR" altLang="en-US" sz="1000" dirty="0">
                <a:solidFill>
                  <a:schemeClr val="tx1"/>
                </a:solidFill>
              </a:rPr>
              <a:t> 그래프로 비율을 한눈에 </a:t>
            </a:r>
            <a:r>
              <a:rPr lang="ko-KR" altLang="en-US" sz="1200" b="1" dirty="0">
                <a:solidFill>
                  <a:srgbClr val="FF0000"/>
                </a:solidFill>
              </a:rPr>
              <a:t>확인</a:t>
            </a:r>
            <a:r>
              <a:rPr lang="ko-KR" altLang="en-US" sz="1000" dirty="0">
                <a:solidFill>
                  <a:schemeClr val="tx1"/>
                </a:solidFill>
              </a:rPr>
              <a:t>가능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통계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막대</a:t>
            </a:r>
            <a:r>
              <a:rPr lang="ko-KR" altLang="en-US" sz="1000" dirty="0">
                <a:solidFill>
                  <a:schemeClr val="tx1"/>
                </a:solidFill>
              </a:rPr>
              <a:t> 그래프로 비교상수치 차이를 한눈에 </a:t>
            </a:r>
            <a:r>
              <a:rPr lang="ko-KR" altLang="en-US" sz="1200" b="1" dirty="0">
                <a:solidFill>
                  <a:srgbClr val="FF0000"/>
                </a:solidFill>
              </a:rPr>
              <a:t>확인</a:t>
            </a:r>
            <a:r>
              <a:rPr lang="ko-KR" altLang="en-US" sz="1000" dirty="0">
                <a:solidFill>
                  <a:schemeClr val="tx1"/>
                </a:solidFill>
              </a:rPr>
              <a:t>가능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0EEF48A-A92C-4097-BF5D-388368903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09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앞으로의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16556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500" dirty="0">
                <a:latin typeface="굴림" panose="020B0600000101010101" pitchFamily="50" charset="-127"/>
              </a:rPr>
              <a:t>문제점 체크</a:t>
            </a:r>
            <a:endParaRPr lang="en-US" altLang="ko-KR" sz="2500" dirty="0">
              <a:latin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</a:rPr>
              <a:t>- </a:t>
            </a:r>
            <a:r>
              <a:rPr lang="ko-KR" altLang="en-US" sz="1600" dirty="0">
                <a:latin typeface="굴림" panose="020B0600000101010101" pitchFamily="50" charset="-127"/>
              </a:rPr>
              <a:t>명확하지 않은 설명 개선</a:t>
            </a:r>
            <a:endParaRPr lang="en-US" altLang="ko-KR" sz="1600" dirty="0">
              <a:latin typeface="굴림" panose="020B0600000101010101" pitchFamily="50" charset="-127"/>
            </a:endParaRPr>
          </a:p>
          <a:p>
            <a:pPr marL="0" indent="0">
              <a:buNone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82AF48-4344-447F-AB70-30D47440753C}"/>
              </a:ext>
            </a:extLst>
          </p:cNvPr>
          <p:cNvSpPr txBox="1">
            <a:spLocks/>
          </p:cNvSpPr>
          <p:nvPr/>
        </p:nvSpPr>
        <p:spPr>
          <a:xfrm>
            <a:off x="838200" y="3916218"/>
            <a:ext cx="10515600" cy="19642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/>
              <a:t>구현할 예정 사항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1600" dirty="0"/>
              <a:t>-  </a:t>
            </a:r>
            <a:r>
              <a:rPr lang="ko-KR" altLang="en-US" sz="1600" dirty="0"/>
              <a:t>해당 버튼 클릭 시 이동되기로 한 </a:t>
            </a:r>
            <a:r>
              <a:rPr lang="ko-KR" altLang="en-US" sz="1600" dirty="0" err="1"/>
              <a:t>미구현된</a:t>
            </a:r>
            <a:r>
              <a:rPr lang="ko-KR" altLang="en-US" sz="1600" dirty="0"/>
              <a:t> 화면 구성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테이블 자료 및 </a:t>
            </a:r>
            <a:r>
              <a:rPr lang="en-US" altLang="ko-KR" sz="1600" dirty="0" err="1"/>
              <a:t>erp</a:t>
            </a:r>
            <a:r>
              <a:rPr lang="en-US" altLang="ko-KR" sz="1600" dirty="0"/>
              <a:t> </a:t>
            </a:r>
            <a:r>
              <a:rPr lang="ko-KR" altLang="en-US" sz="1600" dirty="0"/>
              <a:t>로드맵 자료 삽입 및 부가 설명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9D67C8-1C57-4378-81E4-0CD6212F4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910" y="1773382"/>
            <a:ext cx="448359" cy="4483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C08E1D-6D2E-4F97-9751-467BD4D82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15" y="126797"/>
            <a:ext cx="558641" cy="5586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77B244E-FBC0-4707-B045-6CF3B5917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848" y="3934690"/>
            <a:ext cx="448359" cy="44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27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끝마침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16556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500" dirty="0">
                <a:latin typeface="굴림" panose="020B0600000101010101" pitchFamily="50" charset="-127"/>
              </a:rPr>
              <a:t>봐주셔서 감사합니다</a:t>
            </a:r>
            <a:r>
              <a:rPr lang="en-US" altLang="ko-KR" sz="2500" dirty="0">
                <a:latin typeface="굴림" panose="020B0600000101010101" pitchFamily="50" charset="-127"/>
              </a:rPr>
              <a:t>!!!!</a:t>
            </a:r>
            <a:endParaRPr lang="ko-KR" altLang="en-US" sz="1600" dirty="0">
              <a:latin typeface="굴림" panose="020B0600000101010101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733931F-914D-4D16-9649-9A1514404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05" y="0"/>
            <a:ext cx="680440" cy="68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31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 ※.</a:t>
            </a:r>
            <a:r>
              <a:rPr lang="ko-KR" altLang="en-US" dirty="0"/>
              <a:t>목차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82AF48-4344-447F-AB70-30D47440753C}"/>
              </a:ext>
            </a:extLst>
          </p:cNvPr>
          <p:cNvSpPr txBox="1">
            <a:spLocks/>
          </p:cNvSpPr>
          <p:nvPr/>
        </p:nvSpPr>
        <p:spPr>
          <a:xfrm>
            <a:off x="838200" y="1514764"/>
            <a:ext cx="10515600" cy="43657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1. </a:t>
            </a:r>
            <a:r>
              <a:rPr lang="ko-KR" altLang="en-US" sz="2400" dirty="0"/>
              <a:t>팀원소개</a:t>
            </a:r>
            <a:r>
              <a:rPr lang="en-US" altLang="ko-KR" sz="2400" dirty="0"/>
              <a:t>( </a:t>
            </a:r>
            <a:r>
              <a:rPr lang="ko-KR" altLang="en-US" sz="2400" dirty="0"/>
              <a:t>밑에 다 하고 나서 넣기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프로젝트 개요</a:t>
            </a:r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데이터베이스 설계서</a:t>
            </a:r>
            <a:r>
              <a:rPr lang="en-US" altLang="ko-KR" sz="2400" dirty="0"/>
              <a:t>(ERD)</a:t>
            </a:r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테이블 설계서</a:t>
            </a:r>
          </a:p>
          <a:p>
            <a:r>
              <a:rPr lang="en-US" altLang="ko-KR" sz="2400" dirty="0"/>
              <a:t>5. </a:t>
            </a:r>
            <a:r>
              <a:rPr lang="ko-KR" altLang="en-US" sz="2400" dirty="0"/>
              <a:t>화면 </a:t>
            </a:r>
            <a:r>
              <a:rPr lang="en-US" altLang="ko-KR" sz="2400" dirty="0" err="1"/>
              <a:t>ui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1BC0A8-D422-4020-A30D-F9EEE426D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46" y="-1"/>
            <a:ext cx="748937" cy="74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8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16556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500" dirty="0">
                <a:latin typeface="굴림" panose="020B0600000101010101" pitchFamily="50" charset="-127"/>
              </a:rPr>
              <a:t>프로젝트 선택 동기</a:t>
            </a:r>
            <a:endParaRPr lang="en-US" altLang="ko-KR" sz="2500" dirty="0">
              <a:latin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</a:rPr>
              <a:t>- </a:t>
            </a:r>
            <a:r>
              <a:rPr lang="ko-KR" altLang="en-US" sz="1600" dirty="0">
                <a:latin typeface="굴림" panose="020B0600000101010101" pitchFamily="50" charset="-127"/>
              </a:rPr>
              <a:t>현 </a:t>
            </a:r>
            <a:r>
              <a:rPr lang="en-US" altLang="ko-KR" sz="1600" dirty="0">
                <a:latin typeface="굴림" panose="020B0600000101010101" pitchFamily="50" charset="-127"/>
              </a:rPr>
              <a:t>4</a:t>
            </a:r>
            <a:r>
              <a:rPr lang="ko-KR" altLang="en-US" sz="1600" dirty="0">
                <a:latin typeface="굴림" panose="020B0600000101010101" pitchFamily="50" charset="-127"/>
              </a:rPr>
              <a:t>차 산업 사회에서의 활동 도중 다양하게 접하는 여러 </a:t>
            </a:r>
            <a:r>
              <a:rPr lang="en-US" altLang="ko-KR" sz="1600" dirty="0" err="1">
                <a:latin typeface="굴림" panose="020B0600000101010101" pitchFamily="50" charset="-127"/>
              </a:rPr>
              <a:t>erp</a:t>
            </a:r>
            <a:r>
              <a:rPr lang="en-US" altLang="ko-KR" sz="1600" dirty="0">
                <a:latin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</a:rPr>
              <a:t>시스템의 활용사례 중에서 </a:t>
            </a:r>
            <a:r>
              <a:rPr lang="en-US" altLang="ko-KR" sz="1600" dirty="0">
                <a:latin typeface="굴림" panose="020B0600000101010101" pitchFamily="50" charset="-127"/>
              </a:rPr>
              <a:t>(</a:t>
            </a:r>
            <a:r>
              <a:rPr lang="ko-KR" altLang="en-US" sz="1600" dirty="0" err="1">
                <a:latin typeface="굴림" panose="020B0600000101010101" pitchFamily="50" charset="-127"/>
              </a:rPr>
              <a:t>좀있다</a:t>
            </a:r>
            <a:r>
              <a:rPr lang="en-US" altLang="ko-KR" sz="1600" dirty="0">
                <a:latin typeface="굴림" panose="020B0600000101010101" pitchFamily="50" charset="-127"/>
              </a:rPr>
              <a:t>)</a:t>
            </a: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82AF48-4344-447F-AB70-30D47440753C}"/>
              </a:ext>
            </a:extLst>
          </p:cNvPr>
          <p:cNvSpPr txBox="1">
            <a:spLocks/>
          </p:cNvSpPr>
          <p:nvPr/>
        </p:nvSpPr>
        <p:spPr>
          <a:xfrm>
            <a:off x="838200" y="3916218"/>
            <a:ext cx="10515600" cy="19642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/>
              <a:t>프로젝트 진행 목표</a:t>
            </a:r>
            <a:endParaRPr lang="en-US" altLang="ko-KR" sz="2500" dirty="0"/>
          </a:p>
          <a:p>
            <a:pPr>
              <a:buFontTx/>
              <a:buChar char="-"/>
            </a:pPr>
            <a:r>
              <a:rPr lang="ko-KR" altLang="en-US" sz="1600" dirty="0"/>
              <a:t>다양하고 세분화된 통합검색기능을 통해 사용자에게 편의성을 제공할 수 있는 재고관리 시스템 제공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게시판 기능 통해 사용자들 간의 원활한 의사소통 및 의사소통 형성과 연계된 재고관리 시스템 제공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사용자에게 개별 및 종합 통계 시스템들을 통한 직관적</a:t>
            </a:r>
            <a:r>
              <a:rPr lang="en-US" altLang="ko-KR" sz="1600" dirty="0"/>
              <a:t>, </a:t>
            </a:r>
            <a:r>
              <a:rPr lang="ko-KR" altLang="en-US" sz="1600" dirty="0"/>
              <a:t>시각적 자료 제공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ED7504-95B8-4272-8202-634E1D2DD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15" y="3953164"/>
            <a:ext cx="341666" cy="3416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64FFE5-390E-4FE1-AE1B-B0B848219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243" y="1801090"/>
            <a:ext cx="415636" cy="4156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1EDA82D-DA89-48E0-89CF-E3A8F1A72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593" y="121285"/>
            <a:ext cx="498738" cy="49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7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설계서</a:t>
            </a:r>
            <a:r>
              <a:rPr lang="en-US" altLang="ko-KR" dirty="0"/>
              <a:t>(ERD)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45CF81-2A84-4544-8CA6-0E40DCA62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2743"/>
            <a:ext cx="7861663" cy="4916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EEE2D9-1FC9-4E40-A383-1798D6F1C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9862" y="1260542"/>
            <a:ext cx="2653937" cy="491642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ko-KR" altLang="en-US" sz="1400" dirty="0"/>
              <a:t>데이터 베이스 설계 설명</a:t>
            </a:r>
            <a:r>
              <a:rPr lang="en-US" altLang="ko-KR" sz="1400" dirty="0"/>
              <a:t>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/>
              <a:t>현재 총 </a:t>
            </a:r>
            <a:r>
              <a:rPr lang="en-US" altLang="ko-KR" sz="1400" dirty="0"/>
              <a:t>25 </a:t>
            </a:r>
            <a:r>
              <a:rPr lang="ko-KR" altLang="en-US" sz="1400" dirty="0"/>
              <a:t>테이블로 구성</a:t>
            </a:r>
            <a:endParaRPr lang="en-US" altLang="ko-KR" sz="1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/>
              <a:t>크게 </a:t>
            </a:r>
            <a:r>
              <a:rPr lang="en-US" altLang="ko-KR" sz="1400" dirty="0"/>
              <a:t>5 </a:t>
            </a:r>
            <a:r>
              <a:rPr lang="ko-KR" altLang="en-US" sz="1400" dirty="0"/>
              <a:t>범위로 분류하여 </a:t>
            </a:r>
            <a:br>
              <a:rPr lang="en-US" altLang="ko-KR" sz="1400" dirty="0"/>
            </a:br>
            <a:r>
              <a:rPr lang="ko-KR" altLang="en-US" sz="1400" dirty="0"/>
              <a:t>구성</a:t>
            </a:r>
            <a:endParaRPr lang="en-US" altLang="ko-KR" sz="1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/>
              <a:t>현재 가전 속성 류 테이블</a:t>
            </a:r>
            <a:br>
              <a:rPr lang="en-US" altLang="ko-KR" sz="1400" dirty="0"/>
            </a:br>
            <a:r>
              <a:rPr lang="en-US" altLang="ko-KR" sz="1400" dirty="0"/>
              <a:t>,TV </a:t>
            </a:r>
            <a:r>
              <a:rPr lang="ko-KR" altLang="en-US" sz="1400" dirty="0"/>
              <a:t>속성 류 테이블</a:t>
            </a:r>
            <a:br>
              <a:rPr lang="en-US" altLang="ko-KR" sz="1400" dirty="0"/>
            </a:br>
            <a:r>
              <a:rPr lang="en-US" altLang="ko-KR" sz="1400" dirty="0"/>
              <a:t>,PC</a:t>
            </a:r>
            <a:r>
              <a:rPr lang="ko-KR" altLang="en-US" sz="1400" dirty="0"/>
              <a:t> 속성 류 테이블</a:t>
            </a:r>
            <a:r>
              <a:rPr lang="en-US" altLang="ko-KR" sz="1400" dirty="0"/>
              <a:t> </a:t>
            </a:r>
            <a:br>
              <a:rPr lang="en-US" altLang="ko-KR" sz="1400" dirty="0"/>
            </a:br>
            <a:r>
              <a:rPr lang="en-US" altLang="ko-KR" sz="1400" dirty="0"/>
              <a:t>,</a:t>
            </a:r>
            <a:r>
              <a:rPr lang="ko-KR" altLang="en-US" sz="1400" dirty="0"/>
              <a:t>모바일 속성 류 테이블</a:t>
            </a:r>
            <a:br>
              <a:rPr lang="en-US" altLang="ko-KR" sz="1400" dirty="0"/>
            </a:br>
            <a:r>
              <a:rPr lang="en-US" altLang="ko-KR" sz="1400" dirty="0"/>
              <a:t>,</a:t>
            </a:r>
            <a:r>
              <a:rPr lang="ko-KR" altLang="en-US" sz="1400" dirty="0"/>
              <a:t>공용 테이블</a:t>
            </a:r>
            <a:r>
              <a:rPr lang="en-US" altLang="ko-KR" sz="1400" dirty="0"/>
              <a:t> </a:t>
            </a:r>
            <a:br>
              <a:rPr lang="en-US" altLang="ko-KR" sz="1400" dirty="0"/>
            </a:br>
            <a:r>
              <a:rPr lang="en-US" altLang="ko-KR" sz="1400" dirty="0"/>
              <a:t>,</a:t>
            </a:r>
            <a:r>
              <a:rPr lang="ko-KR" altLang="en-US" sz="1400" dirty="0"/>
              <a:t>보드 테이블 등으로 분류</a:t>
            </a:r>
            <a:endParaRPr lang="en-US" altLang="ko-KR" sz="1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/>
              <a:t>관리하고자 하는 대분류 테이블과 이하 하위 테이블과 데이터를 제공하고 받는 테이블들을 효과적으로 정렬하고 작업하기 위함</a:t>
            </a:r>
            <a:endParaRPr lang="en-US" altLang="ko-KR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A9E754-8A4D-47D4-B324-D86178CEA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68" y="125641"/>
            <a:ext cx="623296" cy="6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3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B537C03-7678-4C27-858E-38CA3879D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3838645"/>
            <a:ext cx="3048425" cy="122889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6C5640E-1A5F-4A6D-8168-FBB27E575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2545646"/>
            <a:ext cx="3029373" cy="122889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EEE839C-7AD4-4F60-AC4B-CD2DA9BC8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5131644"/>
            <a:ext cx="3734321" cy="122889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9AEC86-CD01-4B3E-B6F2-0BD4A32A4D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7"/>
            <a:ext cx="3343742" cy="1228896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5D24865A-D143-4D5A-BE66-FE423C08CDD2}"/>
              </a:ext>
            </a:extLst>
          </p:cNvPr>
          <p:cNvSpPr/>
          <p:nvPr/>
        </p:nvSpPr>
        <p:spPr>
          <a:xfrm>
            <a:off x="2198662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D4106F9-15C4-47A3-8813-71DB7AD57C0E}"/>
              </a:ext>
            </a:extLst>
          </p:cNvPr>
          <p:cNvSpPr/>
          <p:nvPr/>
        </p:nvSpPr>
        <p:spPr>
          <a:xfrm>
            <a:off x="1482436" y="2631992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79A1FC6-6A91-458F-9709-B59F7F7786BD}"/>
              </a:ext>
            </a:extLst>
          </p:cNvPr>
          <p:cNvSpPr/>
          <p:nvPr/>
        </p:nvSpPr>
        <p:spPr>
          <a:xfrm>
            <a:off x="1482436" y="3912161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19C69CC-3379-4CAC-9A62-EF2E773794E7}"/>
              </a:ext>
            </a:extLst>
          </p:cNvPr>
          <p:cNvSpPr/>
          <p:nvPr/>
        </p:nvSpPr>
        <p:spPr>
          <a:xfrm>
            <a:off x="2189136" y="5205532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233487C8-BA16-4339-93B3-01BC612F0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831749"/>
              </p:ext>
            </p:extLst>
          </p:nvPr>
        </p:nvGraphicFramePr>
        <p:xfrm>
          <a:off x="4890989" y="1252644"/>
          <a:ext cx="6472412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738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4574674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1172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ID_CATEGORIES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데이터베이스에 저장되어 있는 대분류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_Categories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에 대한 자료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, TV, PC,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)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, TV, PC,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)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카테고리를 명칭으로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NULL,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UNIQUE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1172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COLOR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데이터베이스에 저장되어 있는 제품들의 컬러에 대한 자료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COLOR_CODE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내의 컬러를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(PK)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COLOR_NAME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내의 컬러를 명칭으로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NOT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NULL, UNIQUE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105564"/>
                  </a:ext>
                </a:extLst>
              </a:tr>
              <a:tr h="1172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③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BRAND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데이터베이스에 저장되어 있는 제품들의 상표에 대한 자료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BRAND_CODE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내의 상표를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(PK)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BRAND_NAME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내의 상표를 명칭으로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NOT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NULL, UNIQUE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  <a:tr h="1172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④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ENERGY_GRADE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데이터베이스에 저장되어 있는 제품들의 전력 소비 등급에 대한 자료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ENERGY_GRADE_CODE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내의 에너지 소비 등급을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ENERGY_GRADE_NAME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내의 에너지 소비 등급을 명칭으로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NULL, UNIQUE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383108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268EE13B-35C5-46CC-90C6-53F480D6F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4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118B0C-6AD7-4BB0-BF42-EC8CDE6A3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3905795" cy="15146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00E7DC-44BA-4959-A28A-EB442F45E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3838645"/>
            <a:ext cx="4172532" cy="151468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D15FC951-0B38-4E86-82AA-9E4F7E193E60}"/>
              </a:ext>
            </a:extLst>
          </p:cNvPr>
          <p:cNvSpPr/>
          <p:nvPr/>
        </p:nvSpPr>
        <p:spPr>
          <a:xfrm>
            <a:off x="2595825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FFE5CDA-B9ED-4771-81F2-E157AF827B96}"/>
              </a:ext>
            </a:extLst>
          </p:cNvPr>
          <p:cNvSpPr/>
          <p:nvPr/>
        </p:nvSpPr>
        <p:spPr>
          <a:xfrm>
            <a:off x="2946407" y="3920460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33">
            <a:extLst>
              <a:ext uri="{FF2B5EF4-FFF2-40B4-BE49-F238E27FC236}">
                <a16:creationId xmlns:a16="http://schemas.microsoft.com/office/drawing/2014/main" id="{136183DD-E05D-4ED8-9609-D5FAC3C2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991807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ID_G_SUB_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중분류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중 중분류 카테고리의 정보를 관리하는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가전의 중분류 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G_SUB_CATEGORY_NAME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가전의 중분류 카테고리를 이름으로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NULL,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UNIQUE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ID_G_SUB_SUB_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소분류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중분류 중 소분류 정보를 관리하는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중분류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G_SUB_SUB_CATEGORY_CODE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가전의 중분류 중 소분류 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G_SUB_SUB_CATEGORY_NAME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가전의 중분류 중 소분류 카테고리를 이름으로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176036A8-1BCC-497F-B534-1F3C0480F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7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C555C6-3B55-4A7A-ADBE-64635EECB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4258269" cy="4991797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CD9AB39B-2925-4C7C-8D48-860E5D7912C1}"/>
              </a:ext>
            </a:extLst>
          </p:cNvPr>
          <p:cNvSpPr/>
          <p:nvPr/>
        </p:nvSpPr>
        <p:spPr>
          <a:xfrm>
            <a:off x="1893865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B7E954-33FF-4621-89FB-ABA956CF3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  <p:graphicFrame>
        <p:nvGraphicFramePr>
          <p:cNvPr id="10" name="표 33">
            <a:extLst>
              <a:ext uri="{FF2B5EF4-FFF2-40B4-BE49-F238E27FC236}">
                <a16:creationId xmlns:a16="http://schemas.microsoft.com/office/drawing/2014/main" id="{BB07837C-69EB-4172-A185-0F30A5859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958166"/>
              </p:ext>
            </p:extLst>
          </p:nvPr>
        </p:nvGraphicFramePr>
        <p:xfrm>
          <a:off x="6095999" y="1252644"/>
          <a:ext cx="5267402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292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77111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4688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ID_G_ITEMS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안에 저장된 가전 제품에 대한 통합 자료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중분류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G_SUB_SUB_CATEGORY_CODE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소분류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BRAND_CODE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상호명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G_ITEM_CODE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G_ITEM_NAME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명칭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G_BUILD_DAY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제작 일자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ENERGY_GRADE_CODE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에너지 소비 등급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G_POWER_CONSUM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소비 전력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COLOR_CODE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색깔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G_ITEM_SIZE_X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가로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G_ITEM_SIZE_Y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세로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G_ITEM_SIZE_Z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높이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G_DISCONTINUED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단종된 가전 제품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‘false’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G_PIC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이미지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33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7E54DF-0A8B-4ED2-B5C6-21C6EE456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3353268" cy="18100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B1BC52-E0C1-49B4-99C2-261B07599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3838645"/>
            <a:ext cx="3515216" cy="1810003"/>
          </a:xfrm>
          <a:prstGeom prst="rect">
            <a:avLst/>
          </a:prstGeom>
        </p:spPr>
      </p:pic>
      <p:graphicFrame>
        <p:nvGraphicFramePr>
          <p:cNvPr id="10" name="표 33">
            <a:extLst>
              <a:ext uri="{FF2B5EF4-FFF2-40B4-BE49-F238E27FC236}">
                <a16:creationId xmlns:a16="http://schemas.microsoft.com/office/drawing/2014/main" id="{2BE7DA33-7B72-4373-B1B0-E1F731F20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23110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ID_G_INPUT_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가전제품 입고일 날짜 저장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G_INPUT_DATE_NO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입고일 날짜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G_ITEM_CODE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G_INPUT_DATE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입고일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G_STOCK_IN_CNT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창고 입고 개수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ID_G_OUTPUT_DATE_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가전제품 출고일 날짜 저장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G_OUTPUT_DATE_NO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출고일 날짜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G_ITEM_CODE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G_OUTPUT_DATE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출고일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G_STOCK_OUT_CNT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창고 출고 개수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00484F0E-01E1-4400-A946-2824E0B4C964}"/>
              </a:ext>
            </a:extLst>
          </p:cNvPr>
          <p:cNvSpPr/>
          <p:nvPr/>
        </p:nvSpPr>
        <p:spPr>
          <a:xfrm>
            <a:off x="2383393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A68A5EC-4EEB-4759-8DE5-83FCC816D785}"/>
              </a:ext>
            </a:extLst>
          </p:cNvPr>
          <p:cNvSpPr/>
          <p:nvPr/>
        </p:nvSpPr>
        <p:spPr>
          <a:xfrm>
            <a:off x="2567718" y="3920460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86CCAA5-74C9-43A2-8A60-2ACD5BEC7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5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3564</Words>
  <Application>Microsoft Office PowerPoint</Application>
  <PresentationFormat>와이드스크린</PresentationFormat>
  <Paragraphs>581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굴림</vt:lpstr>
      <vt:lpstr>맑은 고딕</vt:lpstr>
      <vt:lpstr>Arial</vt:lpstr>
      <vt:lpstr>Wingdings</vt:lpstr>
      <vt:lpstr>Office 테마</vt:lpstr>
      <vt:lpstr>4조 새벽코딩   </vt:lpstr>
      <vt:lpstr>목차(중간과정)</vt:lpstr>
      <vt:lpstr> ※.목차</vt:lpstr>
      <vt:lpstr>1. 프로젝트 개요</vt:lpstr>
      <vt:lpstr>2. 데이터베이스 설계서(ERD)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4. 화면 ui 구성</vt:lpstr>
      <vt:lpstr>4. 화면 ui 구성</vt:lpstr>
      <vt:lpstr>4. 화면 ui 구성</vt:lpstr>
      <vt:lpstr>4. 화면 ui 구성</vt:lpstr>
      <vt:lpstr>4. 화면 ui 구성</vt:lpstr>
      <vt:lpstr>4. 화면 ui 구성</vt:lpstr>
      <vt:lpstr>4. 화면 ui 구성</vt:lpstr>
      <vt:lpstr>4. 화면 ui 구성</vt:lpstr>
      <vt:lpstr>6. 앞으로의 계획</vt:lpstr>
      <vt:lpstr>끝마침.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새벽코딩   </dc:title>
  <dc:creator>kosmo</dc:creator>
  <cp:lastModifiedBy>kosmo</cp:lastModifiedBy>
  <cp:revision>74</cp:revision>
  <dcterms:created xsi:type="dcterms:W3CDTF">2021-10-15T07:29:04Z</dcterms:created>
  <dcterms:modified xsi:type="dcterms:W3CDTF">2021-10-17T14:52:56Z</dcterms:modified>
</cp:coreProperties>
</file>