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rimson Pro Semi Bold" panose="020B0604020202020204" charset="0"/>
      <p:regular r:id="rId13"/>
    </p:embeddedFont>
    <p:embeddedFont>
      <p:font typeface="Heebo" pitchFamily="2" charset="-79"/>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93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240637"/>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PropGuard: Where Property Meets Safety</a:t>
            </a:r>
            <a:endParaRPr lang="en-US" sz="6150" dirty="0"/>
          </a:p>
        </p:txBody>
      </p:sp>
      <p:sp>
        <p:nvSpPr>
          <p:cNvPr id="4" name="Text 1"/>
          <p:cNvSpPr/>
          <p:nvPr/>
        </p:nvSpPr>
        <p:spPr>
          <a:xfrm>
            <a:off x="793790" y="4537234"/>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PropGuard is a revolutionary solution that leverages technology to combat real estate fraud and safeguard property transactions. It is designed to restore trust and confidence in the Philippine real estate market by providing AI-powered verification tools.</a:t>
            </a:r>
            <a:endParaRPr lang="en-US" sz="1750" dirty="0"/>
          </a:p>
        </p:txBody>
      </p:sp>
      <p:pic>
        <p:nvPicPr>
          <p:cNvPr id="6" name="Picture 5" descr="A logo with a key in the shape of a house&#10;&#10;Description automatically generated">
            <a:extLst>
              <a:ext uri="{FF2B5EF4-FFF2-40B4-BE49-F238E27FC236}">
                <a16:creationId xmlns:a16="http://schemas.microsoft.com/office/drawing/2014/main" id="{933DC4CF-0A5E-164B-8A82-177810122331}"/>
              </a:ext>
            </a:extLst>
          </p:cNvPr>
          <p:cNvPicPr>
            <a:picLocks noChangeAspect="1"/>
          </p:cNvPicPr>
          <p:nvPr/>
        </p:nvPicPr>
        <p:blipFill>
          <a:blip r:embed="rId3"/>
          <a:srcRect l="16252" t="20165" r="16639" b="44867"/>
          <a:stretch/>
        </p:blipFill>
        <p:spPr>
          <a:xfrm>
            <a:off x="8674580" y="1606271"/>
            <a:ext cx="5955820" cy="41825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31028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Backup Slides</a:t>
            </a:r>
            <a:endParaRPr lang="en-US" sz="4450" dirty="0"/>
          </a:p>
        </p:txBody>
      </p:sp>
      <p:sp>
        <p:nvSpPr>
          <p:cNvPr id="3" name="Shape 1"/>
          <p:cNvSpPr/>
          <p:nvPr/>
        </p:nvSpPr>
        <p:spPr>
          <a:xfrm>
            <a:off x="793790" y="3614380"/>
            <a:ext cx="510302" cy="510302"/>
          </a:xfrm>
          <a:prstGeom prst="roundRect">
            <a:avLst>
              <a:gd name="adj" fmla="val 6667"/>
            </a:avLst>
          </a:prstGeom>
          <a:solidFill>
            <a:srgbClr val="F2EEEE"/>
          </a:solidFill>
          <a:ln/>
        </p:spPr>
        <p:txBody>
          <a:bodyPr/>
          <a:lstStyle/>
          <a:p>
            <a:endParaRPr lang="en-US"/>
          </a:p>
        </p:txBody>
      </p:sp>
      <p:sp>
        <p:nvSpPr>
          <p:cNvPr id="4" name="Text 2"/>
          <p:cNvSpPr/>
          <p:nvPr/>
        </p:nvSpPr>
        <p:spPr>
          <a:xfrm>
            <a:off x="988100" y="3699391"/>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5" name="Text 3"/>
          <p:cNvSpPr/>
          <p:nvPr/>
        </p:nvSpPr>
        <p:spPr>
          <a:xfrm>
            <a:off x="1530906"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Fraud Case Studies</a:t>
            </a:r>
            <a:endParaRPr lang="en-US" sz="2200" dirty="0"/>
          </a:p>
        </p:txBody>
      </p:sp>
      <p:sp>
        <p:nvSpPr>
          <p:cNvPr id="6" name="Text 4"/>
          <p:cNvSpPr/>
          <p:nvPr/>
        </p:nvSpPr>
        <p:spPr>
          <a:xfrm>
            <a:off x="1530906" y="4104799"/>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"The overall threat of the real estate sector is rated medium as the sector is exposed to illegal drugs, corruption, fraud, and terrorism threats." - AMLC</a:t>
            </a:r>
            <a:endParaRPr lang="en-US" sz="1750" dirty="0"/>
          </a:p>
        </p:txBody>
      </p:sp>
      <p:sp>
        <p:nvSpPr>
          <p:cNvPr id="7" name="Shape 5"/>
          <p:cNvSpPr/>
          <p:nvPr/>
        </p:nvSpPr>
        <p:spPr>
          <a:xfrm>
            <a:off x="5216962" y="3614380"/>
            <a:ext cx="510302" cy="510302"/>
          </a:xfrm>
          <a:prstGeom prst="roundRect">
            <a:avLst>
              <a:gd name="adj" fmla="val 6667"/>
            </a:avLst>
          </a:prstGeom>
          <a:solidFill>
            <a:srgbClr val="F2EEEE"/>
          </a:solidFill>
          <a:ln/>
        </p:spPr>
        <p:txBody>
          <a:bodyPr/>
          <a:lstStyle/>
          <a:p>
            <a:endParaRPr lang="en-US"/>
          </a:p>
        </p:txBody>
      </p:sp>
      <p:sp>
        <p:nvSpPr>
          <p:cNvPr id="8" name="Text 6"/>
          <p:cNvSpPr/>
          <p:nvPr/>
        </p:nvSpPr>
        <p:spPr>
          <a:xfrm>
            <a:off x="5387697" y="3699391"/>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9" name="Text 7"/>
          <p:cNvSpPr/>
          <p:nvPr/>
        </p:nvSpPr>
        <p:spPr>
          <a:xfrm>
            <a:off x="5954078"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Tech Stack</a:t>
            </a:r>
            <a:endParaRPr lang="en-US" sz="2200" dirty="0"/>
          </a:p>
        </p:txBody>
      </p:sp>
      <p:sp>
        <p:nvSpPr>
          <p:cNvPr id="10" name="Text 8"/>
          <p:cNvSpPr/>
          <p:nvPr/>
        </p:nvSpPr>
        <p:spPr>
          <a:xfrm>
            <a:off x="5954078" y="4104799"/>
            <a:ext cx="345924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Agentic</a:t>
            </a:r>
            <a:endParaRPr lang="en-US" sz="1750" dirty="0"/>
          </a:p>
        </p:txBody>
      </p:sp>
      <p:sp>
        <p:nvSpPr>
          <p:cNvPr id="11" name="Text 9"/>
          <p:cNvSpPr/>
          <p:nvPr/>
        </p:nvSpPr>
        <p:spPr>
          <a:xfrm>
            <a:off x="5954078" y="4546997"/>
            <a:ext cx="345924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NLP (Sentiment Analysis)</a:t>
            </a:r>
            <a:endParaRPr lang="en-US" sz="1750" dirty="0"/>
          </a:p>
        </p:txBody>
      </p:sp>
      <p:sp>
        <p:nvSpPr>
          <p:cNvPr id="12" name="Text 10"/>
          <p:cNvSpPr/>
          <p:nvPr/>
        </p:nvSpPr>
        <p:spPr>
          <a:xfrm>
            <a:off x="5954078" y="4989195"/>
            <a:ext cx="345924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Webscraping</a:t>
            </a:r>
            <a:endParaRPr lang="en-US" sz="1750" dirty="0"/>
          </a:p>
        </p:txBody>
      </p:sp>
      <p:sp>
        <p:nvSpPr>
          <p:cNvPr id="13" name="Shape 11"/>
          <p:cNvSpPr/>
          <p:nvPr/>
        </p:nvSpPr>
        <p:spPr>
          <a:xfrm>
            <a:off x="9640133" y="3614380"/>
            <a:ext cx="510302" cy="510302"/>
          </a:xfrm>
          <a:prstGeom prst="roundRect">
            <a:avLst>
              <a:gd name="adj" fmla="val 6667"/>
            </a:avLst>
          </a:prstGeom>
          <a:solidFill>
            <a:srgbClr val="F2EEEE"/>
          </a:solidFill>
          <a:ln/>
        </p:spPr>
        <p:txBody>
          <a:bodyPr/>
          <a:lstStyle/>
          <a:p>
            <a:endParaRPr lang="en-US"/>
          </a:p>
        </p:txBody>
      </p:sp>
      <p:sp>
        <p:nvSpPr>
          <p:cNvPr id="14" name="Text 12"/>
          <p:cNvSpPr/>
          <p:nvPr/>
        </p:nvSpPr>
        <p:spPr>
          <a:xfrm>
            <a:off x="9813369" y="3699391"/>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5" name="Text 13"/>
          <p:cNvSpPr/>
          <p:nvPr/>
        </p:nvSpPr>
        <p:spPr>
          <a:xfrm>
            <a:off x="10377249"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Market Analysis</a:t>
            </a:r>
            <a:endParaRPr lang="en-US" sz="2200" dirty="0"/>
          </a:p>
        </p:txBody>
      </p:sp>
      <p:sp>
        <p:nvSpPr>
          <p:cNvPr id="16" name="Text 14"/>
          <p:cNvSpPr/>
          <p:nvPr/>
        </p:nvSpPr>
        <p:spPr>
          <a:xfrm>
            <a:off x="10377249" y="4104799"/>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Rapidly growing real estate market with a 6% CAGR by 2025</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40130"/>
            <a:ext cx="12384405"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Real Estate Fraud is a Major Threat in the Philippines</a:t>
            </a:r>
            <a:endParaRPr lang="en-US" sz="4450" dirty="0"/>
          </a:p>
        </p:txBody>
      </p:sp>
      <p:sp>
        <p:nvSpPr>
          <p:cNvPr id="3" name="Shape 1"/>
          <p:cNvSpPr/>
          <p:nvPr/>
        </p:nvSpPr>
        <p:spPr>
          <a:xfrm>
            <a:off x="1118711" y="2089071"/>
            <a:ext cx="30480" cy="5100280"/>
          </a:xfrm>
          <a:prstGeom prst="roundRect">
            <a:avLst>
              <a:gd name="adj" fmla="val 111628"/>
            </a:avLst>
          </a:prstGeom>
          <a:solidFill>
            <a:srgbClr val="D8D4D4"/>
          </a:solidFill>
          <a:ln/>
        </p:spPr>
        <p:txBody>
          <a:bodyPr/>
          <a:lstStyle/>
          <a:p>
            <a:endParaRPr lang="en-US"/>
          </a:p>
        </p:txBody>
      </p:sp>
      <p:sp>
        <p:nvSpPr>
          <p:cNvPr id="4" name="Shape 2"/>
          <p:cNvSpPr/>
          <p:nvPr/>
        </p:nvSpPr>
        <p:spPr>
          <a:xfrm>
            <a:off x="1358622" y="2584133"/>
            <a:ext cx="793790" cy="30480"/>
          </a:xfrm>
          <a:prstGeom prst="roundRect">
            <a:avLst>
              <a:gd name="adj" fmla="val 111628"/>
            </a:avLst>
          </a:prstGeom>
          <a:solidFill>
            <a:srgbClr val="D8D4D4"/>
          </a:solidFill>
          <a:ln/>
        </p:spPr>
        <p:txBody>
          <a:bodyPr/>
          <a:lstStyle/>
          <a:p>
            <a:endParaRPr lang="en-US"/>
          </a:p>
        </p:txBody>
      </p:sp>
      <p:sp>
        <p:nvSpPr>
          <p:cNvPr id="5" name="Shape 3"/>
          <p:cNvSpPr/>
          <p:nvPr/>
        </p:nvSpPr>
        <p:spPr>
          <a:xfrm>
            <a:off x="878800" y="2344222"/>
            <a:ext cx="510302" cy="510302"/>
          </a:xfrm>
          <a:prstGeom prst="roundRect">
            <a:avLst>
              <a:gd name="adj" fmla="val 6667"/>
            </a:avLst>
          </a:prstGeom>
          <a:solidFill>
            <a:srgbClr val="F2EEEE"/>
          </a:solidFill>
          <a:ln/>
        </p:spPr>
        <p:txBody>
          <a:bodyPr/>
          <a:lstStyle/>
          <a:p>
            <a:endParaRPr lang="en-US"/>
          </a:p>
        </p:txBody>
      </p:sp>
      <p:sp>
        <p:nvSpPr>
          <p:cNvPr id="6" name="Text 4"/>
          <p:cNvSpPr/>
          <p:nvPr/>
        </p:nvSpPr>
        <p:spPr>
          <a:xfrm>
            <a:off x="1073110" y="2429232"/>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7" name="Text 5"/>
          <p:cNvSpPr/>
          <p:nvPr/>
        </p:nvSpPr>
        <p:spPr>
          <a:xfrm>
            <a:off x="2381488" y="23158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Fake Brokers</a:t>
            </a:r>
            <a:endParaRPr lang="en-US" sz="2200" dirty="0"/>
          </a:p>
        </p:txBody>
      </p:sp>
      <p:sp>
        <p:nvSpPr>
          <p:cNvPr id="8" name="Text 6"/>
          <p:cNvSpPr/>
          <p:nvPr/>
        </p:nvSpPr>
        <p:spPr>
          <a:xfrm>
            <a:off x="2381488" y="2806303"/>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Unlicensed brokers exploit vulnerabilities in the market, primarily targeting vulnerable groups like OFWs and foreigners.</a:t>
            </a:r>
            <a:endParaRPr lang="en-US" sz="1750" dirty="0"/>
          </a:p>
        </p:txBody>
      </p:sp>
      <p:sp>
        <p:nvSpPr>
          <p:cNvPr id="9" name="Shape 7"/>
          <p:cNvSpPr/>
          <p:nvPr/>
        </p:nvSpPr>
        <p:spPr>
          <a:xfrm>
            <a:off x="1358622" y="4480798"/>
            <a:ext cx="793790" cy="30480"/>
          </a:xfrm>
          <a:prstGeom prst="roundRect">
            <a:avLst>
              <a:gd name="adj" fmla="val 111628"/>
            </a:avLst>
          </a:prstGeom>
          <a:solidFill>
            <a:srgbClr val="D8D4D4"/>
          </a:solidFill>
          <a:ln/>
        </p:spPr>
        <p:txBody>
          <a:bodyPr/>
          <a:lstStyle/>
          <a:p>
            <a:endParaRPr lang="en-US"/>
          </a:p>
        </p:txBody>
      </p:sp>
      <p:sp>
        <p:nvSpPr>
          <p:cNvPr id="10" name="Shape 8"/>
          <p:cNvSpPr/>
          <p:nvPr/>
        </p:nvSpPr>
        <p:spPr>
          <a:xfrm>
            <a:off x="878800" y="4240887"/>
            <a:ext cx="510302" cy="510302"/>
          </a:xfrm>
          <a:prstGeom prst="roundRect">
            <a:avLst>
              <a:gd name="adj" fmla="val 6667"/>
            </a:avLst>
          </a:prstGeom>
          <a:solidFill>
            <a:srgbClr val="F2EEEE"/>
          </a:solidFill>
          <a:ln/>
        </p:spPr>
        <p:txBody>
          <a:bodyPr/>
          <a:lstStyle/>
          <a:p>
            <a:endParaRPr lang="en-US"/>
          </a:p>
        </p:txBody>
      </p:sp>
      <p:sp>
        <p:nvSpPr>
          <p:cNvPr id="11" name="Text 9"/>
          <p:cNvSpPr/>
          <p:nvPr/>
        </p:nvSpPr>
        <p:spPr>
          <a:xfrm>
            <a:off x="1049536" y="4325898"/>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2" name="Text 10"/>
          <p:cNvSpPr/>
          <p:nvPr/>
        </p:nvSpPr>
        <p:spPr>
          <a:xfrm>
            <a:off x="2381488" y="421255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Fraudulent Listings</a:t>
            </a:r>
            <a:endParaRPr lang="en-US" sz="2200" dirty="0"/>
          </a:p>
        </p:txBody>
      </p:sp>
      <p:sp>
        <p:nvSpPr>
          <p:cNvPr id="13" name="Text 11"/>
          <p:cNvSpPr/>
          <p:nvPr/>
        </p:nvSpPr>
        <p:spPr>
          <a:xfrm>
            <a:off x="2381488" y="4702969"/>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Fake or misleading listings on real estate platforms erode trust among buyers, undermining market confidence.</a:t>
            </a:r>
            <a:endParaRPr lang="en-US" sz="1750" dirty="0"/>
          </a:p>
        </p:txBody>
      </p:sp>
      <p:sp>
        <p:nvSpPr>
          <p:cNvPr id="14" name="Shape 12"/>
          <p:cNvSpPr/>
          <p:nvPr/>
        </p:nvSpPr>
        <p:spPr>
          <a:xfrm>
            <a:off x="1358622" y="6014561"/>
            <a:ext cx="793790" cy="30480"/>
          </a:xfrm>
          <a:prstGeom prst="roundRect">
            <a:avLst>
              <a:gd name="adj" fmla="val 111628"/>
            </a:avLst>
          </a:prstGeom>
          <a:solidFill>
            <a:srgbClr val="D8D4D4"/>
          </a:solidFill>
          <a:ln/>
        </p:spPr>
        <p:txBody>
          <a:bodyPr/>
          <a:lstStyle/>
          <a:p>
            <a:endParaRPr lang="en-US"/>
          </a:p>
        </p:txBody>
      </p:sp>
      <p:sp>
        <p:nvSpPr>
          <p:cNvPr id="15" name="Shape 13"/>
          <p:cNvSpPr/>
          <p:nvPr/>
        </p:nvSpPr>
        <p:spPr>
          <a:xfrm>
            <a:off x="878800" y="5774650"/>
            <a:ext cx="510302" cy="510302"/>
          </a:xfrm>
          <a:prstGeom prst="roundRect">
            <a:avLst>
              <a:gd name="adj" fmla="val 6667"/>
            </a:avLst>
          </a:prstGeom>
          <a:solidFill>
            <a:srgbClr val="F2EEEE"/>
          </a:solidFill>
          <a:ln/>
        </p:spPr>
        <p:txBody>
          <a:bodyPr/>
          <a:lstStyle/>
          <a:p>
            <a:endParaRPr lang="en-US"/>
          </a:p>
        </p:txBody>
      </p:sp>
      <p:sp>
        <p:nvSpPr>
          <p:cNvPr id="16" name="Text 14"/>
          <p:cNvSpPr/>
          <p:nvPr/>
        </p:nvSpPr>
        <p:spPr>
          <a:xfrm>
            <a:off x="1052036" y="5859661"/>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7" name="Text 15"/>
          <p:cNvSpPr/>
          <p:nvPr/>
        </p:nvSpPr>
        <p:spPr>
          <a:xfrm>
            <a:off x="2381488" y="57463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Loss of Trust</a:t>
            </a:r>
            <a:endParaRPr lang="en-US" sz="2200" dirty="0"/>
          </a:p>
        </p:txBody>
      </p:sp>
      <p:sp>
        <p:nvSpPr>
          <p:cNvPr id="18" name="Text 16"/>
          <p:cNvSpPr/>
          <p:nvPr/>
        </p:nvSpPr>
        <p:spPr>
          <a:xfrm>
            <a:off x="2381488" y="6236732"/>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prevalence of fraud negatively impacts the entire real estate sector, discouraging genuine transactions and eroding market integrity.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8509"/>
            <a:ext cx="11353919"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Why Are There 120,000 Fake Real Estate Agents?</a:t>
            </a:r>
            <a:endParaRPr lang="en-US" sz="4450" dirty="0"/>
          </a:p>
        </p:txBody>
      </p:sp>
      <p:sp>
        <p:nvSpPr>
          <p:cNvPr id="3" name="Text 1"/>
          <p:cNvSpPr/>
          <p:nvPr/>
        </p:nvSpPr>
        <p:spPr>
          <a:xfrm>
            <a:off x="793790" y="3634264"/>
            <a:ext cx="3290649"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Tedious Verification Process</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Manual verification of listings and agents is time-consuming, creating opportunities for fraudsters to exploit loopholes.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Limited Manpower</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The lack of sufficient personnel hampers the ability to effectively verify listings and identify fraudulent activities.</a:t>
            </a:r>
            <a:endParaRPr lang="en-US" sz="1750" dirty="0"/>
          </a:p>
        </p:txBody>
      </p:sp>
      <p:sp>
        <p:nvSpPr>
          <p:cNvPr id="7" name="Text 5"/>
          <p:cNvSpPr/>
          <p:nvPr/>
        </p:nvSpPr>
        <p:spPr>
          <a:xfrm>
            <a:off x="9872067" y="3634264"/>
            <a:ext cx="3488769"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Insufficient Verification Tools</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Existing verification tools are limited in scope, failing to detect sophisticated fraud tactics and leaving the market vulnerable.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40036"/>
            <a:ext cx="9371171"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How Can We Combat Real Estate Fraud?</a:t>
            </a:r>
            <a:endParaRPr lang="en-US" sz="4450" dirty="0"/>
          </a:p>
        </p:txBody>
      </p:sp>
      <p:pic>
        <p:nvPicPr>
          <p:cNvPr id="3" name="Image 0" descr="preencoded.png"/>
          <p:cNvPicPr>
            <a:picLocks noChangeAspect="1"/>
          </p:cNvPicPr>
          <p:nvPr/>
        </p:nvPicPr>
        <p:blipFill>
          <a:blip r:embed="rId3"/>
          <a:stretch>
            <a:fillRect/>
          </a:stretch>
        </p:blipFill>
        <p:spPr>
          <a:xfrm>
            <a:off x="793790" y="2288977"/>
            <a:ext cx="566976" cy="566976"/>
          </a:xfrm>
          <a:prstGeom prst="rect">
            <a:avLst/>
          </a:prstGeom>
        </p:spPr>
      </p:pic>
      <p:sp>
        <p:nvSpPr>
          <p:cNvPr id="4" name="Text 1"/>
          <p:cNvSpPr/>
          <p:nvPr/>
        </p:nvSpPr>
        <p:spPr>
          <a:xfrm>
            <a:off x="793790" y="30827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Image Validation</a:t>
            </a:r>
            <a:endParaRPr lang="en-US" sz="2200" dirty="0"/>
          </a:p>
        </p:txBody>
      </p:sp>
      <p:sp>
        <p:nvSpPr>
          <p:cNvPr id="5" name="Text 2"/>
          <p:cNvSpPr/>
          <p:nvPr/>
        </p:nvSpPr>
        <p:spPr>
          <a:xfrm>
            <a:off x="793790" y="3573185"/>
            <a:ext cx="6351270"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Utilizes AI to detect reused or manipulated images, identifying potential fraud.</a:t>
            </a:r>
            <a:endParaRPr lang="en-US" sz="1750" dirty="0"/>
          </a:p>
        </p:txBody>
      </p:sp>
      <p:pic>
        <p:nvPicPr>
          <p:cNvPr id="6" name="Image 1" descr="preencoded.png"/>
          <p:cNvPicPr>
            <a:picLocks noChangeAspect="1"/>
          </p:cNvPicPr>
          <p:nvPr/>
        </p:nvPicPr>
        <p:blipFill>
          <a:blip r:embed="rId4"/>
          <a:stretch>
            <a:fillRect/>
          </a:stretch>
        </p:blipFill>
        <p:spPr>
          <a:xfrm>
            <a:off x="7485221" y="2288977"/>
            <a:ext cx="566976" cy="566976"/>
          </a:xfrm>
          <a:prstGeom prst="rect">
            <a:avLst/>
          </a:prstGeom>
        </p:spPr>
      </p:pic>
      <p:sp>
        <p:nvSpPr>
          <p:cNvPr id="7" name="Text 3"/>
          <p:cNvSpPr/>
          <p:nvPr/>
        </p:nvSpPr>
        <p:spPr>
          <a:xfrm>
            <a:off x="7485221" y="3082766"/>
            <a:ext cx="3223617"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Cross-Platform Verification</a:t>
            </a:r>
            <a:endParaRPr lang="en-US" sz="2200" dirty="0"/>
          </a:p>
        </p:txBody>
      </p:sp>
      <p:sp>
        <p:nvSpPr>
          <p:cNvPr id="8" name="Text 4"/>
          <p:cNvSpPr/>
          <p:nvPr/>
        </p:nvSpPr>
        <p:spPr>
          <a:xfrm>
            <a:off x="7485221" y="3573185"/>
            <a:ext cx="635138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Checks agents' reputations across platforms, flagging inconsistencies or negative feedback.</a:t>
            </a:r>
            <a:endParaRPr lang="en-US" sz="1750" dirty="0"/>
          </a:p>
        </p:txBody>
      </p:sp>
      <p:pic>
        <p:nvPicPr>
          <p:cNvPr id="9" name="Image 2" descr="preencoded.png"/>
          <p:cNvPicPr>
            <a:picLocks noChangeAspect="1"/>
          </p:cNvPicPr>
          <p:nvPr/>
        </p:nvPicPr>
        <p:blipFill>
          <a:blip r:embed="rId5"/>
          <a:stretch>
            <a:fillRect/>
          </a:stretch>
        </p:blipFill>
        <p:spPr>
          <a:xfrm>
            <a:off x="793790" y="4979432"/>
            <a:ext cx="566976" cy="566976"/>
          </a:xfrm>
          <a:prstGeom prst="rect">
            <a:avLst/>
          </a:prstGeom>
        </p:spPr>
      </p:pic>
      <p:sp>
        <p:nvSpPr>
          <p:cNvPr id="10" name="Text 5"/>
          <p:cNvSpPr/>
          <p:nvPr/>
        </p:nvSpPr>
        <p:spPr>
          <a:xfrm>
            <a:off x="793790" y="577322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Trust Scoring</a:t>
            </a:r>
            <a:endParaRPr lang="en-US" sz="2200" dirty="0"/>
          </a:p>
        </p:txBody>
      </p:sp>
      <p:sp>
        <p:nvSpPr>
          <p:cNvPr id="11" name="Text 6"/>
          <p:cNvSpPr/>
          <p:nvPr/>
        </p:nvSpPr>
        <p:spPr>
          <a:xfrm>
            <a:off x="793790" y="6263640"/>
            <a:ext cx="6351270"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Evaluates the credibility of listings and agents based on various data points, generating a trust score.</a:t>
            </a:r>
            <a:endParaRPr lang="en-US" sz="1750" dirty="0"/>
          </a:p>
        </p:txBody>
      </p:sp>
      <p:pic>
        <p:nvPicPr>
          <p:cNvPr id="12" name="Image 3" descr="preencoded.png"/>
          <p:cNvPicPr>
            <a:picLocks noChangeAspect="1"/>
          </p:cNvPicPr>
          <p:nvPr/>
        </p:nvPicPr>
        <p:blipFill>
          <a:blip r:embed="rId6"/>
          <a:stretch>
            <a:fillRect/>
          </a:stretch>
        </p:blipFill>
        <p:spPr>
          <a:xfrm>
            <a:off x="7485221" y="4979432"/>
            <a:ext cx="566976" cy="566976"/>
          </a:xfrm>
          <a:prstGeom prst="rect">
            <a:avLst/>
          </a:prstGeom>
        </p:spPr>
      </p:pic>
      <p:sp>
        <p:nvSpPr>
          <p:cNvPr id="13" name="Text 7"/>
          <p:cNvSpPr/>
          <p:nvPr/>
        </p:nvSpPr>
        <p:spPr>
          <a:xfrm>
            <a:off x="7485221" y="577322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Sentiment Analysis</a:t>
            </a:r>
            <a:endParaRPr lang="en-US" sz="2200" dirty="0"/>
          </a:p>
        </p:txBody>
      </p:sp>
      <p:sp>
        <p:nvSpPr>
          <p:cNvPr id="14" name="Text 8"/>
          <p:cNvSpPr/>
          <p:nvPr/>
        </p:nvSpPr>
        <p:spPr>
          <a:xfrm>
            <a:off x="7485221" y="6263640"/>
            <a:ext cx="635138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Analyzes customer reviews to gauge user satisfaction and identify potential red flags.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68561"/>
            <a:ext cx="9200078"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Why Is Technology the Bridge to Trust?</a:t>
            </a:r>
            <a:endParaRPr lang="en-US" sz="4450" dirty="0"/>
          </a:p>
        </p:txBody>
      </p:sp>
      <p:pic>
        <p:nvPicPr>
          <p:cNvPr id="3" name="Image 0" descr="preencoded.png"/>
          <p:cNvPicPr>
            <a:picLocks noChangeAspect="1"/>
          </p:cNvPicPr>
          <p:nvPr/>
        </p:nvPicPr>
        <p:blipFill>
          <a:blip r:embed="rId3"/>
          <a:stretch>
            <a:fillRect/>
          </a:stretch>
        </p:blipFill>
        <p:spPr>
          <a:xfrm>
            <a:off x="793790" y="1917502"/>
            <a:ext cx="1134070" cy="1814513"/>
          </a:xfrm>
          <a:prstGeom prst="rect">
            <a:avLst/>
          </a:prstGeom>
        </p:spPr>
      </p:pic>
      <p:sp>
        <p:nvSpPr>
          <p:cNvPr id="4" name="Text 1"/>
          <p:cNvSpPr/>
          <p:nvPr/>
        </p:nvSpPr>
        <p:spPr>
          <a:xfrm>
            <a:off x="22680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User Trust Issues</a:t>
            </a:r>
            <a:endParaRPr lang="en-US" sz="2200" dirty="0"/>
          </a:p>
        </p:txBody>
      </p:sp>
      <p:sp>
        <p:nvSpPr>
          <p:cNvPr id="5" name="Text 2"/>
          <p:cNvSpPr/>
          <p:nvPr/>
        </p:nvSpPr>
        <p:spPr>
          <a:xfrm>
            <a:off x="2268022" y="2634734"/>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lack of trust in online transactions due to fraud is a major barrier to growth.</a:t>
            </a:r>
            <a:endParaRPr lang="en-US" sz="1750" dirty="0"/>
          </a:p>
        </p:txBody>
      </p:sp>
      <p:pic>
        <p:nvPicPr>
          <p:cNvPr id="6" name="Image 1" descr="preencoded.png"/>
          <p:cNvPicPr>
            <a:picLocks noChangeAspect="1"/>
          </p:cNvPicPr>
          <p:nvPr/>
        </p:nvPicPr>
        <p:blipFill>
          <a:blip r:embed="rId4"/>
          <a:stretch>
            <a:fillRect/>
          </a:stretch>
        </p:blipFill>
        <p:spPr>
          <a:xfrm>
            <a:off x="793790" y="3732014"/>
            <a:ext cx="1134070" cy="1814513"/>
          </a:xfrm>
          <a:prstGeom prst="rect">
            <a:avLst/>
          </a:prstGeom>
        </p:spPr>
      </p:pic>
      <p:sp>
        <p:nvSpPr>
          <p:cNvPr id="7" name="Text 3"/>
          <p:cNvSpPr/>
          <p:nvPr/>
        </p:nvSpPr>
        <p:spPr>
          <a:xfrm>
            <a:off x="2268022" y="3958828"/>
            <a:ext cx="3120390"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Unique Philippine Context</a:t>
            </a:r>
            <a:endParaRPr lang="en-US" sz="2200" dirty="0"/>
          </a:p>
        </p:txBody>
      </p:sp>
      <p:sp>
        <p:nvSpPr>
          <p:cNvPr id="8" name="Text 4"/>
          <p:cNvSpPr/>
          <p:nvPr/>
        </p:nvSpPr>
        <p:spPr>
          <a:xfrm>
            <a:off x="2268022" y="4449247"/>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rapidly growing real estate market coupled with manual verification processes creates vulnerabilities.</a:t>
            </a:r>
            <a:endParaRPr lang="en-US" sz="1750" dirty="0"/>
          </a:p>
        </p:txBody>
      </p:sp>
      <p:pic>
        <p:nvPicPr>
          <p:cNvPr id="9" name="Image 2" descr="preencoded.png"/>
          <p:cNvPicPr>
            <a:picLocks noChangeAspect="1"/>
          </p:cNvPicPr>
          <p:nvPr/>
        </p:nvPicPr>
        <p:blipFill>
          <a:blip r:embed="rId5"/>
          <a:stretch>
            <a:fillRect/>
          </a:stretch>
        </p:blipFill>
        <p:spPr>
          <a:xfrm>
            <a:off x="793790" y="5546527"/>
            <a:ext cx="1134070" cy="1814513"/>
          </a:xfrm>
          <a:prstGeom prst="rect">
            <a:avLst/>
          </a:prstGeom>
        </p:spPr>
      </p:pic>
      <p:sp>
        <p:nvSpPr>
          <p:cNvPr id="10" name="Text 5"/>
          <p:cNvSpPr/>
          <p:nvPr/>
        </p:nvSpPr>
        <p:spPr>
          <a:xfrm>
            <a:off x="2268022" y="57733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AI Solution</a:t>
            </a:r>
            <a:endParaRPr lang="en-US" sz="2200" dirty="0"/>
          </a:p>
        </p:txBody>
      </p:sp>
      <p:sp>
        <p:nvSpPr>
          <p:cNvPr id="11" name="Text 6"/>
          <p:cNvSpPr/>
          <p:nvPr/>
        </p:nvSpPr>
        <p:spPr>
          <a:xfrm>
            <a:off x="2268022" y="6263759"/>
            <a:ext cx="1156858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PropGuard's AI-powered approach addresses these challenges by providing a scalable, accurate, and automated solution.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31028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How PropGuard Works</a:t>
            </a:r>
            <a:endParaRPr lang="en-US" sz="4450" dirty="0"/>
          </a:p>
        </p:txBody>
      </p:sp>
      <p:sp>
        <p:nvSpPr>
          <p:cNvPr id="3" name="Shape 1"/>
          <p:cNvSpPr/>
          <p:nvPr/>
        </p:nvSpPr>
        <p:spPr>
          <a:xfrm>
            <a:off x="793790" y="3614380"/>
            <a:ext cx="510302" cy="510302"/>
          </a:xfrm>
          <a:prstGeom prst="roundRect">
            <a:avLst>
              <a:gd name="adj" fmla="val 6667"/>
            </a:avLst>
          </a:prstGeom>
          <a:solidFill>
            <a:srgbClr val="F2EEEE"/>
          </a:solidFill>
          <a:ln/>
        </p:spPr>
        <p:txBody>
          <a:bodyPr/>
          <a:lstStyle/>
          <a:p>
            <a:endParaRPr lang="en-US"/>
          </a:p>
        </p:txBody>
      </p:sp>
      <p:sp>
        <p:nvSpPr>
          <p:cNvPr id="4" name="Text 2"/>
          <p:cNvSpPr/>
          <p:nvPr/>
        </p:nvSpPr>
        <p:spPr>
          <a:xfrm>
            <a:off x="988100" y="3699391"/>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5" name="Text 3"/>
          <p:cNvSpPr/>
          <p:nvPr/>
        </p:nvSpPr>
        <p:spPr>
          <a:xfrm>
            <a:off x="1530906"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Data Input</a:t>
            </a:r>
            <a:endParaRPr lang="en-US" sz="2200" dirty="0"/>
          </a:p>
        </p:txBody>
      </p:sp>
      <p:sp>
        <p:nvSpPr>
          <p:cNvPr id="6" name="Text 4"/>
          <p:cNvSpPr/>
          <p:nvPr/>
        </p:nvSpPr>
        <p:spPr>
          <a:xfrm>
            <a:off x="1530906" y="4104799"/>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PropGuard analyzes listing information, including property details, images, and agent profiles.</a:t>
            </a:r>
            <a:endParaRPr lang="en-US" sz="1750" dirty="0"/>
          </a:p>
        </p:txBody>
      </p:sp>
      <p:sp>
        <p:nvSpPr>
          <p:cNvPr id="7" name="Shape 5"/>
          <p:cNvSpPr/>
          <p:nvPr/>
        </p:nvSpPr>
        <p:spPr>
          <a:xfrm>
            <a:off x="5216962" y="3614380"/>
            <a:ext cx="510302" cy="510302"/>
          </a:xfrm>
          <a:prstGeom prst="roundRect">
            <a:avLst>
              <a:gd name="adj" fmla="val 6667"/>
            </a:avLst>
          </a:prstGeom>
          <a:solidFill>
            <a:srgbClr val="F2EEEE"/>
          </a:solidFill>
          <a:ln/>
        </p:spPr>
        <p:txBody>
          <a:bodyPr/>
          <a:lstStyle/>
          <a:p>
            <a:endParaRPr lang="en-US"/>
          </a:p>
        </p:txBody>
      </p:sp>
      <p:sp>
        <p:nvSpPr>
          <p:cNvPr id="8" name="Text 6"/>
          <p:cNvSpPr/>
          <p:nvPr/>
        </p:nvSpPr>
        <p:spPr>
          <a:xfrm>
            <a:off x="5387697" y="3699391"/>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9" name="Text 7"/>
          <p:cNvSpPr/>
          <p:nvPr/>
        </p:nvSpPr>
        <p:spPr>
          <a:xfrm>
            <a:off x="5954078"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AI-powered Tools</a:t>
            </a:r>
            <a:endParaRPr lang="en-US" sz="2200" dirty="0"/>
          </a:p>
        </p:txBody>
      </p:sp>
      <p:sp>
        <p:nvSpPr>
          <p:cNvPr id="10" name="Text 8"/>
          <p:cNvSpPr/>
          <p:nvPr/>
        </p:nvSpPr>
        <p:spPr>
          <a:xfrm>
            <a:off x="5954078" y="4104799"/>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The platform utilizes sophisticated AI tools, including image validation, sentiment analysis, and trust scoring.</a:t>
            </a:r>
            <a:endParaRPr lang="en-US" sz="1750" dirty="0"/>
          </a:p>
        </p:txBody>
      </p:sp>
      <p:sp>
        <p:nvSpPr>
          <p:cNvPr id="11" name="Shape 9"/>
          <p:cNvSpPr/>
          <p:nvPr/>
        </p:nvSpPr>
        <p:spPr>
          <a:xfrm>
            <a:off x="9640133" y="3614380"/>
            <a:ext cx="510302" cy="510302"/>
          </a:xfrm>
          <a:prstGeom prst="roundRect">
            <a:avLst>
              <a:gd name="adj" fmla="val 6667"/>
            </a:avLst>
          </a:prstGeom>
          <a:solidFill>
            <a:srgbClr val="F2EEEE"/>
          </a:solidFill>
          <a:ln/>
        </p:spPr>
        <p:txBody>
          <a:bodyPr/>
          <a:lstStyle/>
          <a:p>
            <a:endParaRPr lang="en-US"/>
          </a:p>
        </p:txBody>
      </p:sp>
      <p:sp>
        <p:nvSpPr>
          <p:cNvPr id="12" name="Text 10"/>
          <p:cNvSpPr/>
          <p:nvPr/>
        </p:nvSpPr>
        <p:spPr>
          <a:xfrm>
            <a:off x="9813369" y="3699391"/>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3" name="Text 11"/>
          <p:cNvSpPr/>
          <p:nvPr/>
        </p:nvSpPr>
        <p:spPr>
          <a:xfrm>
            <a:off x="10377249"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Results</a:t>
            </a:r>
            <a:endParaRPr lang="en-US" sz="2200" dirty="0"/>
          </a:p>
        </p:txBody>
      </p:sp>
      <p:sp>
        <p:nvSpPr>
          <p:cNvPr id="14" name="Text 12"/>
          <p:cNvSpPr/>
          <p:nvPr/>
        </p:nvSpPr>
        <p:spPr>
          <a:xfrm>
            <a:off x="10377249" y="4104799"/>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PropGuard provides a comprehensive trust score, identifying potential red flags and offering recommendations for further investigation.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0701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PropGuard’s Core Tools</a:t>
            </a:r>
            <a:endParaRPr lang="en-US" sz="4450" dirty="0"/>
          </a:p>
        </p:txBody>
      </p:sp>
      <p:sp>
        <p:nvSpPr>
          <p:cNvPr id="3" name="Shape 1"/>
          <p:cNvSpPr/>
          <p:nvPr/>
        </p:nvSpPr>
        <p:spPr>
          <a:xfrm>
            <a:off x="793790" y="2855952"/>
            <a:ext cx="4196358" cy="2032754"/>
          </a:xfrm>
          <a:prstGeom prst="roundRect">
            <a:avLst>
              <a:gd name="adj" fmla="val 1674"/>
            </a:avLst>
          </a:prstGeom>
          <a:solidFill>
            <a:srgbClr val="F2EEEE"/>
          </a:solidFill>
          <a:ln/>
        </p:spPr>
        <p:txBody>
          <a:bodyPr/>
          <a:lstStyle/>
          <a:p>
            <a:endParaRPr lang="en-US"/>
          </a:p>
        </p:txBody>
      </p:sp>
      <p:sp>
        <p:nvSpPr>
          <p:cNvPr id="4" name="Text 2"/>
          <p:cNvSpPr/>
          <p:nvPr/>
        </p:nvSpPr>
        <p:spPr>
          <a:xfrm>
            <a:off x="1020604" y="3082766"/>
            <a:ext cx="317051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Property Details Validation</a:t>
            </a:r>
            <a:endParaRPr lang="en-US" sz="2200" dirty="0"/>
          </a:p>
        </p:txBody>
      </p:sp>
      <p:sp>
        <p:nvSpPr>
          <p:cNvPr id="5" name="Text 3"/>
          <p:cNvSpPr/>
          <p:nvPr/>
        </p:nvSpPr>
        <p:spPr>
          <a:xfrm>
            <a:off x="1020604" y="3573185"/>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Detects inconsistencies or errors in property descriptions, minimizing the risk of misleading information.</a:t>
            </a:r>
            <a:endParaRPr lang="en-US" sz="1750" dirty="0"/>
          </a:p>
        </p:txBody>
      </p:sp>
      <p:sp>
        <p:nvSpPr>
          <p:cNvPr id="6" name="Shape 4"/>
          <p:cNvSpPr/>
          <p:nvPr/>
        </p:nvSpPr>
        <p:spPr>
          <a:xfrm>
            <a:off x="5216962" y="2855952"/>
            <a:ext cx="4196358" cy="2032754"/>
          </a:xfrm>
          <a:prstGeom prst="roundRect">
            <a:avLst>
              <a:gd name="adj" fmla="val 1674"/>
            </a:avLst>
          </a:prstGeom>
          <a:solidFill>
            <a:srgbClr val="F2EEEE"/>
          </a:solidFill>
          <a:ln/>
        </p:spPr>
        <p:txBody>
          <a:bodyPr/>
          <a:lstStyle/>
          <a:p>
            <a:endParaRPr lang="en-US"/>
          </a:p>
        </p:txBody>
      </p:sp>
      <p:sp>
        <p:nvSpPr>
          <p:cNvPr id="7" name="Text 5"/>
          <p:cNvSpPr/>
          <p:nvPr/>
        </p:nvSpPr>
        <p:spPr>
          <a:xfrm>
            <a:off x="5443776" y="308276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Image Validation</a:t>
            </a:r>
            <a:endParaRPr lang="en-US" sz="2200" dirty="0"/>
          </a:p>
        </p:txBody>
      </p:sp>
      <p:sp>
        <p:nvSpPr>
          <p:cNvPr id="8" name="Text 6"/>
          <p:cNvSpPr/>
          <p:nvPr/>
        </p:nvSpPr>
        <p:spPr>
          <a:xfrm>
            <a:off x="5443776" y="3573185"/>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Identifies reused or fake images, preventing fraudsters from using deceptive marketing materials.</a:t>
            </a:r>
            <a:endParaRPr lang="en-US" sz="1750" dirty="0"/>
          </a:p>
        </p:txBody>
      </p:sp>
      <p:sp>
        <p:nvSpPr>
          <p:cNvPr id="9" name="Shape 7"/>
          <p:cNvSpPr/>
          <p:nvPr/>
        </p:nvSpPr>
        <p:spPr>
          <a:xfrm>
            <a:off x="9640133" y="2855952"/>
            <a:ext cx="4196358" cy="2032754"/>
          </a:xfrm>
          <a:prstGeom prst="roundRect">
            <a:avLst>
              <a:gd name="adj" fmla="val 1674"/>
            </a:avLst>
          </a:prstGeom>
          <a:solidFill>
            <a:srgbClr val="F2EEEE"/>
          </a:solidFill>
          <a:ln/>
        </p:spPr>
        <p:txBody>
          <a:bodyPr/>
          <a:lstStyle/>
          <a:p>
            <a:endParaRPr lang="en-US"/>
          </a:p>
        </p:txBody>
      </p:sp>
      <p:sp>
        <p:nvSpPr>
          <p:cNvPr id="10" name="Text 8"/>
          <p:cNvSpPr/>
          <p:nvPr/>
        </p:nvSpPr>
        <p:spPr>
          <a:xfrm>
            <a:off x="9866948" y="308276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Sentiment Analysis</a:t>
            </a:r>
            <a:endParaRPr lang="en-US" sz="2200" dirty="0"/>
          </a:p>
        </p:txBody>
      </p:sp>
      <p:sp>
        <p:nvSpPr>
          <p:cNvPr id="11" name="Text 9"/>
          <p:cNvSpPr/>
          <p:nvPr/>
        </p:nvSpPr>
        <p:spPr>
          <a:xfrm>
            <a:off x="9866948" y="3573185"/>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Analyzes customer reviews to gauge user satisfaction and identify potentially fraudulent listings.</a:t>
            </a:r>
            <a:endParaRPr lang="en-US" sz="1750" dirty="0"/>
          </a:p>
        </p:txBody>
      </p:sp>
      <p:sp>
        <p:nvSpPr>
          <p:cNvPr id="12" name="Shape 10"/>
          <p:cNvSpPr/>
          <p:nvPr/>
        </p:nvSpPr>
        <p:spPr>
          <a:xfrm>
            <a:off x="793790" y="5115520"/>
            <a:ext cx="13042821" cy="1306949"/>
          </a:xfrm>
          <a:prstGeom prst="roundRect">
            <a:avLst>
              <a:gd name="adj" fmla="val 2603"/>
            </a:avLst>
          </a:prstGeom>
          <a:solidFill>
            <a:srgbClr val="F2EEEE"/>
          </a:solidFill>
          <a:ln/>
        </p:spPr>
        <p:txBody>
          <a:bodyPr/>
          <a:lstStyle/>
          <a:p>
            <a:endParaRPr lang="en-US"/>
          </a:p>
        </p:txBody>
      </p:sp>
      <p:sp>
        <p:nvSpPr>
          <p:cNvPr id="13" name="Text 11"/>
          <p:cNvSpPr/>
          <p:nvPr/>
        </p:nvSpPr>
        <p:spPr>
          <a:xfrm>
            <a:off x="1020604" y="5342334"/>
            <a:ext cx="3223617"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Cross-Platform Verification</a:t>
            </a:r>
            <a:endParaRPr lang="en-US" sz="2200" dirty="0"/>
          </a:p>
        </p:txBody>
      </p:sp>
      <p:sp>
        <p:nvSpPr>
          <p:cNvPr id="14" name="Text 12"/>
          <p:cNvSpPr/>
          <p:nvPr/>
        </p:nvSpPr>
        <p:spPr>
          <a:xfrm>
            <a:off x="1020604" y="5832753"/>
            <a:ext cx="1258919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Checks agents' reputations across multiple platforms, providing a more comprehensive assessment of their credibility.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956911"/>
            <a:ext cx="6489859"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Why PropGuard Stands Out</a:t>
            </a:r>
            <a:endParaRPr lang="en-US" sz="4450" dirty="0"/>
          </a:p>
        </p:txBody>
      </p:sp>
      <p:sp>
        <p:nvSpPr>
          <p:cNvPr id="3" name="Shape 1"/>
          <p:cNvSpPr/>
          <p:nvPr/>
        </p:nvSpPr>
        <p:spPr>
          <a:xfrm>
            <a:off x="793790" y="3005852"/>
            <a:ext cx="13042821" cy="3266837"/>
          </a:xfrm>
          <a:prstGeom prst="roundRect">
            <a:avLst>
              <a:gd name="adj" fmla="val 1042"/>
            </a:avLst>
          </a:prstGeom>
          <a:noFill/>
          <a:ln w="7620">
            <a:solidFill>
              <a:srgbClr val="000000">
                <a:alpha val="8000"/>
              </a:srgbClr>
            </a:solidFill>
            <a:prstDash val="solid"/>
          </a:ln>
        </p:spPr>
        <p:txBody>
          <a:bodyPr/>
          <a:lstStyle/>
          <a:p>
            <a:endParaRPr lang="en-US"/>
          </a:p>
        </p:txBody>
      </p:sp>
      <p:sp>
        <p:nvSpPr>
          <p:cNvPr id="4" name="Shape 2"/>
          <p:cNvSpPr/>
          <p:nvPr/>
        </p:nvSpPr>
        <p:spPr>
          <a:xfrm>
            <a:off x="801410" y="3013472"/>
            <a:ext cx="13027581" cy="650319"/>
          </a:xfrm>
          <a:prstGeom prst="rect">
            <a:avLst/>
          </a:prstGeom>
          <a:solidFill>
            <a:srgbClr val="FFFFFF">
              <a:alpha val="4000"/>
            </a:srgbClr>
          </a:solidFill>
          <a:ln/>
        </p:spPr>
        <p:txBody>
          <a:bodyPr/>
          <a:lstStyle/>
          <a:p>
            <a:endParaRPr lang="en-US"/>
          </a:p>
        </p:txBody>
      </p:sp>
      <p:sp>
        <p:nvSpPr>
          <p:cNvPr id="5" name="Text 3"/>
          <p:cNvSpPr/>
          <p:nvPr/>
        </p:nvSpPr>
        <p:spPr>
          <a:xfrm>
            <a:off x="1028462" y="3157180"/>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Feature</a:t>
            </a:r>
            <a:endParaRPr lang="en-US" sz="1750" dirty="0"/>
          </a:p>
        </p:txBody>
      </p:sp>
      <p:sp>
        <p:nvSpPr>
          <p:cNvPr id="6" name="Text 4"/>
          <p:cNvSpPr/>
          <p:nvPr/>
        </p:nvSpPr>
        <p:spPr>
          <a:xfrm>
            <a:off x="4289108" y="3157180"/>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PropGuard</a:t>
            </a:r>
            <a:endParaRPr lang="en-US" sz="1750" dirty="0"/>
          </a:p>
        </p:txBody>
      </p:sp>
      <p:sp>
        <p:nvSpPr>
          <p:cNvPr id="7" name="Text 5"/>
          <p:cNvSpPr/>
          <p:nvPr/>
        </p:nvSpPr>
        <p:spPr>
          <a:xfrm>
            <a:off x="7545943" y="3157180"/>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Competitor 1</a:t>
            </a:r>
            <a:endParaRPr lang="en-US" sz="1750" dirty="0"/>
          </a:p>
        </p:txBody>
      </p:sp>
      <p:sp>
        <p:nvSpPr>
          <p:cNvPr id="8" name="Text 6"/>
          <p:cNvSpPr/>
          <p:nvPr/>
        </p:nvSpPr>
        <p:spPr>
          <a:xfrm>
            <a:off x="10802779" y="3157180"/>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Competitor 2</a:t>
            </a:r>
            <a:endParaRPr lang="en-US" sz="1750" dirty="0"/>
          </a:p>
        </p:txBody>
      </p:sp>
      <p:sp>
        <p:nvSpPr>
          <p:cNvPr id="9" name="Shape 7"/>
          <p:cNvSpPr/>
          <p:nvPr/>
        </p:nvSpPr>
        <p:spPr>
          <a:xfrm>
            <a:off x="801410" y="3663791"/>
            <a:ext cx="13027581" cy="650319"/>
          </a:xfrm>
          <a:prstGeom prst="rect">
            <a:avLst/>
          </a:prstGeom>
          <a:solidFill>
            <a:srgbClr val="000000">
              <a:alpha val="4000"/>
            </a:srgbClr>
          </a:solidFill>
          <a:ln/>
        </p:spPr>
        <p:txBody>
          <a:bodyPr/>
          <a:lstStyle/>
          <a:p>
            <a:endParaRPr lang="en-US"/>
          </a:p>
        </p:txBody>
      </p:sp>
      <p:sp>
        <p:nvSpPr>
          <p:cNvPr id="10" name="Text 8"/>
          <p:cNvSpPr/>
          <p:nvPr/>
        </p:nvSpPr>
        <p:spPr>
          <a:xfrm>
            <a:off x="1028462" y="3807500"/>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AI-powered Fraud Detection</a:t>
            </a:r>
            <a:endParaRPr lang="en-US" sz="1750" dirty="0"/>
          </a:p>
        </p:txBody>
      </p:sp>
      <p:sp>
        <p:nvSpPr>
          <p:cNvPr id="11" name="Text 9"/>
          <p:cNvSpPr/>
          <p:nvPr/>
        </p:nvSpPr>
        <p:spPr>
          <a:xfrm>
            <a:off x="4289108" y="3807500"/>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Comprehensive</a:t>
            </a:r>
            <a:endParaRPr lang="en-US" sz="1750" dirty="0"/>
          </a:p>
        </p:txBody>
      </p:sp>
      <p:sp>
        <p:nvSpPr>
          <p:cNvPr id="12" name="Text 10"/>
          <p:cNvSpPr/>
          <p:nvPr/>
        </p:nvSpPr>
        <p:spPr>
          <a:xfrm>
            <a:off x="7545943" y="3807500"/>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Limited</a:t>
            </a:r>
            <a:endParaRPr lang="en-US" sz="1750" dirty="0"/>
          </a:p>
        </p:txBody>
      </p:sp>
      <p:sp>
        <p:nvSpPr>
          <p:cNvPr id="13" name="Text 11"/>
          <p:cNvSpPr/>
          <p:nvPr/>
        </p:nvSpPr>
        <p:spPr>
          <a:xfrm>
            <a:off x="10802779" y="3807500"/>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Manual</a:t>
            </a:r>
            <a:endParaRPr lang="en-US" sz="1750" dirty="0"/>
          </a:p>
        </p:txBody>
      </p:sp>
      <p:sp>
        <p:nvSpPr>
          <p:cNvPr id="14" name="Shape 12"/>
          <p:cNvSpPr/>
          <p:nvPr/>
        </p:nvSpPr>
        <p:spPr>
          <a:xfrm>
            <a:off x="801410" y="4314111"/>
            <a:ext cx="13027581" cy="650319"/>
          </a:xfrm>
          <a:prstGeom prst="rect">
            <a:avLst/>
          </a:prstGeom>
          <a:solidFill>
            <a:srgbClr val="FFFFFF">
              <a:alpha val="4000"/>
            </a:srgbClr>
          </a:solidFill>
          <a:ln/>
        </p:spPr>
        <p:txBody>
          <a:bodyPr/>
          <a:lstStyle/>
          <a:p>
            <a:endParaRPr lang="en-US"/>
          </a:p>
        </p:txBody>
      </p:sp>
      <p:sp>
        <p:nvSpPr>
          <p:cNvPr id="15" name="Text 13"/>
          <p:cNvSpPr/>
          <p:nvPr/>
        </p:nvSpPr>
        <p:spPr>
          <a:xfrm>
            <a:off x="1028462" y="4457819"/>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Real-time Results</a:t>
            </a:r>
            <a:endParaRPr lang="en-US" sz="1750" dirty="0"/>
          </a:p>
        </p:txBody>
      </p:sp>
      <p:sp>
        <p:nvSpPr>
          <p:cNvPr id="16" name="Text 14"/>
          <p:cNvSpPr/>
          <p:nvPr/>
        </p:nvSpPr>
        <p:spPr>
          <a:xfrm>
            <a:off x="4289108" y="4457819"/>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Yes</a:t>
            </a:r>
            <a:endParaRPr lang="en-US" sz="1750" dirty="0"/>
          </a:p>
        </p:txBody>
      </p:sp>
      <p:sp>
        <p:nvSpPr>
          <p:cNvPr id="17" name="Text 15"/>
          <p:cNvSpPr/>
          <p:nvPr/>
        </p:nvSpPr>
        <p:spPr>
          <a:xfrm>
            <a:off x="7545943" y="4457819"/>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Batch processing</a:t>
            </a:r>
            <a:endParaRPr lang="en-US" sz="1750" dirty="0"/>
          </a:p>
        </p:txBody>
      </p:sp>
      <p:sp>
        <p:nvSpPr>
          <p:cNvPr id="18" name="Text 16"/>
          <p:cNvSpPr/>
          <p:nvPr/>
        </p:nvSpPr>
        <p:spPr>
          <a:xfrm>
            <a:off x="10802779" y="4457819"/>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Not available</a:t>
            </a:r>
            <a:endParaRPr lang="en-US" sz="1750" dirty="0"/>
          </a:p>
        </p:txBody>
      </p:sp>
      <p:sp>
        <p:nvSpPr>
          <p:cNvPr id="19" name="Shape 17"/>
          <p:cNvSpPr/>
          <p:nvPr/>
        </p:nvSpPr>
        <p:spPr>
          <a:xfrm>
            <a:off x="801410" y="4964430"/>
            <a:ext cx="13027581" cy="650319"/>
          </a:xfrm>
          <a:prstGeom prst="rect">
            <a:avLst/>
          </a:prstGeom>
          <a:solidFill>
            <a:srgbClr val="000000">
              <a:alpha val="4000"/>
            </a:srgbClr>
          </a:solidFill>
          <a:ln/>
        </p:spPr>
        <p:txBody>
          <a:bodyPr/>
          <a:lstStyle/>
          <a:p>
            <a:endParaRPr lang="en-US"/>
          </a:p>
        </p:txBody>
      </p:sp>
      <p:sp>
        <p:nvSpPr>
          <p:cNvPr id="20" name="Text 18"/>
          <p:cNvSpPr/>
          <p:nvPr/>
        </p:nvSpPr>
        <p:spPr>
          <a:xfrm>
            <a:off x="1028462" y="5108138"/>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User-friendly Interface</a:t>
            </a:r>
            <a:endParaRPr lang="en-US" sz="1750" dirty="0"/>
          </a:p>
        </p:txBody>
      </p:sp>
      <p:sp>
        <p:nvSpPr>
          <p:cNvPr id="21" name="Text 19"/>
          <p:cNvSpPr/>
          <p:nvPr/>
        </p:nvSpPr>
        <p:spPr>
          <a:xfrm>
            <a:off x="4289108" y="5108138"/>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Seamless</a:t>
            </a:r>
            <a:endParaRPr lang="en-US" sz="1750" dirty="0"/>
          </a:p>
        </p:txBody>
      </p:sp>
      <p:sp>
        <p:nvSpPr>
          <p:cNvPr id="22" name="Text 20"/>
          <p:cNvSpPr/>
          <p:nvPr/>
        </p:nvSpPr>
        <p:spPr>
          <a:xfrm>
            <a:off x="7545943" y="5108138"/>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Complex</a:t>
            </a:r>
            <a:endParaRPr lang="en-US" sz="1750" dirty="0"/>
          </a:p>
        </p:txBody>
      </p:sp>
      <p:sp>
        <p:nvSpPr>
          <p:cNvPr id="23" name="Text 21"/>
          <p:cNvSpPr/>
          <p:nvPr/>
        </p:nvSpPr>
        <p:spPr>
          <a:xfrm>
            <a:off x="10802779" y="5108138"/>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Outdated</a:t>
            </a:r>
            <a:endParaRPr lang="en-US" sz="1750" dirty="0"/>
          </a:p>
        </p:txBody>
      </p:sp>
      <p:sp>
        <p:nvSpPr>
          <p:cNvPr id="24" name="Shape 22"/>
          <p:cNvSpPr/>
          <p:nvPr/>
        </p:nvSpPr>
        <p:spPr>
          <a:xfrm>
            <a:off x="801410" y="5614749"/>
            <a:ext cx="13027581" cy="650319"/>
          </a:xfrm>
          <a:prstGeom prst="rect">
            <a:avLst/>
          </a:prstGeom>
          <a:solidFill>
            <a:srgbClr val="FFFFFF">
              <a:alpha val="4000"/>
            </a:srgbClr>
          </a:solidFill>
          <a:ln/>
        </p:spPr>
        <p:txBody>
          <a:bodyPr/>
          <a:lstStyle/>
          <a:p>
            <a:endParaRPr lang="en-US"/>
          </a:p>
        </p:txBody>
      </p:sp>
      <p:sp>
        <p:nvSpPr>
          <p:cNvPr id="25" name="Text 23"/>
          <p:cNvSpPr/>
          <p:nvPr/>
        </p:nvSpPr>
        <p:spPr>
          <a:xfrm>
            <a:off x="1028462" y="5758458"/>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Market Focus</a:t>
            </a:r>
            <a:endParaRPr lang="en-US" sz="1750" dirty="0"/>
          </a:p>
        </p:txBody>
      </p:sp>
      <p:sp>
        <p:nvSpPr>
          <p:cNvPr id="26" name="Text 24"/>
          <p:cNvSpPr/>
          <p:nvPr/>
        </p:nvSpPr>
        <p:spPr>
          <a:xfrm>
            <a:off x="4289108" y="5758458"/>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Philippine Market</a:t>
            </a:r>
            <a:endParaRPr lang="en-US" sz="1750" dirty="0"/>
          </a:p>
        </p:txBody>
      </p:sp>
      <p:sp>
        <p:nvSpPr>
          <p:cNvPr id="27" name="Text 25"/>
          <p:cNvSpPr/>
          <p:nvPr/>
        </p:nvSpPr>
        <p:spPr>
          <a:xfrm>
            <a:off x="7545943" y="5758458"/>
            <a:ext cx="279558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Global Market</a:t>
            </a:r>
            <a:endParaRPr lang="en-US" sz="1750" dirty="0"/>
          </a:p>
        </p:txBody>
      </p:sp>
      <p:sp>
        <p:nvSpPr>
          <p:cNvPr id="28" name="Text 26"/>
          <p:cNvSpPr/>
          <p:nvPr/>
        </p:nvSpPr>
        <p:spPr>
          <a:xfrm>
            <a:off x="10802779" y="5758458"/>
            <a:ext cx="2799397"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Local Market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988463"/>
            <a:ext cx="9372362"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Future Features for Even Greater Impact</a:t>
            </a:r>
            <a:endParaRPr lang="en-US" sz="4450" dirty="0"/>
          </a:p>
        </p:txBody>
      </p:sp>
      <p:sp>
        <p:nvSpPr>
          <p:cNvPr id="3" name="Shape 1"/>
          <p:cNvSpPr/>
          <p:nvPr/>
        </p:nvSpPr>
        <p:spPr>
          <a:xfrm>
            <a:off x="1118711" y="3037403"/>
            <a:ext cx="30480" cy="3203615"/>
          </a:xfrm>
          <a:prstGeom prst="roundRect">
            <a:avLst>
              <a:gd name="adj" fmla="val 111628"/>
            </a:avLst>
          </a:prstGeom>
          <a:solidFill>
            <a:srgbClr val="D8D4D4"/>
          </a:solidFill>
          <a:ln/>
        </p:spPr>
        <p:txBody>
          <a:bodyPr/>
          <a:lstStyle/>
          <a:p>
            <a:endParaRPr lang="en-US"/>
          </a:p>
        </p:txBody>
      </p:sp>
      <p:sp>
        <p:nvSpPr>
          <p:cNvPr id="4" name="Shape 2"/>
          <p:cNvSpPr/>
          <p:nvPr/>
        </p:nvSpPr>
        <p:spPr>
          <a:xfrm>
            <a:off x="1358622" y="3532465"/>
            <a:ext cx="793790" cy="30480"/>
          </a:xfrm>
          <a:prstGeom prst="roundRect">
            <a:avLst>
              <a:gd name="adj" fmla="val 111628"/>
            </a:avLst>
          </a:prstGeom>
          <a:solidFill>
            <a:srgbClr val="D8D4D4"/>
          </a:solidFill>
          <a:ln/>
        </p:spPr>
        <p:txBody>
          <a:bodyPr/>
          <a:lstStyle/>
          <a:p>
            <a:endParaRPr lang="en-US"/>
          </a:p>
        </p:txBody>
      </p:sp>
      <p:sp>
        <p:nvSpPr>
          <p:cNvPr id="5" name="Shape 3"/>
          <p:cNvSpPr/>
          <p:nvPr/>
        </p:nvSpPr>
        <p:spPr>
          <a:xfrm>
            <a:off x="878800" y="3292554"/>
            <a:ext cx="510302" cy="510302"/>
          </a:xfrm>
          <a:prstGeom prst="roundRect">
            <a:avLst>
              <a:gd name="adj" fmla="val 6667"/>
            </a:avLst>
          </a:prstGeom>
          <a:solidFill>
            <a:srgbClr val="F2EEEE"/>
          </a:solidFill>
          <a:ln/>
        </p:spPr>
        <p:txBody>
          <a:bodyPr/>
          <a:lstStyle/>
          <a:p>
            <a:endParaRPr lang="en-US"/>
          </a:p>
        </p:txBody>
      </p:sp>
      <p:sp>
        <p:nvSpPr>
          <p:cNvPr id="6" name="Text 4"/>
          <p:cNvSpPr/>
          <p:nvPr/>
        </p:nvSpPr>
        <p:spPr>
          <a:xfrm>
            <a:off x="1073110" y="3377565"/>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7" name="Text 5"/>
          <p:cNvSpPr/>
          <p:nvPr/>
        </p:nvSpPr>
        <p:spPr>
          <a:xfrm>
            <a:off x="2381488" y="32642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Continuous Scanning</a:t>
            </a:r>
            <a:endParaRPr lang="en-US" sz="2200" dirty="0"/>
          </a:p>
        </p:txBody>
      </p:sp>
      <p:sp>
        <p:nvSpPr>
          <p:cNvPr id="8" name="Text 6"/>
          <p:cNvSpPr/>
          <p:nvPr/>
        </p:nvSpPr>
        <p:spPr>
          <a:xfrm>
            <a:off x="2381488" y="3754636"/>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Regularly scan flagged listings and agents to mitigate risks and ensure ongoing security.</a:t>
            </a:r>
            <a:endParaRPr lang="en-US" sz="1750" dirty="0"/>
          </a:p>
        </p:txBody>
      </p:sp>
      <p:sp>
        <p:nvSpPr>
          <p:cNvPr id="9" name="Shape 7"/>
          <p:cNvSpPr/>
          <p:nvPr/>
        </p:nvSpPr>
        <p:spPr>
          <a:xfrm>
            <a:off x="1358622" y="5066228"/>
            <a:ext cx="793790" cy="30480"/>
          </a:xfrm>
          <a:prstGeom prst="roundRect">
            <a:avLst>
              <a:gd name="adj" fmla="val 111628"/>
            </a:avLst>
          </a:prstGeom>
          <a:solidFill>
            <a:srgbClr val="D8D4D4"/>
          </a:solidFill>
          <a:ln/>
        </p:spPr>
        <p:txBody>
          <a:bodyPr/>
          <a:lstStyle/>
          <a:p>
            <a:endParaRPr lang="en-US"/>
          </a:p>
        </p:txBody>
      </p:sp>
      <p:sp>
        <p:nvSpPr>
          <p:cNvPr id="10" name="Shape 8"/>
          <p:cNvSpPr/>
          <p:nvPr/>
        </p:nvSpPr>
        <p:spPr>
          <a:xfrm>
            <a:off x="878800" y="4826318"/>
            <a:ext cx="510302" cy="510302"/>
          </a:xfrm>
          <a:prstGeom prst="roundRect">
            <a:avLst>
              <a:gd name="adj" fmla="val 6667"/>
            </a:avLst>
          </a:prstGeom>
          <a:solidFill>
            <a:srgbClr val="F2EEEE"/>
          </a:solidFill>
          <a:ln/>
        </p:spPr>
        <p:txBody>
          <a:bodyPr/>
          <a:lstStyle/>
          <a:p>
            <a:endParaRPr lang="en-US"/>
          </a:p>
        </p:txBody>
      </p:sp>
      <p:sp>
        <p:nvSpPr>
          <p:cNvPr id="11" name="Text 9"/>
          <p:cNvSpPr/>
          <p:nvPr/>
        </p:nvSpPr>
        <p:spPr>
          <a:xfrm>
            <a:off x="1049536" y="4911328"/>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2" name="Text 10"/>
          <p:cNvSpPr/>
          <p:nvPr/>
        </p:nvSpPr>
        <p:spPr>
          <a:xfrm>
            <a:off x="2381488" y="4797981"/>
            <a:ext cx="3240286"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Rental and Lease Validation</a:t>
            </a:r>
            <a:endParaRPr lang="en-US" sz="2200" dirty="0"/>
          </a:p>
        </p:txBody>
      </p:sp>
      <p:sp>
        <p:nvSpPr>
          <p:cNvPr id="13" name="Text 11"/>
          <p:cNvSpPr/>
          <p:nvPr/>
        </p:nvSpPr>
        <p:spPr>
          <a:xfrm>
            <a:off x="2381488" y="5288399"/>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Expand PropGuard's capabilities to include verification of rental and lease pricing, ensuring accurate and reliable information.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Custom</PresentationFormat>
  <Paragraphs>104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Heebo</vt:lpstr>
      <vt:lpstr>Arial</vt:lpstr>
      <vt:lpstr>Crimson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Christine Chagas</cp:lastModifiedBy>
  <cp:revision>2</cp:revision>
  <dcterms:created xsi:type="dcterms:W3CDTF">2024-11-23T00:47:05Z</dcterms:created>
  <dcterms:modified xsi:type="dcterms:W3CDTF">2024-11-23T00:49:44Z</dcterms:modified>
</cp:coreProperties>
</file>