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notesMasterIdLst>
    <p:notesMasterId r:id="rId37"/>
  </p:notesMasterIdLst>
  <p:sldIdLst>
    <p:sldId id="256" r:id="rId2"/>
    <p:sldId id="421" r:id="rId3"/>
    <p:sldId id="257" r:id="rId4"/>
    <p:sldId id="422" r:id="rId5"/>
    <p:sldId id="423" r:id="rId6"/>
    <p:sldId id="424" r:id="rId7"/>
    <p:sldId id="425" r:id="rId8"/>
    <p:sldId id="426" r:id="rId9"/>
    <p:sldId id="427" r:id="rId10"/>
    <p:sldId id="428" r:id="rId11"/>
    <p:sldId id="429" r:id="rId12"/>
    <p:sldId id="430" r:id="rId13"/>
    <p:sldId id="431" r:id="rId14"/>
    <p:sldId id="432" r:id="rId15"/>
    <p:sldId id="433" r:id="rId16"/>
    <p:sldId id="434" r:id="rId17"/>
    <p:sldId id="435" r:id="rId18"/>
    <p:sldId id="436" r:id="rId19"/>
    <p:sldId id="437" r:id="rId20"/>
    <p:sldId id="438" r:id="rId21"/>
    <p:sldId id="439" r:id="rId22"/>
    <p:sldId id="440" r:id="rId23"/>
    <p:sldId id="441" r:id="rId24"/>
    <p:sldId id="442" r:id="rId25"/>
    <p:sldId id="443" r:id="rId26"/>
    <p:sldId id="444" r:id="rId27"/>
    <p:sldId id="445" r:id="rId28"/>
    <p:sldId id="446" r:id="rId29"/>
    <p:sldId id="447" r:id="rId30"/>
    <p:sldId id="448" r:id="rId31"/>
    <p:sldId id="449" r:id="rId32"/>
    <p:sldId id="450" r:id="rId33"/>
    <p:sldId id="451" r:id="rId34"/>
    <p:sldId id="452" r:id="rId35"/>
    <p:sldId id="45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06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3861" autoAdjust="0"/>
  </p:normalViewPr>
  <p:slideViewPr>
    <p:cSldViewPr>
      <p:cViewPr varScale="1">
        <p:scale>
          <a:sx n="73" d="100"/>
          <a:sy n="73" d="100"/>
        </p:scale>
        <p:origin x="111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499C60-0CCC-4613-BEDB-6D0CC6677FD8}" type="datetimeFigureOut">
              <a:rPr lang="en-US" smtClean="0"/>
              <a:t>5/12/2021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F60A8-7E4F-4964-AC4F-32AED4112271}" type="slidenum">
              <a:rPr lang="en-US" smtClean="0"/>
              <a:t>‹#›</a:t>
            </a:fld>
            <a:endParaRPr lang="en-US"/>
          </a:p>
        </p:txBody>
      </p:sp>
    </p:spTree>
    <p:extLst>
      <p:ext uri="{BB962C8B-B14F-4D97-AF65-F5344CB8AC3E}">
        <p14:creationId xmlns:p14="http://schemas.microsoft.com/office/powerpoint/2010/main" val="1141579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DF60A8-7E4F-4964-AC4F-32AED4112271}" type="slidenum">
              <a:rPr lang="en-US" smtClean="0"/>
              <a:t>2</a:t>
            </a:fld>
            <a:endParaRPr lang="en-US"/>
          </a:p>
        </p:txBody>
      </p:sp>
    </p:spTree>
    <p:extLst>
      <p:ext uri="{BB962C8B-B14F-4D97-AF65-F5344CB8AC3E}">
        <p14:creationId xmlns:p14="http://schemas.microsoft.com/office/powerpoint/2010/main" val="76098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DF60A8-7E4F-4964-AC4F-32AED4112271}" type="slidenum">
              <a:rPr lang="en-US" smtClean="0"/>
              <a:t>11</a:t>
            </a:fld>
            <a:endParaRPr lang="en-US"/>
          </a:p>
        </p:txBody>
      </p:sp>
    </p:spTree>
    <p:extLst>
      <p:ext uri="{BB962C8B-B14F-4D97-AF65-F5344CB8AC3E}">
        <p14:creationId xmlns:p14="http://schemas.microsoft.com/office/powerpoint/2010/main" val="3313633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DF60A8-7E4F-4964-AC4F-32AED4112271}" type="slidenum">
              <a:rPr lang="en-US" smtClean="0"/>
              <a:t>12</a:t>
            </a:fld>
            <a:endParaRPr lang="en-US"/>
          </a:p>
        </p:txBody>
      </p:sp>
    </p:spTree>
    <p:extLst>
      <p:ext uri="{BB962C8B-B14F-4D97-AF65-F5344CB8AC3E}">
        <p14:creationId xmlns:p14="http://schemas.microsoft.com/office/powerpoint/2010/main" val="1390375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DF60A8-7E4F-4964-AC4F-32AED4112271}" type="slidenum">
              <a:rPr lang="en-US" smtClean="0"/>
              <a:t>13</a:t>
            </a:fld>
            <a:endParaRPr lang="en-US"/>
          </a:p>
        </p:txBody>
      </p:sp>
    </p:spTree>
    <p:extLst>
      <p:ext uri="{BB962C8B-B14F-4D97-AF65-F5344CB8AC3E}">
        <p14:creationId xmlns:p14="http://schemas.microsoft.com/office/powerpoint/2010/main" val="3959116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Times New Roman" panose="02020603050405020304" pitchFamily="18" charset="0"/>
              </a:rPr>
              <a:t>Technological evolution is a theory of radical</a:t>
            </a:r>
          </a:p>
          <a:p>
            <a:r>
              <a:rPr lang="en-US" sz="1800" dirty="0">
                <a:solidFill>
                  <a:srgbClr val="000000"/>
                </a:solidFill>
                <a:latin typeface="Times New Roman" panose="02020603050405020304" pitchFamily="18" charset="0"/>
              </a:rPr>
              <a:t>transformation of society through technological development. </a:t>
            </a:r>
            <a:endParaRPr lang="en-US" dirty="0"/>
          </a:p>
        </p:txBody>
      </p:sp>
      <p:sp>
        <p:nvSpPr>
          <p:cNvPr id="4" name="Slide Number Placeholder 3"/>
          <p:cNvSpPr>
            <a:spLocks noGrp="1"/>
          </p:cNvSpPr>
          <p:nvPr>
            <p:ph type="sldNum" sz="quarter" idx="5"/>
          </p:nvPr>
        </p:nvSpPr>
        <p:spPr/>
        <p:txBody>
          <a:bodyPr/>
          <a:lstStyle/>
          <a:p>
            <a:fld id="{8BDF60A8-7E4F-4964-AC4F-32AED4112271}" type="slidenum">
              <a:rPr lang="en-US" smtClean="0"/>
              <a:t>3</a:t>
            </a:fld>
            <a:endParaRPr lang="en-US"/>
          </a:p>
        </p:txBody>
      </p:sp>
    </p:spTree>
    <p:extLst>
      <p:ext uri="{BB962C8B-B14F-4D97-AF65-F5344CB8AC3E}">
        <p14:creationId xmlns:p14="http://schemas.microsoft.com/office/powerpoint/2010/main" val="1111001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Times New Roman" panose="02020603050405020304" pitchFamily="18" charset="0"/>
              </a:rPr>
              <a:t>Technological evolution is a theory of radical</a:t>
            </a:r>
          </a:p>
          <a:p>
            <a:r>
              <a:rPr lang="en-US" sz="1800" dirty="0">
                <a:solidFill>
                  <a:srgbClr val="000000"/>
                </a:solidFill>
                <a:latin typeface="Times New Roman" panose="02020603050405020304" pitchFamily="18" charset="0"/>
              </a:rPr>
              <a:t>transformation of society through technological development. </a:t>
            </a:r>
            <a:endParaRPr lang="en-US" dirty="0"/>
          </a:p>
        </p:txBody>
      </p:sp>
      <p:sp>
        <p:nvSpPr>
          <p:cNvPr id="4" name="Slide Number Placeholder 3"/>
          <p:cNvSpPr>
            <a:spLocks noGrp="1"/>
          </p:cNvSpPr>
          <p:nvPr>
            <p:ph type="sldNum" sz="quarter" idx="5"/>
          </p:nvPr>
        </p:nvSpPr>
        <p:spPr/>
        <p:txBody>
          <a:bodyPr/>
          <a:lstStyle/>
          <a:p>
            <a:fld id="{8BDF60A8-7E4F-4964-AC4F-32AED4112271}" type="slidenum">
              <a:rPr lang="en-US" smtClean="0"/>
              <a:t>4</a:t>
            </a:fld>
            <a:endParaRPr lang="en-US"/>
          </a:p>
        </p:txBody>
      </p:sp>
    </p:spTree>
    <p:extLst>
      <p:ext uri="{BB962C8B-B14F-4D97-AF65-F5344CB8AC3E}">
        <p14:creationId xmlns:p14="http://schemas.microsoft.com/office/powerpoint/2010/main" val="103640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Times New Roman" panose="02020603050405020304" pitchFamily="18" charset="0"/>
              </a:rPr>
              <a:t>Technological evolution is a theory of radical</a:t>
            </a:r>
          </a:p>
          <a:p>
            <a:r>
              <a:rPr lang="en-US" sz="1800" dirty="0">
                <a:solidFill>
                  <a:srgbClr val="000000"/>
                </a:solidFill>
                <a:latin typeface="Times New Roman" panose="02020603050405020304" pitchFamily="18" charset="0"/>
              </a:rPr>
              <a:t>transformation of society through technological development. </a:t>
            </a:r>
            <a:endParaRPr lang="en-US" dirty="0"/>
          </a:p>
        </p:txBody>
      </p:sp>
      <p:sp>
        <p:nvSpPr>
          <p:cNvPr id="4" name="Slide Number Placeholder 3"/>
          <p:cNvSpPr>
            <a:spLocks noGrp="1"/>
          </p:cNvSpPr>
          <p:nvPr>
            <p:ph type="sldNum" sz="quarter" idx="5"/>
          </p:nvPr>
        </p:nvSpPr>
        <p:spPr/>
        <p:txBody>
          <a:bodyPr/>
          <a:lstStyle/>
          <a:p>
            <a:fld id="{8BDF60A8-7E4F-4964-AC4F-32AED4112271}" type="slidenum">
              <a:rPr lang="en-US" smtClean="0"/>
              <a:t>5</a:t>
            </a:fld>
            <a:endParaRPr lang="en-US"/>
          </a:p>
        </p:txBody>
      </p:sp>
    </p:spTree>
    <p:extLst>
      <p:ext uri="{BB962C8B-B14F-4D97-AF65-F5344CB8AC3E}">
        <p14:creationId xmlns:p14="http://schemas.microsoft.com/office/powerpoint/2010/main" val="200955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DF60A8-7E4F-4964-AC4F-32AED4112271}" type="slidenum">
              <a:rPr lang="en-US" smtClean="0"/>
              <a:t>6</a:t>
            </a:fld>
            <a:endParaRPr lang="en-US"/>
          </a:p>
        </p:txBody>
      </p:sp>
    </p:spTree>
    <p:extLst>
      <p:ext uri="{BB962C8B-B14F-4D97-AF65-F5344CB8AC3E}">
        <p14:creationId xmlns:p14="http://schemas.microsoft.com/office/powerpoint/2010/main" val="410385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DF60A8-7E4F-4964-AC4F-32AED4112271}" type="slidenum">
              <a:rPr lang="en-US" smtClean="0"/>
              <a:t>7</a:t>
            </a:fld>
            <a:endParaRPr lang="en-US"/>
          </a:p>
        </p:txBody>
      </p:sp>
    </p:spTree>
    <p:extLst>
      <p:ext uri="{BB962C8B-B14F-4D97-AF65-F5344CB8AC3E}">
        <p14:creationId xmlns:p14="http://schemas.microsoft.com/office/powerpoint/2010/main" val="244838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DF60A8-7E4F-4964-AC4F-32AED4112271}" type="slidenum">
              <a:rPr lang="en-US" smtClean="0"/>
              <a:t>8</a:t>
            </a:fld>
            <a:endParaRPr lang="en-US"/>
          </a:p>
        </p:txBody>
      </p:sp>
    </p:spTree>
    <p:extLst>
      <p:ext uri="{BB962C8B-B14F-4D97-AF65-F5344CB8AC3E}">
        <p14:creationId xmlns:p14="http://schemas.microsoft.com/office/powerpoint/2010/main" val="1578959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DF60A8-7E4F-4964-AC4F-32AED4112271}" type="slidenum">
              <a:rPr lang="en-US" smtClean="0"/>
              <a:t>9</a:t>
            </a:fld>
            <a:endParaRPr lang="en-US"/>
          </a:p>
        </p:txBody>
      </p:sp>
    </p:spTree>
    <p:extLst>
      <p:ext uri="{BB962C8B-B14F-4D97-AF65-F5344CB8AC3E}">
        <p14:creationId xmlns:p14="http://schemas.microsoft.com/office/powerpoint/2010/main" val="2791534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DF60A8-7E4F-4964-AC4F-32AED4112271}" type="slidenum">
              <a:rPr lang="en-US" smtClean="0"/>
              <a:t>10</a:t>
            </a:fld>
            <a:endParaRPr lang="en-US"/>
          </a:p>
        </p:txBody>
      </p:sp>
    </p:spTree>
    <p:extLst>
      <p:ext uri="{BB962C8B-B14F-4D97-AF65-F5344CB8AC3E}">
        <p14:creationId xmlns:p14="http://schemas.microsoft.com/office/powerpoint/2010/main" val="306514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051B32-63C0-4B8A-B95F-C2E3AAFAEA75}" type="datetime1">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928C5-6906-404D-8D31-FE85C758538A}"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BFEB32-0B30-4A5F-A055-CCC31BDA5A1B}" type="datetime1">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928C5-6906-404D-8D31-FE85C758538A}"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E90018-B5C4-46DF-80B7-4D2F58248E6A}" type="datetime1">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928C5-6906-404D-8D31-FE85C758538A}"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F47B72-F297-4B30-A223-50B2737B9B26}" type="datetime1">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928C5-6906-404D-8D31-FE85C758538A}"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11FA6-491B-427E-BBD4-126F6538312B}" type="datetime1">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928C5-6906-404D-8D31-FE85C758538A}"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060CC5-5E76-46C3-9A38-2E31E8308D51}" type="datetime1">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928C5-6906-404D-8D31-FE85C758538A}"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353980-3325-4449-AA72-4310CDB04AC6}" type="datetime1">
              <a:rPr lang="en-US" smtClean="0"/>
              <a:t>5/12/2021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3928C5-6906-404D-8D31-FE85C758538A}"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DF6321-DE8B-469F-AA21-119E788A0E68}" type="datetime1">
              <a:rPr lang="en-US" smtClean="0"/>
              <a:t>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3928C5-6906-404D-8D31-FE85C758538A}"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16710-51D0-4A72-8AAD-4BC73BC1C00F}" type="datetime1">
              <a:rPr lang="en-US" smtClean="0"/>
              <a:t>5/12/2021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3928C5-6906-404D-8D31-FE85C758538A}"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BCDE9-EF8C-443D-913B-2EB680225717}" type="datetime1">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928C5-6906-404D-8D31-FE85C758538A}"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9A7384-0C79-4701-8A20-F827C7459624}" type="datetime1">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928C5-6906-404D-8D31-FE85C758538A}"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18DC4D-D7D2-45DD-A5B9-4693248EF5C6}" type="datetime1">
              <a:rPr lang="en-US" smtClean="0"/>
              <a:t>5/12/2021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43928C5-6906-404D-8D31-FE85C75853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Edited%20Chapter~5.pptx"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latin typeface="BankGothic Lt BT" pitchFamily="34" charset="0"/>
              </a:rPr>
              <a:t>CHAPTER </a:t>
            </a:r>
            <a:r>
              <a:rPr lang="en-US" dirty="0" smtClean="0">
                <a:latin typeface="BankGothic Lt BT" pitchFamily="34" charset="0"/>
              </a:rPr>
              <a:t>FOUR</a:t>
            </a:r>
            <a:endParaRPr lang="en-US" dirty="0">
              <a:latin typeface="BankGothic Lt BT" pitchFamily="34" charset="0"/>
            </a:endParaRPr>
          </a:p>
        </p:txBody>
      </p:sp>
      <p:sp>
        <p:nvSpPr>
          <p:cNvPr id="3" name="Subtitle 2"/>
          <p:cNvSpPr>
            <a:spLocks noGrp="1"/>
          </p:cNvSpPr>
          <p:nvPr>
            <p:ph type="subTitle" idx="1"/>
          </p:nvPr>
        </p:nvSpPr>
        <p:spPr>
          <a:xfrm>
            <a:off x="1162051" y="3428999"/>
            <a:ext cx="7124699" cy="2057401"/>
          </a:xfrm>
        </p:spPr>
        <p:txBody>
          <a:bodyPr>
            <a:normAutofit/>
          </a:bodyPr>
          <a:lstStyle/>
          <a:p>
            <a:pPr algn="ctr"/>
            <a:r>
              <a:rPr lang="en-US" sz="5400" dirty="0" smtClean="0"/>
              <a:t>Internet of Things</a:t>
            </a:r>
            <a:endParaRPr lang="en-US" sz="5400" dirty="0"/>
          </a:p>
        </p:txBody>
      </p:sp>
      <p:cxnSp>
        <p:nvCxnSpPr>
          <p:cNvPr id="4" name="Straight Connector 3"/>
          <p:cNvCxnSpPr/>
          <p:nvPr/>
        </p:nvCxnSpPr>
        <p:spPr>
          <a:xfrm>
            <a:off x="1143000" y="762000"/>
            <a:ext cx="0" cy="518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305800" y="762000"/>
            <a:ext cx="0" cy="518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810500" y="1447800"/>
            <a:ext cx="0" cy="320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00200" y="1447800"/>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243928C5-6906-404D-8D31-FE85C758538A}" type="slidenum">
              <a:rPr lang="en-US" smtClean="0"/>
              <a:t>1</a:t>
            </a:fld>
            <a:endParaRPr lang="en-US"/>
          </a:p>
        </p:txBody>
      </p:sp>
      <p:sp>
        <p:nvSpPr>
          <p:cNvPr id="10" name="Slide Number Placeholder 8"/>
          <p:cNvSpPr txBox="1">
            <a:spLocks/>
          </p:cNvSpPr>
          <p:nvPr/>
        </p:nvSpPr>
        <p:spPr>
          <a:xfrm>
            <a:off x="6390894" y="5779008"/>
            <a:ext cx="1895856" cy="329184"/>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err="1">
                <a:solidFill>
                  <a:schemeClr val="tx2"/>
                </a:solidFill>
              </a:rPr>
              <a:t>Mulugeta</a:t>
            </a:r>
            <a:r>
              <a:rPr lang="en-US" sz="2000" dirty="0">
                <a:solidFill>
                  <a:schemeClr val="tx2"/>
                </a:solidFill>
              </a:rPr>
              <a:t> G.</a:t>
            </a:r>
            <a:r>
              <a:rPr lang="en-US" dirty="0"/>
              <a:t>.</a:t>
            </a:r>
          </a:p>
        </p:txBody>
      </p:sp>
    </p:spTree>
    <p:extLst>
      <p:ext uri="{BB962C8B-B14F-4D97-AF65-F5344CB8AC3E}">
        <p14:creationId xmlns:p14="http://schemas.microsoft.com/office/powerpoint/2010/main" val="30977204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990600"/>
          </a:xfrm>
        </p:spPr>
        <p:txBody>
          <a:bodyPr>
            <a:normAutofit/>
          </a:bodyPr>
          <a:lstStyle/>
          <a:p>
            <a:r>
              <a:rPr lang="en-US" sz="3200" b="1" dirty="0">
                <a:solidFill>
                  <a:schemeClr val="accent6">
                    <a:lumMod val="50000"/>
                  </a:schemeClr>
                </a:solidFill>
                <a:latin typeface="Cambria" pitchFamily="18" charset="0"/>
              </a:rPr>
              <a:t>Areas where IOT is applicable</a:t>
            </a:r>
          </a:p>
        </p:txBody>
      </p:sp>
      <p:sp>
        <p:nvSpPr>
          <p:cNvPr id="3" name="Content Placeholder 2"/>
          <p:cNvSpPr>
            <a:spLocks noGrp="1"/>
          </p:cNvSpPr>
          <p:nvPr>
            <p:ph idx="1"/>
          </p:nvPr>
        </p:nvSpPr>
        <p:spPr>
          <a:xfrm>
            <a:off x="533400" y="1371600"/>
            <a:ext cx="8458200" cy="5257800"/>
          </a:xfrm>
        </p:spPr>
        <p:txBody>
          <a:bodyPr>
            <a:normAutofit fontScale="92500"/>
          </a:bodyPr>
          <a:lstStyle/>
          <a:p>
            <a:pPr>
              <a:lnSpc>
                <a:spcPct val="15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connected industry</a:t>
            </a:r>
          </a:p>
          <a:p>
            <a:pPr>
              <a:lnSpc>
                <a:spcPct val="150000"/>
              </a:lnSpc>
            </a:pPr>
            <a:r>
              <a:rPr lang="en-US" dirty="0">
                <a:latin typeface="Times New Roman" panose="02020603050405020304" pitchFamily="18" charset="0"/>
                <a:cs typeface="Times New Roman" panose="02020603050405020304" pitchFamily="18" charset="0"/>
              </a:rPr>
              <a:t>In smart-city</a:t>
            </a:r>
          </a:p>
          <a:p>
            <a:pPr>
              <a:lnSpc>
                <a:spcPct val="150000"/>
              </a:lnSpc>
            </a:pPr>
            <a:r>
              <a:rPr lang="en-US" dirty="0">
                <a:latin typeface="Times New Roman" panose="02020603050405020304" pitchFamily="18" charset="0"/>
                <a:cs typeface="Times New Roman" panose="02020603050405020304" pitchFamily="18" charset="0"/>
              </a:rPr>
              <a:t>In using smart-home </a:t>
            </a:r>
          </a:p>
          <a:p>
            <a:pPr>
              <a:lnSpc>
                <a:spcPct val="150000"/>
              </a:lnSpc>
            </a:pPr>
            <a:r>
              <a:rPr lang="en-US" dirty="0">
                <a:latin typeface="Times New Roman" panose="02020603050405020304" pitchFamily="18" charset="0"/>
                <a:cs typeface="Times New Roman" panose="02020603050405020304" pitchFamily="18" charset="0"/>
              </a:rPr>
              <a:t>In smart-energy</a:t>
            </a:r>
          </a:p>
          <a:p>
            <a:pPr>
              <a:lnSpc>
                <a:spcPct val="150000"/>
              </a:lnSpc>
            </a:pPr>
            <a:r>
              <a:rPr lang="en-US" dirty="0">
                <a:latin typeface="Times New Roman" panose="02020603050405020304" pitchFamily="18" charset="0"/>
                <a:cs typeface="Times New Roman" panose="02020603050405020304" pitchFamily="18" charset="0"/>
              </a:rPr>
              <a:t>In connected car</a:t>
            </a:r>
          </a:p>
          <a:p>
            <a:pPr>
              <a:lnSpc>
                <a:spcPct val="150000"/>
              </a:lnSpc>
            </a:pPr>
            <a:r>
              <a:rPr lang="en-US" dirty="0">
                <a:latin typeface="Times New Roman" panose="02020603050405020304" pitchFamily="18" charset="0"/>
                <a:cs typeface="Times New Roman" panose="02020603050405020304" pitchFamily="18" charset="0"/>
              </a:rPr>
              <a:t>In  the smart agriculture</a:t>
            </a:r>
          </a:p>
          <a:p>
            <a:pPr>
              <a:lnSpc>
                <a:spcPct val="150000"/>
              </a:lnSpc>
            </a:pPr>
            <a:r>
              <a:rPr lang="en-US" dirty="0">
                <a:latin typeface="Times New Roman" panose="02020603050405020304" pitchFamily="18" charset="0"/>
                <a:cs typeface="Times New Roman" panose="02020603050405020304" pitchFamily="18" charset="0"/>
              </a:rPr>
              <a:t>In connected building and campus</a:t>
            </a:r>
          </a:p>
          <a:p>
            <a:pPr>
              <a:lnSpc>
                <a:spcPct val="150000"/>
              </a:lnSpc>
            </a:pPr>
            <a:r>
              <a:rPr lang="en-US" dirty="0">
                <a:latin typeface="Times New Roman" panose="02020603050405020304" pitchFamily="18" charset="0"/>
                <a:cs typeface="Times New Roman" panose="02020603050405020304" pitchFamily="18" charset="0"/>
              </a:rPr>
              <a:t>In the health care</a:t>
            </a:r>
          </a:p>
          <a:p>
            <a:pPr>
              <a:lnSpc>
                <a:spcPct val="150000"/>
              </a:lnSpc>
            </a:pPr>
            <a:r>
              <a:rPr lang="en-US" dirty="0">
                <a:latin typeface="Times New Roman" panose="02020603050405020304" pitchFamily="18" charset="0"/>
                <a:cs typeface="Times New Roman" panose="02020603050405020304" pitchFamily="18" charset="0"/>
              </a:rPr>
              <a:t>In Logistics and other domains</a:t>
            </a:r>
          </a:p>
          <a:p>
            <a:pPr marL="0" indent="0">
              <a:buNone/>
            </a:pPr>
            <a:endParaRPr lang="en-US" sz="4000" dirty="0"/>
          </a:p>
        </p:txBody>
      </p:sp>
      <p:sp>
        <p:nvSpPr>
          <p:cNvPr id="4" name="Slide Number Placeholder 3"/>
          <p:cNvSpPr>
            <a:spLocks noGrp="1"/>
          </p:cNvSpPr>
          <p:nvPr>
            <p:ph type="sldNum" sz="quarter" idx="12"/>
          </p:nvPr>
        </p:nvSpPr>
        <p:spPr/>
        <p:txBody>
          <a:bodyPr/>
          <a:lstStyle/>
          <a:p>
            <a:fld id="{243928C5-6906-404D-8D31-FE85C758538A}" type="slidenum">
              <a:rPr lang="en-US" smtClean="0"/>
              <a:t>10</a:t>
            </a:fld>
            <a:endParaRPr lang="en-US"/>
          </a:p>
        </p:txBody>
      </p:sp>
    </p:spTree>
    <p:extLst>
      <p:ext uri="{BB962C8B-B14F-4D97-AF65-F5344CB8AC3E}">
        <p14:creationId xmlns:p14="http://schemas.microsoft.com/office/powerpoint/2010/main" val="5188062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05800" cy="5791200"/>
          </a:xfrm>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IOT systems allow users to achieve deeper automation, analysis, and integration within a system.</a:t>
            </a:r>
          </a:p>
          <a:p>
            <a:pPr algn="just">
              <a:lnSpc>
                <a:spcPct val="150000"/>
              </a:lnSpc>
            </a:pPr>
            <a:r>
              <a:rPr lang="en-US" dirty="0">
                <a:latin typeface="Times New Roman" panose="02020603050405020304" pitchFamily="18" charset="0"/>
                <a:cs typeface="Times New Roman" panose="02020603050405020304" pitchFamily="18" charset="0"/>
              </a:rPr>
              <a:t> It also improve the reach of these areas and their accuracy.</a:t>
            </a:r>
          </a:p>
          <a:p>
            <a:pPr algn="just">
              <a:lnSpc>
                <a:spcPct val="150000"/>
              </a:lnSpc>
            </a:pPr>
            <a:r>
              <a:rPr lang="en-US" dirty="0">
                <a:latin typeface="Times New Roman" panose="02020603050405020304" pitchFamily="18" charset="0"/>
                <a:cs typeface="Times New Roman" panose="02020603050405020304" pitchFamily="18" charset="0"/>
              </a:rPr>
              <a:t>IOT utilizes existing and emerging technology for sensing, networking, and robotics.</a:t>
            </a:r>
          </a:p>
          <a:p>
            <a:pPr algn="just">
              <a:lnSpc>
                <a:spcPct val="150000"/>
              </a:lnSpc>
            </a:pPr>
            <a:r>
              <a:rPr lang="en-US" dirty="0">
                <a:latin typeface="Times New Roman" panose="02020603050405020304" pitchFamily="18" charset="0"/>
                <a:cs typeface="Times New Roman" panose="02020603050405020304" pitchFamily="18" charset="0"/>
              </a:rPr>
              <a:t>IOT exploits recent advances in software, falling hardware prices, and modern attitudes towards technology</a:t>
            </a:r>
          </a:p>
          <a:p>
            <a:pPr algn="just">
              <a:lnSpc>
                <a:spcPct val="150000"/>
              </a:lnSpc>
            </a:pPr>
            <a:r>
              <a:rPr lang="en-US" dirty="0">
                <a:latin typeface="Times New Roman" panose="02020603050405020304" pitchFamily="18" charset="0"/>
                <a:cs typeface="Times New Roman" panose="02020603050405020304" pitchFamily="18" charset="0"/>
              </a:rPr>
              <a:t>Its new and advanced elements bring major changes in the delivery of products, goods, and services; and the social, economic, and political impact of those changes.</a:t>
            </a:r>
          </a:p>
          <a:p>
            <a:pPr algn="just">
              <a:lnSpc>
                <a:spcPct val="150000"/>
              </a:lnSpc>
            </a:pPr>
            <a:endParaRPr lang="en-US" sz="2400"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43928C5-6906-404D-8D31-FE85C758538A}" type="slidenum">
              <a:rPr lang="en-US" smtClean="0"/>
              <a:t>11</a:t>
            </a:fld>
            <a:endParaRPr lang="en-US"/>
          </a:p>
        </p:txBody>
      </p:sp>
    </p:spTree>
    <p:extLst>
      <p:ext uri="{BB962C8B-B14F-4D97-AF65-F5344CB8AC3E}">
        <p14:creationId xmlns:p14="http://schemas.microsoft.com/office/powerpoint/2010/main" val="94742394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3928C5-6906-404D-8D31-FE85C758538A}" type="slidenum">
              <a:rPr lang="en-US" smtClean="0"/>
              <a:t>12</a:t>
            </a:fld>
            <a:endParaRPr lang="en-US"/>
          </a:p>
        </p:txBody>
      </p:sp>
      <p:pic>
        <p:nvPicPr>
          <p:cNvPr id="7" name="Content Placeholder 4">
            <a:extLst>
              <a:ext uri="{FF2B5EF4-FFF2-40B4-BE49-F238E27FC236}">
                <a16:creationId xmlns:a16="http://schemas.microsoft.com/office/drawing/2014/main" id="{457C43DD-D9C4-4FAF-B7F5-F0615B644702}"/>
              </a:ext>
            </a:extLst>
          </p:cNvPr>
          <p:cNvPicPr>
            <a:picLocks noGrp="1" noChangeAspect="1"/>
          </p:cNvPicPr>
          <p:nvPr>
            <p:ph idx="1"/>
          </p:nvPr>
        </p:nvPicPr>
        <p:blipFill>
          <a:blip r:embed="rId3"/>
          <a:stretch>
            <a:fillRect/>
          </a:stretch>
        </p:blipFill>
        <p:spPr>
          <a:xfrm>
            <a:off x="1219200" y="685800"/>
            <a:ext cx="6629400" cy="5562600"/>
          </a:xfrm>
          <a:prstGeom prst="rect">
            <a:avLst/>
          </a:prstGeom>
        </p:spPr>
      </p:pic>
    </p:spTree>
    <p:extLst>
      <p:ext uri="{BB962C8B-B14F-4D97-AF65-F5344CB8AC3E}">
        <p14:creationId xmlns:p14="http://schemas.microsoft.com/office/powerpoint/2010/main" val="25844922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990600"/>
          </a:xfrm>
        </p:spPr>
        <p:txBody>
          <a:bodyPr>
            <a:normAutofit/>
          </a:bodyPr>
          <a:lstStyle/>
          <a:p>
            <a:r>
              <a:rPr lang="en-US" sz="3200" b="1" dirty="0">
                <a:solidFill>
                  <a:schemeClr val="accent6">
                    <a:lumMod val="50000"/>
                  </a:schemeClr>
                </a:solidFill>
                <a:latin typeface="Cambria" pitchFamily="18" charset="0"/>
              </a:rPr>
              <a:t>History of IOT</a:t>
            </a:r>
          </a:p>
        </p:txBody>
      </p:sp>
      <p:sp>
        <p:nvSpPr>
          <p:cNvPr id="3" name="Content Placeholder 2"/>
          <p:cNvSpPr>
            <a:spLocks noGrp="1"/>
          </p:cNvSpPr>
          <p:nvPr>
            <p:ph idx="1"/>
          </p:nvPr>
        </p:nvSpPr>
        <p:spPr>
          <a:xfrm>
            <a:off x="0" y="1219200"/>
            <a:ext cx="9144000" cy="5638800"/>
          </a:xfrm>
        </p:spPr>
        <p:txBody>
          <a:bodyPr>
            <a:normAutofit fontScale="850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The Internet of Things has not been around for very long.</a:t>
            </a:r>
          </a:p>
          <a:p>
            <a:pPr algn="just">
              <a:lnSpc>
                <a:spcPct val="150000"/>
              </a:lnSpc>
            </a:pPr>
            <a:r>
              <a:rPr lang="en-US" dirty="0">
                <a:latin typeface="Times New Roman" panose="02020603050405020304" pitchFamily="18" charset="0"/>
                <a:cs typeface="Times New Roman" panose="02020603050405020304" pitchFamily="18" charset="0"/>
              </a:rPr>
              <a:t>since the early 1800s there have been visions of machines communicating with one another.</a:t>
            </a:r>
          </a:p>
          <a:p>
            <a:pPr algn="just">
              <a:lnSpc>
                <a:spcPct val="150000"/>
              </a:lnSpc>
            </a:pPr>
            <a:r>
              <a:rPr lang="en-US" dirty="0">
                <a:latin typeface="Times New Roman" panose="02020603050405020304" pitchFamily="18" charset="0"/>
                <a:cs typeface="Times New Roman" panose="02020603050405020304" pitchFamily="18" charset="0"/>
              </a:rPr>
              <a:t>In 1830s and 1840s Machines have been providing direct communications since the telegraph (the first landline) was developed.</a:t>
            </a:r>
          </a:p>
          <a:p>
            <a:pPr algn="just">
              <a:lnSpc>
                <a:spcPct val="150000"/>
              </a:lnSpc>
            </a:pPr>
            <a:r>
              <a:rPr lang="en-US" dirty="0">
                <a:latin typeface="Times New Roman" panose="02020603050405020304" pitchFamily="18" charset="0"/>
                <a:cs typeface="Times New Roman" panose="02020603050405020304" pitchFamily="18" charset="0"/>
              </a:rPr>
              <a:t>In June 3, 1900, Described as “wireless telegraphy,” the first radio voice transmission took place, providing another necessary component for developing the Internet of Things.</a:t>
            </a:r>
          </a:p>
          <a:p>
            <a:pPr algn="just">
              <a:lnSpc>
                <a:spcPct val="150000"/>
              </a:lnSpc>
            </a:pPr>
            <a:r>
              <a:rPr lang="en-US" dirty="0">
                <a:latin typeface="Times New Roman" panose="02020603050405020304" pitchFamily="18" charset="0"/>
                <a:cs typeface="Times New Roman" panose="02020603050405020304" pitchFamily="18" charset="0"/>
              </a:rPr>
              <a:t>In 1950s  The development of computers began .</a:t>
            </a:r>
          </a:p>
          <a:p>
            <a:pPr algn="just">
              <a:lnSpc>
                <a:spcPct val="150000"/>
              </a:lnSpc>
            </a:pPr>
            <a:r>
              <a:rPr lang="en-US" dirty="0">
                <a:latin typeface="Times New Roman" panose="02020603050405020304" pitchFamily="18" charset="0"/>
                <a:cs typeface="Times New Roman" panose="02020603050405020304" pitchFamily="18" charset="0"/>
              </a:rPr>
              <a:t>In 1962 The Internet, itself a significant component of the </a:t>
            </a:r>
            <a:r>
              <a:rPr lang="en-US" dirty="0" smtClean="0">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started out as part of DARPA (Defense Advanced Research Projects Agency).</a:t>
            </a:r>
          </a:p>
          <a:p>
            <a:pPr algn="just">
              <a:lnSpc>
                <a:spcPct val="150000"/>
              </a:lnSpc>
            </a:pPr>
            <a:r>
              <a:rPr lang="en-US" dirty="0">
                <a:latin typeface="Times New Roman" panose="02020603050405020304" pitchFamily="18" charset="0"/>
                <a:cs typeface="Times New Roman" panose="02020603050405020304" pitchFamily="18" charset="0"/>
              </a:rPr>
              <a:t>In 1969 evolved into ARPANET.</a:t>
            </a:r>
          </a:p>
          <a:p>
            <a:pPr algn="just">
              <a:lnSpc>
                <a:spcPct val="150000"/>
              </a:lnSpc>
            </a:pPr>
            <a:endParaRPr lang="en-US" dirty="0">
              <a:solidFill>
                <a:srgbClr val="0070C0"/>
              </a:solidFill>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43928C5-6906-404D-8D31-FE85C758538A}" type="slidenum">
              <a:rPr lang="en-US" smtClean="0"/>
              <a:t>13</a:t>
            </a:fld>
            <a:endParaRPr lang="en-US"/>
          </a:p>
        </p:txBody>
      </p:sp>
    </p:spTree>
    <p:extLst>
      <p:ext uri="{BB962C8B-B14F-4D97-AF65-F5344CB8AC3E}">
        <p14:creationId xmlns:p14="http://schemas.microsoft.com/office/powerpoint/2010/main" val="78344613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2E65-FFC7-4D71-B142-FD4AE6E949F1}"/>
              </a:ext>
            </a:extLst>
          </p:cNvPr>
          <p:cNvSpPr>
            <a:spLocks noGrp="1"/>
          </p:cNvSpPr>
          <p:nvPr>
            <p:ph type="title"/>
          </p:nvPr>
        </p:nvSpPr>
        <p:spPr>
          <a:xfrm>
            <a:off x="228600" y="152400"/>
            <a:ext cx="7598465" cy="912047"/>
          </a:xfrm>
        </p:spPr>
        <p:txBody>
          <a:bodyPr>
            <a:normAutofit/>
          </a:bodyPr>
          <a:lstStyle/>
          <a:p>
            <a:r>
              <a:rPr lang="en-US" sz="3200" b="1" dirty="0">
                <a:solidFill>
                  <a:schemeClr val="accent6">
                    <a:lumMod val="50000"/>
                  </a:schemeClr>
                </a:solidFill>
                <a:latin typeface="Cambria" pitchFamily="18" charset="0"/>
              </a:rPr>
              <a:t>History of IOT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6DEC7F-2AA3-4BAB-8632-765BFA44986E}"/>
              </a:ext>
            </a:extLst>
          </p:cNvPr>
          <p:cNvSpPr>
            <a:spLocks noGrp="1"/>
          </p:cNvSpPr>
          <p:nvPr>
            <p:ph idx="1"/>
          </p:nvPr>
        </p:nvSpPr>
        <p:spPr>
          <a:xfrm>
            <a:off x="0" y="781878"/>
            <a:ext cx="9144000" cy="5923722"/>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traditional fields of automation (including the automation of buildings and homes), wireless sensor networks, GPS, control systems, and others, all support the IoT. </a:t>
            </a:r>
          </a:p>
          <a:p>
            <a:pPr algn="just">
              <a:lnSpc>
                <a:spcPct val="150000"/>
              </a:lnSpc>
            </a:pPr>
            <a:r>
              <a:rPr lang="en-US" sz="2400" dirty="0">
                <a:latin typeface="Times New Roman" panose="02020603050405020304" pitchFamily="18" charset="0"/>
                <a:cs typeface="Times New Roman" panose="02020603050405020304" pitchFamily="18" charset="0"/>
              </a:rPr>
              <a:t>Kevin Ashton, the Executive Director of Auto-ID Labs at MIT, was the first to describe the Internet of Things, during his 1999 speech.</a:t>
            </a:r>
          </a:p>
          <a:p>
            <a:pPr algn="just">
              <a:lnSpc>
                <a:spcPct val="150000"/>
              </a:lnSpc>
            </a:pPr>
            <a:r>
              <a:rPr lang="en-US" sz="2400" dirty="0">
                <a:latin typeface="Times New Roman" panose="02020603050405020304" pitchFamily="18" charset="0"/>
                <a:cs typeface="Times New Roman" panose="02020603050405020304" pitchFamily="18" charset="0"/>
              </a:rPr>
              <a:t>Kevin Ashton stated that Radio Frequency Identification (RFID) was a prerequisite for the Internet of Things. He concluded if all devices were “tagged,” computers could manage, track, and inventory them.</a:t>
            </a:r>
          </a:p>
          <a:p>
            <a:pPr algn="just">
              <a:lnSpc>
                <a:spcPct val="150000"/>
              </a:lnSpc>
            </a:pPr>
            <a:r>
              <a:rPr lang="en-US" sz="2400" dirty="0">
                <a:latin typeface="Times New Roman" panose="02020603050405020304" pitchFamily="18" charset="0"/>
                <a:cs typeface="Times New Roman" panose="02020603050405020304" pitchFamily="18" charset="0"/>
              </a:rPr>
              <a:t>To some extent, the tagging of things has been achieved through technologies such as digital watermarking, barcodes, and QR codes. </a:t>
            </a:r>
          </a:p>
        </p:txBody>
      </p:sp>
    </p:spTree>
    <p:extLst>
      <p:ext uri="{BB962C8B-B14F-4D97-AF65-F5344CB8AC3E}">
        <p14:creationId xmlns:p14="http://schemas.microsoft.com/office/powerpoint/2010/main" val="13470012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7920-E284-43F6-B4EF-25F2E2713B82}"/>
              </a:ext>
            </a:extLst>
          </p:cNvPr>
          <p:cNvSpPr>
            <a:spLocks noGrp="1"/>
          </p:cNvSpPr>
          <p:nvPr>
            <p:ph type="title"/>
          </p:nvPr>
        </p:nvSpPr>
        <p:spPr>
          <a:xfrm>
            <a:off x="171450" y="152400"/>
            <a:ext cx="8515350" cy="1136822"/>
          </a:xfrm>
        </p:spPr>
        <p:txBody>
          <a:bodyPr>
            <a:normAutofit/>
          </a:bodyPr>
          <a:lstStyle/>
          <a:p>
            <a:r>
              <a:rPr lang="en-US" sz="3200" b="1" dirty="0">
                <a:solidFill>
                  <a:schemeClr val="accent6">
                    <a:lumMod val="50000"/>
                  </a:schemeClr>
                </a:solidFill>
                <a:latin typeface="Cambria" pitchFamily="18" charset="0"/>
              </a:rPr>
              <a:t>Advantages of IOT</a:t>
            </a:r>
          </a:p>
        </p:txBody>
      </p:sp>
      <p:sp>
        <p:nvSpPr>
          <p:cNvPr id="3" name="Content Placeholder 2">
            <a:extLst>
              <a:ext uri="{FF2B5EF4-FFF2-40B4-BE49-F238E27FC236}">
                <a16:creationId xmlns:a16="http://schemas.microsoft.com/office/drawing/2014/main" id="{4289A70F-F38A-4237-BB09-17813D05FFDE}"/>
              </a:ext>
            </a:extLst>
          </p:cNvPr>
          <p:cNvSpPr>
            <a:spLocks noGrp="1"/>
          </p:cNvSpPr>
          <p:nvPr>
            <p:ph idx="1"/>
          </p:nvPr>
        </p:nvSpPr>
        <p:spPr>
          <a:xfrm>
            <a:off x="0" y="1136824"/>
            <a:ext cx="9144000" cy="5721176"/>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Advantages of IoT span across every area of lifestyle and business Here is a list of some of the advantages that IoT has to offer: </a:t>
            </a:r>
          </a:p>
          <a:p>
            <a:pPr algn="just">
              <a:lnSpc>
                <a:spcPct val="150000"/>
              </a:lnSpc>
            </a:pPr>
            <a:r>
              <a:rPr lang="en-US" sz="2400" b="1" dirty="0">
                <a:latin typeface="Times New Roman" panose="02020603050405020304" pitchFamily="18" charset="0"/>
                <a:cs typeface="Times New Roman" panose="02020603050405020304" pitchFamily="18" charset="0"/>
              </a:rPr>
              <a:t>Improved Customer Engagement </a:t>
            </a:r>
            <a:r>
              <a:rPr lang="en-US" sz="2400" dirty="0">
                <a:latin typeface="Times New Roman" panose="02020603050405020304" pitchFamily="18" charset="0"/>
                <a:cs typeface="Times New Roman" panose="02020603050405020304" pitchFamily="18" charset="0"/>
              </a:rPr>
              <a:t>− Current analytics suffer from blind-spots and significant flaws inaccuracy; and as noted, engagement remains passive. IoT completely transforms this to achieve richer and more effective engagement with audiences</a:t>
            </a:r>
          </a:p>
          <a:p>
            <a:pPr algn="just">
              <a:lnSpc>
                <a:spcPct val="150000"/>
              </a:lnSpc>
            </a:pPr>
            <a:r>
              <a:rPr lang="en-US" sz="2400" b="1" dirty="0">
                <a:latin typeface="Times New Roman" panose="02020603050405020304" pitchFamily="18" charset="0"/>
                <a:cs typeface="Times New Roman" panose="02020603050405020304" pitchFamily="18" charset="0"/>
              </a:rPr>
              <a:t>Technology Optimization </a:t>
            </a:r>
            <a:r>
              <a:rPr lang="en-US" sz="2400" dirty="0">
                <a:latin typeface="Times New Roman" panose="02020603050405020304" pitchFamily="18" charset="0"/>
                <a:cs typeface="Times New Roman" panose="02020603050405020304" pitchFamily="18" charset="0"/>
              </a:rPr>
              <a:t>− The same technologies and data which improve the customer experience also improve device use, and aid in more potent improvements to technology. IoT unlocks a world of critical functional and field data. </a:t>
            </a:r>
          </a:p>
        </p:txBody>
      </p:sp>
    </p:spTree>
    <p:extLst>
      <p:ext uri="{BB962C8B-B14F-4D97-AF65-F5344CB8AC3E}">
        <p14:creationId xmlns:p14="http://schemas.microsoft.com/office/powerpoint/2010/main" val="21614838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3D35-2EAB-45DD-BD3C-13C31D2BA672}"/>
              </a:ext>
            </a:extLst>
          </p:cNvPr>
          <p:cNvSpPr>
            <a:spLocks noGrp="1"/>
          </p:cNvSpPr>
          <p:nvPr>
            <p:ph type="title"/>
          </p:nvPr>
        </p:nvSpPr>
        <p:spPr>
          <a:xfrm>
            <a:off x="171450" y="365126"/>
            <a:ext cx="8515350" cy="840822"/>
          </a:xfrm>
        </p:spPr>
        <p:txBody>
          <a:bodyPr>
            <a:normAutofit/>
          </a:bodyPr>
          <a:lstStyle/>
          <a:p>
            <a:r>
              <a:rPr lang="en-US" sz="3200" b="1" dirty="0">
                <a:solidFill>
                  <a:schemeClr val="accent6">
                    <a:lumMod val="50000"/>
                  </a:schemeClr>
                </a:solidFill>
                <a:latin typeface="Cambria" pitchFamily="18" charset="0"/>
              </a:rPr>
              <a:t>Advantages of IOT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7E332C-48B7-4780-B09E-CBB1BDAD9332}"/>
              </a:ext>
            </a:extLst>
          </p:cNvPr>
          <p:cNvSpPr>
            <a:spLocks noGrp="1"/>
          </p:cNvSpPr>
          <p:nvPr>
            <p:ph idx="1"/>
          </p:nvPr>
        </p:nvSpPr>
        <p:spPr>
          <a:xfrm>
            <a:off x="0" y="1205948"/>
            <a:ext cx="9144000" cy="5652051"/>
          </a:xfrm>
        </p:spPr>
        <p:txBody>
          <a:bodyPr>
            <a:normAutofit/>
          </a:bodyPr>
          <a:lstStyle/>
          <a:p>
            <a:pPr algn="just">
              <a:lnSpc>
                <a:spcPct val="150000"/>
              </a:lnSpc>
            </a:pPr>
            <a:r>
              <a:rPr lang="en-US" b="1" dirty="0">
                <a:latin typeface="Times New Roman" panose="02020603050405020304" pitchFamily="18" charset="0"/>
                <a:cs typeface="Times New Roman" panose="02020603050405020304" pitchFamily="18" charset="0"/>
              </a:rPr>
              <a:t>Reduced Waste </a:t>
            </a:r>
            <a:r>
              <a:rPr lang="en-US" dirty="0">
                <a:latin typeface="Times New Roman" panose="02020603050405020304" pitchFamily="18" charset="0"/>
                <a:cs typeface="Times New Roman" panose="02020603050405020304" pitchFamily="18" charset="0"/>
              </a:rPr>
              <a:t>− IoT makes areas of improvement clear. Current analytics give us superficial insight, but IoT provides real-world information leading to the more effective management of resources.</a:t>
            </a:r>
          </a:p>
          <a:p>
            <a:pPr algn="just">
              <a:lnSpc>
                <a:spcPct val="150000"/>
              </a:lnSpc>
            </a:pPr>
            <a:r>
              <a:rPr lang="en-US" b="1" dirty="0">
                <a:latin typeface="Times New Roman" panose="02020603050405020304" pitchFamily="18" charset="0"/>
                <a:cs typeface="Times New Roman" panose="02020603050405020304" pitchFamily="18" charset="0"/>
              </a:rPr>
              <a:t>Enhanced Data Collection </a:t>
            </a:r>
            <a:r>
              <a:rPr lang="en-US" dirty="0">
                <a:latin typeface="Times New Roman" panose="02020603050405020304" pitchFamily="18" charset="0"/>
                <a:cs typeface="Times New Roman" panose="02020603050405020304" pitchFamily="18" charset="0"/>
              </a:rPr>
              <a:t>− Modern data collection suffers from its limitations and its design for passive use. IoT breaks it out of those spaces and places it exactly where humans really want to go to analyze our world. It allows an accurate picture of everything.</a:t>
            </a:r>
          </a:p>
        </p:txBody>
      </p:sp>
    </p:spTree>
    <p:extLst>
      <p:ext uri="{BB962C8B-B14F-4D97-AF65-F5344CB8AC3E}">
        <p14:creationId xmlns:p14="http://schemas.microsoft.com/office/powerpoint/2010/main" val="11802300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F085-355B-4719-8675-03C7CD186968}"/>
              </a:ext>
            </a:extLst>
          </p:cNvPr>
          <p:cNvSpPr>
            <a:spLocks noGrp="1"/>
          </p:cNvSpPr>
          <p:nvPr>
            <p:ph type="title"/>
          </p:nvPr>
        </p:nvSpPr>
        <p:spPr>
          <a:xfrm>
            <a:off x="0" y="152400"/>
            <a:ext cx="9144000" cy="1258957"/>
          </a:xfrm>
        </p:spPr>
        <p:txBody>
          <a:bodyPr/>
          <a:lstStyle/>
          <a:p>
            <a:r>
              <a:rPr lang="en-US" dirty="0"/>
              <a:t>  </a:t>
            </a:r>
            <a:r>
              <a:rPr lang="en-US" sz="3200" b="1" dirty="0">
                <a:solidFill>
                  <a:schemeClr val="accent6">
                    <a:lumMod val="50000"/>
                  </a:schemeClr>
                </a:solidFill>
                <a:latin typeface="Cambria" pitchFamily="18" charset="0"/>
              </a:rPr>
              <a:t>Disadvantage of IOT</a:t>
            </a:r>
          </a:p>
        </p:txBody>
      </p:sp>
      <p:sp>
        <p:nvSpPr>
          <p:cNvPr id="3" name="Content Placeholder 2">
            <a:extLst>
              <a:ext uri="{FF2B5EF4-FFF2-40B4-BE49-F238E27FC236}">
                <a16:creationId xmlns:a16="http://schemas.microsoft.com/office/drawing/2014/main" id="{DE67460B-4BAF-429B-99E4-9FB4922A08CE}"/>
              </a:ext>
            </a:extLst>
          </p:cNvPr>
          <p:cNvSpPr>
            <a:spLocks noGrp="1"/>
          </p:cNvSpPr>
          <p:nvPr>
            <p:ph idx="1"/>
          </p:nvPr>
        </p:nvSpPr>
        <p:spPr>
          <a:xfrm>
            <a:off x="-1" y="1126435"/>
            <a:ext cx="9144000" cy="5731565"/>
          </a:xfrm>
        </p:spPr>
        <p:txBody>
          <a:bodyPr>
            <a:normAutofit fontScale="92500"/>
          </a:bodyPr>
          <a:lstStyle/>
          <a:p>
            <a:pPr algn="just">
              <a:lnSpc>
                <a:spcPct val="150000"/>
              </a:lnSpc>
            </a:pPr>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the number of connected devices increases and more information is shared between devices, the potential that a hacker could </a:t>
            </a:r>
            <a:r>
              <a:rPr lang="en-US" dirty="0">
                <a:solidFill>
                  <a:srgbClr val="0070C0"/>
                </a:solidFill>
                <a:latin typeface="Times New Roman" panose="02020603050405020304" pitchFamily="18" charset="0"/>
                <a:cs typeface="Times New Roman" panose="02020603050405020304" pitchFamily="18" charset="0"/>
              </a:rPr>
              <a:t>steal confidential information also increases.</a:t>
            </a:r>
          </a:p>
          <a:p>
            <a:pPr algn="just">
              <a:lnSpc>
                <a:spcPct val="150000"/>
              </a:lnSpc>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there’s a bug in the system, it’s likely that every </a:t>
            </a:r>
            <a:r>
              <a:rPr lang="en-US" dirty="0">
                <a:solidFill>
                  <a:srgbClr val="0070C0"/>
                </a:solidFill>
                <a:latin typeface="Times New Roman" panose="02020603050405020304" pitchFamily="18" charset="0"/>
                <a:cs typeface="Times New Roman" panose="02020603050405020304" pitchFamily="18" charset="0"/>
              </a:rPr>
              <a:t>connected device will become corrupted.</a:t>
            </a:r>
          </a:p>
          <a:p>
            <a:pPr algn="just">
              <a:lnSpc>
                <a:spcPct val="150000"/>
              </a:lnSpc>
            </a:pPr>
            <a:r>
              <a:rPr lang="en-US" dirty="0" smtClean="0">
                <a:latin typeface="Times New Roman" panose="02020603050405020304" pitchFamily="18" charset="0"/>
                <a:cs typeface="Times New Roman" panose="02020603050405020304" pitchFamily="18" charset="0"/>
              </a:rPr>
              <a:t>Since </a:t>
            </a:r>
            <a:r>
              <a:rPr lang="en-US" dirty="0">
                <a:latin typeface="Times New Roman" panose="02020603050405020304" pitchFamily="18" charset="0"/>
                <a:cs typeface="Times New Roman" panose="02020603050405020304" pitchFamily="18" charset="0"/>
              </a:rPr>
              <a:t>there’s </a:t>
            </a:r>
            <a:r>
              <a:rPr lang="en-US" dirty="0">
                <a:solidFill>
                  <a:srgbClr val="0070C0"/>
                </a:solidFill>
                <a:latin typeface="Times New Roman" panose="02020603050405020304" pitchFamily="18" charset="0"/>
                <a:cs typeface="Times New Roman" panose="02020603050405020304" pitchFamily="18" charset="0"/>
              </a:rPr>
              <a:t>no international standard of compatibility for IoT</a:t>
            </a:r>
            <a:r>
              <a:rPr lang="en-US" dirty="0">
                <a:latin typeface="Times New Roman" panose="02020603050405020304" pitchFamily="18" charset="0"/>
                <a:cs typeface="Times New Roman" panose="02020603050405020304" pitchFamily="18" charset="0"/>
              </a:rPr>
              <a:t>, it’s difficult for devices from different manufacturers to communicate with each other.</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Enterprises </a:t>
            </a:r>
            <a:r>
              <a:rPr lang="en-US" dirty="0">
                <a:latin typeface="Times New Roman" panose="02020603050405020304" pitchFamily="18" charset="0"/>
                <a:cs typeface="Times New Roman" panose="02020603050405020304" pitchFamily="18" charset="0"/>
              </a:rPr>
              <a:t>may eventually have to deal with massive numbers maybe even millions of </a:t>
            </a:r>
            <a:r>
              <a:rPr lang="en-US" dirty="0">
                <a:solidFill>
                  <a:srgbClr val="0070C0"/>
                </a:solidFill>
                <a:latin typeface="Times New Roman" panose="02020603050405020304" pitchFamily="18" charset="0"/>
                <a:cs typeface="Times New Roman" panose="02020603050405020304" pitchFamily="18" charset="0"/>
              </a:rPr>
              <a:t>IoT devices and collecting and managing the data from all those devices will be challenging</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169236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F95F-4A7A-48C3-B65C-CBF8D3C1E50F}"/>
              </a:ext>
            </a:extLst>
          </p:cNvPr>
          <p:cNvSpPr>
            <a:spLocks noGrp="1"/>
          </p:cNvSpPr>
          <p:nvPr>
            <p:ph type="title"/>
          </p:nvPr>
        </p:nvSpPr>
        <p:spPr>
          <a:xfrm>
            <a:off x="533400" y="533400"/>
            <a:ext cx="7826237" cy="1026352"/>
          </a:xfrm>
        </p:spPr>
        <p:txBody>
          <a:bodyPr>
            <a:normAutofit fontScale="90000"/>
          </a:bodyPr>
          <a:lstStyle/>
          <a:p>
            <a:r>
              <a:rPr lang="en-US" sz="3600" b="1" dirty="0">
                <a:solidFill>
                  <a:schemeClr val="accent6">
                    <a:lumMod val="50000"/>
                  </a:schemeClr>
                </a:solidFill>
                <a:latin typeface="Cambria" pitchFamily="18" charset="0"/>
              </a:rPr>
              <a:t>Challenges of IOT</a:t>
            </a:r>
            <a:r>
              <a:rPr lang="en-US" dirty="0"/>
              <a:t/>
            </a:r>
            <a:br>
              <a:rPr lang="en-US" dirty="0"/>
            </a:br>
            <a:endParaRPr lang="en-US" dirty="0"/>
          </a:p>
        </p:txBody>
      </p:sp>
      <p:sp>
        <p:nvSpPr>
          <p:cNvPr id="3" name="Content Placeholder 2">
            <a:extLst>
              <a:ext uri="{FF2B5EF4-FFF2-40B4-BE49-F238E27FC236}">
                <a16:creationId xmlns:a16="http://schemas.microsoft.com/office/drawing/2014/main" id="{091F838E-B06D-4956-B9D5-47EBCBBADD61}"/>
              </a:ext>
            </a:extLst>
          </p:cNvPr>
          <p:cNvSpPr>
            <a:spLocks noGrp="1"/>
          </p:cNvSpPr>
          <p:nvPr>
            <p:ph idx="1"/>
          </p:nvPr>
        </p:nvSpPr>
        <p:spPr>
          <a:xfrm>
            <a:off x="226943" y="1087395"/>
            <a:ext cx="8515350" cy="5465805"/>
          </a:xfrm>
        </p:spPr>
        <p:txBody>
          <a:bodyPr>
            <a:noAutofit/>
          </a:bodyPr>
          <a:lstStyle/>
          <a:p>
            <a:pPr algn="just">
              <a:lnSpc>
                <a:spcPct val="170000"/>
              </a:lnSpc>
            </a:pPr>
            <a:r>
              <a:rPr lang="en-US" sz="2400" b="1" dirty="0" smtClean="0">
                <a:solidFill>
                  <a:srgbClr val="0070C0"/>
                </a:solidFill>
                <a:latin typeface="Times New Roman" panose="02020603050405020304" pitchFamily="18" charset="0"/>
                <a:cs typeface="Times New Roman" panose="02020603050405020304" pitchFamily="18" charset="0"/>
              </a:rPr>
              <a:t>Security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IoT creates an ecosystem of constantly connected devices communicating over networks. The system offers little control despite any security measures. This leaves users exposed to various kinds of attackers. </a:t>
            </a:r>
          </a:p>
          <a:p>
            <a:pPr algn="just">
              <a:lnSpc>
                <a:spcPct val="170000"/>
              </a:lnSpc>
            </a:pPr>
            <a:r>
              <a:rPr lang="en-US" sz="2400" b="1" dirty="0">
                <a:solidFill>
                  <a:srgbClr val="0070C0"/>
                </a:solidFill>
                <a:latin typeface="Times New Roman" panose="02020603050405020304" pitchFamily="18" charset="0"/>
                <a:cs typeface="Times New Roman" panose="02020603050405020304" pitchFamily="18" charset="0"/>
              </a:rPr>
              <a:t>Privacy</a:t>
            </a:r>
            <a:r>
              <a:rPr lang="en-US" sz="2400" dirty="0">
                <a:latin typeface="Times New Roman" panose="02020603050405020304" pitchFamily="18" charset="0"/>
                <a:cs typeface="Times New Roman" panose="02020603050405020304" pitchFamily="18" charset="0"/>
              </a:rPr>
              <a:t> − The sophistication of IoT provides substantial personal data in extreme detail without the user's active participation</a:t>
            </a:r>
            <a:r>
              <a:rPr lang="en-US" sz="2400" dirty="0" smtClean="0">
                <a:latin typeface="Times New Roman" panose="02020603050405020304" pitchFamily="18" charset="0"/>
                <a:cs typeface="Times New Roman" panose="02020603050405020304" pitchFamily="18" charset="0"/>
              </a:rPr>
              <a:t>.</a:t>
            </a:r>
          </a:p>
          <a:p>
            <a:pPr algn="just">
              <a:lnSpc>
                <a:spcPct val="170000"/>
              </a:lnSpc>
            </a:pPr>
            <a:r>
              <a:rPr lang="en-US" b="1" dirty="0">
                <a:solidFill>
                  <a:srgbClr val="0070C0"/>
                </a:solidFill>
                <a:latin typeface="Times New Roman" panose="02020603050405020304" pitchFamily="18" charset="0"/>
                <a:cs typeface="Times New Roman" panose="02020603050405020304" pitchFamily="18" charset="0"/>
              </a:rPr>
              <a:t>Flexibility</a:t>
            </a:r>
            <a:r>
              <a:rPr lang="en-US" dirty="0">
                <a:latin typeface="Times New Roman" panose="02020603050405020304" pitchFamily="18" charset="0"/>
                <a:cs typeface="Times New Roman" panose="02020603050405020304" pitchFamily="18" charset="0"/>
              </a:rPr>
              <a:t> − Many are concerned about the flexibility of an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system to integrate easily with another. They worry about finding themselves with several conflicting or locking systems. </a:t>
            </a:r>
          </a:p>
          <a:p>
            <a:pPr algn="just">
              <a:lnSpc>
                <a:spcPct val="170000"/>
              </a:lnSpc>
            </a:pPr>
            <a:endParaRPr lang="en-US" sz="2400" dirty="0">
              <a:latin typeface="Times New Roman" panose="02020603050405020304" pitchFamily="18" charset="0"/>
              <a:cs typeface="Times New Roman" panose="02020603050405020304" pitchFamily="18" charset="0"/>
            </a:endParaRPr>
          </a:p>
          <a:p>
            <a:pPr marL="0" indent="0" algn="just">
              <a:lnSpc>
                <a:spcPct val="17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6039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0B0F-E4BF-4317-9B33-976EC9C4149B}"/>
              </a:ext>
            </a:extLst>
          </p:cNvPr>
          <p:cNvSpPr>
            <a:spLocks noGrp="1"/>
          </p:cNvSpPr>
          <p:nvPr>
            <p:ph type="title"/>
          </p:nvPr>
        </p:nvSpPr>
        <p:spPr>
          <a:xfrm>
            <a:off x="247650" y="357809"/>
            <a:ext cx="8515350" cy="861391"/>
          </a:xfrm>
        </p:spPr>
        <p:txBody>
          <a:bodyPr>
            <a:normAutofit/>
          </a:bodyPr>
          <a:lstStyle/>
          <a:p>
            <a:r>
              <a:rPr lang="en-US" sz="3200" b="1" dirty="0">
                <a:solidFill>
                  <a:schemeClr val="accent6">
                    <a:lumMod val="50000"/>
                  </a:schemeClr>
                </a:solidFill>
                <a:latin typeface="Cambria" pitchFamily="18" charset="0"/>
              </a:rPr>
              <a:t>Challenges of IOT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B0B1E7-F99C-480F-881F-664B452A1DCF}"/>
              </a:ext>
            </a:extLst>
          </p:cNvPr>
          <p:cNvSpPr>
            <a:spLocks noGrp="1"/>
          </p:cNvSpPr>
          <p:nvPr>
            <p:ph idx="1"/>
          </p:nvPr>
        </p:nvSpPr>
        <p:spPr>
          <a:xfrm>
            <a:off x="457200" y="1219200"/>
            <a:ext cx="8153400" cy="5181599"/>
          </a:xfrm>
        </p:spPr>
        <p:txBody>
          <a:bodyPr>
            <a:normAutofit/>
          </a:bodyPr>
          <a:lstStyle/>
          <a:p>
            <a:pPr algn="just">
              <a:lnSpc>
                <a:spcPct val="150000"/>
              </a:lnSpc>
            </a:pPr>
            <a:r>
              <a:rPr lang="en-US" sz="2200" b="1" dirty="0" smtClean="0">
                <a:solidFill>
                  <a:srgbClr val="0070C0"/>
                </a:solidFill>
                <a:latin typeface="Times New Roman" panose="02020603050405020304" pitchFamily="18" charset="0"/>
                <a:cs typeface="Times New Roman" panose="02020603050405020304" pitchFamily="18" charset="0"/>
              </a:rPr>
              <a:t>Complexity</a:t>
            </a:r>
            <a:r>
              <a:rPr lang="en-US" sz="2200" b="1"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Some find IoT systems complicated in terms of design, deployment, and maintenance given their use of multiple technologies and a large set of new enabling technologies.</a:t>
            </a:r>
          </a:p>
          <a:p>
            <a:pPr algn="just">
              <a:lnSpc>
                <a:spcPct val="150000"/>
              </a:lnSpc>
            </a:pPr>
            <a:r>
              <a:rPr lang="en-US" sz="2200" b="1" dirty="0">
                <a:latin typeface="Times New Roman" panose="02020603050405020304" pitchFamily="18" charset="0"/>
                <a:cs typeface="Times New Roman" panose="02020603050405020304" pitchFamily="18" charset="0"/>
              </a:rPr>
              <a:t> </a:t>
            </a:r>
            <a:r>
              <a:rPr lang="en-US" sz="2200" b="1" dirty="0">
                <a:solidFill>
                  <a:srgbClr val="0070C0"/>
                </a:solidFill>
                <a:latin typeface="Times New Roman" panose="02020603050405020304" pitchFamily="18" charset="0"/>
                <a:cs typeface="Times New Roman" panose="02020603050405020304" pitchFamily="18" charset="0"/>
              </a:rPr>
              <a:t>Compliance</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IoT, like any other technology in the realm of business, must comply with regulations. Its complexity makes the issue of compliance seem incredibly challenging when many consider standard software compliance a battle.</a:t>
            </a:r>
          </a:p>
        </p:txBody>
      </p:sp>
    </p:spTree>
    <p:extLst>
      <p:ext uri="{BB962C8B-B14F-4D97-AF65-F5344CB8AC3E}">
        <p14:creationId xmlns:p14="http://schemas.microsoft.com/office/powerpoint/2010/main" val="195569735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b="1" dirty="0">
                <a:solidFill>
                  <a:schemeClr val="accent6">
                    <a:lumMod val="50000"/>
                  </a:schemeClr>
                </a:solidFill>
                <a:latin typeface="Cambria" pitchFamily="18" charset="0"/>
              </a:rPr>
              <a:t>Contents</a:t>
            </a:r>
          </a:p>
        </p:txBody>
      </p:sp>
      <p:sp>
        <p:nvSpPr>
          <p:cNvPr id="69673" name="AutoShape 41"/>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solidFill>
              <a:schemeClr val="bg1">
                <a:lumMod val="50000"/>
              </a:schemeClr>
            </a:solidFill>
            <a:miter lim="800000"/>
            <a:headEnd/>
            <a:tailEnd/>
          </a:ln>
          <a:effectLst/>
        </p:spPr>
        <p:txBody>
          <a:bodyPr wrap="none" anchor="ctr"/>
          <a:lstStyle/>
          <a:p>
            <a:endParaRPr lang="en-US"/>
          </a:p>
        </p:txBody>
      </p:sp>
      <p:sp>
        <p:nvSpPr>
          <p:cNvPr id="69674" name="AutoShape 42"/>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FF0000">
              <a:alpha val="36000"/>
            </a:srgbClr>
          </a:solidFill>
          <a:ln w="0" algn="ctr">
            <a:solidFill>
              <a:srgbClr val="00B050"/>
            </a:solidFill>
            <a:miter lim="800000"/>
            <a:headEnd/>
            <a:tailEnd/>
          </a:ln>
          <a:effectLst/>
        </p:spPr>
        <p:txBody>
          <a:bodyPr wrap="none" anchor="ctr"/>
          <a:lstStyle/>
          <a:p>
            <a:endParaRPr lang="en-US"/>
          </a:p>
        </p:txBody>
      </p:sp>
      <p:sp>
        <p:nvSpPr>
          <p:cNvPr id="69676" name="AutoShape 44"/>
          <p:cNvSpPr>
            <a:spLocks noChangeArrowheads="1"/>
          </p:cNvSpPr>
          <p:nvPr/>
        </p:nvSpPr>
        <p:spPr bwMode="gray">
          <a:xfrm>
            <a:off x="2104504" y="5029200"/>
            <a:ext cx="4677296" cy="508000"/>
          </a:xfrm>
          <a:prstGeom prst="roundRect">
            <a:avLst>
              <a:gd name="adj" fmla="val 50000"/>
            </a:avLst>
          </a:prstGeom>
          <a:noFill/>
          <a:ln w="28575" algn="ctr">
            <a:solidFill>
              <a:schemeClr val="accent1">
                <a:lumMod val="75000"/>
              </a:schemeClr>
            </a:solidFill>
            <a:round/>
            <a:headEnd/>
            <a:tailEnd/>
          </a:ln>
          <a:effectLst/>
        </p:spPr>
        <p:txBody>
          <a:bodyPr wrap="none" anchor="ctr"/>
          <a:lstStyle/>
          <a:p>
            <a:pPr eaLnBrk="0" hangingPunct="0"/>
            <a:r>
              <a:rPr lang="en-US" b="1" dirty="0" smtClean="0"/>
              <a:t>Architecture of IOT</a:t>
            </a:r>
            <a:endParaRPr lang="en-US" b="1" dirty="0"/>
          </a:p>
        </p:txBody>
      </p:sp>
      <p:sp>
        <p:nvSpPr>
          <p:cNvPr id="69677" name="AutoShape 45"/>
          <p:cNvSpPr>
            <a:spLocks noChangeArrowheads="1"/>
          </p:cNvSpPr>
          <p:nvPr/>
        </p:nvSpPr>
        <p:spPr bwMode="gray">
          <a:xfrm>
            <a:off x="2437878" y="4295931"/>
            <a:ext cx="4493964" cy="508000"/>
          </a:xfrm>
          <a:prstGeom prst="roundRect">
            <a:avLst>
              <a:gd name="adj" fmla="val 50000"/>
            </a:avLst>
          </a:prstGeom>
          <a:noFill/>
          <a:ln w="28575" algn="ctr">
            <a:solidFill>
              <a:schemeClr val="accent1">
                <a:lumMod val="75000"/>
              </a:schemeClr>
            </a:solidFill>
            <a:round/>
            <a:headEnd/>
            <a:tailEnd/>
          </a:ln>
          <a:effectLst/>
        </p:spPr>
        <p:txBody>
          <a:bodyPr wrap="none" anchor="ctr"/>
          <a:lstStyle/>
          <a:p>
            <a:pPr eaLnBrk="0" hangingPunct="0"/>
            <a:r>
              <a:rPr lang="en-US" b="1" dirty="0" smtClean="0"/>
              <a:t>Explain how IOT works</a:t>
            </a:r>
            <a:endParaRPr lang="en-US" b="1" dirty="0"/>
          </a:p>
        </p:txBody>
      </p:sp>
      <p:sp>
        <p:nvSpPr>
          <p:cNvPr id="69678" name="AutoShape 46"/>
          <p:cNvSpPr>
            <a:spLocks noChangeArrowheads="1"/>
          </p:cNvSpPr>
          <p:nvPr/>
        </p:nvSpPr>
        <p:spPr bwMode="gray">
          <a:xfrm>
            <a:off x="2437878" y="3489315"/>
            <a:ext cx="4419600" cy="508000"/>
          </a:xfrm>
          <a:prstGeom prst="roundRect">
            <a:avLst>
              <a:gd name="adj" fmla="val 50000"/>
            </a:avLst>
          </a:prstGeom>
          <a:noFill/>
          <a:ln w="28575" algn="ctr">
            <a:solidFill>
              <a:schemeClr val="accent1">
                <a:lumMod val="75000"/>
              </a:schemeClr>
            </a:solidFill>
            <a:round/>
            <a:headEnd/>
            <a:tailEnd/>
          </a:ln>
          <a:effectLst/>
        </p:spPr>
        <p:txBody>
          <a:bodyPr wrap="none" anchor="ctr"/>
          <a:lstStyle/>
          <a:p>
            <a:pPr eaLnBrk="0" hangingPunct="0"/>
            <a:r>
              <a:rPr lang="en-US" b="1" dirty="0" smtClean="0"/>
              <a:t>Advantage and disadvantage of IOT</a:t>
            </a:r>
            <a:endParaRPr lang="en-US" b="1" dirty="0"/>
          </a:p>
        </p:txBody>
      </p:sp>
      <p:sp>
        <p:nvSpPr>
          <p:cNvPr id="69679" name="AutoShape 47"/>
          <p:cNvSpPr>
            <a:spLocks noChangeArrowheads="1"/>
          </p:cNvSpPr>
          <p:nvPr/>
        </p:nvSpPr>
        <p:spPr bwMode="gray">
          <a:xfrm>
            <a:off x="2217934" y="2683121"/>
            <a:ext cx="4476757" cy="508000"/>
          </a:xfrm>
          <a:prstGeom prst="roundRect">
            <a:avLst>
              <a:gd name="adj" fmla="val 50000"/>
            </a:avLst>
          </a:prstGeom>
          <a:noFill/>
          <a:ln w="28575" algn="ctr">
            <a:solidFill>
              <a:schemeClr val="accent1">
                <a:lumMod val="75000"/>
              </a:schemeClr>
            </a:solidFill>
            <a:round/>
            <a:headEnd/>
            <a:tailEnd/>
          </a:ln>
          <a:effectLst/>
        </p:spPr>
        <p:txBody>
          <a:bodyPr wrap="none" anchor="ctr"/>
          <a:lstStyle/>
          <a:p>
            <a:pPr eaLnBrk="0" hangingPunct="0"/>
            <a:r>
              <a:rPr lang="en-US" b="1" dirty="0" smtClean="0"/>
              <a:t>History of IOT</a:t>
            </a:r>
            <a:endParaRPr lang="en-US" b="1" dirty="0"/>
          </a:p>
        </p:txBody>
      </p:sp>
      <p:grpSp>
        <p:nvGrpSpPr>
          <p:cNvPr id="69680" name="Group 48"/>
          <p:cNvGrpSpPr>
            <a:grpSpLocks/>
          </p:cNvGrpSpPr>
          <p:nvPr/>
        </p:nvGrpSpPr>
        <p:grpSpPr bwMode="auto">
          <a:xfrm>
            <a:off x="1966641" y="2683121"/>
            <a:ext cx="381000" cy="381000"/>
            <a:chOff x="2078" y="1680"/>
            <a:chExt cx="1615" cy="1615"/>
          </a:xfrm>
        </p:grpSpPr>
        <p:sp>
          <p:nvSpPr>
            <p:cNvPr id="69681" name="Oval 4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9682" name="Oval 5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69683" name="Oval 51"/>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9684" name="Oval 52"/>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69685" name="Oval 53"/>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9686" name="Oval 54"/>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69687" name="Group 55"/>
          <p:cNvGrpSpPr>
            <a:grpSpLocks/>
          </p:cNvGrpSpPr>
          <p:nvPr/>
        </p:nvGrpSpPr>
        <p:grpSpPr bwMode="auto">
          <a:xfrm>
            <a:off x="2218478" y="3552815"/>
            <a:ext cx="381000" cy="381000"/>
            <a:chOff x="2078" y="1680"/>
            <a:chExt cx="1615" cy="1615"/>
          </a:xfrm>
        </p:grpSpPr>
        <p:sp>
          <p:nvSpPr>
            <p:cNvPr id="69688" name="Oval 5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9689" name="Oval 5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69690" name="Oval 5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9691" name="Oval 59"/>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69692" name="Oval 6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9693" name="Oval 61"/>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69694" name="Group 62"/>
          <p:cNvGrpSpPr>
            <a:grpSpLocks/>
          </p:cNvGrpSpPr>
          <p:nvPr/>
        </p:nvGrpSpPr>
        <p:grpSpPr bwMode="auto">
          <a:xfrm>
            <a:off x="1752600" y="5105400"/>
            <a:ext cx="381000" cy="381000"/>
            <a:chOff x="2078" y="1680"/>
            <a:chExt cx="1615" cy="1615"/>
          </a:xfrm>
        </p:grpSpPr>
        <p:sp>
          <p:nvSpPr>
            <p:cNvPr id="69695" name="Oval 6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9696" name="Oval 6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69697" name="Oval 6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9698" name="Oval 66"/>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69699" name="Oval 6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9700" name="Oval 68"/>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5" name="Group 69"/>
          <p:cNvGrpSpPr>
            <a:grpSpLocks/>
          </p:cNvGrpSpPr>
          <p:nvPr/>
        </p:nvGrpSpPr>
        <p:grpSpPr bwMode="auto">
          <a:xfrm>
            <a:off x="2133420" y="4389791"/>
            <a:ext cx="381000" cy="381000"/>
            <a:chOff x="2078" y="1680"/>
            <a:chExt cx="1615" cy="1615"/>
          </a:xfrm>
        </p:grpSpPr>
        <p:sp>
          <p:nvSpPr>
            <p:cNvPr id="56" name="Oval 7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7" name="Oval 7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8" name="Oval 7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9" name="Oval 73"/>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en-US"/>
            </a:p>
          </p:txBody>
        </p:sp>
        <p:sp>
          <p:nvSpPr>
            <p:cNvPr id="60" name="Oval 7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1" name="Oval 75"/>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65" name="AutoShape 44"/>
          <p:cNvSpPr>
            <a:spLocks noChangeArrowheads="1"/>
          </p:cNvSpPr>
          <p:nvPr/>
        </p:nvSpPr>
        <p:spPr bwMode="gray">
          <a:xfrm>
            <a:off x="1900313" y="1858962"/>
            <a:ext cx="3733800" cy="508000"/>
          </a:xfrm>
          <a:prstGeom prst="roundRect">
            <a:avLst>
              <a:gd name="adj" fmla="val 50000"/>
            </a:avLst>
          </a:prstGeom>
          <a:noFill/>
          <a:ln w="28575" algn="ctr">
            <a:solidFill>
              <a:schemeClr val="accent1">
                <a:lumMod val="75000"/>
              </a:schemeClr>
            </a:solidFill>
            <a:round/>
            <a:headEnd/>
            <a:tailEnd/>
          </a:ln>
          <a:effectLst/>
        </p:spPr>
        <p:txBody>
          <a:bodyPr wrap="none" anchor="ctr"/>
          <a:lstStyle/>
          <a:p>
            <a:pPr eaLnBrk="0" hangingPunct="0"/>
            <a:r>
              <a:rPr lang="en-US" b="1" dirty="0" smtClean="0"/>
              <a:t>Definition of the term IOT</a:t>
            </a:r>
            <a:endParaRPr lang="en-US" b="1" dirty="0"/>
          </a:p>
        </p:txBody>
      </p:sp>
      <p:grpSp>
        <p:nvGrpSpPr>
          <p:cNvPr id="66" name="Group 69"/>
          <p:cNvGrpSpPr>
            <a:grpSpLocks/>
          </p:cNvGrpSpPr>
          <p:nvPr/>
        </p:nvGrpSpPr>
        <p:grpSpPr bwMode="auto">
          <a:xfrm>
            <a:off x="1564990" y="1914497"/>
            <a:ext cx="381000" cy="381000"/>
            <a:chOff x="2078" y="1680"/>
            <a:chExt cx="1615" cy="1615"/>
          </a:xfrm>
        </p:grpSpPr>
        <p:sp>
          <p:nvSpPr>
            <p:cNvPr id="67" name="Oval 7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8" name="Oval 7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69" name="Oval 7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0" name="Oval 73"/>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en-US"/>
            </a:p>
          </p:txBody>
        </p:sp>
        <p:sp>
          <p:nvSpPr>
            <p:cNvPr id="71" name="Oval 7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2" name="Oval 75"/>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73" name="Slide Number Placeholder 3"/>
          <p:cNvSpPr>
            <a:spLocks noGrp="1"/>
          </p:cNvSpPr>
          <p:nvPr>
            <p:ph type="sldNum" sz="quarter" idx="12"/>
          </p:nvPr>
        </p:nvSpPr>
        <p:spPr>
          <a:xfrm>
            <a:off x="7620000" y="18288"/>
            <a:ext cx="1066800" cy="329184"/>
          </a:xfrm>
        </p:spPr>
        <p:txBody>
          <a:bodyPr/>
          <a:lstStyle/>
          <a:p>
            <a:fld id="{243928C5-6906-404D-8D31-FE85C758538A}" type="slidenum">
              <a:rPr lang="en-US" smtClean="0"/>
              <a:t>2</a:t>
            </a:fld>
            <a:endParaRPr lang="en-US"/>
          </a:p>
        </p:txBody>
      </p:sp>
      <p:sp>
        <p:nvSpPr>
          <p:cNvPr id="46" name="AutoShape 44"/>
          <p:cNvSpPr>
            <a:spLocks noChangeArrowheads="1"/>
          </p:cNvSpPr>
          <p:nvPr/>
        </p:nvSpPr>
        <p:spPr bwMode="gray">
          <a:xfrm>
            <a:off x="1606746" y="5764214"/>
            <a:ext cx="4677296" cy="508000"/>
          </a:xfrm>
          <a:prstGeom prst="roundRect">
            <a:avLst>
              <a:gd name="adj" fmla="val 50000"/>
            </a:avLst>
          </a:prstGeom>
          <a:noFill/>
          <a:ln w="28575" algn="ctr">
            <a:solidFill>
              <a:schemeClr val="accent1">
                <a:lumMod val="75000"/>
              </a:schemeClr>
            </a:solidFill>
            <a:round/>
            <a:headEnd/>
            <a:tailEnd/>
          </a:ln>
          <a:effectLst/>
        </p:spPr>
        <p:txBody>
          <a:bodyPr wrap="none" anchor="ctr"/>
          <a:lstStyle/>
          <a:p>
            <a:pPr eaLnBrk="0" hangingPunct="0"/>
            <a:r>
              <a:rPr lang="en-US" b="1" dirty="0" smtClean="0"/>
              <a:t>Application areas  of IOT</a:t>
            </a:r>
            <a:endParaRPr lang="en-US" b="1" dirty="0"/>
          </a:p>
        </p:txBody>
      </p:sp>
      <p:grpSp>
        <p:nvGrpSpPr>
          <p:cNvPr id="47" name="Group 62"/>
          <p:cNvGrpSpPr>
            <a:grpSpLocks/>
          </p:cNvGrpSpPr>
          <p:nvPr/>
        </p:nvGrpSpPr>
        <p:grpSpPr bwMode="auto">
          <a:xfrm>
            <a:off x="1225746" y="5827714"/>
            <a:ext cx="381000" cy="381000"/>
            <a:chOff x="2078" y="1680"/>
            <a:chExt cx="1615" cy="1615"/>
          </a:xfrm>
        </p:grpSpPr>
        <p:sp>
          <p:nvSpPr>
            <p:cNvPr id="48" name="Oval 6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9" name="Oval 6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0" name="Oval 65"/>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1" name="Oval 66"/>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52" name="Oval 67"/>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3" name="Oval 68"/>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Tree>
    <p:extLst>
      <p:ext uri="{BB962C8B-B14F-4D97-AF65-F5344CB8AC3E}">
        <p14:creationId xmlns:p14="http://schemas.microsoft.com/office/powerpoint/2010/main" val="3231574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88CD-6486-443A-BE38-CB5652AF1222}"/>
              </a:ext>
            </a:extLst>
          </p:cNvPr>
          <p:cNvSpPr>
            <a:spLocks noGrp="1"/>
          </p:cNvSpPr>
          <p:nvPr>
            <p:ph type="title"/>
          </p:nvPr>
        </p:nvSpPr>
        <p:spPr>
          <a:xfrm>
            <a:off x="152400" y="419101"/>
            <a:ext cx="8991600" cy="800099"/>
          </a:xfrm>
        </p:spPr>
        <p:txBody>
          <a:bodyPr>
            <a:normAutofit/>
          </a:bodyPr>
          <a:lstStyle/>
          <a:p>
            <a:r>
              <a:rPr lang="en-US" sz="3200" b="1" dirty="0">
                <a:solidFill>
                  <a:schemeClr val="accent6">
                    <a:lumMod val="50000"/>
                  </a:schemeClr>
                </a:solidFill>
                <a:latin typeface="Cambria" pitchFamily="18" charset="0"/>
              </a:rPr>
              <a:t> How does it work</a:t>
            </a:r>
          </a:p>
        </p:txBody>
      </p:sp>
      <p:sp>
        <p:nvSpPr>
          <p:cNvPr id="3" name="Content Placeholder 2">
            <a:extLst>
              <a:ext uri="{FF2B5EF4-FFF2-40B4-BE49-F238E27FC236}">
                <a16:creationId xmlns:a16="http://schemas.microsoft.com/office/drawing/2014/main" id="{11073D1C-A468-4E40-9AD2-09E119956F62}"/>
              </a:ext>
            </a:extLst>
          </p:cNvPr>
          <p:cNvSpPr>
            <a:spLocks noGrp="1"/>
          </p:cNvSpPr>
          <p:nvPr>
            <p:ph idx="1"/>
          </p:nvPr>
        </p:nvSpPr>
        <p:spPr>
          <a:xfrm>
            <a:off x="304800" y="1144657"/>
            <a:ext cx="8458200" cy="5484743"/>
          </a:xfrm>
        </p:spPr>
        <p:txBody>
          <a:bodyPr>
            <a:normAutofit fontScale="850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An IoT ecosystem consists of web-enabled smart devices that use embedded processors, sensors and communication hardware to collect, send and act on data they acquire from their environments.</a:t>
            </a:r>
          </a:p>
          <a:p>
            <a:pPr algn="just">
              <a:lnSpc>
                <a:spcPct val="150000"/>
              </a:lnSpc>
            </a:pPr>
            <a:r>
              <a:rPr lang="en-US" sz="2400" dirty="0">
                <a:latin typeface="Times New Roman" panose="02020603050405020304" pitchFamily="18" charset="0"/>
                <a:cs typeface="Times New Roman" panose="02020603050405020304" pitchFamily="18" charset="0"/>
              </a:rPr>
              <a:t>IoT devices share the sensor data they collect by connecting to an IoT gateway or another edge device where data is either sent to the cloud to be analyzed or analyzed locally. </a:t>
            </a:r>
          </a:p>
          <a:p>
            <a:pPr algn="just">
              <a:lnSpc>
                <a:spcPct val="150000"/>
              </a:lnSpc>
            </a:pPr>
            <a:r>
              <a:rPr lang="en-US" sz="2400" dirty="0">
                <a:latin typeface="Times New Roman" panose="02020603050405020304" pitchFamily="18" charset="0"/>
                <a:cs typeface="Times New Roman" panose="02020603050405020304" pitchFamily="18" charset="0"/>
              </a:rPr>
              <a:t>Sometimes, these devices communicate with other related devices and act on the information they get from one another Those devices do most of the work without human intervention, although people can interact with the devices.</a:t>
            </a:r>
          </a:p>
          <a:p>
            <a:pPr algn="just">
              <a:lnSpc>
                <a:spcPct val="150000"/>
              </a:lnSpc>
            </a:pPr>
            <a:r>
              <a:rPr lang="en-US" sz="2400" dirty="0">
                <a:latin typeface="Times New Roman" panose="02020603050405020304" pitchFamily="18" charset="0"/>
                <a:cs typeface="Times New Roman" panose="02020603050405020304" pitchFamily="18" charset="0"/>
              </a:rPr>
              <a:t>For instance, to set them up, give them instructions or access the data. </a:t>
            </a:r>
          </a:p>
          <a:p>
            <a:pPr algn="just">
              <a:lnSpc>
                <a:spcPct val="150000"/>
              </a:lnSpc>
            </a:pPr>
            <a:r>
              <a:rPr lang="en-US" sz="2400" dirty="0">
                <a:latin typeface="Times New Roman" panose="02020603050405020304" pitchFamily="18" charset="0"/>
                <a:cs typeface="Times New Roman" panose="02020603050405020304" pitchFamily="18" charset="0"/>
              </a:rPr>
              <a:t>The connectivity, networking and communication protocols used with these web-enabled devices largely depend on the specific IoT applications deployed.</a:t>
            </a:r>
          </a:p>
          <a:p>
            <a:endParaRPr lang="en-US" dirty="0"/>
          </a:p>
          <a:p>
            <a:endParaRPr lang="en-US" dirty="0"/>
          </a:p>
          <a:p>
            <a:endParaRPr lang="en-US" dirty="0"/>
          </a:p>
        </p:txBody>
      </p:sp>
    </p:spTree>
    <p:extLst>
      <p:ext uri="{BB962C8B-B14F-4D97-AF65-F5344CB8AC3E}">
        <p14:creationId xmlns:p14="http://schemas.microsoft.com/office/powerpoint/2010/main" val="39652328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6A6EC-B426-4EF7-8A6E-828969043F51}"/>
              </a:ext>
            </a:extLst>
          </p:cNvPr>
          <p:cNvSpPr>
            <a:spLocks noGrp="1"/>
          </p:cNvSpPr>
          <p:nvPr>
            <p:ph type="title"/>
          </p:nvPr>
        </p:nvSpPr>
        <p:spPr>
          <a:xfrm>
            <a:off x="0" y="381000"/>
            <a:ext cx="9144000" cy="821635"/>
          </a:xfrm>
        </p:spPr>
        <p:txBody>
          <a:bodyPr>
            <a:normAutofit/>
          </a:bodyPr>
          <a:lstStyle/>
          <a:p>
            <a:r>
              <a:rPr lang="en-US" sz="3200" b="1" dirty="0">
                <a:solidFill>
                  <a:schemeClr val="accent6">
                    <a:lumMod val="50000"/>
                  </a:schemeClr>
                </a:solidFill>
                <a:latin typeface="Cambria" pitchFamily="18" charset="0"/>
              </a:rPr>
              <a:t>Architecture of IoT</a:t>
            </a:r>
          </a:p>
        </p:txBody>
      </p:sp>
      <p:sp>
        <p:nvSpPr>
          <p:cNvPr id="3" name="Content Placeholder 2">
            <a:extLst>
              <a:ext uri="{FF2B5EF4-FFF2-40B4-BE49-F238E27FC236}">
                <a16:creationId xmlns:a16="http://schemas.microsoft.com/office/drawing/2014/main" id="{869E2424-E8CA-4878-8880-5F3E87B2E5DD}"/>
              </a:ext>
            </a:extLst>
          </p:cNvPr>
          <p:cNvSpPr>
            <a:spLocks noGrp="1"/>
          </p:cNvSpPr>
          <p:nvPr>
            <p:ph idx="1"/>
          </p:nvPr>
        </p:nvSpPr>
        <p:spPr>
          <a:xfrm>
            <a:off x="228600" y="1126436"/>
            <a:ext cx="8686800" cy="5487850"/>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In general, an IoT device can be explained as a </a:t>
            </a:r>
            <a:r>
              <a:rPr lang="en-US" b="1" dirty="0">
                <a:solidFill>
                  <a:srgbClr val="0070C0"/>
                </a:solidFill>
                <a:latin typeface="Times New Roman" panose="02020603050405020304" pitchFamily="18" charset="0"/>
                <a:cs typeface="Times New Roman" panose="02020603050405020304" pitchFamily="18" charset="0"/>
              </a:rPr>
              <a:t>network of things </a:t>
            </a:r>
            <a:r>
              <a:rPr lang="en-US" dirty="0">
                <a:latin typeface="Times New Roman" panose="02020603050405020304" pitchFamily="18" charset="0"/>
                <a:cs typeface="Times New Roman" panose="02020603050405020304" pitchFamily="18" charset="0"/>
              </a:rPr>
              <a:t>that consists of </a:t>
            </a:r>
            <a:r>
              <a:rPr lang="en-US" dirty="0">
                <a:solidFill>
                  <a:srgbClr val="0070C0"/>
                </a:solidFill>
                <a:latin typeface="Times New Roman" panose="02020603050405020304" pitchFamily="18" charset="0"/>
                <a:cs typeface="Times New Roman" panose="02020603050405020304" pitchFamily="18" charset="0"/>
              </a:rPr>
              <a:t>hardware, software, network connectivity</a:t>
            </a:r>
            <a:r>
              <a:rPr lang="en-US" dirty="0">
                <a:latin typeface="Times New Roman" panose="02020603050405020304" pitchFamily="18" charset="0"/>
                <a:cs typeface="Times New Roman" panose="02020603050405020304" pitchFamily="18" charset="0"/>
              </a:rPr>
              <a:t>, and </a:t>
            </a:r>
            <a:r>
              <a:rPr lang="en-US" dirty="0">
                <a:solidFill>
                  <a:srgbClr val="0070C0"/>
                </a:solidFill>
                <a:latin typeface="Times New Roman" panose="02020603050405020304" pitchFamily="18" charset="0"/>
                <a:cs typeface="Times New Roman" panose="02020603050405020304" pitchFamily="18" charset="0"/>
              </a:rPr>
              <a:t>sensors</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smtClean="0">
                <a:latin typeface="Times New Roman" panose="02020603050405020304" pitchFamily="18" charset="0"/>
                <a:cs typeface="Times New Roman" panose="02020603050405020304" pitchFamily="18" charset="0"/>
              </a:rPr>
              <a:t>The </a:t>
            </a:r>
            <a:r>
              <a:rPr lang="en-US" sz="2200" b="1" dirty="0">
                <a:solidFill>
                  <a:srgbClr val="0070C0"/>
                </a:solidFill>
                <a:latin typeface="Times New Roman" panose="02020603050405020304" pitchFamily="18" charset="0"/>
                <a:cs typeface="Times New Roman" panose="02020603050405020304" pitchFamily="18" charset="0"/>
              </a:rPr>
              <a:t>architecture of IoT devices comprises four major </a:t>
            </a:r>
            <a:r>
              <a:rPr lang="en-US" sz="2200" b="1" dirty="0" smtClean="0">
                <a:solidFill>
                  <a:srgbClr val="0070C0"/>
                </a:solidFill>
                <a:latin typeface="Times New Roman" panose="02020603050405020304" pitchFamily="18" charset="0"/>
                <a:cs typeface="Times New Roman" panose="02020603050405020304" pitchFamily="18" charset="0"/>
              </a:rPr>
              <a:t>components</a:t>
            </a:r>
            <a:r>
              <a:rPr lang="en-US" dirty="0" smtClean="0">
                <a:latin typeface="Times New Roman" panose="02020603050405020304" pitchFamily="18" charset="0"/>
                <a:cs typeface="Times New Roman" panose="02020603050405020304" pitchFamily="18" charset="0"/>
              </a:rPr>
              <a:t> </a:t>
            </a:r>
          </a:p>
          <a:p>
            <a:pPr lvl="1" algn="just">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Sensing  </a:t>
            </a:r>
          </a:p>
          <a:p>
            <a:pPr lvl="1" algn="just">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Network  </a:t>
            </a:r>
          </a:p>
          <a:p>
            <a:pPr lvl="1" algn="just">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Data processing  </a:t>
            </a:r>
            <a:r>
              <a:rPr lang="en-US" sz="2400" b="1" dirty="0">
                <a:solidFill>
                  <a:srgbClr val="00B050"/>
                </a:solidFill>
                <a:latin typeface="Times New Roman" panose="02020603050405020304" pitchFamily="18" charset="0"/>
                <a:cs typeface="Times New Roman" panose="02020603050405020304" pitchFamily="18" charset="0"/>
              </a:rPr>
              <a:t>and </a:t>
            </a:r>
            <a:endParaRPr lang="en-US" sz="2400" b="1" dirty="0" smtClean="0">
              <a:solidFill>
                <a:srgbClr val="00B050"/>
              </a:solidFill>
              <a:latin typeface="Times New Roman" panose="02020603050405020304" pitchFamily="18" charset="0"/>
              <a:cs typeface="Times New Roman" panose="02020603050405020304" pitchFamily="18" charset="0"/>
            </a:endParaRPr>
          </a:p>
          <a:p>
            <a:pPr lvl="1" algn="just">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Application layers</a:t>
            </a:r>
            <a:endParaRPr lang="en-US" sz="2400" b="1" dirty="0">
              <a:solidFill>
                <a:srgbClr val="00B050"/>
              </a:solidFill>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86730379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405E80B-FFAD-49E9-BF2D-5D45AE853FF1}"/>
              </a:ext>
            </a:extLst>
          </p:cNvPr>
          <p:cNvPicPr>
            <a:picLocks noGrp="1" noChangeAspect="1"/>
          </p:cNvPicPr>
          <p:nvPr>
            <p:ph idx="1"/>
          </p:nvPr>
        </p:nvPicPr>
        <p:blipFill>
          <a:blip r:embed="rId2"/>
          <a:stretch>
            <a:fillRect/>
          </a:stretch>
        </p:blipFill>
        <p:spPr>
          <a:xfrm>
            <a:off x="1828800" y="685799"/>
            <a:ext cx="6019799" cy="5927035"/>
          </a:xfrm>
          <a:prstGeom prst="rect">
            <a:avLst/>
          </a:prstGeom>
        </p:spPr>
      </p:pic>
    </p:spTree>
    <p:extLst>
      <p:ext uri="{BB962C8B-B14F-4D97-AF65-F5344CB8AC3E}">
        <p14:creationId xmlns:p14="http://schemas.microsoft.com/office/powerpoint/2010/main" val="18564096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6117A3-5C6C-43DC-BB32-9ECAFEDC5A90}"/>
              </a:ext>
            </a:extLst>
          </p:cNvPr>
          <p:cNvSpPr>
            <a:spLocks noGrp="1"/>
          </p:cNvSpPr>
          <p:nvPr>
            <p:ph idx="1"/>
          </p:nvPr>
        </p:nvSpPr>
        <p:spPr>
          <a:xfrm>
            <a:off x="304800" y="457200"/>
            <a:ext cx="8458200" cy="6248400"/>
          </a:xfrm>
        </p:spPr>
        <p:txBody>
          <a:bodyPr>
            <a:normAutofit fontScale="85000" lnSpcReduction="20000"/>
          </a:bodyPr>
          <a:lstStyle/>
          <a:p>
            <a:pPr marL="0" indent="0" algn="just">
              <a:lnSpc>
                <a:spcPct val="150000"/>
              </a:lnSpc>
              <a:buNone/>
            </a:pPr>
            <a:r>
              <a:rPr lang="en-US" sz="2600" dirty="0">
                <a:latin typeface="Times New Roman" panose="02020603050405020304" pitchFamily="18" charset="0"/>
                <a:cs typeface="Times New Roman" panose="02020603050405020304" pitchFamily="18" charset="0"/>
              </a:rPr>
              <a:t>  </a:t>
            </a:r>
            <a:r>
              <a:rPr lang="en-US" sz="3500" b="1" spc="-100" dirty="0">
                <a:solidFill>
                  <a:schemeClr val="accent6">
                    <a:lumMod val="50000"/>
                  </a:schemeClr>
                </a:solidFill>
                <a:ea typeface="+mj-ea"/>
                <a:cs typeface="+mj-cs"/>
              </a:rPr>
              <a:t>1</a:t>
            </a:r>
            <a:r>
              <a:rPr lang="en-US" sz="3500" b="1" spc="-100" dirty="0" smtClean="0">
                <a:solidFill>
                  <a:schemeClr val="accent6">
                    <a:lumMod val="50000"/>
                  </a:schemeClr>
                </a:solidFill>
                <a:ea typeface="+mj-ea"/>
                <a:cs typeface="+mj-cs"/>
              </a:rPr>
              <a:t>. Sensing Layer</a:t>
            </a:r>
            <a:endParaRPr lang="en-US" sz="3500" b="1" spc="-100" dirty="0">
              <a:solidFill>
                <a:schemeClr val="accent6">
                  <a:lumMod val="50000"/>
                </a:schemeClr>
              </a:solidFill>
              <a:ea typeface="+mj-ea"/>
              <a:cs typeface="+mj-cs"/>
            </a:endParaRPr>
          </a:p>
          <a:p>
            <a:pPr algn="just">
              <a:lnSpc>
                <a:spcPct val="150000"/>
              </a:lnSpc>
            </a:pPr>
            <a:r>
              <a:rPr lang="en-US" sz="2600" dirty="0">
                <a:latin typeface="Times New Roman" panose="02020603050405020304" pitchFamily="18" charset="0"/>
                <a:cs typeface="Times New Roman" panose="02020603050405020304" pitchFamily="18" charset="0"/>
              </a:rPr>
              <a:t>The main purpose of the sensing layer is </a:t>
            </a:r>
            <a:endParaRPr lang="en-US" sz="2600" dirty="0" smtClean="0">
              <a:latin typeface="Times New Roman" panose="02020603050405020304" pitchFamily="18" charset="0"/>
              <a:cs typeface="Times New Roman" panose="02020603050405020304" pitchFamily="18" charset="0"/>
            </a:endParaRPr>
          </a:p>
          <a:p>
            <a:pPr lvl="1" algn="just">
              <a:lnSpc>
                <a:spcPct val="150000"/>
              </a:lnSpc>
            </a:pPr>
            <a:r>
              <a:rPr lang="en-US" sz="2200" dirty="0" smtClean="0">
                <a:solidFill>
                  <a:srgbClr val="0070C0"/>
                </a:solidFill>
                <a:latin typeface="Times New Roman" panose="02020603050405020304" pitchFamily="18" charset="0"/>
                <a:cs typeface="Times New Roman" panose="02020603050405020304" pitchFamily="18" charset="0"/>
              </a:rPr>
              <a:t>To identify </a:t>
            </a:r>
            <a:r>
              <a:rPr lang="en-US" sz="2200" dirty="0">
                <a:solidFill>
                  <a:srgbClr val="0070C0"/>
                </a:solidFill>
                <a:latin typeface="Times New Roman" panose="02020603050405020304" pitchFamily="18" charset="0"/>
                <a:cs typeface="Times New Roman" panose="02020603050405020304" pitchFamily="18" charset="0"/>
              </a:rPr>
              <a:t>any phenomena in the </a:t>
            </a:r>
            <a:r>
              <a:rPr lang="en-US" sz="2200" dirty="0" smtClean="0">
                <a:solidFill>
                  <a:srgbClr val="0070C0"/>
                </a:solidFill>
                <a:latin typeface="Times New Roman" panose="02020603050405020304" pitchFamily="18" charset="0"/>
                <a:cs typeface="Times New Roman" panose="02020603050405020304" pitchFamily="18" charset="0"/>
              </a:rPr>
              <a:t>devices</a:t>
            </a:r>
          </a:p>
          <a:p>
            <a:pPr lvl="1" algn="just">
              <a:lnSpc>
                <a:spcPct val="150000"/>
              </a:lnSpc>
            </a:pPr>
            <a:r>
              <a:rPr lang="en-US" sz="2200" dirty="0" smtClean="0">
                <a:solidFill>
                  <a:srgbClr val="0070C0"/>
                </a:solidFill>
                <a:latin typeface="Times New Roman" panose="02020603050405020304" pitchFamily="18" charset="0"/>
                <a:cs typeface="Times New Roman" panose="02020603050405020304" pitchFamily="18" charset="0"/>
              </a:rPr>
              <a:t>To obtain data from the real world</a:t>
            </a:r>
            <a:r>
              <a:rPr lang="en-US" sz="2200" dirty="0" smtClean="0">
                <a:latin typeface="Times New Roman" panose="02020603050405020304" pitchFamily="18" charset="0"/>
                <a:cs typeface="Times New Roman" panose="02020603050405020304" pitchFamily="18" charset="0"/>
              </a:rPr>
              <a:t>.</a:t>
            </a:r>
          </a:p>
          <a:p>
            <a:pPr algn="just">
              <a:lnSpc>
                <a:spcPct val="150000"/>
              </a:lnSpc>
            </a:pPr>
            <a:r>
              <a:rPr lang="en-US" sz="2600" dirty="0" smtClean="0">
                <a:latin typeface="Times New Roman" panose="02020603050405020304" pitchFamily="18" charset="0"/>
                <a:cs typeface="Times New Roman" panose="02020603050405020304" pitchFamily="18" charset="0"/>
              </a:rPr>
              <a:t>This layer consists of several sensors.</a:t>
            </a:r>
          </a:p>
          <a:p>
            <a:pPr algn="just">
              <a:lnSpc>
                <a:spcPct val="150000"/>
              </a:lnSpc>
            </a:pPr>
            <a:r>
              <a:rPr lang="en-US" sz="2600" dirty="0" smtClean="0">
                <a:latin typeface="Times New Roman" panose="02020603050405020304" pitchFamily="18" charset="0"/>
                <a:cs typeface="Times New Roman" panose="02020603050405020304" pitchFamily="18" charset="0"/>
              </a:rPr>
              <a:t>Sensors </a:t>
            </a:r>
            <a:r>
              <a:rPr lang="en-US" sz="2600" dirty="0">
                <a:latin typeface="Times New Roman" panose="02020603050405020304" pitchFamily="18" charset="0"/>
                <a:cs typeface="Times New Roman" panose="02020603050405020304" pitchFamily="18" charset="0"/>
              </a:rPr>
              <a:t>in IoT devices are usually integrated through </a:t>
            </a:r>
            <a:r>
              <a:rPr lang="en-US" sz="2600" b="1" dirty="0">
                <a:solidFill>
                  <a:srgbClr val="0070C0"/>
                </a:solidFill>
                <a:latin typeface="Times New Roman" panose="02020603050405020304" pitchFamily="18" charset="0"/>
                <a:cs typeface="Times New Roman" panose="02020603050405020304" pitchFamily="18" charset="0"/>
              </a:rPr>
              <a:t>sensor hubs</a:t>
            </a:r>
            <a:r>
              <a:rPr lang="en-US" sz="2600" dirty="0">
                <a:latin typeface="Times New Roman" panose="02020603050405020304" pitchFamily="18" charset="0"/>
                <a:cs typeface="Times New Roman" panose="02020603050405020304" pitchFamily="18" charset="0"/>
              </a:rPr>
              <a:t>.</a:t>
            </a:r>
          </a:p>
          <a:p>
            <a:pPr algn="just">
              <a:lnSpc>
                <a:spcPct val="150000"/>
              </a:lnSpc>
            </a:pPr>
            <a:r>
              <a:rPr lang="en-US" sz="2600" dirty="0">
                <a:latin typeface="Times New Roman" panose="02020603050405020304" pitchFamily="18" charset="0"/>
                <a:cs typeface="Times New Roman" panose="02020603050405020304" pitchFamily="18" charset="0"/>
              </a:rPr>
              <a:t>A sensor hub is a common </a:t>
            </a:r>
            <a:r>
              <a:rPr lang="en-US" sz="2600" b="1" dirty="0">
                <a:solidFill>
                  <a:srgbClr val="0070C0"/>
                </a:solidFill>
                <a:latin typeface="Times New Roman" panose="02020603050405020304" pitchFamily="18" charset="0"/>
                <a:cs typeface="Times New Roman" panose="02020603050405020304" pitchFamily="18" charset="0"/>
              </a:rPr>
              <a:t>connection point for multiple sensors </a:t>
            </a:r>
            <a:r>
              <a:rPr lang="en-US" sz="2600" dirty="0">
                <a:latin typeface="Times New Roman" panose="02020603050405020304" pitchFamily="18" charset="0"/>
                <a:cs typeface="Times New Roman" panose="02020603050405020304" pitchFamily="18" charset="0"/>
              </a:rPr>
              <a:t>that </a:t>
            </a:r>
            <a:r>
              <a:rPr lang="en-US" sz="2600" dirty="0">
                <a:solidFill>
                  <a:srgbClr val="0070C0"/>
                </a:solidFill>
                <a:latin typeface="Times New Roman" panose="02020603050405020304" pitchFamily="18" charset="0"/>
                <a:cs typeface="Times New Roman" panose="02020603050405020304" pitchFamily="18" charset="0"/>
              </a:rPr>
              <a:t>accumulate and forward sensor data to the processing unit of a device</a:t>
            </a:r>
            <a:r>
              <a:rPr lang="en-US" sz="2600" dirty="0">
                <a:latin typeface="Times New Roman" panose="02020603050405020304" pitchFamily="18" charset="0"/>
                <a:cs typeface="Times New Roman" panose="02020603050405020304" pitchFamily="18" charset="0"/>
              </a:rPr>
              <a:t>.</a:t>
            </a:r>
          </a:p>
          <a:p>
            <a:pPr algn="just">
              <a:lnSpc>
                <a:spcPct val="150000"/>
              </a:lnSpc>
            </a:pPr>
            <a:r>
              <a:rPr lang="en-US" sz="2600" b="1" dirty="0">
                <a:solidFill>
                  <a:srgbClr val="FF0000"/>
                </a:solidFill>
                <a:latin typeface="Times New Roman" panose="02020603050405020304" pitchFamily="18" charset="0"/>
                <a:cs typeface="Times New Roman" panose="02020603050405020304" pitchFamily="18" charset="0"/>
              </a:rPr>
              <a:t>Actuators</a:t>
            </a:r>
            <a:r>
              <a:rPr lang="en-US" sz="2600" dirty="0">
                <a:latin typeface="Times New Roman" panose="02020603050405020304" pitchFamily="18" charset="0"/>
                <a:cs typeface="Times New Roman" panose="02020603050405020304" pitchFamily="18" charset="0"/>
              </a:rPr>
              <a:t> can also </a:t>
            </a:r>
            <a:r>
              <a:rPr lang="en-US" sz="2600" dirty="0" smtClean="0">
                <a:solidFill>
                  <a:srgbClr val="0070C0"/>
                </a:solidFill>
                <a:latin typeface="Times New Roman" panose="02020603050405020304" pitchFamily="18" charset="0"/>
                <a:cs typeface="Times New Roman" panose="02020603050405020304" pitchFamily="18" charset="0"/>
              </a:rPr>
              <a:t>interfere </a:t>
            </a:r>
            <a:r>
              <a:rPr lang="en-US" sz="2600" dirty="0">
                <a:solidFill>
                  <a:srgbClr val="0070C0"/>
                </a:solidFill>
                <a:latin typeface="Times New Roman" panose="02020603050405020304" pitchFamily="18" charset="0"/>
                <a:cs typeface="Times New Roman" panose="02020603050405020304" pitchFamily="18" charset="0"/>
              </a:rPr>
              <a:t>to change the physical conditions that generate the data.</a:t>
            </a:r>
          </a:p>
          <a:p>
            <a:pPr algn="just">
              <a:lnSpc>
                <a:spcPct val="150000"/>
              </a:lnSpc>
            </a:pPr>
            <a:r>
              <a:rPr lang="en-US" sz="2600" dirty="0">
                <a:latin typeface="Times New Roman" panose="02020603050405020304" pitchFamily="18" charset="0"/>
                <a:cs typeface="Times New Roman" panose="02020603050405020304" pitchFamily="18" charset="0"/>
              </a:rPr>
              <a:t>Example on actuator is </a:t>
            </a:r>
            <a:r>
              <a:rPr lang="en-US" sz="2600" dirty="0">
                <a:solidFill>
                  <a:srgbClr val="FF0000"/>
                </a:solidFill>
                <a:latin typeface="Times New Roman" panose="02020603050405020304" pitchFamily="18" charset="0"/>
                <a:cs typeface="Times New Roman" panose="02020603050405020304" pitchFamily="18" charset="0"/>
              </a:rPr>
              <a:t>shut off a power supply</a:t>
            </a:r>
            <a:r>
              <a:rPr lang="en-US" sz="2600" dirty="0">
                <a:latin typeface="Times New Roman" panose="02020603050405020304" pitchFamily="18" charset="0"/>
                <a:cs typeface="Times New Roman" panose="02020603050405020304" pitchFamily="18" charset="0"/>
              </a:rPr>
              <a:t>, </a:t>
            </a:r>
            <a:r>
              <a:rPr lang="en-US" sz="2600" dirty="0">
                <a:solidFill>
                  <a:srgbClr val="FF0000"/>
                </a:solidFill>
                <a:latin typeface="Times New Roman" panose="02020603050405020304" pitchFamily="18" charset="0"/>
                <a:cs typeface="Times New Roman" panose="02020603050405020304" pitchFamily="18" charset="0"/>
              </a:rPr>
              <a:t>adjust an airflow valve</a:t>
            </a:r>
            <a:r>
              <a:rPr lang="en-US" sz="2600" dirty="0">
                <a:latin typeface="Times New Roman" panose="02020603050405020304" pitchFamily="18" charset="0"/>
                <a:cs typeface="Times New Roman" panose="02020603050405020304" pitchFamily="18" charset="0"/>
              </a:rPr>
              <a:t>, or </a:t>
            </a:r>
            <a:r>
              <a:rPr lang="en-US" sz="2600" dirty="0">
                <a:solidFill>
                  <a:srgbClr val="FF0000"/>
                </a:solidFill>
                <a:latin typeface="Times New Roman" panose="02020603050405020304" pitchFamily="18" charset="0"/>
                <a:cs typeface="Times New Roman" panose="02020603050405020304" pitchFamily="18" charset="0"/>
              </a:rPr>
              <a:t>move a robotic gripper </a:t>
            </a:r>
            <a:r>
              <a:rPr lang="en-US" sz="2600" dirty="0">
                <a:latin typeface="Times New Roman" panose="02020603050405020304" pitchFamily="18" charset="0"/>
                <a:cs typeface="Times New Roman" panose="02020603050405020304" pitchFamily="18" charset="0"/>
              </a:rPr>
              <a:t>in an assembly process.</a:t>
            </a:r>
          </a:p>
          <a:p>
            <a:endParaRPr lang="en-US" dirty="0"/>
          </a:p>
        </p:txBody>
      </p:sp>
    </p:spTree>
    <p:extLst>
      <p:ext uri="{BB962C8B-B14F-4D97-AF65-F5344CB8AC3E}">
        <p14:creationId xmlns:p14="http://schemas.microsoft.com/office/powerpoint/2010/main" val="220248728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DC5771-86B2-4BD2-936E-CD052574EED4}"/>
              </a:ext>
            </a:extLst>
          </p:cNvPr>
          <p:cNvSpPr>
            <a:spLocks noGrp="1"/>
          </p:cNvSpPr>
          <p:nvPr>
            <p:ph idx="1"/>
          </p:nvPr>
        </p:nvSpPr>
        <p:spPr>
          <a:xfrm>
            <a:off x="228600" y="381000"/>
            <a:ext cx="8610600" cy="6324600"/>
          </a:xfrm>
        </p:spPr>
        <p:txBody>
          <a:bodyPr>
            <a:normAutofit fontScale="70000" lnSpcReduction="20000"/>
          </a:bodyPr>
          <a:lstStyle/>
          <a:p>
            <a:pPr algn="just">
              <a:lnSpc>
                <a:spcPct val="150000"/>
              </a:lnSpc>
            </a:pPr>
            <a:r>
              <a:rPr lang="en-US" sz="3100" dirty="0">
                <a:latin typeface="Times New Roman" panose="02020603050405020304" pitchFamily="18" charset="0"/>
                <a:cs typeface="Times New Roman" panose="02020603050405020304" pitchFamily="18" charset="0"/>
              </a:rPr>
              <a:t>There are </a:t>
            </a:r>
            <a:r>
              <a:rPr lang="en-US" sz="3100" dirty="0">
                <a:solidFill>
                  <a:srgbClr val="0070C0"/>
                </a:solidFill>
                <a:latin typeface="Times New Roman" panose="02020603050405020304" pitchFamily="18" charset="0"/>
                <a:cs typeface="Times New Roman" panose="02020603050405020304" pitchFamily="18" charset="0"/>
              </a:rPr>
              <a:t>three kinds of sensors in IOT device </a:t>
            </a:r>
            <a:r>
              <a:rPr lang="en-US" sz="3100" dirty="0">
                <a:latin typeface="Times New Roman" panose="02020603050405020304" pitchFamily="18" charset="0"/>
                <a:cs typeface="Times New Roman" panose="02020603050405020304" pitchFamily="18" charset="0"/>
              </a:rPr>
              <a:t>they are</a:t>
            </a:r>
          </a:p>
          <a:p>
            <a:pPr marL="0" indent="0" algn="just">
              <a:lnSpc>
                <a:spcPct val="150000"/>
              </a:lnSpc>
              <a:buNone/>
            </a:pPr>
            <a:r>
              <a:rPr lang="en-US" sz="2800" b="1" dirty="0" smtClean="0">
                <a:solidFill>
                  <a:srgbClr val="FF0000"/>
                </a:solidFill>
                <a:latin typeface="Times New Roman" panose="02020603050405020304" pitchFamily="18" charset="0"/>
                <a:cs typeface="Times New Roman" panose="02020603050405020304" pitchFamily="18" charset="0"/>
              </a:rPr>
              <a:t>A. Motion </a:t>
            </a:r>
            <a:r>
              <a:rPr lang="en-US" sz="2800" b="1" dirty="0">
                <a:solidFill>
                  <a:srgbClr val="FF0000"/>
                </a:solidFill>
                <a:latin typeface="Times New Roman" panose="02020603050405020304" pitchFamily="18" charset="0"/>
                <a:cs typeface="Times New Roman" panose="02020603050405020304" pitchFamily="18" charset="0"/>
              </a:rPr>
              <a:t>Sensors</a:t>
            </a:r>
          </a:p>
          <a:p>
            <a:pPr algn="just">
              <a:lnSpc>
                <a:spcPct val="150000"/>
              </a:lnSpc>
            </a:pPr>
            <a:r>
              <a:rPr lang="en-US" sz="2800" dirty="0">
                <a:latin typeface="Times New Roman" panose="02020603050405020304" pitchFamily="18" charset="0"/>
                <a:cs typeface="Times New Roman" panose="02020603050405020304" pitchFamily="18" charset="0"/>
              </a:rPr>
              <a:t>They can measure the change in motion as well as the orientation of the devices.</a:t>
            </a:r>
          </a:p>
          <a:p>
            <a:pPr algn="just">
              <a:lnSpc>
                <a:spcPct val="150000"/>
              </a:lnSpc>
            </a:pPr>
            <a:r>
              <a:rPr lang="en-US" sz="2800" dirty="0">
                <a:latin typeface="Times New Roman" panose="02020603050405020304" pitchFamily="18" charset="0"/>
                <a:cs typeface="Times New Roman" panose="02020603050405020304" pitchFamily="18" charset="0"/>
              </a:rPr>
              <a:t>There are two types of motions one can observe in a device: </a:t>
            </a:r>
            <a:r>
              <a:rPr lang="en-US" sz="2800" dirty="0">
                <a:solidFill>
                  <a:srgbClr val="0070C0"/>
                </a:solidFill>
                <a:latin typeface="Times New Roman" panose="02020603050405020304" pitchFamily="18" charset="0"/>
                <a:cs typeface="Times New Roman" panose="02020603050405020304" pitchFamily="18" charset="0"/>
              </a:rPr>
              <a:t>linear</a:t>
            </a:r>
            <a:r>
              <a:rPr lang="en-US" sz="2800" dirty="0">
                <a:latin typeface="Times New Roman" panose="02020603050405020304" pitchFamily="18" charset="0"/>
                <a:cs typeface="Times New Roman" panose="02020603050405020304" pitchFamily="18" charset="0"/>
              </a:rPr>
              <a:t> and </a:t>
            </a:r>
            <a:r>
              <a:rPr lang="en-US" sz="2800" dirty="0">
                <a:solidFill>
                  <a:srgbClr val="0070C0"/>
                </a:solidFill>
                <a:latin typeface="Times New Roman" panose="02020603050405020304" pitchFamily="18" charset="0"/>
                <a:cs typeface="Times New Roman" panose="02020603050405020304" pitchFamily="18" charset="0"/>
              </a:rPr>
              <a:t>angular</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lvl="1" algn="just">
              <a:lnSpc>
                <a:spcPct val="150000"/>
              </a:lnSpc>
            </a:pPr>
            <a:r>
              <a:rPr lang="en-US" sz="2800" b="1" u="sng" dirty="0" smtClean="0">
                <a:solidFill>
                  <a:srgbClr val="00B050"/>
                </a:solidFill>
                <a:latin typeface="Times New Roman" panose="02020603050405020304" pitchFamily="18" charset="0"/>
                <a:cs typeface="Times New Roman" panose="02020603050405020304" pitchFamily="18" charset="0"/>
              </a:rPr>
              <a:t>Linear motion </a:t>
            </a:r>
            <a:r>
              <a:rPr lang="en-US" sz="2800" dirty="0">
                <a:solidFill>
                  <a:srgbClr val="0070C0"/>
                </a:solidFill>
                <a:latin typeface="Times New Roman" panose="02020603050405020304" pitchFamily="18" charset="0"/>
                <a:cs typeface="Times New Roman" panose="02020603050405020304" pitchFamily="18" charset="0"/>
              </a:rPr>
              <a:t>refers to the linear displacement of an IoT device</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lvl="1" algn="just">
              <a:lnSpc>
                <a:spcPct val="150000"/>
              </a:lnSpc>
            </a:pPr>
            <a:r>
              <a:rPr lang="en-US" sz="2800" b="1" u="sng" dirty="0" smtClean="0">
                <a:solidFill>
                  <a:srgbClr val="00B050"/>
                </a:solidFill>
                <a:latin typeface="Times New Roman" panose="02020603050405020304" pitchFamily="18" charset="0"/>
                <a:cs typeface="Times New Roman" panose="02020603050405020304" pitchFamily="18" charset="0"/>
              </a:rPr>
              <a:t>Angular motion </a:t>
            </a:r>
            <a:r>
              <a:rPr lang="en-US" sz="2800" dirty="0">
                <a:solidFill>
                  <a:srgbClr val="0070C0"/>
                </a:solidFill>
                <a:latin typeface="Times New Roman" panose="02020603050405020304" pitchFamily="18" charset="0"/>
                <a:cs typeface="Times New Roman" panose="02020603050405020304" pitchFamily="18" charset="0"/>
              </a:rPr>
              <a:t>refers to the rotational displacement of the device</a:t>
            </a:r>
            <a:r>
              <a:rPr lang="en-US" sz="2800" dirty="0">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2900" b="1" dirty="0">
                <a:solidFill>
                  <a:srgbClr val="FF0000"/>
                </a:solidFill>
                <a:latin typeface="Times New Roman" panose="02020603050405020304" pitchFamily="18" charset="0"/>
                <a:cs typeface="Times New Roman" panose="02020603050405020304" pitchFamily="18" charset="0"/>
              </a:rPr>
              <a:t>B. Environmental Sensors</a:t>
            </a:r>
          </a:p>
          <a:p>
            <a:pPr algn="just">
              <a:lnSpc>
                <a:spcPct val="150000"/>
              </a:lnSpc>
            </a:pPr>
            <a:r>
              <a:rPr lang="en-US" sz="2900" dirty="0" smtClean="0">
                <a:cs typeface="Times New Roman" panose="02020603050405020304" pitchFamily="18" charset="0"/>
              </a:rPr>
              <a:t>Sensors such as light sensors, pressure sensors </a:t>
            </a:r>
            <a:r>
              <a:rPr lang="en-US" sz="2900" dirty="0" err="1" smtClean="0">
                <a:cs typeface="Times New Roman" panose="02020603050405020304" pitchFamily="18" charset="0"/>
              </a:rPr>
              <a:t>etc</a:t>
            </a:r>
            <a:r>
              <a:rPr lang="en-US" sz="2900" dirty="0" smtClean="0">
                <a:cs typeface="Times New Roman" panose="02020603050405020304" pitchFamily="18" charset="0"/>
              </a:rPr>
              <a:t> are embedded in </a:t>
            </a:r>
            <a:r>
              <a:rPr lang="en-US" sz="2900" dirty="0" err="1" smtClean="0">
                <a:cs typeface="Times New Roman" panose="02020603050405020304" pitchFamily="18" charset="0"/>
              </a:rPr>
              <a:t>IoT</a:t>
            </a:r>
            <a:r>
              <a:rPr lang="en-US" sz="2900" dirty="0" smtClean="0">
                <a:cs typeface="Times New Roman" panose="02020603050405020304" pitchFamily="18" charset="0"/>
              </a:rPr>
              <a:t> devices </a:t>
            </a:r>
            <a:r>
              <a:rPr lang="en-US" sz="2900" dirty="0" smtClean="0">
                <a:solidFill>
                  <a:srgbClr val="0070C0"/>
                </a:solidFill>
                <a:cs typeface="Times New Roman" panose="02020603050405020304" pitchFamily="18" charset="0"/>
              </a:rPr>
              <a:t>to sense the change in environmental parameters in the devices peripheral</a:t>
            </a:r>
            <a:r>
              <a:rPr lang="en-US" sz="2900" dirty="0" smtClean="0">
                <a:cs typeface="Times New Roman" panose="02020603050405020304" pitchFamily="18" charset="0"/>
              </a:rPr>
              <a:t>.</a:t>
            </a:r>
          </a:p>
          <a:p>
            <a:pPr algn="just">
              <a:lnSpc>
                <a:spcPct val="150000"/>
              </a:lnSpc>
            </a:pPr>
            <a:r>
              <a:rPr lang="en-US" sz="2900" dirty="0" smtClean="0">
                <a:cs typeface="Times New Roman" panose="02020603050405020304" pitchFamily="18" charset="0"/>
              </a:rPr>
              <a:t>Its primary </a:t>
            </a:r>
            <a:r>
              <a:rPr lang="en-US" sz="2900" dirty="0">
                <a:cs typeface="Times New Roman" panose="02020603050405020304" pitchFamily="18" charset="0"/>
              </a:rPr>
              <a:t>purpose </a:t>
            </a:r>
            <a:r>
              <a:rPr lang="en-US" sz="2900" dirty="0" smtClean="0">
                <a:cs typeface="Times New Roman" panose="02020603050405020304" pitchFamily="18" charset="0"/>
              </a:rPr>
              <a:t>is </a:t>
            </a:r>
            <a:r>
              <a:rPr lang="en-US" sz="2900" dirty="0">
                <a:cs typeface="Times New Roman" panose="02020603050405020304" pitchFamily="18" charset="0"/>
              </a:rPr>
              <a:t>to help the devices </a:t>
            </a:r>
            <a:r>
              <a:rPr lang="en-US" sz="2900" dirty="0">
                <a:solidFill>
                  <a:srgbClr val="0070C0"/>
                </a:solidFill>
                <a:cs typeface="Times New Roman" panose="02020603050405020304" pitchFamily="18" charset="0"/>
              </a:rPr>
              <a:t>to take autonomous decisions according to the changes of a device’s peripheral</a:t>
            </a:r>
          </a:p>
          <a:p>
            <a:pPr algn="just">
              <a:lnSpc>
                <a:spcPct val="150000"/>
              </a:lnSpc>
            </a:pPr>
            <a:r>
              <a:rPr lang="en-US" sz="2900" dirty="0">
                <a:cs typeface="Times New Roman" panose="02020603050405020304" pitchFamily="18" charset="0"/>
              </a:rPr>
              <a:t>For instance, environment sensors are used in many applications to improve user experience, home automation systems, smart locks, smart lights, </a:t>
            </a:r>
            <a:endParaRPr lang="en-US" sz="2900" b="1" dirty="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50328521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0E8C1-FC45-452C-B2B7-4AE6C8D87F66}"/>
              </a:ext>
            </a:extLst>
          </p:cNvPr>
          <p:cNvSpPr>
            <a:spLocks noGrp="1"/>
          </p:cNvSpPr>
          <p:nvPr>
            <p:ph idx="1"/>
          </p:nvPr>
        </p:nvSpPr>
        <p:spPr>
          <a:xfrm>
            <a:off x="228600" y="381000"/>
            <a:ext cx="8686800" cy="6553200"/>
          </a:xfrm>
        </p:spPr>
        <p:txBody>
          <a:bodyPr>
            <a:normAutofit fontScale="85000" lnSpcReduction="20000"/>
          </a:bodyPr>
          <a:lstStyle/>
          <a:p>
            <a:pPr marL="0" indent="0" algn="just">
              <a:lnSpc>
                <a:spcPct val="150000"/>
              </a:lnSpc>
              <a:buNone/>
            </a:pPr>
            <a:r>
              <a:rPr lang="en-US" b="1" dirty="0" smtClean="0">
                <a:solidFill>
                  <a:srgbClr val="FF0000"/>
                </a:solidFill>
                <a:latin typeface="Times New Roman" panose="02020603050405020304" pitchFamily="18" charset="0"/>
                <a:cs typeface="Times New Roman" panose="02020603050405020304" pitchFamily="18" charset="0"/>
              </a:rPr>
              <a:t>C</a:t>
            </a:r>
            <a:r>
              <a:rPr lang="en-US" b="1" dirty="0">
                <a:solidFill>
                  <a:srgbClr val="FF0000"/>
                </a:solidFill>
                <a:latin typeface="Times New Roman" panose="02020603050405020304" pitchFamily="18" charset="0"/>
                <a:cs typeface="Times New Roman" panose="02020603050405020304" pitchFamily="18" charset="0"/>
              </a:rPr>
              <a:t>. Position sensors</a:t>
            </a:r>
          </a:p>
          <a:p>
            <a:pPr algn="just">
              <a:lnSpc>
                <a:spcPct val="150000"/>
              </a:lnSpc>
            </a:pPr>
            <a:r>
              <a:rPr lang="en-US" sz="2400" dirty="0" smtClean="0">
                <a:latin typeface="Times New Roman" panose="02020603050405020304" pitchFamily="18" charset="0"/>
                <a:cs typeface="Times New Roman" panose="02020603050405020304" pitchFamily="18" charset="0"/>
              </a:rPr>
              <a:t>Deal with </a:t>
            </a:r>
            <a:r>
              <a:rPr lang="en-US" sz="2400" dirty="0">
                <a:latin typeface="Times New Roman" panose="02020603050405020304" pitchFamily="18" charset="0"/>
                <a:cs typeface="Times New Roman" panose="02020603050405020304" pitchFamily="18" charset="0"/>
              </a:rPr>
              <a:t>the </a:t>
            </a:r>
            <a:r>
              <a:rPr lang="en-US" sz="2400" dirty="0">
                <a:solidFill>
                  <a:srgbClr val="0070C0"/>
                </a:solidFill>
                <a:latin typeface="Times New Roman" panose="02020603050405020304" pitchFamily="18" charset="0"/>
                <a:cs typeface="Times New Roman" panose="02020603050405020304" pitchFamily="18" charset="0"/>
              </a:rPr>
              <a:t>physical position and location of the device</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The most common position sensors used in IoT devices are </a:t>
            </a:r>
            <a:r>
              <a:rPr lang="en-US" sz="2400" dirty="0" smtClean="0">
                <a:solidFill>
                  <a:srgbClr val="0070C0"/>
                </a:solidFill>
                <a:latin typeface="Times New Roman" panose="02020603050405020304" pitchFamily="18" charset="0"/>
                <a:cs typeface="Times New Roman" panose="02020603050405020304" pitchFamily="18" charset="0"/>
              </a:rPr>
              <a:t>Magnetic </a:t>
            </a:r>
            <a:r>
              <a:rPr lang="en-US" sz="2400" dirty="0">
                <a:solidFill>
                  <a:srgbClr val="0070C0"/>
                </a:solidFill>
                <a:latin typeface="Times New Roman" panose="02020603050405020304" pitchFamily="18" charset="0"/>
                <a:cs typeface="Times New Roman" panose="02020603050405020304" pitchFamily="18" charset="0"/>
              </a:rPr>
              <a:t>sensors </a:t>
            </a:r>
            <a:r>
              <a:rPr lang="en-US" sz="2400" dirty="0">
                <a:latin typeface="Times New Roman" panose="02020603050405020304" pitchFamily="18" charset="0"/>
                <a:cs typeface="Times New Roman" panose="02020603050405020304" pitchFamily="18" charset="0"/>
              </a:rPr>
              <a:t>and </a:t>
            </a:r>
            <a:r>
              <a:rPr lang="en-US" sz="2400" dirty="0">
                <a:solidFill>
                  <a:srgbClr val="0070C0"/>
                </a:solidFill>
                <a:latin typeface="Times New Roman" panose="02020603050405020304" pitchFamily="18" charset="0"/>
                <a:cs typeface="Times New Roman" panose="02020603050405020304" pitchFamily="18" charset="0"/>
              </a:rPr>
              <a:t>Global Positioning System (GPS) sensors</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b="1" u="sng" dirty="0">
                <a:solidFill>
                  <a:srgbClr val="00B050"/>
                </a:solidFill>
                <a:latin typeface="Times New Roman" panose="02020603050405020304" pitchFamily="18" charset="0"/>
                <a:cs typeface="Times New Roman" panose="02020603050405020304" pitchFamily="18" charset="0"/>
              </a:rPr>
              <a:t>Magnetic sensors </a:t>
            </a:r>
            <a:r>
              <a:rPr lang="en-US" sz="2400" dirty="0">
                <a:latin typeface="Times New Roman" panose="02020603050405020304" pitchFamily="18" charset="0"/>
                <a:cs typeface="Times New Roman" panose="02020603050405020304" pitchFamily="18" charset="0"/>
              </a:rPr>
              <a:t>are usually used as digital compass and help to fix the orientation of the device </a:t>
            </a:r>
            <a:r>
              <a:rPr lang="en-US" sz="2400" dirty="0" smtClean="0">
                <a:latin typeface="Times New Roman" panose="02020603050405020304" pitchFamily="18" charset="0"/>
                <a:cs typeface="Times New Roman" panose="02020603050405020304" pitchFamily="18" charset="0"/>
              </a:rPr>
              <a:t>display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b="1" u="sng" dirty="0">
                <a:solidFill>
                  <a:srgbClr val="00B050"/>
                </a:solidFill>
                <a:latin typeface="Times New Roman" panose="02020603050405020304" pitchFamily="18" charset="0"/>
                <a:cs typeface="Times New Roman" panose="02020603050405020304" pitchFamily="18" charset="0"/>
              </a:rPr>
              <a:t>Global Positioning System </a:t>
            </a:r>
            <a:r>
              <a:rPr lang="en-US" sz="2400" dirty="0">
                <a:latin typeface="Times New Roman" panose="02020603050405020304" pitchFamily="18" charset="0"/>
                <a:cs typeface="Times New Roman" panose="02020603050405020304" pitchFamily="18" charset="0"/>
              </a:rPr>
              <a:t>is used for navigation purposes in IoT devices.</a:t>
            </a:r>
          </a:p>
          <a:p>
            <a:pPr marL="0" indent="0" algn="just">
              <a:lnSpc>
                <a:spcPct val="150000"/>
              </a:lnSpc>
              <a:buNone/>
            </a:pPr>
            <a:r>
              <a:rPr lang="en-US" sz="3500" b="1" spc="-100" dirty="0">
                <a:solidFill>
                  <a:schemeClr val="accent6">
                    <a:lumMod val="50000"/>
                  </a:schemeClr>
                </a:solidFill>
                <a:ea typeface="+mj-ea"/>
                <a:cs typeface="+mj-cs"/>
              </a:rPr>
              <a:t>2. Network Layer</a:t>
            </a:r>
          </a:p>
          <a:p>
            <a:pPr algn="just">
              <a:lnSpc>
                <a:spcPct val="150000"/>
              </a:lnSpc>
            </a:pPr>
            <a:r>
              <a:rPr lang="en-US" sz="2400" dirty="0" smtClean="0">
                <a:solidFill>
                  <a:srgbClr val="0070C0"/>
                </a:solidFill>
                <a:latin typeface="Times New Roman" panose="02020603050405020304" pitchFamily="18" charset="0"/>
                <a:cs typeface="Times New Roman" panose="02020603050405020304" pitchFamily="18" charset="0"/>
              </a:rPr>
              <a:t>Acts </a:t>
            </a:r>
            <a:r>
              <a:rPr lang="en-US" sz="2400" dirty="0">
                <a:solidFill>
                  <a:srgbClr val="0070C0"/>
                </a:solidFill>
                <a:latin typeface="Times New Roman" panose="02020603050405020304" pitchFamily="18" charset="0"/>
                <a:cs typeface="Times New Roman" panose="02020603050405020304" pitchFamily="18" charset="0"/>
              </a:rPr>
              <a:t>as a communication channel to transfer data</a:t>
            </a:r>
            <a:r>
              <a:rPr lang="en-US" sz="2400" dirty="0">
                <a:latin typeface="Times New Roman" panose="02020603050405020304" pitchFamily="18" charset="0"/>
                <a:cs typeface="Times New Roman" panose="02020603050405020304" pitchFamily="18" charset="0"/>
              </a:rPr>
              <a:t>, collected in the sensing layer, to other connected devices.</a:t>
            </a:r>
          </a:p>
          <a:p>
            <a:pPr algn="just">
              <a:lnSpc>
                <a:spcPct val="150000"/>
              </a:lnSpc>
            </a:pPr>
            <a:r>
              <a:rPr lang="en-US" sz="2400" dirty="0">
                <a:latin typeface="Times New Roman" panose="02020603050405020304" pitchFamily="18" charset="0"/>
                <a:cs typeface="Times New Roman" panose="02020603050405020304" pitchFamily="18" charset="0"/>
              </a:rPr>
              <a:t> In IoT devices, the network layer is implemented by using diverse communication </a:t>
            </a:r>
            <a:r>
              <a:rPr lang="en-US" sz="2400" dirty="0">
                <a:solidFill>
                  <a:srgbClr val="0070C0"/>
                </a:solidFill>
                <a:latin typeface="Times New Roman" panose="02020603050405020304" pitchFamily="18" charset="0"/>
                <a:cs typeface="Times New Roman" panose="02020603050405020304" pitchFamily="18" charset="0"/>
              </a:rPr>
              <a:t>technologies to allow data flow between other devices within the same network.</a:t>
            </a:r>
          </a:p>
          <a:p>
            <a:pPr algn="just">
              <a:lnSpc>
                <a:spcPct val="150000"/>
              </a:lnSpc>
            </a:pPr>
            <a:r>
              <a:rPr lang="en-US" sz="2400" dirty="0">
                <a:latin typeface="Times New Roman" panose="02020603050405020304" pitchFamily="18" charset="0"/>
                <a:cs typeface="Times New Roman" panose="02020603050405020304" pitchFamily="18" charset="0"/>
              </a:rPr>
              <a:t>e.g. Wi-Fi, Bluetooth, Zigbee, ZWAVE, LoRa, cellular network, etc.</a:t>
            </a:r>
          </a:p>
        </p:txBody>
      </p:sp>
    </p:spTree>
    <p:extLst>
      <p:ext uri="{BB962C8B-B14F-4D97-AF65-F5344CB8AC3E}">
        <p14:creationId xmlns:p14="http://schemas.microsoft.com/office/powerpoint/2010/main" val="29927458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B0534-FAD9-40E0-B83F-130D8D50C920}"/>
              </a:ext>
            </a:extLst>
          </p:cNvPr>
          <p:cNvSpPr>
            <a:spLocks noGrp="1"/>
          </p:cNvSpPr>
          <p:nvPr>
            <p:ph idx="1"/>
          </p:nvPr>
        </p:nvSpPr>
        <p:spPr>
          <a:xfrm>
            <a:off x="152400" y="381000"/>
            <a:ext cx="8686800" cy="6324600"/>
          </a:xfrm>
        </p:spPr>
        <p:txBody>
          <a:bodyPr>
            <a:normAutofit/>
          </a:bodyPr>
          <a:lstStyle/>
          <a:p>
            <a:pPr marL="0" indent="0" algn="just">
              <a:lnSpc>
                <a:spcPct val="150000"/>
              </a:lnSpc>
              <a:buNone/>
            </a:pPr>
            <a:r>
              <a:rPr lang="en-US" sz="3000" b="1" spc="-100" dirty="0">
                <a:solidFill>
                  <a:schemeClr val="accent6">
                    <a:lumMod val="50000"/>
                  </a:schemeClr>
                </a:solidFill>
                <a:ea typeface="+mj-ea"/>
                <a:cs typeface="+mj-cs"/>
              </a:rPr>
              <a:t>3. Data Processing Layer</a:t>
            </a:r>
          </a:p>
          <a:p>
            <a:pPr algn="just">
              <a:lnSpc>
                <a:spcPct val="150000"/>
              </a:lnSpc>
            </a:pPr>
            <a:r>
              <a:rPr lang="en-US" sz="2300" dirty="0" smtClean="0">
                <a:solidFill>
                  <a:srgbClr val="0070C0"/>
                </a:solidFill>
                <a:latin typeface="Times New Roman" panose="02020603050405020304" pitchFamily="18" charset="0"/>
                <a:cs typeface="Times New Roman" panose="02020603050405020304" pitchFamily="18" charset="0"/>
              </a:rPr>
              <a:t>Consists </a:t>
            </a:r>
            <a:r>
              <a:rPr lang="en-US" sz="2300" dirty="0">
                <a:solidFill>
                  <a:srgbClr val="0070C0"/>
                </a:solidFill>
                <a:latin typeface="Times New Roman" panose="02020603050405020304" pitchFamily="18" charset="0"/>
                <a:cs typeface="Times New Roman" panose="02020603050405020304" pitchFamily="18" charset="0"/>
              </a:rPr>
              <a:t>of the main data processing unit of IoT devices</a:t>
            </a:r>
          </a:p>
          <a:p>
            <a:pPr algn="just">
              <a:lnSpc>
                <a:spcPct val="150000"/>
              </a:lnSpc>
            </a:pPr>
            <a:r>
              <a:rPr lang="en-US" sz="2300" dirty="0" smtClean="0">
                <a:latin typeface="Times New Roman" panose="02020603050405020304" pitchFamily="18" charset="0"/>
                <a:cs typeface="Times New Roman" panose="02020603050405020304" pitchFamily="18" charset="0"/>
              </a:rPr>
              <a:t>It </a:t>
            </a:r>
            <a:r>
              <a:rPr lang="en-US" sz="2300" dirty="0" smtClean="0">
                <a:solidFill>
                  <a:srgbClr val="0070C0"/>
                </a:solidFill>
                <a:latin typeface="Times New Roman" panose="02020603050405020304" pitchFamily="18" charset="0"/>
                <a:cs typeface="Times New Roman" panose="02020603050405020304" pitchFamily="18" charset="0"/>
              </a:rPr>
              <a:t>takes </a:t>
            </a:r>
            <a:r>
              <a:rPr lang="en-US" sz="2300" dirty="0">
                <a:solidFill>
                  <a:srgbClr val="0070C0"/>
                </a:solidFill>
                <a:latin typeface="Times New Roman" panose="02020603050405020304" pitchFamily="18" charset="0"/>
                <a:cs typeface="Times New Roman" panose="02020603050405020304" pitchFamily="18" charset="0"/>
              </a:rPr>
              <a:t>data collected in the sensing layer and analyses the data to make decisions based on the result. </a:t>
            </a:r>
          </a:p>
          <a:p>
            <a:pPr algn="just">
              <a:lnSpc>
                <a:spcPct val="150000"/>
              </a:lnSpc>
            </a:pPr>
            <a:r>
              <a:rPr lang="en-US" sz="2300" dirty="0">
                <a:latin typeface="Times New Roman" panose="02020603050405020304" pitchFamily="18" charset="0"/>
                <a:cs typeface="Times New Roman" panose="02020603050405020304" pitchFamily="18" charset="0"/>
              </a:rPr>
              <a:t>In some IoT devices (e.g., smartwatch, smart home hub, etc.), the data processing layer </a:t>
            </a:r>
            <a:r>
              <a:rPr lang="en-US" sz="2300" dirty="0">
                <a:solidFill>
                  <a:srgbClr val="0070C0"/>
                </a:solidFill>
                <a:latin typeface="Times New Roman" panose="02020603050405020304" pitchFamily="18" charset="0"/>
                <a:cs typeface="Times New Roman" panose="02020603050405020304" pitchFamily="18" charset="0"/>
              </a:rPr>
              <a:t>also saves the result of the previous analysis to improve the user experience.</a:t>
            </a:r>
          </a:p>
          <a:p>
            <a:pPr algn="just">
              <a:lnSpc>
                <a:spcPct val="150000"/>
              </a:lnSpc>
            </a:pPr>
            <a:r>
              <a:rPr lang="en-US" sz="2300" dirty="0">
                <a:latin typeface="Times New Roman" panose="02020603050405020304" pitchFamily="18" charset="0"/>
                <a:cs typeface="Times New Roman" panose="02020603050405020304" pitchFamily="18" charset="0"/>
              </a:rPr>
              <a:t>This layer </a:t>
            </a:r>
            <a:r>
              <a:rPr lang="en-US" sz="2300" dirty="0">
                <a:solidFill>
                  <a:srgbClr val="0070C0"/>
                </a:solidFill>
                <a:latin typeface="Times New Roman" panose="02020603050405020304" pitchFamily="18" charset="0"/>
                <a:cs typeface="Times New Roman" panose="02020603050405020304" pitchFamily="18" charset="0"/>
              </a:rPr>
              <a:t>may share the result of data processing with other connected devices </a:t>
            </a:r>
            <a:r>
              <a:rPr lang="en-US" sz="2300" dirty="0">
                <a:latin typeface="Times New Roman" panose="02020603050405020304" pitchFamily="18" charset="0"/>
                <a:cs typeface="Times New Roman" panose="02020603050405020304" pitchFamily="18" charset="0"/>
              </a:rPr>
              <a:t>via the </a:t>
            </a:r>
            <a:r>
              <a:rPr lang="en-US" sz="2300" b="1" dirty="0">
                <a:solidFill>
                  <a:srgbClr val="FF0000"/>
                </a:solidFill>
                <a:latin typeface="Times New Roman" panose="02020603050405020304" pitchFamily="18" charset="0"/>
                <a:cs typeface="Times New Roman" panose="02020603050405020304" pitchFamily="18" charset="0"/>
              </a:rPr>
              <a:t>network layer</a:t>
            </a:r>
            <a:r>
              <a:rPr lang="en-US" sz="23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9461837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7BACD0-0788-4A27-B4AF-D9EA9C33DF7C}"/>
              </a:ext>
            </a:extLst>
          </p:cNvPr>
          <p:cNvSpPr>
            <a:spLocks noGrp="1"/>
          </p:cNvSpPr>
          <p:nvPr>
            <p:ph idx="1"/>
          </p:nvPr>
        </p:nvSpPr>
        <p:spPr>
          <a:xfrm>
            <a:off x="228600" y="381000"/>
            <a:ext cx="8686799" cy="6176963"/>
          </a:xfrm>
        </p:spPr>
        <p:txBody>
          <a:bodyPr/>
          <a:lstStyle/>
          <a:p>
            <a:pPr marL="0" indent="0" algn="just">
              <a:lnSpc>
                <a:spcPct val="150000"/>
              </a:lnSpc>
              <a:buNone/>
            </a:pPr>
            <a:r>
              <a:rPr lang="en-US" sz="3000" b="1" spc="-100" dirty="0">
                <a:solidFill>
                  <a:schemeClr val="accent6">
                    <a:lumMod val="50000"/>
                  </a:schemeClr>
                </a:solidFill>
                <a:ea typeface="+mj-ea"/>
                <a:cs typeface="+mj-cs"/>
              </a:rPr>
              <a:t>  4. Application Layer</a:t>
            </a:r>
          </a:p>
          <a:p>
            <a:pPr algn="just">
              <a:lnSpc>
                <a:spcPct val="150000"/>
              </a:lnSpc>
            </a:pPr>
            <a:r>
              <a:rPr lang="en-US" sz="2300" dirty="0" smtClean="0">
                <a:solidFill>
                  <a:srgbClr val="0070C0"/>
                </a:solidFill>
                <a:latin typeface="Times New Roman" panose="02020603050405020304" pitchFamily="18" charset="0"/>
                <a:cs typeface="Times New Roman" panose="02020603050405020304" pitchFamily="18" charset="0"/>
              </a:rPr>
              <a:t>Implements and presents the results of the data processing layer to accomplish different applications of </a:t>
            </a:r>
            <a:r>
              <a:rPr lang="en-US" sz="2300" dirty="0" err="1" smtClean="0">
                <a:solidFill>
                  <a:srgbClr val="0070C0"/>
                </a:solidFill>
                <a:latin typeface="Times New Roman" panose="02020603050405020304" pitchFamily="18" charset="0"/>
                <a:cs typeface="Times New Roman" panose="02020603050405020304" pitchFamily="18" charset="0"/>
              </a:rPr>
              <a:t>IoT</a:t>
            </a:r>
            <a:r>
              <a:rPr lang="en-US" sz="2300" dirty="0" smtClean="0">
                <a:solidFill>
                  <a:srgbClr val="0070C0"/>
                </a:solidFill>
                <a:latin typeface="Times New Roman" panose="02020603050405020304" pitchFamily="18" charset="0"/>
                <a:cs typeface="Times New Roman" panose="02020603050405020304" pitchFamily="18" charset="0"/>
              </a:rPr>
              <a:t> devices. </a:t>
            </a:r>
          </a:p>
          <a:p>
            <a:pPr algn="just">
              <a:lnSpc>
                <a:spcPct val="150000"/>
              </a:lnSpc>
            </a:pPr>
            <a:r>
              <a:rPr lang="en-US" sz="2300" dirty="0" smtClean="0">
                <a:latin typeface="Times New Roman" panose="02020603050405020304" pitchFamily="18" charset="0"/>
                <a:cs typeface="Times New Roman" panose="02020603050405020304" pitchFamily="18" charset="0"/>
              </a:rPr>
              <a:t>It’s a user-centric layer that executes various tasks for the users.</a:t>
            </a:r>
          </a:p>
          <a:p>
            <a:pPr algn="just">
              <a:lnSpc>
                <a:spcPct val="150000"/>
              </a:lnSpc>
            </a:pPr>
            <a:r>
              <a:rPr lang="en-US" sz="2300" dirty="0" smtClean="0">
                <a:latin typeface="Times New Roman" panose="02020603050405020304" pitchFamily="18" charset="0"/>
                <a:cs typeface="Times New Roman" panose="02020603050405020304" pitchFamily="18" charset="0"/>
              </a:rPr>
              <a:t>There </a:t>
            </a:r>
            <a:r>
              <a:rPr lang="en-US" sz="2300" dirty="0">
                <a:latin typeface="Times New Roman" panose="02020603050405020304" pitchFamily="18" charset="0"/>
                <a:cs typeface="Times New Roman" panose="02020603050405020304" pitchFamily="18" charset="0"/>
              </a:rPr>
              <a:t>exist diverse IoT applications, which </a:t>
            </a:r>
            <a:r>
              <a:rPr lang="en-US" sz="2300" dirty="0" smtClean="0">
                <a:latin typeface="Times New Roman" panose="02020603050405020304" pitchFamily="18" charset="0"/>
                <a:cs typeface="Times New Roman" panose="02020603050405020304" pitchFamily="18" charset="0"/>
              </a:rPr>
              <a:t>includes </a:t>
            </a:r>
          </a:p>
          <a:p>
            <a:pPr lvl="1" algn="just">
              <a:lnSpc>
                <a:spcPct val="150000"/>
              </a:lnSpc>
            </a:pPr>
            <a:r>
              <a:rPr lang="en-US" sz="2300" dirty="0" smtClean="0">
                <a:solidFill>
                  <a:srgbClr val="00B050"/>
                </a:solidFill>
                <a:latin typeface="Times New Roman" panose="02020603050405020304" pitchFamily="18" charset="0"/>
                <a:cs typeface="Times New Roman" panose="02020603050405020304" pitchFamily="18" charset="0"/>
              </a:rPr>
              <a:t>Smart transportation</a:t>
            </a:r>
          </a:p>
          <a:p>
            <a:pPr lvl="1" algn="just">
              <a:lnSpc>
                <a:spcPct val="150000"/>
              </a:lnSpc>
            </a:pPr>
            <a:r>
              <a:rPr lang="en-US" sz="2300" dirty="0" smtClean="0">
                <a:solidFill>
                  <a:srgbClr val="00B050"/>
                </a:solidFill>
                <a:latin typeface="Times New Roman" panose="02020603050405020304" pitchFamily="18" charset="0"/>
                <a:cs typeface="Times New Roman" panose="02020603050405020304" pitchFamily="18" charset="0"/>
              </a:rPr>
              <a:t>Smart home</a:t>
            </a:r>
          </a:p>
          <a:p>
            <a:pPr lvl="1" algn="just">
              <a:lnSpc>
                <a:spcPct val="150000"/>
              </a:lnSpc>
            </a:pPr>
            <a:r>
              <a:rPr lang="en-US" sz="2300" dirty="0" smtClean="0">
                <a:solidFill>
                  <a:srgbClr val="00B050"/>
                </a:solidFill>
                <a:latin typeface="Times New Roman" panose="02020603050405020304" pitchFamily="18" charset="0"/>
                <a:cs typeface="Times New Roman" panose="02020603050405020304" pitchFamily="18" charset="0"/>
              </a:rPr>
              <a:t>Personal care</a:t>
            </a:r>
          </a:p>
          <a:p>
            <a:pPr lvl="1" algn="just">
              <a:lnSpc>
                <a:spcPct val="150000"/>
              </a:lnSpc>
            </a:pPr>
            <a:r>
              <a:rPr lang="en-US" sz="2300" dirty="0" smtClean="0">
                <a:solidFill>
                  <a:srgbClr val="00B050"/>
                </a:solidFill>
                <a:latin typeface="Times New Roman" panose="02020603050405020304" pitchFamily="18" charset="0"/>
                <a:cs typeface="Times New Roman" panose="02020603050405020304" pitchFamily="18" charset="0"/>
              </a:rPr>
              <a:t>Healthcare</a:t>
            </a:r>
            <a:r>
              <a:rPr lang="en-US" sz="2300" dirty="0">
                <a:solidFill>
                  <a:srgbClr val="00B050"/>
                </a:solidFill>
                <a:latin typeface="Times New Roman" panose="02020603050405020304" pitchFamily="18" charset="0"/>
                <a:cs typeface="Times New Roman" panose="02020603050405020304" pitchFamily="18" charset="0"/>
              </a:rPr>
              <a:t>, etc.</a:t>
            </a:r>
          </a:p>
        </p:txBody>
      </p:sp>
    </p:spTree>
    <p:extLst>
      <p:ext uri="{BB962C8B-B14F-4D97-AF65-F5344CB8AC3E}">
        <p14:creationId xmlns:p14="http://schemas.microsoft.com/office/powerpoint/2010/main" val="60757183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8115-5DD1-430E-864B-38C46FAF6047}"/>
              </a:ext>
            </a:extLst>
          </p:cNvPr>
          <p:cNvSpPr>
            <a:spLocks noGrp="1"/>
          </p:cNvSpPr>
          <p:nvPr>
            <p:ph type="title"/>
          </p:nvPr>
        </p:nvSpPr>
        <p:spPr>
          <a:xfrm>
            <a:off x="152400" y="304800"/>
            <a:ext cx="8991600" cy="840822"/>
          </a:xfrm>
        </p:spPr>
        <p:txBody>
          <a:bodyPr>
            <a:normAutofit/>
          </a:bodyPr>
          <a:lstStyle/>
          <a:p>
            <a:r>
              <a:rPr lang="en-US" sz="3200" b="1" dirty="0">
                <a:solidFill>
                  <a:schemeClr val="accent6">
                    <a:lumMod val="50000"/>
                  </a:schemeClr>
                </a:solidFill>
                <a:latin typeface="Cambria" pitchFamily="18" charset="0"/>
              </a:rPr>
              <a:t>Device and </a:t>
            </a:r>
            <a:r>
              <a:rPr lang="en-US" sz="3200" b="1" dirty="0" smtClean="0">
                <a:solidFill>
                  <a:schemeClr val="accent6">
                    <a:lumMod val="50000"/>
                  </a:schemeClr>
                </a:solidFill>
                <a:latin typeface="Cambria" pitchFamily="18" charset="0"/>
              </a:rPr>
              <a:t>Network</a:t>
            </a:r>
            <a:endParaRPr lang="en-US" sz="3200" b="1" dirty="0">
              <a:solidFill>
                <a:schemeClr val="accent6">
                  <a:lumMod val="50000"/>
                </a:schemeClr>
              </a:solidFill>
              <a:latin typeface="Cambria" pitchFamily="18" charset="0"/>
            </a:endParaRPr>
          </a:p>
        </p:txBody>
      </p:sp>
      <p:sp>
        <p:nvSpPr>
          <p:cNvPr id="3" name="Content Placeholder 2">
            <a:extLst>
              <a:ext uri="{FF2B5EF4-FFF2-40B4-BE49-F238E27FC236}">
                <a16:creationId xmlns:a16="http://schemas.microsoft.com/office/drawing/2014/main" id="{65FC21DD-26F6-4D82-AA8C-B7D850EFEF1F}"/>
              </a:ext>
            </a:extLst>
          </p:cNvPr>
          <p:cNvSpPr>
            <a:spLocks noGrp="1"/>
          </p:cNvSpPr>
          <p:nvPr>
            <p:ph idx="1"/>
          </p:nvPr>
        </p:nvSpPr>
        <p:spPr>
          <a:xfrm>
            <a:off x="152400" y="1159566"/>
            <a:ext cx="8763000" cy="5469834"/>
          </a:xfrm>
        </p:spPr>
        <p:txBody>
          <a:bodyPr>
            <a:normAutofit fontScale="850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Connected devices are part of a scenario in which every device talks to other related devices in an environment to automate home and industrial tasks, and to communicate usable sensor data to users, businesses and other interested parties.</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IoT devices are meant to work in concert for people at home, in industry or in the enterprise</a:t>
            </a: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 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devices can be </a:t>
            </a:r>
            <a:r>
              <a:rPr lang="en-US" b="1" dirty="0">
                <a:solidFill>
                  <a:srgbClr val="0070C0"/>
                </a:solidFill>
                <a:latin typeface="Times New Roman" panose="02020603050405020304" pitchFamily="18" charset="0"/>
                <a:cs typeface="Times New Roman" panose="02020603050405020304" pitchFamily="18" charset="0"/>
              </a:rPr>
              <a:t>categorized into three </a:t>
            </a:r>
            <a:r>
              <a:rPr lang="en-US" dirty="0">
                <a:latin typeface="Times New Roman" panose="02020603050405020304" pitchFamily="18" charset="0"/>
                <a:cs typeface="Times New Roman" panose="02020603050405020304" pitchFamily="18" charset="0"/>
              </a:rPr>
              <a:t>main groups: </a:t>
            </a:r>
            <a:r>
              <a:rPr lang="en-US" b="1" dirty="0">
                <a:solidFill>
                  <a:srgbClr val="0070C0"/>
                </a:solidFill>
                <a:latin typeface="Times New Roman" panose="02020603050405020304" pitchFamily="18" charset="0"/>
                <a:cs typeface="Times New Roman" panose="02020603050405020304" pitchFamily="18" charset="0"/>
              </a:rPr>
              <a:t>C</a:t>
            </a:r>
            <a:r>
              <a:rPr lang="en-US" b="1" dirty="0" smtClean="0">
                <a:solidFill>
                  <a:srgbClr val="0070C0"/>
                </a:solidFill>
                <a:latin typeface="Times New Roman" panose="02020603050405020304" pitchFamily="18" charset="0"/>
                <a:cs typeface="Times New Roman" panose="02020603050405020304" pitchFamily="18" charset="0"/>
              </a:rPr>
              <a:t>onsumer</a:t>
            </a:r>
            <a:r>
              <a:rPr lang="en-US" dirty="0">
                <a:latin typeface="Times New Roman" panose="02020603050405020304" pitchFamily="18" charset="0"/>
                <a:cs typeface="Times New Roman" panose="02020603050405020304" pitchFamily="18" charset="0"/>
              </a:rPr>
              <a:t>, </a:t>
            </a:r>
            <a:r>
              <a:rPr lang="en-US" b="1" dirty="0">
                <a:solidFill>
                  <a:srgbClr val="0070C0"/>
                </a:solidFill>
                <a:latin typeface="Times New Roman" panose="02020603050405020304" pitchFamily="18" charset="0"/>
                <a:cs typeface="Times New Roman" panose="02020603050405020304" pitchFamily="18" charset="0"/>
              </a:rPr>
              <a:t>E</a:t>
            </a:r>
            <a:r>
              <a:rPr lang="en-US" b="1" dirty="0" smtClean="0">
                <a:solidFill>
                  <a:srgbClr val="0070C0"/>
                </a:solidFill>
                <a:latin typeface="Times New Roman" panose="02020603050405020304" pitchFamily="18" charset="0"/>
                <a:cs typeface="Times New Roman" panose="02020603050405020304" pitchFamily="18" charset="0"/>
              </a:rPr>
              <a:t>nterprise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b="1" dirty="0">
                <a:solidFill>
                  <a:srgbClr val="0070C0"/>
                </a:solidFill>
                <a:latin typeface="Times New Roman" panose="02020603050405020304" pitchFamily="18" charset="0"/>
                <a:cs typeface="Times New Roman" panose="02020603050405020304" pitchFamily="18" charset="0"/>
              </a:rPr>
              <a:t>I</a:t>
            </a:r>
            <a:r>
              <a:rPr lang="en-US" b="1" dirty="0" smtClean="0">
                <a:solidFill>
                  <a:srgbClr val="0070C0"/>
                </a:solidFill>
                <a:latin typeface="Times New Roman" panose="02020603050405020304" pitchFamily="18" charset="0"/>
                <a:cs typeface="Times New Roman" panose="02020603050405020304" pitchFamily="18" charset="0"/>
              </a:rPr>
              <a:t>ndustrial</a:t>
            </a:r>
            <a:r>
              <a:rPr lang="en-US" dirty="0">
                <a:latin typeface="Times New Roman" panose="02020603050405020304" pitchFamily="18" charset="0"/>
                <a:cs typeface="Times New Roman" panose="02020603050405020304" pitchFamily="18" charset="0"/>
              </a:rPr>
              <a:t>. </a:t>
            </a:r>
          </a:p>
          <a:p>
            <a:pPr algn="just">
              <a:lnSpc>
                <a:spcPct val="150000"/>
              </a:lnSpc>
            </a:pPr>
            <a:r>
              <a:rPr lang="en-US" b="1" dirty="0">
                <a:solidFill>
                  <a:srgbClr val="00B050"/>
                </a:solidFill>
                <a:latin typeface="Times New Roman" panose="02020603050405020304" pitchFamily="18" charset="0"/>
                <a:cs typeface="Times New Roman" panose="02020603050405020304" pitchFamily="18" charset="0"/>
              </a:rPr>
              <a:t>Consumer connected </a:t>
            </a:r>
            <a:r>
              <a:rPr lang="en-US" b="1" dirty="0" smtClean="0">
                <a:solidFill>
                  <a:srgbClr val="00B050"/>
                </a:solidFill>
                <a:latin typeface="Times New Roman" panose="02020603050405020304" pitchFamily="18" charset="0"/>
                <a:cs typeface="Times New Roman" panose="02020603050405020304" pitchFamily="18" charset="0"/>
              </a:rPr>
              <a:t>devices </a:t>
            </a:r>
            <a:r>
              <a:rPr lang="en-US" dirty="0">
                <a:latin typeface="Times New Roman" panose="02020603050405020304" pitchFamily="18" charset="0"/>
                <a:cs typeface="Times New Roman" panose="02020603050405020304" pitchFamily="18" charset="0"/>
              </a:rPr>
              <a:t>include smart TVs, smart speakers, toys, wearables, and smart appliances.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b="1" dirty="0">
                <a:solidFill>
                  <a:srgbClr val="00B050"/>
                </a:solidFill>
                <a:latin typeface="Times New Roman" panose="02020603050405020304" pitchFamily="18" charset="0"/>
                <a:cs typeface="Times New Roman" panose="02020603050405020304" pitchFamily="18" charset="0"/>
              </a:rPr>
              <a:t>I</a:t>
            </a:r>
            <a:r>
              <a:rPr lang="en-US" b="1" dirty="0" smtClean="0">
                <a:solidFill>
                  <a:srgbClr val="00B050"/>
                </a:solidFill>
                <a:latin typeface="Times New Roman" panose="02020603050405020304" pitchFamily="18" charset="0"/>
                <a:cs typeface="Times New Roman" panose="02020603050405020304" pitchFamily="18" charset="0"/>
              </a:rPr>
              <a:t>ndustrial </a:t>
            </a:r>
            <a:r>
              <a:rPr lang="en-US" b="1" dirty="0">
                <a:solidFill>
                  <a:srgbClr val="00B050"/>
                </a:solidFill>
                <a:latin typeface="Times New Roman" panose="02020603050405020304" pitchFamily="18" charset="0"/>
                <a:cs typeface="Times New Roman" panose="02020603050405020304" pitchFamily="18" charset="0"/>
              </a:rPr>
              <a:t>and </a:t>
            </a:r>
            <a:r>
              <a:rPr lang="en-US" b="1" dirty="0" smtClean="0">
                <a:solidFill>
                  <a:srgbClr val="00B050"/>
                </a:solidFill>
                <a:latin typeface="Times New Roman" panose="02020603050405020304" pitchFamily="18" charset="0"/>
                <a:cs typeface="Times New Roman" panose="02020603050405020304" pitchFamily="18" charset="0"/>
              </a:rPr>
              <a:t>Enterprise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devices include smart </a:t>
            </a:r>
            <a:r>
              <a:rPr lang="en-US" dirty="0">
                <a:latin typeface="Times New Roman" panose="02020603050405020304" pitchFamily="18" charset="0"/>
                <a:cs typeface="Times New Roman" panose="02020603050405020304" pitchFamily="18" charset="0"/>
              </a:rPr>
              <a:t>meters, commercial security systems and smart city technologies such as those used to monitor traffic and weather </a:t>
            </a:r>
            <a:r>
              <a:rPr lang="en-US" dirty="0" smtClean="0">
                <a:latin typeface="Times New Roman" panose="02020603050405020304" pitchFamily="18" charset="0"/>
                <a:cs typeface="Times New Roman" panose="02020603050405020304" pitchFamily="18" charset="0"/>
              </a:rPr>
              <a:t>conditions</a:t>
            </a:r>
            <a:endParaRPr lang="en-US" dirty="0"/>
          </a:p>
        </p:txBody>
      </p:sp>
    </p:spTree>
    <p:extLst>
      <p:ext uri="{BB962C8B-B14F-4D97-AF65-F5344CB8AC3E}">
        <p14:creationId xmlns:p14="http://schemas.microsoft.com/office/powerpoint/2010/main" val="267348000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74C7C-E7F8-4EB4-9BD1-185629B12D55}"/>
              </a:ext>
            </a:extLst>
          </p:cNvPr>
          <p:cNvSpPr>
            <a:spLocks noGrp="1"/>
          </p:cNvSpPr>
          <p:nvPr>
            <p:ph idx="1"/>
          </p:nvPr>
        </p:nvSpPr>
        <p:spPr>
          <a:xfrm>
            <a:off x="228600" y="457200"/>
            <a:ext cx="8610600" cy="6172200"/>
          </a:xfrm>
        </p:spPr>
        <p:txBody>
          <a:bodyPr>
            <a:normAutofit fontScale="92500" lnSpcReduction="10000"/>
          </a:bodyPr>
          <a:lstStyle/>
          <a:p>
            <a:pPr marL="0" indent="0">
              <a:lnSpc>
                <a:spcPct val="150000"/>
              </a:lnSpc>
              <a:spcBef>
                <a:spcPct val="0"/>
              </a:spcBef>
              <a:buNone/>
            </a:pPr>
            <a:r>
              <a:rPr lang="en-US" sz="3200" b="1" spc="-100" dirty="0">
                <a:solidFill>
                  <a:schemeClr val="accent6">
                    <a:lumMod val="50000"/>
                  </a:schemeClr>
                </a:solidFill>
                <a:latin typeface="Cambria" pitchFamily="18" charset="0"/>
                <a:ea typeface="+mj-ea"/>
                <a:cs typeface="+mj-cs"/>
              </a:rPr>
              <a:t>IOT tools and platforms</a:t>
            </a:r>
          </a:p>
          <a:p>
            <a:pPr algn="just">
              <a:lnSpc>
                <a:spcPct val="150000"/>
              </a:lnSpc>
            </a:pPr>
            <a:r>
              <a:rPr lang="en-US" sz="2300" dirty="0" smtClean="0">
                <a:latin typeface="Times New Roman" panose="02020603050405020304" pitchFamily="18" charset="0"/>
                <a:cs typeface="Times New Roman" panose="02020603050405020304" pitchFamily="18" charset="0"/>
              </a:rPr>
              <a:t>There are many vendors in the industrial </a:t>
            </a:r>
            <a:r>
              <a:rPr lang="en-US" sz="2300" dirty="0" err="1" smtClean="0">
                <a:latin typeface="Times New Roman" panose="02020603050405020304" pitchFamily="18" charset="0"/>
                <a:cs typeface="Times New Roman" panose="02020603050405020304" pitchFamily="18" charset="0"/>
              </a:rPr>
              <a:t>IoT</a:t>
            </a:r>
            <a:r>
              <a:rPr lang="en-US" sz="2300" dirty="0" smtClean="0">
                <a:latin typeface="Times New Roman" panose="02020603050405020304" pitchFamily="18" charset="0"/>
                <a:cs typeface="Times New Roman" panose="02020603050405020304" pitchFamily="18" charset="0"/>
              </a:rPr>
              <a:t> platform marketplace, offering remarkably similar capabilities and methods of deployment</a:t>
            </a:r>
          </a:p>
          <a:p>
            <a:pPr algn="just">
              <a:lnSpc>
                <a:spcPct val="150000"/>
              </a:lnSpc>
            </a:pPr>
            <a:r>
              <a:rPr lang="en-US" sz="2300" dirty="0" smtClean="0">
                <a:latin typeface="Times New Roman" panose="02020603050405020304" pitchFamily="18" charset="0"/>
                <a:cs typeface="Times New Roman" panose="02020603050405020304" pitchFamily="18" charset="0"/>
              </a:rPr>
              <a:t>These </a:t>
            </a:r>
            <a:r>
              <a:rPr lang="en-US" sz="2300" dirty="0" err="1" smtClean="0">
                <a:latin typeface="Times New Roman" panose="02020603050405020304" pitchFamily="18" charset="0"/>
                <a:cs typeface="Times New Roman" panose="02020603050405020304" pitchFamily="18" charset="0"/>
              </a:rPr>
              <a:t>IoT</a:t>
            </a:r>
            <a:r>
              <a:rPr lang="en-US" sz="2300" dirty="0" smtClean="0">
                <a:latin typeface="Times New Roman" panose="02020603050405020304" pitchFamily="18" charset="0"/>
                <a:cs typeface="Times New Roman" panose="02020603050405020304" pitchFamily="18" charset="0"/>
              </a:rPr>
              <a:t> platform solutions are based </a:t>
            </a:r>
            <a:r>
              <a:rPr lang="en-US" sz="2300" dirty="0">
                <a:latin typeface="Times New Roman" panose="02020603050405020304" pitchFamily="18" charset="0"/>
                <a:cs typeface="Times New Roman" panose="02020603050405020304" pitchFamily="18" charset="0"/>
              </a:rPr>
              <a:t>on </a:t>
            </a:r>
            <a:r>
              <a:rPr lang="en-US" sz="2300" dirty="0" err="1" smtClean="0">
                <a:solidFill>
                  <a:srgbClr val="0070C0"/>
                </a:solidFill>
                <a:latin typeface="Times New Roman" panose="02020603050405020304" pitchFamily="18" charset="0"/>
                <a:cs typeface="Times New Roman" panose="02020603050405020304" pitchFamily="18" charset="0"/>
              </a:rPr>
              <a:t>IoT</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and </a:t>
            </a:r>
            <a:r>
              <a:rPr lang="en-US" sz="2300" dirty="0">
                <a:solidFill>
                  <a:srgbClr val="0070C0"/>
                </a:solidFill>
                <a:latin typeface="Times New Roman" panose="02020603050405020304" pitchFamily="18" charset="0"/>
                <a:cs typeface="Times New Roman" panose="02020603050405020304" pitchFamily="18" charset="0"/>
              </a:rPr>
              <a:t>cloud technology.</a:t>
            </a:r>
          </a:p>
          <a:p>
            <a:pPr algn="just">
              <a:lnSpc>
                <a:spcPct val="150000"/>
              </a:lnSpc>
            </a:pPr>
            <a:r>
              <a:rPr lang="en-US" sz="2300" dirty="0">
                <a:latin typeface="Times New Roman" panose="02020603050405020304" pitchFamily="18" charset="0"/>
                <a:cs typeface="Times New Roman" panose="02020603050405020304" pitchFamily="18" charset="0"/>
              </a:rPr>
              <a:t>They can be used in areas of smart home, city, enterprise, home automation, healthcare or automotive</a:t>
            </a:r>
            <a:r>
              <a:rPr lang="en-US" sz="2300" dirty="0" smtClean="0">
                <a:latin typeface="Times New Roman" panose="02020603050405020304" pitchFamily="18" charset="0"/>
                <a:cs typeface="Times New Roman" panose="02020603050405020304" pitchFamily="18" charset="0"/>
              </a:rPr>
              <a:t>.</a:t>
            </a:r>
          </a:p>
          <a:p>
            <a:pPr algn="just">
              <a:lnSpc>
                <a:spcPct val="150000"/>
              </a:lnSpc>
            </a:pPr>
            <a:r>
              <a:rPr lang="en-US" sz="2300" dirty="0" err="1" smtClean="0">
                <a:latin typeface="Times New Roman" panose="02020603050405020304" pitchFamily="18" charset="0"/>
                <a:cs typeface="Times New Roman" panose="02020603050405020304" pitchFamily="18" charset="0"/>
              </a:rPr>
              <a:t>IoT</a:t>
            </a:r>
            <a:r>
              <a:rPr lang="en-US" sz="2300" dirty="0" smtClean="0">
                <a:latin typeface="Times New Roman" panose="02020603050405020304" pitchFamily="18" charset="0"/>
                <a:cs typeface="Times New Roman" panose="02020603050405020304" pitchFamily="18" charset="0"/>
              </a:rPr>
              <a:t> Platform includes: </a:t>
            </a:r>
          </a:p>
          <a:p>
            <a:pPr lvl="1" algn="just">
              <a:lnSpc>
                <a:spcPct val="150000"/>
              </a:lnSpc>
            </a:pPr>
            <a:r>
              <a:rPr lang="en-US" sz="2300" b="1" dirty="0" smtClean="0">
                <a:solidFill>
                  <a:srgbClr val="FF0000"/>
                </a:solidFill>
                <a:latin typeface="Times New Roman" panose="02020603050405020304" pitchFamily="18" charset="0"/>
                <a:cs typeface="Times New Roman" panose="02020603050405020304" pitchFamily="18" charset="0"/>
              </a:rPr>
              <a:t>KAA</a:t>
            </a:r>
            <a:r>
              <a:rPr lang="en-US" sz="2300" dirty="0" smtClean="0">
                <a:latin typeface="Times New Roman" panose="02020603050405020304" pitchFamily="18" charset="0"/>
                <a:cs typeface="Times New Roman" panose="02020603050405020304" pitchFamily="18" charset="0"/>
              </a:rPr>
              <a:t>: Manage unlimited number of connected devices</a:t>
            </a:r>
          </a:p>
          <a:p>
            <a:pPr lvl="1" algn="just">
              <a:lnSpc>
                <a:spcPct val="150000"/>
              </a:lnSpc>
            </a:pPr>
            <a:r>
              <a:rPr lang="en-US" sz="2300" b="1" dirty="0" err="1" smtClean="0">
                <a:solidFill>
                  <a:srgbClr val="FF0000"/>
                </a:solidFill>
                <a:latin typeface="Times New Roman" panose="02020603050405020304" pitchFamily="18" charset="0"/>
                <a:cs typeface="Times New Roman" panose="02020603050405020304" pitchFamily="18" charset="0"/>
              </a:rPr>
              <a:t>SiteWhere</a:t>
            </a:r>
            <a:r>
              <a:rPr lang="en-US" sz="2300" dirty="0" smtClean="0">
                <a:latin typeface="Times New Roman" panose="02020603050405020304" pitchFamily="18" charset="0"/>
                <a:cs typeface="Times New Roman" panose="02020603050405020304" pitchFamily="18" charset="0"/>
              </a:rPr>
              <a:t>: run any number of </a:t>
            </a:r>
            <a:r>
              <a:rPr lang="en-US" sz="2300" dirty="0" err="1" smtClean="0">
                <a:latin typeface="Times New Roman" panose="02020603050405020304" pitchFamily="18" charset="0"/>
                <a:cs typeface="Times New Roman" panose="02020603050405020304" pitchFamily="18" charset="0"/>
              </a:rPr>
              <a:t>IoT</a:t>
            </a:r>
            <a:r>
              <a:rPr lang="en-US" sz="2300" dirty="0" smtClean="0">
                <a:latin typeface="Times New Roman" panose="02020603050405020304" pitchFamily="18" charset="0"/>
                <a:cs typeface="Times New Roman" panose="02020603050405020304" pitchFamily="18" charset="0"/>
              </a:rPr>
              <a:t> applications on single </a:t>
            </a:r>
            <a:r>
              <a:rPr lang="en-US" sz="2300" dirty="0" err="1" smtClean="0">
                <a:latin typeface="Times New Roman" panose="02020603050405020304" pitchFamily="18" charset="0"/>
                <a:cs typeface="Times New Roman" panose="02020603050405020304" pitchFamily="18" charset="0"/>
              </a:rPr>
              <a:t>SiteWhere</a:t>
            </a:r>
            <a:r>
              <a:rPr lang="en-US" sz="2300" dirty="0" smtClean="0">
                <a:latin typeface="Times New Roman" panose="02020603050405020304" pitchFamily="18" charset="0"/>
                <a:cs typeface="Times New Roman" panose="02020603050405020304" pitchFamily="18" charset="0"/>
              </a:rPr>
              <a:t> instance</a:t>
            </a:r>
          </a:p>
          <a:p>
            <a:pPr lvl="1" algn="just">
              <a:lnSpc>
                <a:spcPct val="150000"/>
              </a:lnSpc>
            </a:pPr>
            <a:r>
              <a:rPr lang="en-US" sz="2300" b="1" dirty="0" err="1" smtClean="0">
                <a:solidFill>
                  <a:srgbClr val="FF0000"/>
                </a:solidFill>
                <a:latin typeface="Times New Roman" panose="02020603050405020304" pitchFamily="18" charset="0"/>
                <a:cs typeface="Times New Roman" panose="02020603050405020304" pitchFamily="18" charset="0"/>
              </a:rPr>
              <a:t>ThingSpeak</a:t>
            </a:r>
            <a:r>
              <a:rPr lang="en-US" sz="2300" dirty="0" smtClean="0">
                <a:latin typeface="Times New Roman" panose="02020603050405020304" pitchFamily="18" charset="0"/>
                <a:cs typeface="Times New Roman" panose="02020603050405020304" pitchFamily="18" charset="0"/>
              </a:rPr>
              <a:t>: collect data in private channels</a:t>
            </a:r>
          </a:p>
          <a:p>
            <a:pPr lvl="1" algn="just">
              <a:lnSpc>
                <a:spcPct val="150000"/>
              </a:lnSpc>
            </a:pPr>
            <a:r>
              <a:rPr lang="en-US" sz="2300" dirty="0" smtClean="0">
                <a:latin typeface="Times New Roman" panose="02020603050405020304" pitchFamily="18" charset="0"/>
                <a:cs typeface="Times New Roman" panose="02020603050405020304" pitchFamily="18" charset="0"/>
              </a:rPr>
              <a:t> </a:t>
            </a:r>
            <a:r>
              <a:rPr lang="en-US" sz="2300" b="1" dirty="0" err="1" smtClean="0">
                <a:solidFill>
                  <a:srgbClr val="FF0000"/>
                </a:solidFill>
                <a:latin typeface="Times New Roman" panose="02020603050405020304" pitchFamily="18" charset="0"/>
                <a:cs typeface="Times New Roman" panose="02020603050405020304" pitchFamily="18" charset="0"/>
              </a:rPr>
              <a:t>Zetta</a:t>
            </a:r>
            <a:r>
              <a:rPr lang="en-US" sz="2300" dirty="0" smtClean="0">
                <a:latin typeface="Times New Roman" panose="02020603050405020304" pitchFamily="18" charset="0"/>
                <a:cs typeface="Times New Roman" panose="02020603050405020304" pitchFamily="18" charset="0"/>
              </a:rPr>
              <a:t>: supports a wide rage of hacker boards</a:t>
            </a:r>
            <a:endParaRPr lang="en-US" sz="2300" dirty="0">
              <a:latin typeface="Times New Roman" panose="02020603050405020304" pitchFamily="18" charset="0"/>
              <a:cs typeface="Times New Roman" panose="02020603050405020304" pitchFamily="18" charset="0"/>
            </a:endParaRPr>
          </a:p>
          <a:p>
            <a:pPr algn="just"/>
            <a:endParaRPr lang="en-US" dirty="0"/>
          </a:p>
          <a:p>
            <a:pPr algn="just"/>
            <a:endParaRPr lang="en-US" dirty="0"/>
          </a:p>
        </p:txBody>
      </p:sp>
    </p:spTree>
    <p:extLst>
      <p:ext uri="{BB962C8B-B14F-4D97-AF65-F5344CB8AC3E}">
        <p14:creationId xmlns:p14="http://schemas.microsoft.com/office/powerpoint/2010/main" val="172339978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58200" cy="990600"/>
          </a:xfrm>
        </p:spPr>
        <p:txBody>
          <a:bodyPr>
            <a:normAutofit/>
          </a:bodyPr>
          <a:lstStyle/>
          <a:p>
            <a:r>
              <a:rPr lang="en-US" sz="3200" b="1" dirty="0" smtClean="0">
                <a:solidFill>
                  <a:schemeClr val="accent6">
                    <a:lumMod val="50000"/>
                  </a:schemeClr>
                </a:solidFill>
                <a:latin typeface="Cambria" pitchFamily="18" charset="0"/>
              </a:rPr>
              <a:t>Overview of Internet of Things</a:t>
            </a:r>
            <a:endParaRPr lang="en-US" sz="3200" b="1" dirty="0">
              <a:solidFill>
                <a:schemeClr val="accent6">
                  <a:lumMod val="50000"/>
                </a:schemeClr>
              </a:solidFill>
              <a:latin typeface="Cambria" pitchFamily="18" charset="0"/>
            </a:endParaRPr>
          </a:p>
        </p:txBody>
      </p:sp>
      <p:sp>
        <p:nvSpPr>
          <p:cNvPr id="3" name="Content Placeholder 2"/>
          <p:cNvSpPr>
            <a:spLocks noGrp="1"/>
          </p:cNvSpPr>
          <p:nvPr>
            <p:ph idx="1"/>
          </p:nvPr>
        </p:nvSpPr>
        <p:spPr>
          <a:xfrm>
            <a:off x="457200" y="1371600"/>
            <a:ext cx="8229600" cy="5105400"/>
          </a:xfrm>
        </p:spPr>
        <p:txBody>
          <a:bodyPr>
            <a:normAutofit/>
          </a:bodyPr>
          <a:lstStyle/>
          <a:p>
            <a:pPr algn="just">
              <a:lnSpc>
                <a:spcPct val="150000"/>
              </a:lnSpc>
            </a:pPr>
            <a:r>
              <a:rPr lang="en-US" dirty="0" smtClean="0"/>
              <a:t>The </a:t>
            </a:r>
            <a:r>
              <a:rPr lang="en-US" dirty="0"/>
              <a:t>most </a:t>
            </a:r>
            <a:r>
              <a:rPr lang="en-US" dirty="0">
                <a:solidFill>
                  <a:srgbClr val="0070C0"/>
                </a:solidFill>
              </a:rPr>
              <a:t>important features of </a:t>
            </a:r>
            <a:r>
              <a:rPr lang="en-US" dirty="0" smtClean="0">
                <a:solidFill>
                  <a:srgbClr val="0070C0"/>
                </a:solidFill>
              </a:rPr>
              <a:t>internet of things </a:t>
            </a:r>
            <a:r>
              <a:rPr lang="en-US" dirty="0" smtClean="0"/>
              <a:t>(</a:t>
            </a:r>
            <a:r>
              <a:rPr lang="en-US" dirty="0" err="1" smtClean="0"/>
              <a:t>IoT</a:t>
            </a:r>
            <a:r>
              <a:rPr lang="en-US" dirty="0" smtClean="0"/>
              <a:t>) include:</a:t>
            </a:r>
          </a:p>
          <a:p>
            <a:pPr lvl="1" algn="just">
              <a:lnSpc>
                <a:spcPct val="150000"/>
              </a:lnSpc>
            </a:pPr>
            <a:r>
              <a:rPr lang="en-US" sz="2400" dirty="0" smtClean="0"/>
              <a:t>Artificial intelligence</a:t>
            </a:r>
          </a:p>
          <a:p>
            <a:pPr lvl="1" algn="just">
              <a:lnSpc>
                <a:spcPct val="150000"/>
              </a:lnSpc>
            </a:pPr>
            <a:r>
              <a:rPr lang="en-US" sz="2400" dirty="0" smtClean="0"/>
              <a:t>Connectivity</a:t>
            </a:r>
            <a:endParaRPr lang="en-US" sz="2400" dirty="0"/>
          </a:p>
          <a:p>
            <a:pPr lvl="1" algn="just">
              <a:lnSpc>
                <a:spcPct val="150000"/>
              </a:lnSpc>
            </a:pPr>
            <a:r>
              <a:rPr lang="en-US" sz="2400" dirty="0" smtClean="0"/>
              <a:t>Sensors</a:t>
            </a:r>
          </a:p>
          <a:p>
            <a:pPr lvl="1" algn="just">
              <a:lnSpc>
                <a:spcPct val="150000"/>
              </a:lnSpc>
            </a:pPr>
            <a:r>
              <a:rPr lang="en-US" sz="2400" dirty="0" smtClean="0"/>
              <a:t>Active engagement </a:t>
            </a:r>
            <a:r>
              <a:rPr lang="en-US" sz="2400" dirty="0"/>
              <a:t>and </a:t>
            </a:r>
            <a:endParaRPr lang="en-US" sz="2400" dirty="0" smtClean="0"/>
          </a:p>
          <a:p>
            <a:pPr lvl="1" algn="just">
              <a:lnSpc>
                <a:spcPct val="150000"/>
              </a:lnSpc>
            </a:pPr>
            <a:r>
              <a:rPr lang="en-US" sz="2400" dirty="0"/>
              <a:t>S</a:t>
            </a:r>
            <a:r>
              <a:rPr lang="en-US" sz="2400" dirty="0" smtClean="0"/>
              <a:t>mall device </a:t>
            </a:r>
            <a:endParaRPr lang="en-US" sz="2400" dirty="0"/>
          </a:p>
        </p:txBody>
      </p:sp>
      <p:sp>
        <p:nvSpPr>
          <p:cNvPr id="4" name="Slide Number Placeholder 3"/>
          <p:cNvSpPr>
            <a:spLocks noGrp="1"/>
          </p:cNvSpPr>
          <p:nvPr>
            <p:ph type="sldNum" sz="quarter" idx="12"/>
          </p:nvPr>
        </p:nvSpPr>
        <p:spPr/>
        <p:txBody>
          <a:bodyPr/>
          <a:lstStyle/>
          <a:p>
            <a:fld id="{243928C5-6906-404D-8D31-FE85C758538A}" type="slidenum">
              <a:rPr lang="en-US" smtClean="0"/>
              <a:t>3</a:t>
            </a:fld>
            <a:endParaRPr lang="en-US"/>
          </a:p>
        </p:txBody>
      </p:sp>
    </p:spTree>
    <p:extLst>
      <p:ext uri="{BB962C8B-B14F-4D97-AF65-F5344CB8AC3E}">
        <p14:creationId xmlns:p14="http://schemas.microsoft.com/office/powerpoint/2010/main" val="28659724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CE0E4-F890-4705-9F83-E4B35F655EAD}"/>
              </a:ext>
            </a:extLst>
          </p:cNvPr>
          <p:cNvSpPr>
            <a:spLocks noGrp="1"/>
          </p:cNvSpPr>
          <p:nvPr>
            <p:ph type="title"/>
          </p:nvPr>
        </p:nvSpPr>
        <p:spPr>
          <a:xfrm>
            <a:off x="11482" y="380365"/>
            <a:ext cx="9132518" cy="686435"/>
          </a:xfrm>
        </p:spPr>
        <p:txBody>
          <a:bodyPr>
            <a:normAutofit/>
          </a:bodyPr>
          <a:lstStyle/>
          <a:p>
            <a:r>
              <a:rPr lang="en-US" sz="3000" b="1" dirty="0">
                <a:solidFill>
                  <a:schemeClr val="accent6">
                    <a:lumMod val="50000"/>
                  </a:schemeClr>
                </a:solidFill>
                <a:latin typeface="Cambria" pitchFamily="18" charset="0"/>
              </a:rPr>
              <a:t>Applications of IOT</a:t>
            </a:r>
          </a:p>
        </p:txBody>
      </p:sp>
      <p:sp>
        <p:nvSpPr>
          <p:cNvPr id="3" name="Content Placeholder 2">
            <a:extLst>
              <a:ext uri="{FF2B5EF4-FFF2-40B4-BE49-F238E27FC236}">
                <a16:creationId xmlns:a16="http://schemas.microsoft.com/office/drawing/2014/main" id="{AC233CA3-708D-46EB-9111-87F81E8714DD}"/>
              </a:ext>
            </a:extLst>
          </p:cNvPr>
          <p:cNvSpPr>
            <a:spLocks noGrp="1"/>
          </p:cNvSpPr>
          <p:nvPr>
            <p:ph idx="1"/>
          </p:nvPr>
        </p:nvSpPr>
        <p:spPr>
          <a:xfrm>
            <a:off x="304800" y="1113183"/>
            <a:ext cx="8534400" cy="5063780"/>
          </a:xfrm>
        </p:spPr>
        <p:txBody>
          <a:bodyPr>
            <a:normAutofit/>
          </a:bodyPr>
          <a:lstStyle/>
          <a:p>
            <a:pPr algn="just">
              <a:lnSpc>
                <a:spcPct val="150000"/>
              </a:lnSpc>
            </a:pPr>
            <a:r>
              <a:rPr lang="en-US" sz="2300" dirty="0">
                <a:latin typeface="Times New Roman" panose="02020603050405020304" pitchFamily="18" charset="0"/>
                <a:cs typeface="Times New Roman" panose="02020603050405020304" pitchFamily="18" charset="0"/>
              </a:rPr>
              <a:t>Agriculture </a:t>
            </a:r>
            <a:endParaRPr lang="en-US" sz="2300" dirty="0" smtClean="0">
              <a:latin typeface="Times New Roman" panose="02020603050405020304" pitchFamily="18" charset="0"/>
              <a:cs typeface="Times New Roman" panose="02020603050405020304" pitchFamily="18" charset="0"/>
            </a:endParaRPr>
          </a:p>
          <a:p>
            <a:pPr algn="just">
              <a:lnSpc>
                <a:spcPct val="150000"/>
              </a:lnSpc>
            </a:pPr>
            <a:r>
              <a:rPr lang="en-US" sz="2300" dirty="0">
                <a:latin typeface="Times New Roman" panose="02020603050405020304" pitchFamily="18" charset="0"/>
                <a:cs typeface="Times New Roman" panose="02020603050405020304" pitchFamily="18" charset="0"/>
              </a:rPr>
              <a:t>Consumer Use </a:t>
            </a:r>
          </a:p>
          <a:p>
            <a:pPr algn="just">
              <a:lnSpc>
                <a:spcPct val="150000"/>
              </a:lnSpc>
            </a:pPr>
            <a:r>
              <a:rPr lang="en-US" sz="2300" dirty="0">
                <a:latin typeface="Times New Roman" panose="02020603050405020304" pitchFamily="18" charset="0"/>
                <a:cs typeface="Times New Roman" panose="02020603050405020304" pitchFamily="18" charset="0"/>
              </a:rPr>
              <a:t>Insurance</a:t>
            </a:r>
          </a:p>
          <a:p>
            <a:pPr algn="just">
              <a:lnSpc>
                <a:spcPct val="150000"/>
              </a:lnSpc>
            </a:pPr>
            <a:r>
              <a:rPr lang="en-US" sz="2300" dirty="0">
                <a:latin typeface="Times New Roman" panose="02020603050405020304" pitchFamily="18" charset="0"/>
                <a:cs typeface="Times New Roman" panose="02020603050405020304" pitchFamily="18" charset="0"/>
              </a:rPr>
              <a:t>Healthcare</a:t>
            </a:r>
          </a:p>
          <a:p>
            <a:pPr algn="just">
              <a:lnSpc>
                <a:spcPct val="150000"/>
              </a:lnSpc>
            </a:pPr>
            <a:r>
              <a:rPr lang="en-US" sz="2300" dirty="0">
                <a:latin typeface="Times New Roman" panose="02020603050405020304" pitchFamily="18" charset="0"/>
                <a:cs typeface="Times New Roman" panose="02020603050405020304" pitchFamily="18" charset="0"/>
              </a:rPr>
              <a:t>Manufacturing</a:t>
            </a:r>
          </a:p>
          <a:p>
            <a:pPr algn="just">
              <a:lnSpc>
                <a:spcPct val="150000"/>
              </a:lnSpc>
            </a:pPr>
            <a:r>
              <a:rPr lang="en-US" sz="2300" dirty="0">
                <a:latin typeface="Times New Roman" panose="02020603050405020304" pitchFamily="18" charset="0"/>
                <a:cs typeface="Times New Roman" panose="02020603050405020304" pitchFamily="18" charset="0"/>
              </a:rPr>
              <a:t>Retail</a:t>
            </a:r>
          </a:p>
          <a:p>
            <a:pPr algn="just">
              <a:lnSpc>
                <a:spcPct val="150000"/>
              </a:lnSpc>
            </a:pPr>
            <a:r>
              <a:rPr lang="en-US" sz="2300" dirty="0">
                <a:latin typeface="Times New Roman" panose="02020603050405020304" pitchFamily="18" charset="0"/>
                <a:cs typeface="Times New Roman" panose="02020603050405020304" pitchFamily="18" charset="0"/>
              </a:rPr>
              <a:t>Transportation</a:t>
            </a:r>
          </a:p>
          <a:p>
            <a:pPr algn="just">
              <a:lnSpc>
                <a:spcPct val="150000"/>
              </a:lnSpc>
            </a:pPr>
            <a:r>
              <a:rPr lang="en-US" sz="2300" dirty="0">
                <a:latin typeface="Times New Roman" panose="02020603050405020304" pitchFamily="18" charset="0"/>
                <a:cs typeface="Times New Roman" panose="02020603050405020304" pitchFamily="18" charset="0"/>
              </a:rPr>
              <a:t>Utilities</a:t>
            </a:r>
          </a:p>
          <a:p>
            <a:pPr algn="just">
              <a:lnSpc>
                <a:spcPct val="150000"/>
              </a:lnSpc>
              <a:buFont typeface="Wingdings"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5226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D77E-7CB3-4BB8-9697-9906E07B953F}"/>
              </a:ext>
            </a:extLst>
          </p:cNvPr>
          <p:cNvSpPr>
            <a:spLocks noGrp="1"/>
          </p:cNvSpPr>
          <p:nvPr>
            <p:ph type="title"/>
          </p:nvPr>
        </p:nvSpPr>
        <p:spPr>
          <a:xfrm>
            <a:off x="0" y="380999"/>
            <a:ext cx="9144000" cy="838201"/>
          </a:xfrm>
        </p:spPr>
        <p:txBody>
          <a:bodyPr>
            <a:normAutofit/>
          </a:bodyPr>
          <a:lstStyle/>
          <a:p>
            <a:r>
              <a:rPr lang="en-US" sz="3000" b="1" dirty="0">
                <a:solidFill>
                  <a:schemeClr val="accent6">
                    <a:lumMod val="50000"/>
                  </a:schemeClr>
                </a:solidFill>
                <a:latin typeface="Cambria" pitchFamily="18" charset="0"/>
              </a:rPr>
              <a:t>1</a:t>
            </a:r>
            <a:r>
              <a:rPr lang="en-US" sz="3000" b="1" dirty="0" smtClean="0">
                <a:solidFill>
                  <a:schemeClr val="accent6">
                    <a:lumMod val="50000"/>
                  </a:schemeClr>
                </a:solidFill>
                <a:latin typeface="Cambria" pitchFamily="18" charset="0"/>
              </a:rPr>
              <a:t>. </a:t>
            </a:r>
            <a:r>
              <a:rPr lang="en-US" sz="3000" b="1" dirty="0" err="1" smtClean="0">
                <a:solidFill>
                  <a:schemeClr val="accent6">
                    <a:lumMod val="50000"/>
                  </a:schemeClr>
                </a:solidFill>
                <a:latin typeface="Cambria" pitchFamily="18" charset="0"/>
              </a:rPr>
              <a:t>IoT</a:t>
            </a:r>
            <a:r>
              <a:rPr lang="en-US" sz="3000" b="1" dirty="0" smtClean="0">
                <a:solidFill>
                  <a:schemeClr val="accent6">
                    <a:lumMod val="50000"/>
                  </a:schemeClr>
                </a:solidFill>
                <a:latin typeface="Cambria" pitchFamily="18" charset="0"/>
              </a:rPr>
              <a:t> </a:t>
            </a:r>
            <a:r>
              <a:rPr lang="en-US" sz="3000" b="1" dirty="0">
                <a:solidFill>
                  <a:schemeClr val="accent6">
                    <a:lumMod val="50000"/>
                  </a:schemeClr>
                </a:solidFill>
                <a:latin typeface="Cambria" pitchFamily="18" charset="0"/>
              </a:rPr>
              <a:t>Based Smart Home</a:t>
            </a:r>
          </a:p>
        </p:txBody>
      </p:sp>
      <p:sp>
        <p:nvSpPr>
          <p:cNvPr id="3" name="Content Placeholder 2">
            <a:extLst>
              <a:ext uri="{FF2B5EF4-FFF2-40B4-BE49-F238E27FC236}">
                <a16:creationId xmlns:a16="http://schemas.microsoft.com/office/drawing/2014/main" id="{A2588E75-08CA-458F-AF7F-1A47AF58FAEC}"/>
              </a:ext>
            </a:extLst>
          </p:cNvPr>
          <p:cNvSpPr>
            <a:spLocks noGrp="1"/>
          </p:cNvSpPr>
          <p:nvPr>
            <p:ph idx="1"/>
          </p:nvPr>
        </p:nvSpPr>
        <p:spPr>
          <a:xfrm>
            <a:off x="304800" y="1051560"/>
            <a:ext cx="8458200" cy="5654040"/>
          </a:xfrm>
        </p:spPr>
        <p:txBody>
          <a:bodyPr>
            <a:normAutofit fontScale="85000" lnSpcReduction="20000"/>
          </a:bodyPr>
          <a:lstStyle/>
          <a:p>
            <a:pPr algn="just">
              <a:lnSpc>
                <a:spcPct val="150000"/>
              </a:lnSpc>
            </a:pPr>
            <a:r>
              <a:rPr lang="en-US" sz="2600" dirty="0">
                <a:latin typeface="Times New Roman" panose="02020603050405020304" pitchFamily="18" charset="0"/>
                <a:cs typeface="Times New Roman" panose="02020603050405020304" pitchFamily="18" charset="0"/>
              </a:rPr>
              <a:t>Smart Home initiative </a:t>
            </a:r>
            <a:r>
              <a:rPr lang="en-US" sz="2600" dirty="0">
                <a:solidFill>
                  <a:srgbClr val="0070C0"/>
                </a:solidFill>
                <a:latin typeface="Times New Roman" panose="02020603050405020304" pitchFamily="18" charset="0"/>
                <a:cs typeface="Times New Roman" panose="02020603050405020304" pitchFamily="18" charset="0"/>
              </a:rPr>
              <a:t>allows subscribers to remotely manage and monitor different home devices from anywhere via smartphones </a:t>
            </a:r>
            <a:r>
              <a:rPr lang="en-US" sz="2600" dirty="0">
                <a:latin typeface="Times New Roman" panose="02020603050405020304" pitchFamily="18" charset="0"/>
                <a:cs typeface="Times New Roman" panose="02020603050405020304" pitchFamily="18" charset="0"/>
              </a:rPr>
              <a:t>or over the web with no physical distance limitations. </a:t>
            </a:r>
          </a:p>
          <a:p>
            <a:pPr algn="just">
              <a:lnSpc>
                <a:spcPct val="150000"/>
              </a:lnSpc>
            </a:pPr>
            <a:r>
              <a:rPr lang="en-US" sz="2600" dirty="0">
                <a:latin typeface="Times New Roman" panose="02020603050405020304" pitchFamily="18" charset="0"/>
                <a:cs typeface="Times New Roman" panose="02020603050405020304" pitchFamily="18" charset="0"/>
              </a:rPr>
              <a:t>These “smart” devices have the potential to share </a:t>
            </a:r>
            <a:r>
              <a:rPr lang="en-US" sz="2600" dirty="0" smtClean="0">
                <a:latin typeface="Times New Roman" panose="02020603050405020304" pitchFamily="18" charset="0"/>
                <a:cs typeface="Times New Roman" panose="02020603050405020304" pitchFamily="18" charset="0"/>
              </a:rPr>
              <a:t>information </a:t>
            </a:r>
            <a:r>
              <a:rPr lang="en-US" sz="2600" dirty="0">
                <a:latin typeface="Times New Roman" panose="02020603050405020304" pitchFamily="18" charset="0"/>
                <a:cs typeface="Times New Roman" panose="02020603050405020304" pitchFamily="18" charset="0"/>
              </a:rPr>
              <a:t>with each other given the permanent availability to access the broadband internet connection.</a:t>
            </a:r>
          </a:p>
          <a:p>
            <a:pPr algn="just">
              <a:lnSpc>
                <a:spcPct val="150000"/>
              </a:lnSpc>
            </a:pPr>
            <a:r>
              <a:rPr lang="en-US" sz="2600" dirty="0">
                <a:latin typeface="Times New Roman" panose="02020603050405020304" pitchFamily="18" charset="0"/>
                <a:cs typeface="Times New Roman" panose="02020603050405020304" pitchFamily="18" charset="0"/>
              </a:rPr>
              <a:t>Components those are included in smart home development</a:t>
            </a:r>
          </a:p>
          <a:p>
            <a:pPr algn="just">
              <a:lnSpc>
                <a:spcPct val="150000"/>
              </a:lnSpc>
            </a:pPr>
            <a:r>
              <a:rPr lang="en-US" sz="2600" b="1" dirty="0">
                <a:solidFill>
                  <a:srgbClr val="FF0000"/>
                </a:solidFill>
                <a:latin typeface="Times New Roman" panose="02020603050405020304" pitchFamily="18" charset="0"/>
                <a:cs typeface="Times New Roman" panose="02020603050405020304" pitchFamily="18" charset="0"/>
              </a:rPr>
              <a:t>Remote Control Appliances</a:t>
            </a:r>
            <a:r>
              <a:rPr lang="en-US" sz="2600" dirty="0">
                <a:latin typeface="Times New Roman" panose="02020603050405020304" pitchFamily="18" charset="0"/>
                <a:cs typeface="Times New Roman" panose="02020603050405020304" pitchFamily="18" charset="0"/>
              </a:rPr>
              <a:t>: Switching on and off remotely appliances to avoid accidents and save energy. </a:t>
            </a:r>
          </a:p>
          <a:p>
            <a:pPr algn="just">
              <a:lnSpc>
                <a:spcPct val="150000"/>
              </a:lnSpc>
            </a:pPr>
            <a:r>
              <a:rPr lang="en-US" sz="2600" b="1" dirty="0" smtClean="0">
                <a:solidFill>
                  <a:srgbClr val="FF0000"/>
                </a:solidFill>
                <a:latin typeface="Times New Roman" panose="02020603050405020304" pitchFamily="18" charset="0"/>
                <a:cs typeface="Times New Roman" panose="02020603050405020304" pitchFamily="18" charset="0"/>
              </a:rPr>
              <a:t>Weather</a:t>
            </a:r>
            <a:r>
              <a:rPr lang="en-US" sz="2600" dirty="0">
                <a:latin typeface="Times New Roman" panose="02020603050405020304" pitchFamily="18" charset="0"/>
                <a:cs typeface="Times New Roman" panose="02020603050405020304" pitchFamily="18" charset="0"/>
              </a:rPr>
              <a:t>: Displays outdoor weather conditions such as humidity, temperature, pressure, wind speed and rain levels with the ability to transmit data over long distances. </a:t>
            </a:r>
          </a:p>
          <a:p>
            <a:endParaRPr lang="en-US" dirty="0"/>
          </a:p>
        </p:txBody>
      </p:sp>
    </p:spTree>
    <p:extLst>
      <p:ext uri="{BB962C8B-B14F-4D97-AF65-F5344CB8AC3E}">
        <p14:creationId xmlns:p14="http://schemas.microsoft.com/office/powerpoint/2010/main" val="32443347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6F4FC8-29B4-47A3-8A33-2AD614E120BE}"/>
              </a:ext>
            </a:extLst>
          </p:cNvPr>
          <p:cNvSpPr>
            <a:spLocks noGrp="1"/>
          </p:cNvSpPr>
          <p:nvPr>
            <p:ph idx="1"/>
          </p:nvPr>
        </p:nvSpPr>
        <p:spPr>
          <a:xfrm>
            <a:off x="228600" y="457200"/>
            <a:ext cx="8686800" cy="6248400"/>
          </a:xfrm>
        </p:spPr>
        <p:txBody>
          <a:bodyPr>
            <a:normAutofit/>
          </a:bodyPr>
          <a:lstStyle/>
          <a:p>
            <a:pPr algn="just">
              <a:lnSpc>
                <a:spcPct val="150000"/>
              </a:lnSpc>
            </a:pPr>
            <a:r>
              <a:rPr lang="en-US" sz="2300" b="1" dirty="0" smtClean="0">
                <a:solidFill>
                  <a:srgbClr val="FF0000"/>
                </a:solidFill>
                <a:latin typeface="Times New Roman" panose="02020603050405020304" pitchFamily="18" charset="0"/>
                <a:cs typeface="Times New Roman" panose="02020603050405020304" pitchFamily="18" charset="0"/>
              </a:rPr>
              <a:t>Smart </a:t>
            </a:r>
            <a:r>
              <a:rPr lang="en-US" sz="2300" b="1" dirty="0">
                <a:solidFill>
                  <a:srgbClr val="FF0000"/>
                </a:solidFill>
                <a:latin typeface="Times New Roman" panose="02020603050405020304" pitchFamily="18" charset="0"/>
                <a:cs typeface="Times New Roman" panose="02020603050405020304" pitchFamily="18" charset="0"/>
              </a:rPr>
              <a:t>Home Appliances</a:t>
            </a:r>
            <a:r>
              <a:rPr lang="en-US" sz="2300" dirty="0">
                <a:solidFill>
                  <a:srgbClr val="FF0000"/>
                </a:solidFill>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Refrigerators with LCD screen telling what’s inside, food that’s about to expire, ingredients you need to buy and with all the information available on a smartphone app and also washing machine.</a:t>
            </a:r>
          </a:p>
          <a:p>
            <a:pPr algn="just">
              <a:lnSpc>
                <a:spcPct val="150000"/>
              </a:lnSpc>
            </a:pPr>
            <a:r>
              <a:rPr lang="en-US" sz="2300" b="1" dirty="0">
                <a:solidFill>
                  <a:srgbClr val="FF0000"/>
                </a:solidFill>
                <a:latin typeface="Times New Roman" panose="02020603050405020304" pitchFamily="18" charset="0"/>
                <a:cs typeface="Times New Roman" panose="02020603050405020304" pitchFamily="18" charset="0"/>
              </a:rPr>
              <a:t>Safety Monitoring</a:t>
            </a:r>
            <a:r>
              <a:rPr lang="en-US" sz="2300" dirty="0">
                <a:latin typeface="Times New Roman" panose="02020603050405020304" pitchFamily="18" charset="0"/>
                <a:cs typeface="Times New Roman" panose="02020603050405020304" pitchFamily="18" charset="0"/>
              </a:rPr>
              <a:t>: cameras, and home alarm systems making people feel safe in their daily life at home.</a:t>
            </a:r>
          </a:p>
          <a:p>
            <a:pPr algn="just">
              <a:lnSpc>
                <a:spcPct val="150000"/>
              </a:lnSpc>
            </a:pPr>
            <a:r>
              <a:rPr lang="en-US" sz="2300" b="1" dirty="0" smtClean="0">
                <a:latin typeface="Times New Roman" panose="02020603050405020304" pitchFamily="18" charset="0"/>
                <a:cs typeface="Times New Roman" panose="02020603050405020304" pitchFamily="18" charset="0"/>
              </a:rPr>
              <a:t> </a:t>
            </a:r>
            <a:r>
              <a:rPr lang="en-US" sz="2300" b="1" dirty="0">
                <a:solidFill>
                  <a:srgbClr val="FF0000"/>
                </a:solidFill>
                <a:latin typeface="Times New Roman" panose="02020603050405020304" pitchFamily="18" charset="0"/>
                <a:cs typeface="Times New Roman" panose="02020603050405020304" pitchFamily="18" charset="0"/>
              </a:rPr>
              <a:t>Intrusion Detection Systems</a:t>
            </a:r>
            <a:r>
              <a:rPr lang="en-US" sz="2300" dirty="0">
                <a:latin typeface="Times New Roman" panose="02020603050405020304" pitchFamily="18" charset="0"/>
                <a:cs typeface="Times New Roman" panose="02020603050405020304" pitchFamily="18" charset="0"/>
              </a:rPr>
              <a:t>: Detection of window and door openings and violations to prevent intruders. </a:t>
            </a:r>
          </a:p>
          <a:p>
            <a:pPr algn="just">
              <a:lnSpc>
                <a:spcPct val="150000"/>
              </a:lnSpc>
            </a:pPr>
            <a:r>
              <a:rPr lang="en-US" sz="2300" dirty="0" smtClean="0">
                <a:latin typeface="Times New Roman" panose="02020603050405020304" pitchFamily="18" charset="0"/>
                <a:cs typeface="Times New Roman" panose="02020603050405020304" pitchFamily="18" charset="0"/>
              </a:rPr>
              <a:t> </a:t>
            </a:r>
            <a:r>
              <a:rPr lang="en-US" sz="2300" b="1" dirty="0">
                <a:solidFill>
                  <a:srgbClr val="FF0000"/>
                </a:solidFill>
                <a:latin typeface="Times New Roman" panose="02020603050405020304" pitchFamily="18" charset="0"/>
                <a:cs typeface="Times New Roman" panose="02020603050405020304" pitchFamily="18" charset="0"/>
              </a:rPr>
              <a:t>Energy and Water Use</a:t>
            </a:r>
            <a:r>
              <a:rPr lang="en-US" sz="2300" dirty="0">
                <a:latin typeface="Times New Roman" panose="02020603050405020304" pitchFamily="18" charset="0"/>
                <a:cs typeface="Times New Roman" panose="02020603050405020304" pitchFamily="18" charset="0"/>
              </a:rPr>
              <a:t>: Energy and water supply consumption monitoring to obtain advice on how to save cost and resources, &amp; many more.</a:t>
            </a:r>
          </a:p>
        </p:txBody>
      </p:sp>
    </p:spTree>
    <p:extLst>
      <p:ext uri="{BB962C8B-B14F-4D97-AF65-F5344CB8AC3E}">
        <p14:creationId xmlns:p14="http://schemas.microsoft.com/office/powerpoint/2010/main" val="76898426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C36EC-F959-4469-AF63-C9A5A4F7A891}"/>
              </a:ext>
            </a:extLst>
          </p:cNvPr>
          <p:cNvSpPr>
            <a:spLocks noGrp="1"/>
          </p:cNvSpPr>
          <p:nvPr>
            <p:ph idx="1"/>
          </p:nvPr>
        </p:nvSpPr>
        <p:spPr>
          <a:xfrm>
            <a:off x="304800" y="381000"/>
            <a:ext cx="8534400" cy="6400800"/>
          </a:xfrm>
        </p:spPr>
        <p:txBody>
          <a:bodyPr>
            <a:normAutofit fontScale="92500" lnSpcReduction="20000"/>
          </a:bodyPr>
          <a:lstStyle/>
          <a:p>
            <a:pPr marL="0" indent="0">
              <a:lnSpc>
                <a:spcPct val="100000"/>
              </a:lnSpc>
              <a:spcBef>
                <a:spcPct val="0"/>
              </a:spcBef>
              <a:buNone/>
            </a:pPr>
            <a:r>
              <a:rPr lang="en-US" sz="3000" b="1" spc="-100" dirty="0">
                <a:solidFill>
                  <a:schemeClr val="accent6">
                    <a:lumMod val="50000"/>
                  </a:schemeClr>
                </a:solidFill>
                <a:latin typeface="Cambria" pitchFamily="18" charset="0"/>
                <a:ea typeface="+mj-ea"/>
                <a:cs typeface="+mj-cs"/>
              </a:rPr>
              <a:t>2</a:t>
            </a:r>
            <a:r>
              <a:rPr lang="en-US" sz="3000" b="1" spc="-100" dirty="0" smtClean="0">
                <a:solidFill>
                  <a:schemeClr val="accent6">
                    <a:lumMod val="50000"/>
                  </a:schemeClr>
                </a:solidFill>
                <a:latin typeface="Cambria" pitchFamily="18" charset="0"/>
                <a:ea typeface="+mj-ea"/>
                <a:cs typeface="+mj-cs"/>
              </a:rPr>
              <a:t>. IOT </a:t>
            </a:r>
            <a:r>
              <a:rPr lang="en-US" sz="3000" b="1" spc="-100" dirty="0">
                <a:solidFill>
                  <a:schemeClr val="accent6">
                    <a:lumMod val="50000"/>
                  </a:schemeClr>
                </a:solidFill>
                <a:latin typeface="Cambria" pitchFamily="18" charset="0"/>
                <a:ea typeface="+mj-ea"/>
                <a:cs typeface="+mj-cs"/>
              </a:rPr>
              <a:t>based smart city</a:t>
            </a:r>
          </a:p>
          <a:p>
            <a:pPr algn="just">
              <a:lnSpc>
                <a:spcPct val="150000"/>
              </a:lnSpc>
            </a:pPr>
            <a:r>
              <a:rPr lang="en-US" sz="2300" dirty="0" smtClean="0">
                <a:latin typeface="Times New Roman" panose="02020603050405020304" pitchFamily="18" charset="0"/>
                <a:cs typeface="Times New Roman" panose="02020603050405020304" pitchFamily="18" charset="0"/>
              </a:rPr>
              <a:t>The development of smart grids, data analytics, and autonomous vehicles will provide an intelligent platform to deliver innovations in energy management, traffic management, and security, sharing the benefits of this technology throughout society.</a:t>
            </a:r>
          </a:p>
          <a:p>
            <a:pPr algn="just">
              <a:lnSpc>
                <a:spcPct val="150000"/>
              </a:lnSpc>
            </a:pPr>
            <a:r>
              <a:rPr lang="en-US" sz="2300" dirty="0" smtClean="0">
                <a:latin typeface="Times New Roman" panose="02020603050405020304" pitchFamily="18" charset="0"/>
                <a:cs typeface="Times New Roman" panose="02020603050405020304" pitchFamily="18" charset="0"/>
              </a:rPr>
              <a:t>Components </a:t>
            </a:r>
            <a:r>
              <a:rPr lang="en-US" sz="2300" dirty="0">
                <a:latin typeface="Times New Roman" panose="02020603050405020304" pitchFamily="18" charset="0"/>
                <a:cs typeface="Times New Roman" panose="02020603050405020304" pitchFamily="18" charset="0"/>
              </a:rPr>
              <a:t>those are included in smart </a:t>
            </a:r>
            <a:r>
              <a:rPr lang="en-US" sz="2300" dirty="0" smtClean="0">
                <a:latin typeface="Times New Roman" panose="02020603050405020304" pitchFamily="18" charset="0"/>
                <a:cs typeface="Times New Roman" panose="02020603050405020304" pitchFamily="18" charset="0"/>
              </a:rPr>
              <a:t>city development</a:t>
            </a:r>
            <a:endParaRPr lang="en-US" sz="2300" dirty="0">
              <a:latin typeface="Times New Roman" panose="02020603050405020304" pitchFamily="18" charset="0"/>
              <a:cs typeface="Times New Roman" panose="02020603050405020304" pitchFamily="18" charset="0"/>
            </a:endParaRPr>
          </a:p>
          <a:p>
            <a:pPr algn="just">
              <a:lnSpc>
                <a:spcPct val="150000"/>
              </a:lnSpc>
            </a:pPr>
            <a:r>
              <a:rPr lang="en-US" sz="2300" b="1" dirty="0">
                <a:solidFill>
                  <a:srgbClr val="FF0000"/>
                </a:solidFill>
                <a:latin typeface="Times New Roman" panose="02020603050405020304" pitchFamily="18" charset="0"/>
                <a:cs typeface="Times New Roman" panose="02020603050405020304" pitchFamily="18" charset="0"/>
              </a:rPr>
              <a:t>Structural Health</a:t>
            </a:r>
            <a:r>
              <a:rPr lang="en-US" sz="2300" dirty="0">
                <a:latin typeface="Times New Roman" panose="02020603050405020304" pitchFamily="18" charset="0"/>
                <a:cs typeface="Times New Roman" panose="02020603050405020304" pitchFamily="18" charset="0"/>
              </a:rPr>
              <a:t>: Monitoring of vibrations and material conditions in buildings, bridges and historical monuments. </a:t>
            </a:r>
          </a:p>
          <a:p>
            <a:pPr algn="just">
              <a:lnSpc>
                <a:spcPct val="150000"/>
              </a:lnSpc>
            </a:pPr>
            <a:r>
              <a:rPr lang="en-US" sz="2300" b="1" dirty="0" smtClean="0">
                <a:solidFill>
                  <a:srgbClr val="FF0000"/>
                </a:solidFill>
                <a:latin typeface="Times New Roman" panose="02020603050405020304" pitchFamily="18" charset="0"/>
                <a:cs typeface="Times New Roman" panose="02020603050405020304" pitchFamily="18" charset="0"/>
              </a:rPr>
              <a:t>Lightning</a:t>
            </a:r>
            <a:r>
              <a:rPr lang="en-US" sz="2300" dirty="0">
                <a:latin typeface="Times New Roman" panose="02020603050405020304" pitchFamily="18" charset="0"/>
                <a:cs typeface="Times New Roman" panose="02020603050405020304" pitchFamily="18" charset="0"/>
              </a:rPr>
              <a:t>: intelligent and weather adaptive lighting in street lights. </a:t>
            </a:r>
            <a:endParaRPr lang="en-US" sz="2300" dirty="0" smtClean="0">
              <a:latin typeface="Times New Roman" panose="02020603050405020304" pitchFamily="18" charset="0"/>
              <a:cs typeface="Times New Roman" panose="02020603050405020304" pitchFamily="18" charset="0"/>
            </a:endParaRPr>
          </a:p>
          <a:p>
            <a:pPr algn="just">
              <a:lnSpc>
                <a:spcPct val="150000"/>
              </a:lnSpc>
            </a:pPr>
            <a:r>
              <a:rPr lang="en-US" sz="2000" b="1" dirty="0">
                <a:solidFill>
                  <a:srgbClr val="FF0000"/>
                </a:solidFill>
                <a:latin typeface="Times New Roman" panose="02020603050405020304" pitchFamily="18" charset="0"/>
                <a:cs typeface="Times New Roman" panose="02020603050405020304" pitchFamily="18" charset="0"/>
              </a:rPr>
              <a:t>Smart Parking</a:t>
            </a:r>
            <a:r>
              <a:rPr lang="en-US" sz="2000" dirty="0">
                <a:latin typeface="Times New Roman" panose="02020603050405020304" pitchFamily="18" charset="0"/>
                <a:cs typeface="Times New Roman" panose="02020603050405020304" pitchFamily="18" charset="0"/>
              </a:rPr>
              <a:t>: Real-time monitoring of parking spaces available in the city making residents able to identify and reserve the closest available spaces</a:t>
            </a:r>
          </a:p>
          <a:p>
            <a:pPr algn="just">
              <a:lnSpc>
                <a:spcPct val="150000"/>
              </a:lnSpc>
            </a:pPr>
            <a:r>
              <a:rPr lang="en-US" sz="2000" b="1" dirty="0">
                <a:solidFill>
                  <a:srgbClr val="FF0000"/>
                </a:solidFill>
                <a:latin typeface="Times New Roman" panose="02020603050405020304" pitchFamily="18" charset="0"/>
                <a:cs typeface="Times New Roman" panose="02020603050405020304" pitchFamily="18" charset="0"/>
              </a:rPr>
              <a:t>Waste Management</a:t>
            </a:r>
            <a:r>
              <a:rPr lang="en-US" sz="2000" dirty="0">
                <a:latin typeface="Times New Roman" panose="02020603050405020304" pitchFamily="18" charset="0"/>
                <a:cs typeface="Times New Roman" panose="02020603050405020304" pitchFamily="18" charset="0"/>
              </a:rPr>
              <a:t>: Detection of rubbish levels in containers to optimize the trash collection routes. Garbage cans and recycle bins with RFID tags allow the sanitation staff to see when garbage has put out.</a:t>
            </a:r>
          </a:p>
          <a:p>
            <a:pPr algn="just">
              <a:lnSpc>
                <a:spcPct val="150000"/>
              </a:lnSpc>
            </a:pPr>
            <a:endParaRPr lang="en-US" sz="23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p>
        </p:txBody>
      </p:sp>
    </p:spTree>
    <p:extLst>
      <p:ext uri="{BB962C8B-B14F-4D97-AF65-F5344CB8AC3E}">
        <p14:creationId xmlns:p14="http://schemas.microsoft.com/office/powerpoint/2010/main" val="28090016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990600"/>
          </a:xfrm>
        </p:spPr>
        <p:txBody>
          <a:bodyPr>
            <a:normAutofit fontScale="90000"/>
          </a:bodyPr>
          <a:lstStyle/>
          <a:p>
            <a:r>
              <a:rPr lang="en-US" sz="3300" b="1" dirty="0">
                <a:solidFill>
                  <a:schemeClr val="accent6">
                    <a:lumMod val="50000"/>
                  </a:schemeClr>
                </a:solidFill>
                <a:latin typeface="Cambria" pitchFamily="18" charset="0"/>
              </a:rPr>
              <a:t>3</a:t>
            </a:r>
            <a:r>
              <a:rPr lang="en-US" sz="3300" b="1" dirty="0" smtClean="0">
                <a:solidFill>
                  <a:schemeClr val="accent6">
                    <a:lumMod val="50000"/>
                  </a:schemeClr>
                </a:solidFill>
                <a:latin typeface="Cambria" pitchFamily="18" charset="0"/>
              </a:rPr>
              <a:t>. IOT </a:t>
            </a:r>
            <a:r>
              <a:rPr lang="en-US" sz="3300" b="1" dirty="0">
                <a:solidFill>
                  <a:schemeClr val="accent6">
                    <a:lumMod val="50000"/>
                  </a:schemeClr>
                </a:solidFill>
                <a:latin typeface="Cambria" pitchFamily="18" charset="0"/>
              </a:rPr>
              <a:t>based smart Farming</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81000" y="1066800"/>
            <a:ext cx="8458200" cy="5562600"/>
          </a:xfrm>
        </p:spPr>
        <p:txBody>
          <a:bodyPr>
            <a:normAutofit fontScale="92500" lnSpcReduction="10000"/>
          </a:bodyPr>
          <a:lstStyle/>
          <a:p>
            <a:pPr algn="just">
              <a:lnSpc>
                <a:spcPct val="150000"/>
              </a:lnSpc>
            </a:pPr>
            <a:r>
              <a:rPr lang="en-US" sz="2300" b="1" dirty="0" smtClean="0">
                <a:solidFill>
                  <a:srgbClr val="FF0000"/>
                </a:solidFill>
                <a:latin typeface="Times New Roman" panose="02020603050405020304" pitchFamily="18" charset="0"/>
                <a:cs typeface="Times New Roman" panose="02020603050405020304" pitchFamily="18" charset="0"/>
              </a:rPr>
              <a:t>Green </a:t>
            </a:r>
            <a:r>
              <a:rPr lang="en-US" sz="2300" b="1" dirty="0">
                <a:solidFill>
                  <a:srgbClr val="FF0000"/>
                </a:solidFill>
                <a:latin typeface="Times New Roman" panose="02020603050405020304" pitchFamily="18" charset="0"/>
                <a:cs typeface="Times New Roman" panose="02020603050405020304" pitchFamily="18" charset="0"/>
              </a:rPr>
              <a:t>Houses</a:t>
            </a:r>
            <a:r>
              <a:rPr lang="en-US" sz="2300" dirty="0">
                <a:solidFill>
                  <a:srgbClr val="FF0000"/>
                </a:solidFill>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Control micro-climate conditions to maximize the production of fruits and vegetables and its quality.</a:t>
            </a:r>
          </a:p>
          <a:p>
            <a:pPr algn="just">
              <a:lnSpc>
                <a:spcPct val="150000"/>
              </a:lnSpc>
            </a:pPr>
            <a:r>
              <a:rPr lang="en-US" sz="2300" b="1" dirty="0" smtClean="0">
                <a:solidFill>
                  <a:srgbClr val="FF0000"/>
                </a:solidFill>
                <a:latin typeface="Times New Roman" panose="02020603050405020304" pitchFamily="18" charset="0"/>
                <a:cs typeface="Times New Roman" panose="02020603050405020304" pitchFamily="18" charset="0"/>
              </a:rPr>
              <a:t>Compost</a:t>
            </a:r>
            <a:r>
              <a:rPr lang="en-US" sz="2300" dirty="0">
                <a:latin typeface="Times New Roman" panose="02020603050405020304" pitchFamily="18" charset="0"/>
                <a:cs typeface="Times New Roman" panose="02020603050405020304" pitchFamily="18" charset="0"/>
              </a:rPr>
              <a:t>: Control of humidity and temperature levels in alfalfa, hay, straw, etc. to prevent fungus and other microbial contaminants</a:t>
            </a:r>
            <a:r>
              <a:rPr lang="en-US" sz="2300" dirty="0" smtClean="0">
                <a:latin typeface="Times New Roman" panose="02020603050405020304" pitchFamily="18" charset="0"/>
                <a:cs typeface="Times New Roman" panose="02020603050405020304" pitchFamily="18" charset="0"/>
              </a:rPr>
              <a:t>.</a:t>
            </a:r>
          </a:p>
          <a:p>
            <a:pPr algn="just">
              <a:lnSpc>
                <a:spcPct val="150000"/>
              </a:lnSpc>
            </a:pPr>
            <a:r>
              <a:rPr lang="en-US" sz="2300" b="1" dirty="0">
                <a:solidFill>
                  <a:srgbClr val="FF0000"/>
                </a:solidFill>
                <a:latin typeface="Times New Roman" panose="02020603050405020304" pitchFamily="18" charset="0"/>
                <a:cs typeface="Times New Roman" panose="02020603050405020304" pitchFamily="18" charset="0"/>
              </a:rPr>
              <a:t>Offspring Care</a:t>
            </a:r>
            <a:r>
              <a:rPr lang="en-US" sz="2300" dirty="0">
                <a:latin typeface="Times New Roman" panose="02020603050405020304" pitchFamily="18" charset="0"/>
                <a:cs typeface="Times New Roman" panose="02020603050405020304" pitchFamily="18" charset="0"/>
              </a:rPr>
              <a:t>: Control of growing conditions of the offspring in animal farms to ensure its survival and health</a:t>
            </a:r>
            <a:r>
              <a:rPr lang="en-US" sz="2300" dirty="0" smtClean="0">
                <a:latin typeface="Times New Roman" panose="02020603050405020304" pitchFamily="18" charset="0"/>
                <a:cs typeface="Times New Roman" panose="02020603050405020304" pitchFamily="18" charset="0"/>
              </a:rPr>
              <a:t>.</a:t>
            </a:r>
          </a:p>
          <a:p>
            <a:pPr algn="just">
              <a:lnSpc>
                <a:spcPct val="150000"/>
              </a:lnSpc>
            </a:pPr>
            <a:r>
              <a:rPr lang="en-US" sz="2000" b="1" dirty="0">
                <a:solidFill>
                  <a:srgbClr val="FF0000"/>
                </a:solidFill>
                <a:latin typeface="Times New Roman" panose="02020603050405020304" pitchFamily="18" charset="0"/>
                <a:cs typeface="Times New Roman" panose="02020603050405020304" pitchFamily="18" charset="0"/>
              </a:rPr>
              <a:t>Field Monitoring</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Reducing spoilage and crop waste with better monitoring, accurate ongoing data obtaining, and management of the agriculture fields, including better control of fertilizing, electricity and watering.</a:t>
            </a:r>
          </a:p>
          <a:p>
            <a:pPr algn="just">
              <a:lnSpc>
                <a:spcPct val="150000"/>
              </a:lnSpc>
            </a:pPr>
            <a:r>
              <a:rPr lang="en-US" sz="2000" b="1" dirty="0">
                <a:solidFill>
                  <a:srgbClr val="FF0000"/>
                </a:solidFill>
                <a:latin typeface="Times New Roman" panose="02020603050405020304" pitchFamily="18" charset="0"/>
                <a:cs typeface="Times New Roman" panose="02020603050405020304" pitchFamily="18" charset="0"/>
              </a:rPr>
              <a:t>Animal Farming/Tracking</a:t>
            </a:r>
            <a:r>
              <a:rPr lang="en-US" sz="2000" dirty="0">
                <a:latin typeface="Times New Roman" panose="02020603050405020304" pitchFamily="18" charset="0"/>
                <a:cs typeface="Times New Roman" panose="02020603050405020304" pitchFamily="18" charset="0"/>
              </a:rPr>
              <a:t>: Location and identification of animals grazing in open pastures or location in big stables, Study of ventilation and air quality in farms and detection of harmful gases from excrements.</a:t>
            </a:r>
          </a:p>
          <a:p>
            <a:pPr algn="just">
              <a:lnSpc>
                <a:spcPct val="150000"/>
              </a:lnSpc>
            </a:pPr>
            <a:endParaRPr lang="en-US" sz="2300"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243928C5-6906-404D-8D31-FE85C758538A}" type="slidenum">
              <a:rPr lang="en-US" smtClean="0"/>
              <a:t>34</a:t>
            </a:fld>
            <a:endParaRPr lang="en-US"/>
          </a:p>
        </p:txBody>
      </p:sp>
    </p:spTree>
    <p:extLst>
      <p:ext uri="{BB962C8B-B14F-4D97-AF65-F5344CB8AC3E}">
        <p14:creationId xmlns:p14="http://schemas.microsoft.com/office/powerpoint/2010/main" val="31246608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End of chapter </a:t>
            </a:r>
            <a:r>
              <a:rPr lang="en-US" dirty="0" smtClean="0"/>
              <a:t>Four</a:t>
            </a:r>
            <a:endParaRPr lang="en-US" dirty="0"/>
          </a:p>
        </p:txBody>
      </p:sp>
      <p:sp>
        <p:nvSpPr>
          <p:cNvPr id="5" name="Text Placeholder 4"/>
          <p:cNvSpPr>
            <a:spLocks noGrp="1"/>
          </p:cNvSpPr>
          <p:nvPr>
            <p:ph type="body" idx="1"/>
          </p:nvPr>
        </p:nvSpPr>
        <p:spPr/>
        <p:txBody>
          <a:bodyPr/>
          <a:lstStyle/>
          <a:p>
            <a:pPr algn="r"/>
            <a:r>
              <a:rPr lang="en-US" dirty="0"/>
              <a:t>Next: </a:t>
            </a:r>
            <a:r>
              <a:rPr lang="en-US" dirty="0">
                <a:hlinkClick r:id="rId2" action="ppaction://hlinkpres?slideindex=1&amp;slidetitle="/>
              </a:rPr>
              <a:t>Chapter </a:t>
            </a:r>
            <a:r>
              <a:rPr lang="en-US" dirty="0" smtClean="0">
                <a:hlinkClick r:id="rId2" action="ppaction://hlinkpres?slideindex=1&amp;slidetitle="/>
              </a:rPr>
              <a:t>Five: Augmented Reality</a:t>
            </a:r>
            <a:endParaRPr lang="en-US" dirty="0"/>
          </a:p>
        </p:txBody>
      </p:sp>
      <p:sp>
        <p:nvSpPr>
          <p:cNvPr id="6" name="Oval 5"/>
          <p:cNvSpPr/>
          <p:nvPr/>
        </p:nvSpPr>
        <p:spPr>
          <a:xfrm>
            <a:off x="3307080" y="1371601"/>
            <a:ext cx="2179320" cy="20573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500" dirty="0">
                <a:latin typeface="Algerian" panose="04020705040A02060702" pitchFamily="82" charset="0"/>
              </a:rPr>
              <a:t>?</a:t>
            </a:r>
          </a:p>
        </p:txBody>
      </p:sp>
      <p:sp>
        <p:nvSpPr>
          <p:cNvPr id="2" name="Slide Number Placeholder 1"/>
          <p:cNvSpPr>
            <a:spLocks noGrp="1"/>
          </p:cNvSpPr>
          <p:nvPr>
            <p:ph type="sldNum" sz="quarter" idx="12"/>
          </p:nvPr>
        </p:nvSpPr>
        <p:spPr/>
        <p:txBody>
          <a:bodyPr/>
          <a:lstStyle/>
          <a:p>
            <a:fld id="{243928C5-6906-404D-8D31-FE85C758538A}" type="slidenum">
              <a:rPr lang="en-US" smtClean="0"/>
              <a:t>35</a:t>
            </a:fld>
            <a:endParaRPr lang="en-US"/>
          </a:p>
        </p:txBody>
      </p:sp>
    </p:spTree>
    <p:extLst>
      <p:ext uri="{BB962C8B-B14F-4D97-AF65-F5344CB8AC3E}">
        <p14:creationId xmlns:p14="http://schemas.microsoft.com/office/powerpoint/2010/main" val="420473927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58200" cy="990600"/>
          </a:xfrm>
        </p:spPr>
        <p:txBody>
          <a:bodyPr>
            <a:normAutofit/>
          </a:bodyPr>
          <a:lstStyle/>
          <a:p>
            <a:r>
              <a:rPr lang="en-US" sz="3200" b="1" dirty="0" smtClean="0">
                <a:solidFill>
                  <a:schemeClr val="accent6">
                    <a:lumMod val="50000"/>
                  </a:schemeClr>
                </a:solidFill>
                <a:latin typeface="Cambria" pitchFamily="18" charset="0"/>
              </a:rPr>
              <a:t>Overview of Internet of Things</a:t>
            </a:r>
            <a:endParaRPr lang="en-US" sz="3200" b="1" dirty="0">
              <a:solidFill>
                <a:schemeClr val="accent6">
                  <a:lumMod val="50000"/>
                </a:schemeClr>
              </a:solidFill>
              <a:latin typeface="Cambria" pitchFamily="18" charset="0"/>
            </a:endParaRPr>
          </a:p>
        </p:txBody>
      </p:sp>
      <p:sp>
        <p:nvSpPr>
          <p:cNvPr id="3" name="Content Placeholder 2"/>
          <p:cNvSpPr>
            <a:spLocks noGrp="1"/>
          </p:cNvSpPr>
          <p:nvPr>
            <p:ph idx="1"/>
          </p:nvPr>
        </p:nvSpPr>
        <p:spPr>
          <a:xfrm>
            <a:off x="457200" y="1371600"/>
            <a:ext cx="8229600" cy="5334000"/>
          </a:xfrm>
        </p:spPr>
        <p:txBody>
          <a:bodyPr>
            <a:normAutofit fontScale="77500" lnSpcReduction="20000"/>
          </a:bodyPr>
          <a:lstStyle/>
          <a:p>
            <a:pPr algn="just">
              <a:lnSpc>
                <a:spcPct val="150000"/>
              </a:lnSpc>
            </a:pPr>
            <a:r>
              <a:rPr lang="en-US" b="1" dirty="0" smtClean="0">
                <a:solidFill>
                  <a:srgbClr val="0070C0"/>
                </a:solidFill>
              </a:rPr>
              <a:t>Artificial intelligence</a:t>
            </a:r>
          </a:p>
          <a:p>
            <a:pPr lvl="1" algn="just">
              <a:lnSpc>
                <a:spcPct val="160000"/>
              </a:lnSpc>
            </a:pPr>
            <a:r>
              <a:rPr lang="en-US" sz="2600" dirty="0" err="1" smtClean="0"/>
              <a:t>IoT</a:t>
            </a:r>
            <a:r>
              <a:rPr lang="en-US" sz="2600" dirty="0" smtClean="0"/>
              <a:t> makes anything </a:t>
            </a:r>
            <a:r>
              <a:rPr lang="en-US" sz="2600" dirty="0"/>
              <a:t>virtually</a:t>
            </a:r>
            <a:r>
              <a:rPr lang="en-US" sz="2600" dirty="0" smtClean="0"/>
              <a:t> </a:t>
            </a:r>
            <a:r>
              <a:rPr lang="en-US" sz="2600" dirty="0"/>
              <a:t>“smart</a:t>
            </a:r>
            <a:r>
              <a:rPr lang="en-US" sz="2600" dirty="0" smtClean="0"/>
              <a:t>”, meaning it enhances </a:t>
            </a:r>
            <a:r>
              <a:rPr lang="en-US" sz="2600" dirty="0"/>
              <a:t>every aspect of life with the power of data collection, artificial intelligence algorithms, and networks </a:t>
            </a:r>
          </a:p>
          <a:p>
            <a:pPr algn="just">
              <a:lnSpc>
                <a:spcPct val="150000"/>
              </a:lnSpc>
            </a:pPr>
            <a:r>
              <a:rPr lang="en-US" sz="2800" b="1" dirty="0" smtClean="0">
                <a:solidFill>
                  <a:srgbClr val="0070C0"/>
                </a:solidFill>
              </a:rPr>
              <a:t>Connectivity</a:t>
            </a:r>
          </a:p>
          <a:p>
            <a:pPr lvl="1" algn="just">
              <a:lnSpc>
                <a:spcPct val="150000"/>
              </a:lnSpc>
            </a:pPr>
            <a:r>
              <a:rPr lang="en-US" sz="2600" dirty="0">
                <a:latin typeface="Times New Roman" panose="02020603050405020304" pitchFamily="18" charset="0"/>
                <a:cs typeface="Times New Roman" panose="02020603050405020304" pitchFamily="18" charset="0"/>
              </a:rPr>
              <a:t>new enabling technologies for networking and specially IOT networking , mean networks are no longer exclusively tied to major provides therefore IOT  creates these small networks between its system devices.</a:t>
            </a:r>
          </a:p>
          <a:p>
            <a:pPr algn="just">
              <a:lnSpc>
                <a:spcPct val="150000"/>
              </a:lnSpc>
            </a:pPr>
            <a:r>
              <a:rPr lang="en-US" sz="2800" b="1" dirty="0" smtClean="0">
                <a:solidFill>
                  <a:srgbClr val="0070C0"/>
                </a:solidFill>
              </a:rPr>
              <a:t>Sensors</a:t>
            </a:r>
          </a:p>
          <a:p>
            <a:pPr lvl="1" algn="just">
              <a:lnSpc>
                <a:spcPct val="150000"/>
              </a:lnSpc>
            </a:pPr>
            <a:r>
              <a:rPr lang="en-US" sz="2400" dirty="0">
                <a:latin typeface="Times New Roman" panose="02020603050405020304" pitchFamily="18" charset="0"/>
                <a:cs typeface="Times New Roman" panose="02020603050405020304" pitchFamily="18" charset="0"/>
              </a:rPr>
              <a:t>IOT loses its distinction without sensors</a:t>
            </a:r>
          </a:p>
          <a:p>
            <a:pPr lvl="1" algn="just">
              <a:lnSpc>
                <a:spcPct val="150000"/>
              </a:lnSpc>
            </a:pPr>
            <a:r>
              <a:rPr lang="en-US" sz="2400" dirty="0" smtClean="0">
                <a:latin typeface="Times New Roman" panose="02020603050405020304" pitchFamily="18" charset="0"/>
                <a:cs typeface="Times New Roman" panose="02020603050405020304" pitchFamily="18" charset="0"/>
              </a:rPr>
              <a:t>They </a:t>
            </a:r>
            <a:r>
              <a:rPr lang="en-US" sz="2400" dirty="0">
                <a:latin typeface="Times New Roman" panose="02020603050405020304" pitchFamily="18" charset="0"/>
                <a:cs typeface="Times New Roman" panose="02020603050405020304" pitchFamily="18" charset="0"/>
              </a:rPr>
              <a:t>act as defining instruments that transform from standard passive network of device in to an active system cabling of real world integration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43928C5-6906-404D-8D31-FE85C758538A}" type="slidenum">
              <a:rPr lang="en-US" smtClean="0"/>
              <a:t>4</a:t>
            </a:fld>
            <a:endParaRPr lang="en-US"/>
          </a:p>
        </p:txBody>
      </p:sp>
    </p:spTree>
    <p:extLst>
      <p:ext uri="{BB962C8B-B14F-4D97-AF65-F5344CB8AC3E}">
        <p14:creationId xmlns:p14="http://schemas.microsoft.com/office/powerpoint/2010/main" val="19255005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58200" cy="990600"/>
          </a:xfrm>
        </p:spPr>
        <p:txBody>
          <a:bodyPr>
            <a:normAutofit/>
          </a:bodyPr>
          <a:lstStyle/>
          <a:p>
            <a:r>
              <a:rPr lang="en-US" sz="3200" b="1" dirty="0" smtClean="0">
                <a:solidFill>
                  <a:schemeClr val="accent6">
                    <a:lumMod val="50000"/>
                  </a:schemeClr>
                </a:solidFill>
                <a:latin typeface="Cambria" pitchFamily="18" charset="0"/>
              </a:rPr>
              <a:t>Overview of Internet of Things</a:t>
            </a:r>
            <a:endParaRPr lang="en-US" sz="3200" b="1" dirty="0">
              <a:solidFill>
                <a:schemeClr val="accent6">
                  <a:lumMod val="50000"/>
                </a:schemeClr>
              </a:solidFill>
              <a:latin typeface="Cambria" pitchFamily="18" charset="0"/>
            </a:endParaRPr>
          </a:p>
        </p:txBody>
      </p:sp>
      <p:sp>
        <p:nvSpPr>
          <p:cNvPr id="3" name="Content Placeholder 2"/>
          <p:cNvSpPr>
            <a:spLocks noGrp="1"/>
          </p:cNvSpPr>
          <p:nvPr>
            <p:ph idx="1"/>
          </p:nvPr>
        </p:nvSpPr>
        <p:spPr>
          <a:xfrm>
            <a:off x="457200" y="1371600"/>
            <a:ext cx="8229600" cy="5105400"/>
          </a:xfrm>
        </p:spPr>
        <p:txBody>
          <a:bodyPr>
            <a:normAutofit/>
          </a:bodyPr>
          <a:lstStyle/>
          <a:p>
            <a:pPr algn="just">
              <a:lnSpc>
                <a:spcPct val="150000"/>
              </a:lnSpc>
            </a:pPr>
            <a:r>
              <a:rPr lang="en-US" sz="2200" b="1" dirty="0">
                <a:solidFill>
                  <a:srgbClr val="0070C0"/>
                </a:solidFill>
              </a:rPr>
              <a:t>Active engagement</a:t>
            </a:r>
          </a:p>
          <a:p>
            <a:pPr lvl="1" algn="just">
              <a:lnSpc>
                <a:spcPct val="150000"/>
              </a:lnSpc>
            </a:pPr>
            <a:r>
              <a:rPr lang="en-US" sz="2400" dirty="0">
                <a:latin typeface="Times New Roman" panose="02020603050405020304" pitchFamily="18" charset="0"/>
                <a:cs typeface="Times New Roman" panose="02020603050405020304" pitchFamily="18" charset="0"/>
              </a:rPr>
              <a:t>IOT introduce a new paradigm for active content , product ,or service engagement rather than passive engagement.</a:t>
            </a:r>
          </a:p>
          <a:p>
            <a:pPr algn="just">
              <a:lnSpc>
                <a:spcPct val="150000"/>
              </a:lnSpc>
            </a:pPr>
            <a:r>
              <a:rPr lang="en-US" sz="2800" dirty="0" smtClean="0"/>
              <a:t> </a:t>
            </a:r>
            <a:r>
              <a:rPr lang="en-US" sz="2200" b="1" dirty="0">
                <a:solidFill>
                  <a:srgbClr val="0070C0"/>
                </a:solidFill>
              </a:rPr>
              <a:t>Small device </a:t>
            </a:r>
          </a:p>
          <a:p>
            <a:pPr lvl="1" algn="just">
              <a:lnSpc>
                <a:spcPct val="150000"/>
              </a:lnSpc>
            </a:pPr>
            <a:r>
              <a:rPr lang="en-US" sz="2400" dirty="0">
                <a:latin typeface="Times New Roman" panose="02020603050405020304" pitchFamily="18" charset="0"/>
                <a:cs typeface="Times New Roman" panose="02020603050405020304" pitchFamily="18" charset="0"/>
              </a:rPr>
              <a:t>Those devices has become smaller, cheaper and more powerful over time  so IOT  exploits purpose built small devices to deliver its precision, scalability, and versatility.</a:t>
            </a:r>
          </a:p>
          <a:p>
            <a:pPr algn="just">
              <a:lnSpc>
                <a:spcPct val="150000"/>
              </a:lnSpc>
            </a:pPr>
            <a:endParaRPr lang="en-US" sz="2800" dirty="0"/>
          </a:p>
        </p:txBody>
      </p:sp>
      <p:sp>
        <p:nvSpPr>
          <p:cNvPr id="4" name="Slide Number Placeholder 3"/>
          <p:cNvSpPr>
            <a:spLocks noGrp="1"/>
          </p:cNvSpPr>
          <p:nvPr>
            <p:ph type="sldNum" sz="quarter" idx="12"/>
          </p:nvPr>
        </p:nvSpPr>
        <p:spPr/>
        <p:txBody>
          <a:bodyPr/>
          <a:lstStyle/>
          <a:p>
            <a:fld id="{243928C5-6906-404D-8D31-FE85C758538A}" type="slidenum">
              <a:rPr lang="en-US" smtClean="0"/>
              <a:t>5</a:t>
            </a:fld>
            <a:endParaRPr lang="en-US"/>
          </a:p>
        </p:txBody>
      </p:sp>
    </p:spTree>
    <p:extLst>
      <p:ext uri="{BB962C8B-B14F-4D97-AF65-F5344CB8AC3E}">
        <p14:creationId xmlns:p14="http://schemas.microsoft.com/office/powerpoint/2010/main" val="388110818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990600"/>
          </a:xfrm>
        </p:spPr>
        <p:txBody>
          <a:bodyPr>
            <a:normAutofit/>
          </a:bodyPr>
          <a:lstStyle/>
          <a:p>
            <a:r>
              <a:rPr lang="en-US" sz="3200" b="1" dirty="0">
                <a:solidFill>
                  <a:schemeClr val="accent6">
                    <a:lumMod val="50000"/>
                  </a:schemeClr>
                </a:solidFill>
                <a:latin typeface="Cambria" pitchFamily="18" charset="0"/>
              </a:rPr>
              <a:t>Definitions of IOT</a:t>
            </a:r>
          </a:p>
        </p:txBody>
      </p:sp>
      <p:sp>
        <p:nvSpPr>
          <p:cNvPr id="3" name="Content Placeholder 2"/>
          <p:cNvSpPr>
            <a:spLocks noGrp="1"/>
          </p:cNvSpPr>
          <p:nvPr>
            <p:ph idx="1"/>
          </p:nvPr>
        </p:nvSpPr>
        <p:spPr>
          <a:xfrm>
            <a:off x="457200" y="1371600"/>
            <a:ext cx="8305800" cy="5257800"/>
          </a:xfrm>
        </p:spPr>
        <p:txBody>
          <a:bodyPr>
            <a:normAutofit fontScale="77500" lnSpcReduction="20000"/>
          </a:bodyPr>
          <a:lstStyle/>
          <a:p>
            <a:pPr>
              <a:lnSpc>
                <a:spcPct val="170000"/>
              </a:lnSpc>
            </a:pPr>
            <a:r>
              <a:rPr lang="en-US" sz="3100" dirty="0" smtClean="0">
                <a:solidFill>
                  <a:srgbClr val="00B050"/>
                </a:solidFill>
                <a:latin typeface="Times New Roman" panose="02020603050405020304" pitchFamily="18" charset="0"/>
                <a:cs typeface="Times New Roman" panose="02020603050405020304" pitchFamily="18" charset="0"/>
              </a:rPr>
              <a:t> Several </a:t>
            </a:r>
            <a:r>
              <a:rPr lang="en-US" sz="3100" dirty="0">
                <a:solidFill>
                  <a:srgbClr val="00B050"/>
                </a:solidFill>
                <a:latin typeface="Times New Roman" panose="02020603050405020304" pitchFamily="18" charset="0"/>
                <a:cs typeface="Times New Roman" panose="02020603050405020304" pitchFamily="18" charset="0"/>
              </a:rPr>
              <a:t>groups defined IOT using different definitions</a:t>
            </a:r>
          </a:p>
          <a:p>
            <a:pPr marL="0" indent="0">
              <a:lnSpc>
                <a:spcPct val="170000"/>
              </a:lnSpc>
              <a:buNone/>
            </a:pPr>
            <a:r>
              <a:rPr lang="en-US" b="1" dirty="0" smtClean="0">
                <a:solidFill>
                  <a:srgbClr val="0070C0"/>
                </a:solidFill>
                <a:latin typeface="Times New Roman" panose="02020603050405020304" pitchFamily="18" charset="0"/>
                <a:cs typeface="Times New Roman" panose="02020603050405020304" pitchFamily="18" charset="0"/>
              </a:rPr>
              <a:t>1. According </a:t>
            </a:r>
            <a:r>
              <a:rPr lang="en-US" b="1" dirty="0">
                <a:solidFill>
                  <a:srgbClr val="0070C0"/>
                </a:solidFill>
                <a:latin typeface="Times New Roman" panose="02020603050405020304" pitchFamily="18" charset="0"/>
                <a:cs typeface="Times New Roman" panose="02020603050405020304" pitchFamily="18" charset="0"/>
              </a:rPr>
              <a:t>to the internet architecture boards definition :-</a:t>
            </a:r>
          </a:p>
          <a:p>
            <a:pPr algn="just">
              <a:lnSpc>
                <a:spcPct val="170000"/>
              </a:lnSpc>
            </a:pPr>
            <a:r>
              <a:rPr lang="en-US" sz="2600" dirty="0">
                <a:latin typeface="Times New Roman" panose="02020603050405020304" pitchFamily="18" charset="0"/>
                <a:cs typeface="Times New Roman" panose="02020603050405020304" pitchFamily="18" charset="0"/>
              </a:rPr>
              <a:t>IOT is networking of smart objects, means  a huge number of devices intelligently communicating in the presence of internet protocol that cannot be directly operated by human beings but exist as components in building vehicles or the environment.</a:t>
            </a:r>
          </a:p>
          <a:p>
            <a:pPr marL="0" indent="0" algn="just">
              <a:lnSpc>
                <a:spcPct val="170000"/>
              </a:lnSpc>
              <a:buNone/>
            </a:pPr>
            <a:r>
              <a:rPr lang="en-US" sz="2500" b="1" dirty="0" smtClean="0">
                <a:solidFill>
                  <a:srgbClr val="0070C0"/>
                </a:solidFill>
                <a:latin typeface="Times New Roman" panose="02020603050405020304" pitchFamily="18" charset="0"/>
                <a:cs typeface="Times New Roman" panose="02020603050405020304" pitchFamily="18" charset="0"/>
              </a:rPr>
              <a:t>2. According </a:t>
            </a:r>
            <a:r>
              <a:rPr lang="en-US" sz="2500" b="1" dirty="0">
                <a:solidFill>
                  <a:srgbClr val="0070C0"/>
                </a:solidFill>
                <a:latin typeface="Times New Roman" panose="02020603050405020304" pitchFamily="18" charset="0"/>
                <a:cs typeface="Times New Roman" panose="02020603050405020304" pitchFamily="18" charset="0"/>
              </a:rPr>
              <a:t>to the internet engineering task force (IETF) organizations </a:t>
            </a:r>
            <a:endParaRPr lang="en-US" sz="2500" b="1" dirty="0" smtClean="0">
              <a:solidFill>
                <a:srgbClr val="0070C0"/>
              </a:solidFill>
              <a:latin typeface="Times New Roman" panose="02020603050405020304" pitchFamily="18" charset="0"/>
              <a:cs typeface="Times New Roman" panose="02020603050405020304" pitchFamily="18" charset="0"/>
            </a:endParaRPr>
          </a:p>
          <a:p>
            <a:pPr algn="just">
              <a:lnSpc>
                <a:spcPct val="170000"/>
              </a:lnSpc>
            </a:pPr>
            <a:r>
              <a:rPr lang="en-US" sz="2600" dirty="0" smtClean="0">
                <a:latin typeface="Times New Roman" panose="02020603050405020304" pitchFamily="18" charset="0"/>
                <a:cs typeface="Times New Roman" panose="02020603050405020304" pitchFamily="18" charset="0"/>
              </a:rPr>
              <a:t>IOT </a:t>
            </a:r>
            <a:r>
              <a:rPr lang="en-US" sz="2600" dirty="0">
                <a:latin typeface="Times New Roman" panose="02020603050405020304" pitchFamily="18" charset="0"/>
                <a:cs typeface="Times New Roman" panose="02020603050405020304" pitchFamily="18" charset="0"/>
              </a:rPr>
              <a:t>is the networking of smart objects in which smart objects have some constraints such as limited bandwidth ,power, and processing accessibility for achieving interoperability among smart objects.</a:t>
            </a:r>
          </a:p>
          <a:p>
            <a:pPr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43928C5-6906-404D-8D31-FE85C758538A}" type="slidenum">
              <a:rPr lang="en-US" smtClean="0"/>
              <a:t>6</a:t>
            </a:fld>
            <a:endParaRPr lang="en-US"/>
          </a:p>
        </p:txBody>
      </p:sp>
    </p:spTree>
    <p:extLst>
      <p:ext uri="{BB962C8B-B14F-4D97-AF65-F5344CB8AC3E}">
        <p14:creationId xmlns:p14="http://schemas.microsoft.com/office/powerpoint/2010/main" val="307335360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5257800"/>
          </a:xfrm>
        </p:spPr>
        <p:txBody>
          <a:bodyPr>
            <a:normAutofit fontScale="55000" lnSpcReduction="20000"/>
          </a:bodyPr>
          <a:lstStyle/>
          <a:p>
            <a:pPr marL="0" indent="0" algn="just">
              <a:lnSpc>
                <a:spcPct val="150000"/>
              </a:lnSpc>
              <a:buNone/>
            </a:pPr>
            <a:r>
              <a:rPr lang="en-US" sz="3600" b="1" dirty="0" smtClean="0">
                <a:solidFill>
                  <a:srgbClr val="0070C0"/>
                </a:solidFill>
                <a:latin typeface="Times New Roman" panose="02020603050405020304" pitchFamily="18" charset="0"/>
                <a:cs typeface="Times New Roman" panose="02020603050405020304" pitchFamily="18" charset="0"/>
              </a:rPr>
              <a:t>3. According </a:t>
            </a:r>
            <a:r>
              <a:rPr lang="en-US" sz="3600" b="1" dirty="0">
                <a:solidFill>
                  <a:srgbClr val="0070C0"/>
                </a:solidFill>
                <a:latin typeface="Times New Roman" panose="02020603050405020304" pitchFamily="18" charset="0"/>
                <a:cs typeface="Times New Roman" panose="02020603050405020304" pitchFamily="18" charset="0"/>
              </a:rPr>
              <a:t>to the IEEE communications category magazines definition:-</a:t>
            </a:r>
          </a:p>
          <a:p>
            <a:pPr algn="just">
              <a:lnSpc>
                <a:spcPct val="150000"/>
              </a:lnSpc>
            </a:pPr>
            <a:r>
              <a:rPr lang="en-US" sz="4000" dirty="0">
                <a:latin typeface="Times New Roman" panose="02020603050405020304" pitchFamily="18" charset="0"/>
                <a:cs typeface="Times New Roman" panose="02020603050405020304" pitchFamily="18" charset="0"/>
              </a:rPr>
              <a:t>IOT is  framework of all things that have a representation of the presence of the internet in such a way that new applications and services enable the interaction in the physical and virtual world in the form of machine to machine (M2M)communication in the cloud.</a:t>
            </a:r>
          </a:p>
          <a:p>
            <a:pPr marL="0" indent="0" algn="just">
              <a:lnSpc>
                <a:spcPct val="150000"/>
              </a:lnSpc>
              <a:buNone/>
            </a:pPr>
            <a:r>
              <a:rPr lang="en-US" sz="3800" b="1" dirty="0" smtClean="0">
                <a:solidFill>
                  <a:srgbClr val="0070C0"/>
                </a:solidFill>
                <a:latin typeface="Times New Roman" panose="02020603050405020304" pitchFamily="18" charset="0"/>
                <a:cs typeface="Times New Roman" panose="02020603050405020304" pitchFamily="18" charset="0"/>
              </a:rPr>
              <a:t>4. According </a:t>
            </a:r>
            <a:r>
              <a:rPr lang="en-US" sz="3800" b="1" dirty="0">
                <a:solidFill>
                  <a:srgbClr val="0070C0"/>
                </a:solidFill>
                <a:latin typeface="Times New Roman" panose="02020603050405020304" pitchFamily="18" charset="0"/>
                <a:cs typeface="Times New Roman" panose="02020603050405020304" pitchFamily="18" charset="0"/>
              </a:rPr>
              <a:t>to the oxfords definition</a:t>
            </a:r>
          </a:p>
          <a:p>
            <a:pPr algn="just">
              <a:lnSpc>
                <a:spcPct val="150000"/>
              </a:lnSpc>
            </a:pPr>
            <a:r>
              <a:rPr lang="en-US" sz="4000" dirty="0">
                <a:latin typeface="Times New Roman" panose="02020603050405020304" pitchFamily="18" charset="0"/>
                <a:cs typeface="Times New Roman" panose="02020603050405020304" pitchFamily="18" charset="0"/>
              </a:rPr>
              <a:t>IOT is the interaction of everyday objects computing devices through the internet that enables the sending and receiving of useful data.</a:t>
            </a:r>
          </a:p>
          <a:p>
            <a:pPr algn="just">
              <a:lnSpc>
                <a:spcPct val="150000"/>
              </a:lnSpc>
            </a:pPr>
            <a:r>
              <a:rPr lang="en-US" sz="4000" dirty="0">
                <a:latin typeface="Times New Roman" panose="02020603050405020304" pitchFamily="18" charset="0"/>
                <a:cs typeface="Times New Roman" panose="02020603050405020304" pitchFamily="18" charset="0"/>
              </a:rPr>
              <a:t>The term Internet of things defines according to the 2020 conceptual frame work is expressed through simple formula such as</a:t>
            </a:r>
            <a:r>
              <a:rPr lang="en-US" sz="4000" dirty="0" smtClean="0">
                <a:latin typeface="Times New Roman" panose="02020603050405020304" pitchFamily="18" charset="0"/>
                <a:cs typeface="Times New Roman" panose="02020603050405020304" pitchFamily="18" charset="0"/>
              </a:rPr>
              <a:t>:-</a:t>
            </a:r>
          </a:p>
          <a:p>
            <a:pPr algn="just">
              <a:lnSpc>
                <a:spcPct val="150000"/>
              </a:lnSpc>
            </a:pPr>
            <a:endParaRPr lang="en-US" sz="4000" dirty="0">
              <a:latin typeface="Times New Roman" panose="02020603050405020304" pitchFamily="18" charset="0"/>
              <a:cs typeface="Times New Roman" panose="02020603050405020304" pitchFamily="18" charset="0"/>
            </a:endParaRPr>
          </a:p>
          <a:p>
            <a:pPr algn="just">
              <a:lnSpc>
                <a:spcPct val="150000"/>
              </a:lnSpc>
            </a:pPr>
            <a:endParaRPr lang="en-US" sz="4000" dirty="0">
              <a:latin typeface="Times New Roman" panose="02020603050405020304" pitchFamily="18" charset="0"/>
              <a:cs typeface="Times New Roman" panose="02020603050405020304" pitchFamily="18" charset="0"/>
            </a:endParaRPr>
          </a:p>
          <a:p>
            <a:pPr algn="just">
              <a:lnSpc>
                <a:spcPct val="150000"/>
              </a:lnSpc>
            </a:pPr>
            <a:endParaRPr lang="en-US" sz="4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4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4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4000" dirty="0">
              <a:latin typeface="Times New Roman" panose="02020603050405020304" pitchFamily="18" charset="0"/>
              <a:cs typeface="Times New Roman" panose="02020603050405020304" pitchFamily="18" charset="0"/>
            </a:endParaRPr>
          </a:p>
          <a:p>
            <a:pPr algn="just">
              <a:lnSpc>
                <a:spcPct val="150000"/>
              </a:lnSpc>
            </a:pPr>
            <a:endParaRPr lang="en-US" sz="4000" dirty="0"/>
          </a:p>
          <a:p>
            <a:pPr algn="just"/>
            <a:endParaRPr lang="en-US" sz="4000" dirty="0"/>
          </a:p>
        </p:txBody>
      </p:sp>
      <p:sp>
        <p:nvSpPr>
          <p:cNvPr id="4" name="Slide Number Placeholder 3"/>
          <p:cNvSpPr>
            <a:spLocks noGrp="1"/>
          </p:cNvSpPr>
          <p:nvPr>
            <p:ph type="sldNum" sz="quarter" idx="12"/>
          </p:nvPr>
        </p:nvSpPr>
        <p:spPr/>
        <p:txBody>
          <a:bodyPr/>
          <a:lstStyle/>
          <a:p>
            <a:fld id="{243928C5-6906-404D-8D31-FE85C758538A}" type="slidenum">
              <a:rPr lang="en-US" smtClean="0"/>
              <a:t>7</a:t>
            </a:fld>
            <a:endParaRPr lang="en-US"/>
          </a:p>
        </p:txBody>
      </p:sp>
      <p:sp>
        <p:nvSpPr>
          <p:cNvPr id="5" name="Rectangle 4">
            <a:extLst>
              <a:ext uri="{FF2B5EF4-FFF2-40B4-BE49-F238E27FC236}">
                <a16:creationId xmlns:a16="http://schemas.microsoft.com/office/drawing/2014/main" id="{6D732887-8F83-4F41-8DF4-04BDB662B137}"/>
              </a:ext>
            </a:extLst>
          </p:cNvPr>
          <p:cNvSpPr/>
          <p:nvPr/>
        </p:nvSpPr>
        <p:spPr>
          <a:xfrm>
            <a:off x="1764196" y="5817704"/>
            <a:ext cx="5627204" cy="735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indent="0" algn="ctr">
              <a:lnSpc>
                <a:spcPct val="150000"/>
              </a:lnSpc>
              <a:buNone/>
            </a:pPr>
            <a:r>
              <a:rPr lang="en-US" sz="2400" dirty="0">
                <a:latin typeface="Times New Roman" panose="02020603050405020304" pitchFamily="18" charset="0"/>
                <a:cs typeface="Times New Roman" panose="02020603050405020304" pitchFamily="18" charset="0"/>
              </a:rPr>
              <a:t>IOT=services + data +networks + sensors</a:t>
            </a:r>
          </a:p>
        </p:txBody>
      </p:sp>
      <p:sp>
        <p:nvSpPr>
          <p:cNvPr id="6" name="Title 5"/>
          <p:cNvSpPr>
            <a:spLocks noGrp="1"/>
          </p:cNvSpPr>
          <p:nvPr>
            <p:ph type="title"/>
          </p:nvPr>
        </p:nvSpPr>
        <p:spPr>
          <a:xfrm>
            <a:off x="457200" y="381000"/>
            <a:ext cx="8229600" cy="990600"/>
          </a:xfrm>
        </p:spPr>
        <p:txBody>
          <a:bodyPr>
            <a:normAutofit/>
          </a:bodyPr>
          <a:lstStyle/>
          <a:p>
            <a:r>
              <a:rPr lang="en-US" sz="3200" b="1" dirty="0">
                <a:solidFill>
                  <a:schemeClr val="accent6">
                    <a:lumMod val="50000"/>
                  </a:schemeClr>
                </a:solidFill>
                <a:latin typeface="Cambria" pitchFamily="18" charset="0"/>
              </a:rPr>
              <a:t>Definitions of IOT</a:t>
            </a:r>
            <a:endParaRPr lang="en-US" sz="3200" dirty="0"/>
          </a:p>
        </p:txBody>
      </p:sp>
    </p:spTree>
    <p:extLst>
      <p:ext uri="{BB962C8B-B14F-4D97-AF65-F5344CB8AC3E}">
        <p14:creationId xmlns:p14="http://schemas.microsoft.com/office/powerpoint/2010/main" val="5722734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990600"/>
          </a:xfrm>
        </p:spPr>
        <p:txBody>
          <a:bodyPr>
            <a:normAutofit fontScale="90000"/>
          </a:bodyPr>
          <a:lstStyle/>
          <a:p>
            <a:r>
              <a:rPr lang="en-US" sz="3600" b="1" dirty="0">
                <a:solidFill>
                  <a:schemeClr val="accent6">
                    <a:lumMod val="50000"/>
                  </a:schemeClr>
                </a:solidFill>
                <a:latin typeface="Cambria" pitchFamily="18" charset="0"/>
              </a:rPr>
              <a:t>Definitions of IOT</a:t>
            </a: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endParaRPr lang="en-US" sz="3200" b="1" dirty="0">
              <a:solidFill>
                <a:schemeClr val="accent6">
                  <a:lumMod val="50000"/>
                </a:schemeClr>
              </a:solidFill>
              <a:latin typeface="Cambria" pitchFamily="18" charset="0"/>
            </a:endParaRPr>
          </a:p>
        </p:txBody>
      </p:sp>
      <p:sp>
        <p:nvSpPr>
          <p:cNvPr id="4" name="Slide Number Placeholder 3"/>
          <p:cNvSpPr>
            <a:spLocks noGrp="1"/>
          </p:cNvSpPr>
          <p:nvPr>
            <p:ph type="sldNum" sz="quarter" idx="12"/>
          </p:nvPr>
        </p:nvSpPr>
        <p:spPr/>
        <p:txBody>
          <a:bodyPr/>
          <a:lstStyle/>
          <a:p>
            <a:fld id="{243928C5-6906-404D-8D31-FE85C758538A}" type="slidenum">
              <a:rPr lang="en-US" smtClean="0"/>
              <a:t>8</a:t>
            </a:fld>
            <a:endParaRPr lang="en-US"/>
          </a:p>
        </p:txBody>
      </p:sp>
      <p:sp>
        <p:nvSpPr>
          <p:cNvPr id="6" name="Content Placeholder 5"/>
          <p:cNvSpPr>
            <a:spLocks noGrp="1"/>
          </p:cNvSpPr>
          <p:nvPr>
            <p:ph idx="1"/>
          </p:nvPr>
        </p:nvSpPr>
        <p:spPr>
          <a:xfrm>
            <a:off x="457200" y="1295400"/>
            <a:ext cx="8229600" cy="4876800"/>
          </a:xfrm>
        </p:spPr>
        <p:txBody>
          <a:bodyPr>
            <a:normAutofit fontScale="92500"/>
          </a:bodyPr>
          <a:lstStyle/>
          <a:p>
            <a:pPr algn="just">
              <a:lnSpc>
                <a:spcPct val="150000"/>
              </a:lnSpc>
            </a:pPr>
            <a:r>
              <a:rPr lang="en-US" dirty="0" smtClean="0">
                <a:latin typeface="Times New Roman" panose="02020603050405020304" pitchFamily="18" charset="0"/>
                <a:cs typeface="Times New Roman" panose="02020603050405020304" pitchFamily="18" charset="0"/>
              </a:rPr>
              <a:t>Generally</a:t>
            </a:r>
            <a:r>
              <a:rPr lang="en-US" dirty="0">
                <a:latin typeface="Times New Roman" panose="02020603050405020304" pitchFamily="18" charset="0"/>
                <a:cs typeface="Times New Roman" panose="02020603050405020304" pitchFamily="18" charset="0"/>
              </a:rPr>
              <a:t>, IOT  is the network of physical objects or “things” embedded with electronics , software and network connectivity , which enables these to collect and exchange data.</a:t>
            </a:r>
          </a:p>
          <a:p>
            <a:pPr algn="just">
              <a:lnSpc>
                <a:spcPct val="150000"/>
              </a:lnSpc>
            </a:pPr>
            <a:r>
              <a:rPr lang="en-US" dirty="0">
                <a:latin typeface="Times New Roman" panose="02020603050405020304" pitchFamily="18" charset="0"/>
                <a:cs typeface="Times New Roman" panose="02020603050405020304" pitchFamily="18" charset="0"/>
              </a:rPr>
              <a:t>Is also  a system of interrelated computing devices, mechanical and digital machines, objects, animals or people that are provided with unique identifiers and the ability to transfer data over a network without requiring human-to-human or human-to-computer interaction</a:t>
            </a:r>
          </a:p>
          <a:p>
            <a:pPr algn="just">
              <a:lnSpc>
                <a:spcPct val="150000"/>
              </a:lnSpc>
            </a:pPr>
            <a:r>
              <a:rPr lang="en-US" dirty="0">
                <a:latin typeface="Times New Roman" panose="02020603050405020304" pitchFamily="18" charset="0"/>
                <a:cs typeface="Times New Roman" panose="02020603050405020304" pitchFamily="18" charset="0"/>
              </a:rPr>
              <a:t>IOT is a network of devices that can sense, accumulate and transfer data over the internet without any human intervention. </a:t>
            </a:r>
          </a:p>
          <a:p>
            <a:endParaRPr lang="en-US" dirty="0"/>
          </a:p>
        </p:txBody>
      </p:sp>
    </p:spTree>
    <p:extLst>
      <p:ext uri="{BB962C8B-B14F-4D97-AF65-F5344CB8AC3E}">
        <p14:creationId xmlns:p14="http://schemas.microsoft.com/office/powerpoint/2010/main" val="2677262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686800" cy="990600"/>
          </a:xfrm>
        </p:spPr>
        <p:txBody>
          <a:bodyPr>
            <a:normAutofit/>
          </a:bodyPr>
          <a:lstStyle/>
          <a:p>
            <a:pPr marL="0" indent="0">
              <a:lnSpc>
                <a:spcPct val="150000"/>
              </a:lnSpc>
            </a:pPr>
            <a:r>
              <a:rPr lang="en-US" sz="3200" b="1" dirty="0">
                <a:solidFill>
                  <a:schemeClr val="accent6">
                    <a:lumMod val="50000"/>
                  </a:schemeClr>
                </a:solidFill>
                <a:latin typeface="Cambria" pitchFamily="18" charset="0"/>
              </a:rPr>
              <a:t>Definitions of IOT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305800" cy="5257800"/>
          </a:xfrm>
        </p:spPr>
        <p:txBody>
          <a:bodyPr>
            <a:normAutofit fontScale="62500" lnSpcReduction="20000"/>
          </a:bodyPr>
          <a:lstStyle/>
          <a:p>
            <a:pPr algn="just">
              <a:lnSpc>
                <a:spcPct val="150000"/>
              </a:lnSpc>
            </a:pPr>
            <a:r>
              <a:rPr lang="en-US" sz="3200" dirty="0" smtClean="0">
                <a:latin typeface="Times New Roman" panose="02020603050405020304" pitchFamily="18" charset="0"/>
                <a:cs typeface="Times New Roman" panose="02020603050405020304" pitchFamily="18" charset="0"/>
              </a:rPr>
              <a:t>Simply </a:t>
            </a:r>
            <a:r>
              <a:rPr lang="en-US" sz="3200" dirty="0">
                <a:latin typeface="Times New Roman" panose="02020603050405020304" pitchFamily="18" charset="0"/>
                <a:cs typeface="Times New Roman" panose="02020603050405020304" pitchFamily="18" charset="0"/>
              </a:rPr>
              <a:t>stated, the Internet of Things consists of any device with an on/off switch connected to the Internet including anything such as:-</a:t>
            </a:r>
          </a:p>
          <a:p>
            <a:pPr algn="just">
              <a:lnSpc>
                <a:spcPct val="150000"/>
              </a:lnSpc>
            </a:pPr>
            <a:r>
              <a:rPr lang="en-US" sz="3200" dirty="0">
                <a:latin typeface="Times New Roman" panose="02020603050405020304" pitchFamily="18" charset="0"/>
                <a:cs typeface="Times New Roman" panose="02020603050405020304" pitchFamily="18" charset="0"/>
              </a:rPr>
              <a:t>Ranging from cellphones to building maintenance to the jet engine of an airplane</a:t>
            </a:r>
          </a:p>
          <a:p>
            <a:pPr algn="just">
              <a:lnSpc>
                <a:spcPct val="150000"/>
              </a:lnSpc>
            </a:pPr>
            <a:r>
              <a:rPr lang="en-US" sz="3200" dirty="0">
                <a:latin typeface="Times New Roman" panose="02020603050405020304" pitchFamily="18" charset="0"/>
                <a:cs typeface="Times New Roman" panose="02020603050405020304" pitchFamily="18" charset="0"/>
              </a:rPr>
              <a:t>Medical devices, such as a heart monitor implant or a biochip transponder in a farm animal can transfer data over a network and are members of the IOT.</a:t>
            </a:r>
          </a:p>
          <a:p>
            <a:pPr algn="just">
              <a:lnSpc>
                <a:spcPct val="150000"/>
              </a:lnSpc>
            </a:pPr>
            <a:r>
              <a:rPr lang="en-US" sz="3200" dirty="0">
                <a:latin typeface="Times New Roman" panose="02020603050405020304" pitchFamily="18" charset="0"/>
                <a:cs typeface="Times New Roman" panose="02020603050405020304" pitchFamily="18" charset="0"/>
              </a:rPr>
              <a:t>The IOT consists of a gigantic network of internet-connected “things” and devices. </a:t>
            </a:r>
          </a:p>
          <a:p>
            <a:pPr algn="just">
              <a:lnSpc>
                <a:spcPct val="150000"/>
              </a:lnSpc>
            </a:pPr>
            <a:r>
              <a:rPr lang="en-US" sz="3200" dirty="0">
                <a:latin typeface="Times New Roman" panose="02020603050405020304" pitchFamily="18" charset="0"/>
                <a:cs typeface="Times New Roman" panose="02020603050405020304" pitchFamily="18" charset="0"/>
              </a:rPr>
              <a:t>E.g. Ring, a doorbell that links to your smartphone, provides an excellent example of a recent addition to the Internet of Things means Ring signals you when the doorbell is pressed and lets you see who it is and to speak with them. </a:t>
            </a:r>
          </a:p>
          <a:p>
            <a:pPr marL="0" indent="0">
              <a:buNone/>
            </a:pPr>
            <a:endParaRPr lang="en-US" sz="4000" dirty="0"/>
          </a:p>
        </p:txBody>
      </p:sp>
      <p:sp>
        <p:nvSpPr>
          <p:cNvPr id="4" name="Slide Number Placeholder 3"/>
          <p:cNvSpPr>
            <a:spLocks noGrp="1"/>
          </p:cNvSpPr>
          <p:nvPr>
            <p:ph type="sldNum" sz="quarter" idx="12"/>
          </p:nvPr>
        </p:nvSpPr>
        <p:spPr/>
        <p:txBody>
          <a:bodyPr/>
          <a:lstStyle/>
          <a:p>
            <a:fld id="{243928C5-6906-404D-8D31-FE85C758538A}" type="slidenum">
              <a:rPr lang="en-US" smtClean="0"/>
              <a:t>9</a:t>
            </a:fld>
            <a:endParaRPr lang="en-US"/>
          </a:p>
        </p:txBody>
      </p:sp>
    </p:spTree>
    <p:extLst>
      <p:ext uri="{BB962C8B-B14F-4D97-AF65-F5344CB8AC3E}">
        <p14:creationId xmlns:p14="http://schemas.microsoft.com/office/powerpoint/2010/main" val="906756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4428</TotalTime>
  <Words>3008</Words>
  <Application>Microsoft Office PowerPoint</Application>
  <PresentationFormat>On-screen Show (4:3)</PresentationFormat>
  <Paragraphs>245</Paragraphs>
  <Slides>35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Algerian</vt:lpstr>
      <vt:lpstr>Arial</vt:lpstr>
      <vt:lpstr>BankGothic Lt BT</vt:lpstr>
      <vt:lpstr>Calibri</vt:lpstr>
      <vt:lpstr>Cambria</vt:lpstr>
      <vt:lpstr>Times New Roman</vt:lpstr>
      <vt:lpstr>Wingdings</vt:lpstr>
      <vt:lpstr>Clarity</vt:lpstr>
      <vt:lpstr>CHAPTER FOUR</vt:lpstr>
      <vt:lpstr>Contents</vt:lpstr>
      <vt:lpstr>Overview of Internet of Things</vt:lpstr>
      <vt:lpstr>Overview of Internet of Things</vt:lpstr>
      <vt:lpstr>Overview of Internet of Things</vt:lpstr>
      <vt:lpstr>Definitions of IOT</vt:lpstr>
      <vt:lpstr>Definitions of IOT</vt:lpstr>
      <vt:lpstr>Definitions of IOT </vt:lpstr>
      <vt:lpstr>Definitions of IOT</vt:lpstr>
      <vt:lpstr>Areas where IOT is applicable</vt:lpstr>
      <vt:lpstr>PowerPoint Presentation</vt:lpstr>
      <vt:lpstr>PowerPoint Presentation</vt:lpstr>
      <vt:lpstr>History of IOT</vt:lpstr>
      <vt:lpstr>History of IOT</vt:lpstr>
      <vt:lpstr>Advantages of IOT</vt:lpstr>
      <vt:lpstr>Advantages of IOT</vt:lpstr>
      <vt:lpstr>  Disadvantage of IOT</vt:lpstr>
      <vt:lpstr>Challenges of IOT </vt:lpstr>
      <vt:lpstr>Challenges of IOT</vt:lpstr>
      <vt:lpstr> How does it work</vt:lpstr>
      <vt:lpstr>Architecture of IoT</vt:lpstr>
      <vt:lpstr>PowerPoint Presentation</vt:lpstr>
      <vt:lpstr>PowerPoint Presentation</vt:lpstr>
      <vt:lpstr>PowerPoint Presentation</vt:lpstr>
      <vt:lpstr>PowerPoint Presentation</vt:lpstr>
      <vt:lpstr>PowerPoint Presentation</vt:lpstr>
      <vt:lpstr>PowerPoint Presentation</vt:lpstr>
      <vt:lpstr>Device and Network</vt:lpstr>
      <vt:lpstr>PowerPoint Presentation</vt:lpstr>
      <vt:lpstr>Applications of IOT</vt:lpstr>
      <vt:lpstr>1. IoT Based Smart Home</vt:lpstr>
      <vt:lpstr>PowerPoint Presentation</vt:lpstr>
      <vt:lpstr>PowerPoint Presentation</vt:lpstr>
      <vt:lpstr>3. IOT based smart Farming </vt:lpstr>
      <vt:lpstr>End of chapter Four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dc:title>
  <dc:creator>ismail - [2010]</dc:creator>
  <cp:lastModifiedBy>Windows User</cp:lastModifiedBy>
  <cp:revision>514</cp:revision>
  <dcterms:created xsi:type="dcterms:W3CDTF">2019-11-23T08:55:41Z</dcterms:created>
  <dcterms:modified xsi:type="dcterms:W3CDTF">2021-05-12T19:01:05Z</dcterms:modified>
</cp:coreProperties>
</file>