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87" r:id="rId3"/>
    <p:sldId id="289" r:id="rId4"/>
    <p:sldId id="257" r:id="rId5"/>
    <p:sldId id="290" r:id="rId6"/>
    <p:sldId id="258" r:id="rId7"/>
    <p:sldId id="291" r:id="rId8"/>
    <p:sldId id="259" r:id="rId9"/>
    <p:sldId id="260" r:id="rId10"/>
    <p:sldId id="261" r:id="rId11"/>
    <p:sldId id="263" r:id="rId12"/>
    <p:sldId id="264" r:id="rId13"/>
    <p:sldId id="292" r:id="rId14"/>
    <p:sldId id="293" r:id="rId15"/>
    <p:sldId id="294" r:id="rId16"/>
    <p:sldId id="286" r:id="rId17"/>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E2E7DE-B5BB-4F71-9E69-F33BA59AB73B}">
  <a:tblStyle styleId="{6BE2E7DE-B5BB-4F71-9E69-F33BA59AB7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22" autoAdjust="0"/>
    <p:restoredTop sz="92308" autoAdjust="0"/>
  </p:normalViewPr>
  <p:slideViewPr>
    <p:cSldViewPr snapToGrid="0">
      <p:cViewPr>
        <p:scale>
          <a:sx n="54" d="100"/>
          <a:sy n="54" d="100"/>
        </p:scale>
        <p:origin x="1284" y="5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f91e56f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f91e56f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f91e56f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f91e56f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18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f91e56f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f91e56f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6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f91e56f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f91e56f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0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5f91e56f3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5f91e56f3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98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5f91e56f3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5f91e56f3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5f91e56f3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5f91e56f3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5f91e56f3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5f91e56f3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8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5f91e56f3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5f91e56f3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5f91e56f3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5f91e56f3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5f91e56f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5f91e56f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5f91e56f3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5f91e56f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56617"/>
            <a:ext cx="3054600" cy="254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Forecast de Montos y Montos Financiados por Xepelin</a:t>
            </a:r>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Datos analizados</a:t>
            </a:r>
            <a:endParaRPr/>
          </a:p>
        </p:txBody>
      </p:sp>
      <p:sp>
        <p:nvSpPr>
          <p:cNvPr id="92" name="Google Shape;92;p18"/>
          <p:cNvSpPr txBox="1">
            <a:spLocks noGrp="1"/>
          </p:cNvSpPr>
          <p:nvPr>
            <p:ph type="body" idx="1"/>
          </p:nvPr>
        </p:nvSpPr>
        <p:spPr>
          <a:xfrm>
            <a:off x="519545" y="1513565"/>
            <a:ext cx="7232100" cy="2533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pitchFamily="34" charset="0"/>
              <a:buChar char="•"/>
            </a:pPr>
            <a:r>
              <a:rPr lang="es" sz="1400" dirty="0"/>
              <a:t>1200 pagos</a:t>
            </a:r>
          </a:p>
          <a:p>
            <a:pPr marL="88900" lvl="0" indent="0" algn="l" rtl="0">
              <a:spcBef>
                <a:spcPts val="0"/>
              </a:spcBef>
              <a:spcAft>
                <a:spcPts val="0"/>
              </a:spcAft>
              <a:buSzPts val="2200"/>
              <a:buNone/>
            </a:pPr>
            <a:endParaRPr lang="es" sz="1400" dirty="0"/>
          </a:p>
          <a:p>
            <a:pPr marL="457200" lvl="0" indent="-368300" algn="l" rtl="0">
              <a:spcBef>
                <a:spcPts val="0"/>
              </a:spcBef>
              <a:spcAft>
                <a:spcPts val="0"/>
              </a:spcAft>
              <a:buSzPts val="2200"/>
              <a:buFont typeface="Arial" panose="020B0604020202020204" pitchFamily="34" charset="0"/>
              <a:buChar char="•"/>
            </a:pPr>
            <a:r>
              <a:rPr lang="es-ES" sz="1400" dirty="0"/>
              <a:t>Se</a:t>
            </a:r>
            <a:r>
              <a:rPr lang="es" sz="1400" dirty="0"/>
              <a:t> asumio que los pagos fallidos y en proceso no son importantes para la prediccion, por ello se decidio ignorar estos pagos.</a:t>
            </a:r>
            <a:endParaRPr sz="14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Modelamiento</a:t>
            </a:r>
            <a:endParaRPr dirty="0"/>
          </a:p>
        </p:txBody>
      </p:sp>
      <p:sp>
        <p:nvSpPr>
          <p:cNvPr id="4" name="Google Shape;92;p18">
            <a:extLst>
              <a:ext uri="{FF2B5EF4-FFF2-40B4-BE49-F238E27FC236}">
                <a16:creationId xmlns:a16="http://schemas.microsoft.com/office/drawing/2014/main" id="{71DDCCEE-D285-4AC6-A4AD-0C67A73D5D1B}"/>
              </a:ext>
            </a:extLst>
          </p:cNvPr>
          <p:cNvSpPr txBox="1">
            <a:spLocks noGrp="1"/>
          </p:cNvSpPr>
          <p:nvPr>
            <p:ph type="body" idx="1"/>
          </p:nvPr>
        </p:nvSpPr>
        <p:spPr>
          <a:xfrm>
            <a:off x="519544" y="1513565"/>
            <a:ext cx="8312755" cy="25332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lang="es" sz="1400" dirty="0"/>
          </a:p>
          <a:p>
            <a:pPr marL="457200" lvl="0" indent="-368300" algn="just" rtl="0">
              <a:spcBef>
                <a:spcPts val="0"/>
              </a:spcBef>
              <a:spcAft>
                <a:spcPts val="0"/>
              </a:spcAft>
              <a:buSzPts val="2200"/>
              <a:buFont typeface="Arial" panose="020B0604020202020204" pitchFamily="34" charset="0"/>
              <a:buChar char="•"/>
            </a:pPr>
            <a:r>
              <a:rPr lang="es-BO" sz="1400" dirty="0"/>
              <a:t>Los mas importante es convertir los datos en una serie de tiempo para poder analizar su descomposición.</a:t>
            </a:r>
          </a:p>
          <a:p>
            <a:pPr marL="457200" lvl="0" indent="-368300" algn="just" rtl="0">
              <a:spcBef>
                <a:spcPts val="0"/>
              </a:spcBef>
              <a:spcAft>
                <a:spcPts val="0"/>
              </a:spcAft>
              <a:buSzPts val="2200"/>
              <a:buFont typeface="Arial" panose="020B0604020202020204" pitchFamily="34" charset="0"/>
              <a:buChar char="•"/>
            </a:pPr>
            <a:r>
              <a:rPr lang="es-BO" sz="1400" dirty="0"/>
              <a:t>Se decidió utilizar Arima ya que este método permite pronosticar de manera sencilla, además como se puede observar la cantidad de datos es muy poca considerando que cuando se convirtió a una serie de tiempo solo se tenían 106 datos.</a:t>
            </a:r>
          </a:p>
          <a:p>
            <a:pPr marL="457200" lvl="0" indent="-368300" algn="just" rtl="0">
              <a:spcBef>
                <a:spcPts val="0"/>
              </a:spcBef>
              <a:spcAft>
                <a:spcPts val="0"/>
              </a:spcAft>
              <a:buSzPts val="2200"/>
              <a:buFont typeface="Arial" panose="020B0604020202020204" pitchFamily="34" charset="0"/>
              <a:buChar char="•"/>
            </a:pPr>
            <a:r>
              <a:rPr lang="es-BO" sz="1400" dirty="0"/>
              <a:t>Además se analizo de igual manera utilizar XGBoost porque por un lado este algoritmo permite pronosticar de una manera precisa y se pueden manejar datos faltantes como es el caso de este modelo que existen días sin transacciones.</a:t>
            </a:r>
            <a:endParaRPr sz="14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Resultados</a:t>
            </a:r>
            <a:endParaRPr dirty="0"/>
          </a:p>
        </p:txBody>
      </p:sp>
      <p:pic>
        <p:nvPicPr>
          <p:cNvPr id="3" name="Imagen 2">
            <a:extLst>
              <a:ext uri="{FF2B5EF4-FFF2-40B4-BE49-F238E27FC236}">
                <a16:creationId xmlns:a16="http://schemas.microsoft.com/office/drawing/2014/main" id="{136D5FE0-6619-4919-91D5-F06C619A005F}"/>
              </a:ext>
            </a:extLst>
          </p:cNvPr>
          <p:cNvPicPr>
            <a:picLocks noChangeAspect="1"/>
          </p:cNvPicPr>
          <p:nvPr/>
        </p:nvPicPr>
        <p:blipFill>
          <a:blip r:embed="rId3"/>
          <a:stretch>
            <a:fillRect/>
          </a:stretch>
        </p:blipFill>
        <p:spPr>
          <a:xfrm>
            <a:off x="228574" y="1147225"/>
            <a:ext cx="5139074" cy="3534909"/>
          </a:xfrm>
          <a:prstGeom prst="rect">
            <a:avLst/>
          </a:prstGeom>
        </p:spPr>
      </p:pic>
      <p:sp>
        <p:nvSpPr>
          <p:cNvPr id="8" name="Google Shape;92;p18">
            <a:extLst>
              <a:ext uri="{FF2B5EF4-FFF2-40B4-BE49-F238E27FC236}">
                <a16:creationId xmlns:a16="http://schemas.microsoft.com/office/drawing/2014/main" id="{A6FBBB69-F786-4170-AD7F-023F62BFEEAD}"/>
              </a:ext>
            </a:extLst>
          </p:cNvPr>
          <p:cNvSpPr txBox="1">
            <a:spLocks noGrp="1"/>
          </p:cNvSpPr>
          <p:nvPr>
            <p:ph type="body" idx="1"/>
          </p:nvPr>
        </p:nvSpPr>
        <p:spPr>
          <a:xfrm>
            <a:off x="5367648" y="967300"/>
            <a:ext cx="3464651" cy="25332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lang="es" sz="1400" dirty="0"/>
          </a:p>
          <a:p>
            <a:pPr marL="457200" lvl="0" indent="-368300" algn="just" rtl="0">
              <a:spcBef>
                <a:spcPts val="0"/>
              </a:spcBef>
              <a:spcAft>
                <a:spcPts val="0"/>
              </a:spcAft>
              <a:buSzPts val="2200"/>
              <a:buFont typeface="Arial" panose="020B0604020202020204" pitchFamily="34" charset="0"/>
              <a:buChar char="•"/>
            </a:pPr>
            <a:r>
              <a:rPr lang="es-BO" sz="1400" dirty="0"/>
              <a:t>Luego de revisar métricas de performance como MAE, RMS,R2,MAE.</a:t>
            </a:r>
          </a:p>
          <a:p>
            <a:pPr marL="457200" lvl="0" indent="-368300" algn="just" rtl="0">
              <a:spcBef>
                <a:spcPts val="0"/>
              </a:spcBef>
              <a:spcAft>
                <a:spcPts val="0"/>
              </a:spcAft>
              <a:buSzPts val="2200"/>
              <a:buFont typeface="Arial" panose="020B0604020202020204" pitchFamily="34" charset="0"/>
              <a:buChar char="•"/>
            </a:pPr>
            <a:r>
              <a:rPr lang="es-BO" sz="1400" dirty="0"/>
              <a:t>Se pudo concluir que el ajuste es </a:t>
            </a:r>
            <a:r>
              <a:rPr lang="es-BO" sz="1400" dirty="0" err="1"/>
              <a:t>inapropiando</a:t>
            </a:r>
            <a:r>
              <a:rPr lang="es-BO" sz="1400" dirty="0"/>
              <a:t>, esto se debe principalmente a la falta de datos, y el análisis del manejo en los días que no se tienen transacciones. Para este caso se supuso que en esos días el monto era cero, pero esto se podría tomar de una manera distinta aplicando promedios para evitarlo.</a:t>
            </a: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Alternativas para mejorar el modelo</a:t>
            </a:r>
            <a:endParaRPr dirty="0"/>
          </a:p>
        </p:txBody>
      </p:sp>
      <p:sp>
        <p:nvSpPr>
          <p:cNvPr id="8" name="Google Shape;92;p18">
            <a:extLst>
              <a:ext uri="{FF2B5EF4-FFF2-40B4-BE49-F238E27FC236}">
                <a16:creationId xmlns:a16="http://schemas.microsoft.com/office/drawing/2014/main" id="{A6FBBB69-F786-4170-AD7F-023F62BFEEAD}"/>
              </a:ext>
            </a:extLst>
          </p:cNvPr>
          <p:cNvSpPr txBox="1">
            <a:spLocks noGrp="1"/>
          </p:cNvSpPr>
          <p:nvPr>
            <p:ph type="body" idx="1"/>
          </p:nvPr>
        </p:nvSpPr>
        <p:spPr>
          <a:xfrm>
            <a:off x="311700" y="967299"/>
            <a:ext cx="8520599" cy="3379069"/>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lang="es" sz="1400" dirty="0"/>
          </a:p>
          <a:p>
            <a:pPr marL="88900" lvl="0" indent="0" algn="just" rtl="0">
              <a:spcBef>
                <a:spcPts val="0"/>
              </a:spcBef>
              <a:spcAft>
                <a:spcPts val="0"/>
              </a:spcAft>
              <a:buSzPts val="2200"/>
              <a:buNone/>
            </a:pPr>
            <a:r>
              <a:rPr lang="es-ES" sz="1400" dirty="0"/>
              <a:t>Lo que podemos ver de igual manera que usando ARIMA y </a:t>
            </a:r>
            <a:r>
              <a:rPr lang="es-ES" sz="1400" dirty="0" err="1"/>
              <a:t>XGBoost</a:t>
            </a:r>
            <a:r>
              <a:rPr lang="es-ES" sz="1400" dirty="0"/>
              <a:t> se puede notar que es poco preciso pero mejor que </a:t>
            </a:r>
            <a:r>
              <a:rPr lang="es-ES" sz="1400" dirty="0" err="1"/>
              <a:t>AutoArima</a:t>
            </a:r>
            <a:r>
              <a:rPr lang="es-ES" sz="1400" dirty="0"/>
              <a:t> sin embargo para optimizar el modelo se </a:t>
            </a:r>
            <a:r>
              <a:rPr lang="es-ES" sz="1400" dirty="0" err="1"/>
              <a:t>tomaria</a:t>
            </a:r>
            <a:r>
              <a:rPr lang="es-ES" sz="1400" dirty="0"/>
              <a:t> las siguientes consideraciones:</a:t>
            </a:r>
          </a:p>
          <a:p>
            <a:pPr marL="457200" lvl="0" indent="-368300" algn="just" rtl="0">
              <a:spcBef>
                <a:spcPts val="0"/>
              </a:spcBef>
              <a:spcAft>
                <a:spcPts val="0"/>
              </a:spcAft>
              <a:buSzPts val="2200"/>
              <a:buFont typeface="Arial" panose="020B0604020202020204" pitchFamily="34" charset="0"/>
              <a:buChar char="•"/>
            </a:pPr>
            <a:endParaRPr lang="es-ES" sz="1400" dirty="0"/>
          </a:p>
          <a:p>
            <a:pPr marL="457200" lvl="0" indent="-368300" algn="just" rtl="0">
              <a:spcBef>
                <a:spcPts val="0"/>
              </a:spcBef>
              <a:spcAft>
                <a:spcPts val="0"/>
              </a:spcAft>
              <a:buSzPts val="2200"/>
              <a:buFont typeface="Arial" panose="020B0604020202020204" pitchFamily="34" charset="0"/>
              <a:buChar char="•"/>
            </a:pPr>
            <a:r>
              <a:rPr lang="es-ES" sz="1400" dirty="0"/>
              <a:t>Utilizar mas datos para mejorar el performance</a:t>
            </a:r>
          </a:p>
          <a:p>
            <a:pPr marL="457200" lvl="0" indent="-368300" algn="just" rtl="0">
              <a:spcBef>
                <a:spcPts val="0"/>
              </a:spcBef>
              <a:spcAft>
                <a:spcPts val="0"/>
              </a:spcAft>
              <a:buSzPts val="2200"/>
              <a:buFont typeface="Arial" panose="020B0604020202020204" pitchFamily="34" charset="0"/>
              <a:buChar char="•"/>
            </a:pPr>
            <a:r>
              <a:rPr lang="es-ES" sz="1400" dirty="0"/>
              <a:t>Utilizar variables </a:t>
            </a:r>
            <a:r>
              <a:rPr lang="es-ES" sz="1400" dirty="0" err="1"/>
              <a:t>exogenas</a:t>
            </a:r>
            <a:r>
              <a:rPr lang="es-ES" sz="1400" dirty="0"/>
              <a:t> que permitan ayudar o identificar cierto </a:t>
            </a:r>
            <a:r>
              <a:rPr lang="es-ES" sz="1400" dirty="0" err="1"/>
              <a:t>patron</a:t>
            </a:r>
            <a:r>
              <a:rPr lang="es-ES" sz="1400" dirty="0"/>
              <a:t> que mejore el </a:t>
            </a:r>
            <a:r>
              <a:rPr lang="es-ES" sz="1400" dirty="0" err="1"/>
              <a:t>accuracy</a:t>
            </a:r>
            <a:endParaRPr lang="es-ES" sz="1400" dirty="0"/>
          </a:p>
          <a:p>
            <a:pPr marL="457200" lvl="0" indent="-368300" algn="just" rtl="0">
              <a:spcBef>
                <a:spcPts val="0"/>
              </a:spcBef>
              <a:spcAft>
                <a:spcPts val="0"/>
              </a:spcAft>
              <a:buSzPts val="2200"/>
              <a:buFont typeface="Arial" panose="020B0604020202020204" pitchFamily="34" charset="0"/>
              <a:buChar char="•"/>
            </a:pPr>
            <a:r>
              <a:rPr lang="es-ES" sz="1400" dirty="0"/>
              <a:t>Utilizar </a:t>
            </a:r>
            <a:r>
              <a:rPr lang="es-ES" sz="1400" dirty="0" err="1"/>
              <a:t>hiperparametros</a:t>
            </a:r>
            <a:r>
              <a:rPr lang="es-ES" sz="1400" dirty="0"/>
              <a:t> para ayudar a mejorar al modelo</a:t>
            </a:r>
          </a:p>
          <a:p>
            <a:pPr marL="457200" lvl="0" indent="-368300" algn="just" rtl="0">
              <a:spcBef>
                <a:spcPts val="0"/>
              </a:spcBef>
              <a:spcAft>
                <a:spcPts val="0"/>
              </a:spcAft>
              <a:buSzPts val="2200"/>
              <a:buFont typeface="Arial" panose="020B0604020202020204" pitchFamily="34" charset="0"/>
              <a:buChar char="•"/>
            </a:pPr>
            <a:r>
              <a:rPr lang="es-ES" sz="1400" dirty="0"/>
              <a:t>Utilizar </a:t>
            </a:r>
            <a:r>
              <a:rPr lang="es-ES" sz="1400" dirty="0" err="1"/>
              <a:t>tecnicas</a:t>
            </a:r>
            <a:r>
              <a:rPr lang="es-ES" sz="1400" dirty="0"/>
              <a:t> como </a:t>
            </a:r>
            <a:r>
              <a:rPr lang="es-ES" sz="1400" dirty="0" err="1"/>
              <a:t>GridSearch</a:t>
            </a:r>
            <a:r>
              <a:rPr lang="es-ES" sz="1400" dirty="0"/>
              <a:t>.</a:t>
            </a:r>
            <a:endParaRPr lang="es-BO" sz="1400" dirty="0"/>
          </a:p>
        </p:txBody>
      </p:sp>
    </p:spTree>
    <p:extLst>
      <p:ext uri="{BB962C8B-B14F-4D97-AF65-F5344CB8AC3E}">
        <p14:creationId xmlns:p14="http://schemas.microsoft.com/office/powerpoint/2010/main" val="132392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Ventajas de Aplicar el Modelo</a:t>
            </a:r>
            <a:endParaRPr dirty="0"/>
          </a:p>
        </p:txBody>
      </p:sp>
      <p:sp>
        <p:nvSpPr>
          <p:cNvPr id="8" name="Google Shape;92;p18">
            <a:extLst>
              <a:ext uri="{FF2B5EF4-FFF2-40B4-BE49-F238E27FC236}">
                <a16:creationId xmlns:a16="http://schemas.microsoft.com/office/drawing/2014/main" id="{A6FBBB69-F786-4170-AD7F-023F62BFEEAD}"/>
              </a:ext>
            </a:extLst>
          </p:cNvPr>
          <p:cNvSpPr txBox="1">
            <a:spLocks noGrp="1"/>
          </p:cNvSpPr>
          <p:nvPr>
            <p:ph type="body" idx="1"/>
          </p:nvPr>
        </p:nvSpPr>
        <p:spPr>
          <a:xfrm>
            <a:off x="311700" y="967299"/>
            <a:ext cx="8520599" cy="3379069"/>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lang="es" sz="1400" dirty="0"/>
          </a:p>
          <a:p>
            <a:pPr marL="88900" lvl="0" indent="0" algn="just" rtl="0">
              <a:spcBef>
                <a:spcPts val="0"/>
              </a:spcBef>
              <a:spcAft>
                <a:spcPts val="0"/>
              </a:spcAft>
              <a:buSzPts val="2200"/>
              <a:buNone/>
            </a:pPr>
            <a:r>
              <a:rPr lang="es-ES" sz="1400" dirty="0"/>
              <a:t>Luego de aplicar estrategias para mejorar el performance del modelo, este podría tener las siguientes ventajas:</a:t>
            </a:r>
          </a:p>
          <a:p>
            <a:pPr marL="88900" lvl="0" indent="0" algn="just" rtl="0">
              <a:spcBef>
                <a:spcPts val="0"/>
              </a:spcBef>
              <a:spcAft>
                <a:spcPts val="0"/>
              </a:spcAft>
              <a:buSzPts val="2200"/>
              <a:buNone/>
            </a:pPr>
            <a:endParaRPr lang="es-ES" sz="1400" dirty="0"/>
          </a:p>
          <a:p>
            <a:pPr marL="88900" lvl="0" indent="0" algn="just" rtl="0">
              <a:spcBef>
                <a:spcPts val="0"/>
              </a:spcBef>
              <a:spcAft>
                <a:spcPts val="0"/>
              </a:spcAft>
              <a:buSzPts val="2200"/>
              <a:buNone/>
            </a:pPr>
            <a:r>
              <a:rPr lang="es-ES" sz="1400" dirty="0"/>
              <a:t>Permitiría tener la información para que los gerentes y personas del negocio pueda desarrollar estrategias preventivas que ayuden a mejorar ciertos </a:t>
            </a:r>
            <a:r>
              <a:rPr lang="es-ES" sz="1400" dirty="0" err="1"/>
              <a:t>KPIs</a:t>
            </a:r>
            <a:r>
              <a:rPr lang="es-ES" sz="1400" dirty="0"/>
              <a:t> basados en las variables analizadas</a:t>
            </a:r>
          </a:p>
          <a:p>
            <a:pPr marL="88900" lvl="0" indent="0" algn="just" rtl="0">
              <a:spcBef>
                <a:spcPts val="0"/>
              </a:spcBef>
              <a:spcAft>
                <a:spcPts val="0"/>
              </a:spcAft>
              <a:buSzPts val="2200"/>
              <a:buNone/>
            </a:pPr>
            <a:endParaRPr lang="es-ES" sz="1400" dirty="0"/>
          </a:p>
          <a:p>
            <a:pPr marL="88900" lvl="0" indent="0" algn="just" rtl="0">
              <a:spcBef>
                <a:spcPts val="0"/>
              </a:spcBef>
              <a:spcAft>
                <a:spcPts val="0"/>
              </a:spcAft>
              <a:buSzPts val="2200"/>
              <a:buNone/>
            </a:pPr>
            <a:r>
              <a:rPr lang="es-ES" sz="1400" dirty="0"/>
              <a:t>Además se podría conocer el monto financiado de Xepelin para tomar acciones en base a ello.</a:t>
            </a:r>
          </a:p>
        </p:txBody>
      </p:sp>
    </p:spTree>
    <p:extLst>
      <p:ext uri="{BB962C8B-B14F-4D97-AF65-F5344CB8AC3E}">
        <p14:creationId xmlns:p14="http://schemas.microsoft.com/office/powerpoint/2010/main" val="85215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Problemas para la empresa</a:t>
            </a:r>
            <a:endParaRPr dirty="0"/>
          </a:p>
        </p:txBody>
      </p:sp>
      <p:sp>
        <p:nvSpPr>
          <p:cNvPr id="8" name="Google Shape;92;p18">
            <a:extLst>
              <a:ext uri="{FF2B5EF4-FFF2-40B4-BE49-F238E27FC236}">
                <a16:creationId xmlns:a16="http://schemas.microsoft.com/office/drawing/2014/main" id="{A6FBBB69-F786-4170-AD7F-023F62BFEEAD}"/>
              </a:ext>
            </a:extLst>
          </p:cNvPr>
          <p:cNvSpPr txBox="1">
            <a:spLocks noGrp="1"/>
          </p:cNvSpPr>
          <p:nvPr>
            <p:ph type="body" idx="1"/>
          </p:nvPr>
        </p:nvSpPr>
        <p:spPr>
          <a:xfrm>
            <a:off x="311700" y="967299"/>
            <a:ext cx="8520599" cy="3379069"/>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endParaRPr lang="es" sz="1400" dirty="0"/>
          </a:p>
          <a:p>
            <a:pPr marL="88900" lvl="0" indent="0" algn="just" rtl="0">
              <a:spcBef>
                <a:spcPts val="0"/>
              </a:spcBef>
              <a:spcAft>
                <a:spcPts val="0"/>
              </a:spcAft>
              <a:buSzPts val="2200"/>
              <a:buNone/>
            </a:pPr>
            <a:r>
              <a:rPr lang="es-ES" sz="1400" dirty="0"/>
              <a:t>Las observaciones que tendría que tener la empresa son las siguientes:</a:t>
            </a:r>
          </a:p>
          <a:p>
            <a:pPr marL="374650" lvl="0" indent="-285750" algn="just" rtl="0">
              <a:spcBef>
                <a:spcPts val="0"/>
              </a:spcBef>
              <a:spcAft>
                <a:spcPts val="0"/>
              </a:spcAft>
              <a:buSzPts val="2200"/>
              <a:buFont typeface="Arial" panose="020B0604020202020204" pitchFamily="34" charset="0"/>
              <a:buChar char="•"/>
            </a:pPr>
            <a:r>
              <a:rPr lang="es-ES" sz="1400" dirty="0"/>
              <a:t>Se debe tener todo un ambiente en producción para poder automatizar este modelo</a:t>
            </a:r>
          </a:p>
          <a:p>
            <a:pPr marL="374650" lvl="0" indent="-285750" algn="just" rtl="0">
              <a:spcBef>
                <a:spcPts val="0"/>
              </a:spcBef>
              <a:spcAft>
                <a:spcPts val="0"/>
              </a:spcAft>
              <a:buSzPts val="2200"/>
              <a:buFont typeface="Arial" panose="020B0604020202020204" pitchFamily="34" charset="0"/>
              <a:buChar char="•"/>
            </a:pPr>
            <a:r>
              <a:rPr lang="es-ES" sz="1400" dirty="0"/>
              <a:t>Se debe tener la suficiente cantidad de datos para mejorar el performance</a:t>
            </a:r>
          </a:p>
          <a:p>
            <a:pPr marL="374650" lvl="0" indent="-285750" algn="just" rtl="0">
              <a:spcBef>
                <a:spcPts val="0"/>
              </a:spcBef>
              <a:spcAft>
                <a:spcPts val="0"/>
              </a:spcAft>
              <a:buSzPts val="2200"/>
              <a:buFont typeface="Arial" panose="020B0604020202020204" pitchFamily="34" charset="0"/>
              <a:buChar char="•"/>
            </a:pPr>
            <a:r>
              <a:rPr lang="es-ES" sz="1400" dirty="0"/>
              <a:t>Se le debe dar mantenimiento al modelo, es decir monitorear el performance y ajustar en caso de ser necesario.</a:t>
            </a:r>
          </a:p>
        </p:txBody>
      </p:sp>
    </p:spTree>
    <p:extLst>
      <p:ext uri="{BB962C8B-B14F-4D97-AF65-F5344CB8AC3E}">
        <p14:creationId xmlns:p14="http://schemas.microsoft.com/office/powerpoint/2010/main" val="113556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Pasos a seguir</a:t>
            </a:r>
            <a:endParaRPr/>
          </a:p>
        </p:txBody>
      </p:sp>
      <p:sp>
        <p:nvSpPr>
          <p:cNvPr id="264" name="Google Shape;264;p43"/>
          <p:cNvSpPr txBox="1">
            <a:spLocks noGrp="1"/>
          </p:cNvSpPr>
          <p:nvPr>
            <p:ph type="body" idx="1"/>
          </p:nvPr>
        </p:nvSpPr>
        <p:spPr>
          <a:xfrm>
            <a:off x="1600200" y="1561066"/>
            <a:ext cx="5132100" cy="2533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endParaRPr lang="es" sz="2200" dirty="0"/>
          </a:p>
          <a:p>
            <a:pPr indent="-368300">
              <a:buSzPts val="2200"/>
              <a:buFont typeface="Open Sans"/>
              <a:buChar char="➔"/>
            </a:pPr>
            <a:r>
              <a:rPr lang="es-ES" dirty="0"/>
              <a:t>Extraer la suficiente cantidad de datos</a:t>
            </a:r>
          </a:p>
          <a:p>
            <a:pPr indent="-368300">
              <a:buSzPts val="2200"/>
              <a:buFont typeface="Open Sans"/>
              <a:buChar char="➔"/>
            </a:pPr>
            <a:r>
              <a:rPr lang="es-ES" sz="1800" dirty="0"/>
              <a:t>Ajustar el modelo para mejorar el performance</a:t>
            </a:r>
            <a:endParaRPr lang="es-ES" dirty="0"/>
          </a:p>
          <a:p>
            <a:pPr indent="-368300">
              <a:buSzPts val="2200"/>
              <a:buFont typeface="Open Sans"/>
              <a:buChar char="➔"/>
            </a:pPr>
            <a:r>
              <a:rPr lang="es-ES" sz="1800" dirty="0"/>
              <a:t>Realizar pruebas</a:t>
            </a:r>
          </a:p>
          <a:p>
            <a:pPr indent="-368300">
              <a:buSzPts val="2200"/>
              <a:buFont typeface="Open Sans"/>
              <a:buChar char="➔"/>
            </a:pPr>
            <a:r>
              <a:rPr lang="es-ES" dirty="0"/>
              <a:t>Desplegar el modelo</a:t>
            </a:r>
          </a:p>
          <a:p>
            <a:pPr marL="457200" lvl="0" indent="-368300" algn="l" rtl="0">
              <a:spcBef>
                <a:spcPts val="0"/>
              </a:spcBef>
              <a:spcAft>
                <a:spcPts val="0"/>
              </a:spcAft>
              <a:buSzPts val="2200"/>
              <a:buChar char="➔"/>
            </a:pPr>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827225"/>
            <a:ext cx="3054600" cy="254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Definicion del Problema</a:t>
            </a:r>
            <a:endParaRPr dirty="0"/>
          </a:p>
        </p:txBody>
      </p:sp>
    </p:spTree>
    <p:extLst>
      <p:ext uri="{BB962C8B-B14F-4D97-AF65-F5344CB8AC3E}">
        <p14:creationId xmlns:p14="http://schemas.microsoft.com/office/powerpoint/2010/main" val="1594950790"/>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9023F-9C93-45E8-AD9C-7E0253D8C344}"/>
              </a:ext>
            </a:extLst>
          </p:cNvPr>
          <p:cNvSpPr>
            <a:spLocks noGrp="1"/>
          </p:cNvSpPr>
          <p:nvPr>
            <p:ph type="title"/>
          </p:nvPr>
        </p:nvSpPr>
        <p:spPr/>
        <p:txBody>
          <a:bodyPr/>
          <a:lstStyle/>
          <a:p>
            <a:r>
              <a:rPr lang="en-US" dirty="0" err="1"/>
              <a:t>Objetivo</a:t>
            </a:r>
            <a:endParaRPr lang="es-ES" dirty="0"/>
          </a:p>
        </p:txBody>
      </p:sp>
      <p:sp>
        <p:nvSpPr>
          <p:cNvPr id="3" name="Marcador de texto 2">
            <a:extLst>
              <a:ext uri="{FF2B5EF4-FFF2-40B4-BE49-F238E27FC236}">
                <a16:creationId xmlns:a16="http://schemas.microsoft.com/office/drawing/2014/main" id="{6A1D1DD3-3C2E-42EF-86E4-B9E3BD802E31}"/>
              </a:ext>
            </a:extLst>
          </p:cNvPr>
          <p:cNvSpPr>
            <a:spLocks noGrp="1"/>
          </p:cNvSpPr>
          <p:nvPr>
            <p:ph type="body" idx="1"/>
          </p:nvPr>
        </p:nvSpPr>
        <p:spPr/>
        <p:txBody>
          <a:bodyPr/>
          <a:lstStyle/>
          <a:p>
            <a:endParaRPr lang="es-ES" dirty="0"/>
          </a:p>
          <a:p>
            <a:r>
              <a:rPr lang="es-ES" dirty="0"/>
              <a:t>Analizar los datos transaccionales disponibles. </a:t>
            </a:r>
          </a:p>
          <a:p>
            <a:endParaRPr lang="es-ES" dirty="0"/>
          </a:p>
          <a:p>
            <a:r>
              <a:rPr lang="es-ES" dirty="0"/>
              <a:t>Generar un modelo que permita predecir cuánto dinero se pagará a través de este producto y cuanto se financiará por Xepelin.</a:t>
            </a:r>
          </a:p>
        </p:txBody>
      </p:sp>
    </p:spTree>
    <p:extLst>
      <p:ext uri="{BB962C8B-B14F-4D97-AF65-F5344CB8AC3E}">
        <p14:creationId xmlns:p14="http://schemas.microsoft.com/office/powerpoint/2010/main" val="15706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Resultados obtenidos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45905-2AAA-4C37-AA22-36457678FFA6}"/>
              </a:ext>
            </a:extLst>
          </p:cNvPr>
          <p:cNvSpPr>
            <a:spLocks noGrp="1"/>
          </p:cNvSpPr>
          <p:nvPr>
            <p:ph type="title"/>
          </p:nvPr>
        </p:nvSpPr>
        <p:spPr/>
        <p:txBody>
          <a:bodyPr/>
          <a:lstStyle/>
          <a:p>
            <a:r>
              <a:rPr lang="en-US" dirty="0" err="1"/>
              <a:t>Analisis</a:t>
            </a:r>
            <a:r>
              <a:rPr lang="en-US" dirty="0"/>
              <a:t> de </a:t>
            </a:r>
            <a:r>
              <a:rPr lang="en-US" dirty="0" err="1"/>
              <a:t>Datos</a:t>
            </a:r>
            <a:endParaRPr lang="es-ES" dirty="0"/>
          </a:p>
        </p:txBody>
      </p:sp>
      <p:sp>
        <p:nvSpPr>
          <p:cNvPr id="3" name="Marcador de texto 2">
            <a:extLst>
              <a:ext uri="{FF2B5EF4-FFF2-40B4-BE49-F238E27FC236}">
                <a16:creationId xmlns:a16="http://schemas.microsoft.com/office/drawing/2014/main" id="{4EFD3569-7988-4348-8586-C428DF9B1F56}"/>
              </a:ext>
            </a:extLst>
          </p:cNvPr>
          <p:cNvSpPr>
            <a:spLocks noGrp="1"/>
          </p:cNvSpPr>
          <p:nvPr>
            <p:ph type="body" idx="1"/>
          </p:nvPr>
        </p:nvSpPr>
        <p:spPr/>
        <p:txBody>
          <a:bodyPr/>
          <a:lstStyle/>
          <a:p>
            <a:endParaRPr lang="en-US" dirty="0"/>
          </a:p>
          <a:p>
            <a:pPr marL="114300" indent="0">
              <a:buNone/>
            </a:pPr>
            <a:r>
              <a:rPr lang="en-US" dirty="0" err="1"/>
              <a:t>Luego</a:t>
            </a:r>
            <a:r>
              <a:rPr lang="en-US" dirty="0"/>
              <a:t> de </a:t>
            </a:r>
            <a:r>
              <a:rPr lang="en-US" dirty="0" err="1"/>
              <a:t>analizar</a:t>
            </a:r>
            <a:r>
              <a:rPr lang="en-US" dirty="0"/>
              <a:t> los </a:t>
            </a:r>
            <a:r>
              <a:rPr lang="en-US" dirty="0" err="1"/>
              <a:t>datos</a:t>
            </a:r>
            <a:r>
              <a:rPr lang="en-US" dirty="0"/>
              <a:t> se </a:t>
            </a:r>
            <a:r>
              <a:rPr lang="en-US" dirty="0" err="1"/>
              <a:t>observa</a:t>
            </a:r>
            <a:r>
              <a:rPr lang="en-US" dirty="0"/>
              <a:t> que es </a:t>
            </a:r>
            <a:r>
              <a:rPr lang="en-US" dirty="0" err="1"/>
              <a:t>necesario</a:t>
            </a:r>
            <a:r>
              <a:rPr lang="es-BO" dirty="0"/>
              <a:t>:</a:t>
            </a:r>
          </a:p>
          <a:p>
            <a:pPr marL="114300" indent="0">
              <a:buNone/>
            </a:pPr>
            <a:endParaRPr lang="en-US" dirty="0"/>
          </a:p>
          <a:p>
            <a:r>
              <a:rPr lang="en-US" dirty="0" err="1"/>
              <a:t>Convertir</a:t>
            </a:r>
            <a:r>
              <a:rPr lang="en-US" dirty="0"/>
              <a:t> los </a:t>
            </a:r>
            <a:r>
              <a:rPr lang="en-US" dirty="0" err="1"/>
              <a:t>datos</a:t>
            </a:r>
            <a:r>
              <a:rPr lang="en-US" dirty="0"/>
              <a:t> </a:t>
            </a:r>
            <a:r>
              <a:rPr lang="en-US" dirty="0" err="1"/>
              <a:t>analizados</a:t>
            </a:r>
            <a:r>
              <a:rPr lang="en-US" dirty="0"/>
              <a:t> a una </a:t>
            </a:r>
            <a:r>
              <a:rPr lang="en-US" dirty="0" err="1"/>
              <a:t>serie</a:t>
            </a:r>
            <a:r>
              <a:rPr lang="en-US" dirty="0"/>
              <a:t> de </a:t>
            </a:r>
            <a:r>
              <a:rPr lang="en-US" dirty="0" err="1"/>
              <a:t>tiempo</a:t>
            </a:r>
            <a:r>
              <a:rPr lang="en-US" dirty="0"/>
              <a:t> con </a:t>
            </a:r>
            <a:r>
              <a:rPr lang="en-US" dirty="0" err="1"/>
              <a:t>el</a:t>
            </a:r>
            <a:r>
              <a:rPr lang="en-US" dirty="0"/>
              <a:t> </a:t>
            </a:r>
            <a:r>
              <a:rPr lang="en-US" dirty="0" err="1"/>
              <a:t>objetivo</a:t>
            </a:r>
            <a:r>
              <a:rPr lang="en-US" dirty="0"/>
              <a:t> de </a:t>
            </a:r>
            <a:r>
              <a:rPr lang="en-US" dirty="0" err="1"/>
              <a:t>poder</a:t>
            </a:r>
            <a:r>
              <a:rPr lang="en-US" dirty="0"/>
              <a:t> </a:t>
            </a:r>
            <a:r>
              <a:rPr lang="en-US" dirty="0" err="1"/>
              <a:t>realizar</a:t>
            </a:r>
            <a:r>
              <a:rPr lang="en-US" dirty="0"/>
              <a:t> una </a:t>
            </a:r>
            <a:r>
              <a:rPr lang="en-US" dirty="0" err="1"/>
              <a:t>prediccion</a:t>
            </a:r>
            <a:r>
              <a:rPr lang="en-US" dirty="0"/>
              <a:t> que </a:t>
            </a:r>
            <a:r>
              <a:rPr lang="en-US" dirty="0" err="1"/>
              <a:t>permita</a:t>
            </a:r>
            <a:r>
              <a:rPr lang="en-US" dirty="0"/>
              <a:t> </a:t>
            </a:r>
            <a:r>
              <a:rPr lang="en-US" dirty="0" err="1"/>
              <a:t>cumplir</a:t>
            </a:r>
            <a:r>
              <a:rPr lang="en-US" dirty="0"/>
              <a:t> </a:t>
            </a:r>
            <a:r>
              <a:rPr lang="en-US" dirty="0" err="1"/>
              <a:t>el</a:t>
            </a:r>
            <a:r>
              <a:rPr lang="en-US" dirty="0"/>
              <a:t> </a:t>
            </a:r>
            <a:r>
              <a:rPr lang="en-US" dirty="0" err="1"/>
              <a:t>objetivo</a:t>
            </a:r>
            <a:r>
              <a:rPr lang="en-US" dirty="0"/>
              <a:t> </a:t>
            </a:r>
            <a:r>
              <a:rPr lang="en-US" dirty="0" err="1"/>
              <a:t>propuesto</a:t>
            </a:r>
            <a:r>
              <a:rPr lang="en-US" dirty="0"/>
              <a:t>.</a:t>
            </a:r>
          </a:p>
          <a:p>
            <a:endParaRPr lang="en-US" dirty="0"/>
          </a:p>
          <a:p>
            <a:r>
              <a:rPr lang="en-US" dirty="0" err="1"/>
              <a:t>Identificar</a:t>
            </a:r>
            <a:r>
              <a:rPr lang="en-US" dirty="0"/>
              <a:t> las variables </a:t>
            </a:r>
            <a:r>
              <a:rPr lang="en-US" dirty="0" err="1"/>
              <a:t>principales</a:t>
            </a:r>
            <a:r>
              <a:rPr lang="en-US" dirty="0"/>
              <a:t> que </a:t>
            </a:r>
            <a:r>
              <a:rPr lang="en-US" dirty="0" err="1"/>
              <a:t>nos</a:t>
            </a:r>
            <a:r>
              <a:rPr lang="en-US" dirty="0"/>
              <a:t> </a:t>
            </a:r>
            <a:r>
              <a:rPr lang="en-US" dirty="0" err="1"/>
              <a:t>ayudaran</a:t>
            </a:r>
            <a:r>
              <a:rPr lang="en-US" dirty="0"/>
              <a:t> a </a:t>
            </a:r>
            <a:r>
              <a:rPr lang="en-US" dirty="0" err="1"/>
              <a:t>predecir</a:t>
            </a:r>
            <a:r>
              <a:rPr lang="en-US" dirty="0"/>
              <a:t> </a:t>
            </a:r>
            <a:r>
              <a:rPr lang="en-US" dirty="0" err="1"/>
              <a:t>cuanto</a:t>
            </a:r>
            <a:r>
              <a:rPr lang="en-US" dirty="0"/>
              <a:t> dinero se </a:t>
            </a:r>
            <a:r>
              <a:rPr lang="en-US" dirty="0" err="1"/>
              <a:t>pagara</a:t>
            </a:r>
            <a:r>
              <a:rPr lang="en-US" dirty="0"/>
              <a:t> y </a:t>
            </a:r>
            <a:r>
              <a:rPr lang="en-US" dirty="0" err="1"/>
              <a:t>el</a:t>
            </a:r>
            <a:r>
              <a:rPr lang="en-US" dirty="0"/>
              <a:t> </a:t>
            </a:r>
            <a:r>
              <a:rPr lang="en-US" dirty="0" err="1"/>
              <a:t>monto</a:t>
            </a:r>
            <a:r>
              <a:rPr lang="en-US" dirty="0"/>
              <a:t> </a:t>
            </a:r>
            <a:r>
              <a:rPr lang="en-US" dirty="0" err="1"/>
              <a:t>financiado</a:t>
            </a:r>
            <a:r>
              <a:rPr lang="en-US" dirty="0"/>
              <a:t>.</a:t>
            </a:r>
            <a:endParaRPr lang="es-ES" dirty="0"/>
          </a:p>
        </p:txBody>
      </p:sp>
    </p:spTree>
    <p:extLst>
      <p:ext uri="{BB962C8B-B14F-4D97-AF65-F5344CB8AC3E}">
        <p14:creationId xmlns:p14="http://schemas.microsoft.com/office/powerpoint/2010/main" val="173082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4294967295"/>
          </p:nvPr>
        </p:nvSpPr>
        <p:spPr>
          <a:xfrm>
            <a:off x="599704" y="929228"/>
            <a:ext cx="7232100" cy="25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latin typeface="Economica"/>
                <a:ea typeface="Economica"/>
                <a:cs typeface="Economica"/>
                <a:sym typeface="Economica"/>
              </a:rPr>
              <a:t>Variables predictoras</a:t>
            </a:r>
            <a:endParaRPr sz="2400" dirty="0">
              <a:latin typeface="Economica"/>
              <a:ea typeface="Economica"/>
              <a:cs typeface="Economica"/>
              <a:sym typeface="Economica"/>
            </a:endParaRPr>
          </a:p>
          <a:p>
            <a:pPr marL="457200" lvl="0" indent="-368300" algn="l" rtl="0">
              <a:spcBef>
                <a:spcPts val="1600"/>
              </a:spcBef>
              <a:spcAft>
                <a:spcPts val="0"/>
              </a:spcAft>
              <a:buSzPts val="2200"/>
              <a:buFont typeface="Arial" panose="020B0604020202020204" pitchFamily="34" charset="0"/>
              <a:buChar char="•"/>
            </a:pPr>
            <a:r>
              <a:rPr lang="es-BO" sz="1400" dirty="0"/>
              <a:t>Fecha [</a:t>
            </a:r>
            <a:r>
              <a:rPr lang="es-BO" sz="1400" dirty="0" err="1"/>
              <a:t>PaidAt</a:t>
            </a:r>
            <a:r>
              <a:rPr lang="es-BO" sz="1400" dirty="0"/>
              <a:t>], de la cual se puede obtener datos como el año, la semana, el día del mes, etc.</a:t>
            </a:r>
            <a:endParaRPr sz="1400" dirty="0"/>
          </a:p>
          <a:p>
            <a:pPr marL="457200" lvl="0" indent="-368300" algn="l" rtl="0">
              <a:spcBef>
                <a:spcPts val="0"/>
              </a:spcBef>
              <a:spcAft>
                <a:spcPts val="0"/>
              </a:spcAft>
              <a:buSzPts val="2200"/>
              <a:buFont typeface="Arial" panose="020B0604020202020204" pitchFamily="34" charset="0"/>
              <a:buChar char="•"/>
            </a:pPr>
            <a:r>
              <a:rPr lang="es" sz="1400" dirty="0"/>
              <a:t>Monto transacción.</a:t>
            </a:r>
            <a:endParaRPr sz="1400" dirty="0"/>
          </a:p>
          <a:p>
            <a:pPr marL="457200" lvl="0" indent="-368300" algn="l" rtl="0">
              <a:spcBef>
                <a:spcPts val="0"/>
              </a:spcBef>
              <a:spcAft>
                <a:spcPts val="0"/>
              </a:spcAft>
              <a:buSzPts val="2200"/>
              <a:buFont typeface="Arial" panose="020B0604020202020204" pitchFamily="34" charset="0"/>
              <a:buChar char="•"/>
            </a:pPr>
            <a:r>
              <a:rPr lang="es-BO" sz="1400" dirty="0"/>
              <a:t>Monto de la transacción financiada.</a:t>
            </a:r>
            <a:endParaRPr sz="1400" dirty="0"/>
          </a:p>
          <a:p>
            <a:pPr marL="45720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5" name="Google Shape;75;p15"/>
          <p:cNvSpPr txBox="1"/>
          <p:nvPr/>
        </p:nvSpPr>
        <p:spPr>
          <a:xfrm>
            <a:off x="682831" y="527463"/>
            <a:ext cx="3000000" cy="6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2400" dirty="0">
                <a:solidFill>
                  <a:schemeClr val="dk1"/>
                </a:solidFill>
                <a:latin typeface="Economica"/>
                <a:ea typeface="Economica"/>
                <a:cs typeface="Economica"/>
                <a:sym typeface="Economica"/>
              </a:rPr>
              <a:t>Modelos candidatos</a:t>
            </a:r>
            <a:endParaRPr dirty="0"/>
          </a:p>
        </p:txBody>
      </p:sp>
      <p:sp>
        <p:nvSpPr>
          <p:cNvPr id="6" name="CuadroTexto 5">
            <a:extLst>
              <a:ext uri="{FF2B5EF4-FFF2-40B4-BE49-F238E27FC236}">
                <a16:creationId xmlns:a16="http://schemas.microsoft.com/office/drawing/2014/main" id="{313FD5ED-8330-4B68-9581-F95A9234BD8C}"/>
              </a:ext>
            </a:extLst>
          </p:cNvPr>
          <p:cNvSpPr txBox="1"/>
          <p:nvPr/>
        </p:nvSpPr>
        <p:spPr>
          <a:xfrm>
            <a:off x="682831" y="1357685"/>
            <a:ext cx="7772400" cy="3108543"/>
          </a:xfrm>
          <a:prstGeom prst="rect">
            <a:avLst/>
          </a:prstGeom>
          <a:noFill/>
        </p:spPr>
        <p:txBody>
          <a:bodyPr wrap="square">
            <a:spAutoFit/>
          </a:bodyPr>
          <a:lstStyle/>
          <a:p>
            <a:pPr marL="88900" lvl="0" algn="l" rtl="0">
              <a:spcBef>
                <a:spcPts val="1600"/>
              </a:spcBef>
              <a:spcAft>
                <a:spcPts val="0"/>
              </a:spcAft>
              <a:buSzPts val="2200"/>
            </a:pPr>
            <a:r>
              <a:rPr lang="es-ES" dirty="0"/>
              <a:t>Para poder cumplir el objetivo existen muchas técnicas y modelos que se podrían utilizar como por ejemplo :</a:t>
            </a:r>
            <a:endParaRPr lang="es-ES" sz="1400" dirty="0"/>
          </a:p>
          <a:p>
            <a:pPr marL="457200" lvl="0" indent="-368300" algn="l" rtl="0">
              <a:spcBef>
                <a:spcPts val="0"/>
              </a:spcBef>
              <a:spcAft>
                <a:spcPts val="0"/>
              </a:spcAft>
              <a:buSzPts val="2200"/>
              <a:buChar char="➔"/>
            </a:pPr>
            <a:endParaRPr lang="es-ES" sz="1400" dirty="0"/>
          </a:p>
          <a:p>
            <a:pPr marL="457200" lvl="0" indent="-368300" algn="l" rtl="0">
              <a:spcBef>
                <a:spcPts val="0"/>
              </a:spcBef>
              <a:spcAft>
                <a:spcPts val="0"/>
              </a:spcAft>
              <a:buSzPts val="2200"/>
              <a:buChar char="➔"/>
            </a:pPr>
            <a:endParaRPr lang="es-ES" dirty="0"/>
          </a:p>
          <a:p>
            <a:pPr marL="457200" lvl="0" indent="-368300" algn="l" rtl="0">
              <a:spcBef>
                <a:spcPts val="0"/>
              </a:spcBef>
              <a:spcAft>
                <a:spcPts val="0"/>
              </a:spcAft>
              <a:buSzPts val="2200"/>
              <a:buFont typeface="Arial" panose="020B0604020202020204" pitchFamily="34" charset="0"/>
              <a:buChar char="•"/>
            </a:pPr>
            <a:r>
              <a:rPr lang="es-ES" dirty="0"/>
              <a:t>Pronostico mediante ARIMA, SARIMA o AUTOARIMA</a:t>
            </a:r>
            <a:r>
              <a:rPr lang="es-ES" sz="1400" dirty="0"/>
              <a:t>.</a:t>
            </a:r>
          </a:p>
          <a:p>
            <a:pPr marL="88900" lvl="0" algn="l" rtl="0">
              <a:spcBef>
                <a:spcPts val="0"/>
              </a:spcBef>
              <a:spcAft>
                <a:spcPts val="0"/>
              </a:spcAft>
              <a:buSzPts val="2200"/>
            </a:pPr>
            <a:endParaRPr lang="es-ES" sz="1400" dirty="0"/>
          </a:p>
          <a:p>
            <a:pPr marL="457200" lvl="0" indent="-368300" algn="l" rtl="0">
              <a:spcBef>
                <a:spcPts val="0"/>
              </a:spcBef>
              <a:spcAft>
                <a:spcPts val="0"/>
              </a:spcAft>
              <a:buSzPts val="2200"/>
              <a:buFont typeface="Arial" panose="020B0604020202020204" pitchFamily="34" charset="0"/>
              <a:buChar char="•"/>
            </a:pPr>
            <a:r>
              <a:rPr lang="es-ES" dirty="0"/>
              <a:t>En caso de tener estacionalidad se puede utilizar TBATS</a:t>
            </a:r>
            <a:r>
              <a:rPr lang="es-ES" sz="1400" dirty="0"/>
              <a:t>.</a:t>
            </a:r>
          </a:p>
          <a:p>
            <a:pPr marL="88900" lvl="0" algn="l" rtl="0">
              <a:spcBef>
                <a:spcPts val="0"/>
              </a:spcBef>
              <a:spcAft>
                <a:spcPts val="0"/>
              </a:spcAft>
              <a:buSzPts val="2200"/>
            </a:pPr>
            <a:endParaRPr lang="es-ES" sz="1400" dirty="0"/>
          </a:p>
          <a:p>
            <a:pPr marL="457200" lvl="0" indent="-368300" algn="l" rtl="0">
              <a:spcBef>
                <a:spcPts val="0"/>
              </a:spcBef>
              <a:spcAft>
                <a:spcPts val="0"/>
              </a:spcAft>
              <a:buSzPts val="2200"/>
              <a:buFont typeface="Arial" panose="020B0604020202020204" pitchFamily="34" charset="0"/>
              <a:buChar char="•"/>
            </a:pPr>
            <a:r>
              <a:rPr lang="es-ES" dirty="0"/>
              <a:t>Aplicar </a:t>
            </a:r>
            <a:r>
              <a:rPr lang="es-ES" dirty="0" err="1"/>
              <a:t>Prophet</a:t>
            </a:r>
            <a:r>
              <a:rPr lang="es-ES" dirty="0"/>
              <a:t>, la librería implementada por Facebook</a:t>
            </a:r>
          </a:p>
          <a:p>
            <a:pPr marL="88900" lvl="0" algn="l" rtl="0">
              <a:spcBef>
                <a:spcPts val="0"/>
              </a:spcBef>
              <a:spcAft>
                <a:spcPts val="0"/>
              </a:spcAft>
              <a:buSzPts val="2200"/>
            </a:pPr>
            <a:endParaRPr lang="es-ES" dirty="0"/>
          </a:p>
          <a:p>
            <a:pPr marL="457200" lvl="0" indent="-368300" algn="l" rtl="0">
              <a:spcBef>
                <a:spcPts val="0"/>
              </a:spcBef>
              <a:spcAft>
                <a:spcPts val="0"/>
              </a:spcAft>
              <a:buSzPts val="2200"/>
              <a:buFont typeface="Arial" panose="020B0604020202020204" pitchFamily="34" charset="0"/>
              <a:buChar char="•"/>
            </a:pPr>
            <a:r>
              <a:rPr lang="es-ES" sz="1400" dirty="0"/>
              <a:t>Utilizar un modelo de Machine </a:t>
            </a:r>
            <a:r>
              <a:rPr lang="es-ES" sz="1400" dirty="0" err="1"/>
              <a:t>Learning</a:t>
            </a:r>
            <a:r>
              <a:rPr lang="es-ES" sz="1400" dirty="0"/>
              <a:t> como </a:t>
            </a:r>
            <a:r>
              <a:rPr lang="es-ES" sz="1400" dirty="0" err="1"/>
              <a:t>XGBoost</a:t>
            </a:r>
            <a:r>
              <a:rPr lang="es-ES" sz="1400" dirty="0"/>
              <a:t> o </a:t>
            </a:r>
            <a:r>
              <a:rPr lang="es-ES" sz="1400" dirty="0" err="1"/>
              <a:t>LightGBM</a:t>
            </a:r>
            <a:r>
              <a:rPr lang="es-ES" sz="1400" dirty="0"/>
              <a:t>.</a:t>
            </a:r>
            <a:endParaRPr lang="es-ES" dirty="0"/>
          </a:p>
          <a:p>
            <a:pPr marL="457200" lvl="0" indent="-368300" algn="l" rtl="0">
              <a:spcBef>
                <a:spcPts val="0"/>
              </a:spcBef>
              <a:spcAft>
                <a:spcPts val="0"/>
              </a:spcAft>
              <a:buSzPts val="2200"/>
              <a:buFont typeface="Arial" panose="020B0604020202020204" pitchFamily="34" charset="0"/>
              <a:buChar char="•"/>
            </a:pPr>
            <a:endParaRPr lang="es-ES" sz="1400" dirty="0"/>
          </a:p>
          <a:p>
            <a:pPr marL="88900" lvl="0" algn="l" rtl="0">
              <a:spcBef>
                <a:spcPts val="0"/>
              </a:spcBef>
              <a:spcAft>
                <a:spcPts val="0"/>
              </a:spcAft>
              <a:buSzPts val="2200"/>
            </a:pPr>
            <a:r>
              <a:rPr lang="es-ES" dirty="0"/>
              <a:t>Para cumplir con el objetivo se selecciono AUTOARIMA y </a:t>
            </a:r>
            <a:r>
              <a:rPr lang="es-ES" dirty="0" err="1"/>
              <a:t>XGBoost</a:t>
            </a:r>
            <a:r>
              <a:rPr lang="es-ES" dirty="0"/>
              <a:t> porque son modelos que podrían ajustarse a los datos que se tienen.</a:t>
            </a:r>
            <a:endParaRPr lang="es-ES" sz="1400" dirty="0"/>
          </a:p>
        </p:txBody>
      </p:sp>
    </p:spTree>
    <p:extLst>
      <p:ext uri="{BB962C8B-B14F-4D97-AF65-F5344CB8AC3E}">
        <p14:creationId xmlns:p14="http://schemas.microsoft.com/office/powerpoint/2010/main" val="30304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Detalles técnicos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4479990" y="1109596"/>
            <a:ext cx="3856488" cy="3406831"/>
          </a:xfrm>
          <a:prstGeom prst="rect">
            <a:avLst/>
          </a:prstGeom>
          <a:noFill/>
          <a:ln>
            <a:noFill/>
          </a:ln>
        </p:spPr>
      </p:pic>
      <p:sp>
        <p:nvSpPr>
          <p:cNvPr id="4" name="Título 1">
            <a:extLst>
              <a:ext uri="{FF2B5EF4-FFF2-40B4-BE49-F238E27FC236}">
                <a16:creationId xmlns:a16="http://schemas.microsoft.com/office/drawing/2014/main" id="{C2DAE4BA-E4C6-445B-A1DD-852FE2EF8F66}"/>
              </a:ext>
            </a:extLst>
          </p:cNvPr>
          <p:cNvSpPr>
            <a:spLocks noGrp="1"/>
          </p:cNvSpPr>
          <p:nvPr>
            <p:ph type="title"/>
          </p:nvPr>
        </p:nvSpPr>
        <p:spPr>
          <a:xfrm>
            <a:off x="311700" y="315925"/>
            <a:ext cx="4818440" cy="831300"/>
          </a:xfrm>
        </p:spPr>
        <p:txBody>
          <a:bodyPr/>
          <a:lstStyle/>
          <a:p>
            <a:r>
              <a:rPr lang="en-US" dirty="0" err="1"/>
              <a:t>Metodologia</a:t>
            </a:r>
            <a:r>
              <a:rPr lang="en-US" dirty="0"/>
              <a:t> Crisp -DM</a:t>
            </a:r>
            <a:endParaRPr lang="es-ES" dirty="0"/>
          </a:p>
        </p:txBody>
      </p:sp>
      <p:sp>
        <p:nvSpPr>
          <p:cNvPr id="6" name="Google Shape;92;p18">
            <a:extLst>
              <a:ext uri="{FF2B5EF4-FFF2-40B4-BE49-F238E27FC236}">
                <a16:creationId xmlns:a16="http://schemas.microsoft.com/office/drawing/2014/main" id="{E51BBC11-9B12-4E5E-A099-78D547E1C402}"/>
              </a:ext>
            </a:extLst>
          </p:cNvPr>
          <p:cNvSpPr txBox="1">
            <a:spLocks/>
          </p:cNvSpPr>
          <p:nvPr/>
        </p:nvSpPr>
        <p:spPr>
          <a:xfrm>
            <a:off x="311700" y="1786489"/>
            <a:ext cx="3856487" cy="24171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lgn="just">
              <a:spcBef>
                <a:spcPts val="1600"/>
              </a:spcBef>
              <a:spcAft>
                <a:spcPts val="1600"/>
              </a:spcAft>
            </a:pPr>
            <a:r>
              <a:rPr lang="es-BO" dirty="0"/>
              <a:t>En caso de aplicar este ejercicio a la realidad, se recomienda utilizar esta metodología que ayuda en la construcción de modelos. </a:t>
            </a:r>
            <a:endParaRPr lang="es-ES" dirty="0"/>
          </a:p>
        </p:txBody>
      </p:sp>
    </p:spTree>
  </p:cSld>
  <p:clrMapOvr>
    <a:masterClrMapping/>
  </p:clrMapOvr>
</p:sld>
</file>

<file path=ppt/theme/theme1.xml><?xml version="1.0" encoding="utf-8"?>
<a:theme xmlns:a="http://schemas.openxmlformats.org/drawingml/2006/main" name="Luxe">
  <a:themeElements>
    <a:clrScheme name="Personalizado 1">
      <a:dk1>
        <a:sysClr val="windowText" lastClr="000000"/>
      </a:dk1>
      <a:lt1>
        <a:sysClr val="window" lastClr="FFFFFF"/>
      </a:lt1>
      <a:dk2>
        <a:srgbClr val="212745"/>
      </a:dk2>
      <a:lt2>
        <a:srgbClr val="0070C0"/>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672</Words>
  <Application>Microsoft Office PowerPoint</Application>
  <PresentationFormat>Presentación en pantalla (16:9)</PresentationFormat>
  <Paragraphs>75</Paragraphs>
  <Slides>16</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Economica</vt:lpstr>
      <vt:lpstr>Arial</vt:lpstr>
      <vt:lpstr>Open Sans</vt:lpstr>
      <vt:lpstr>Luxe</vt:lpstr>
      <vt:lpstr>Forecast de Montos y Montos Financiados por Xepelin</vt:lpstr>
      <vt:lpstr>Definicion del Problema</vt:lpstr>
      <vt:lpstr>Objetivo</vt:lpstr>
      <vt:lpstr>Resultados obtenidos</vt:lpstr>
      <vt:lpstr>Analisis de Datos</vt:lpstr>
      <vt:lpstr>Presentación de PowerPoint</vt:lpstr>
      <vt:lpstr>Presentación de PowerPoint</vt:lpstr>
      <vt:lpstr>Detalles técnicos</vt:lpstr>
      <vt:lpstr>Metodologia Crisp -DM</vt:lpstr>
      <vt:lpstr>Datos analizados</vt:lpstr>
      <vt:lpstr>Modelamiento</vt:lpstr>
      <vt:lpstr>Resultados</vt:lpstr>
      <vt:lpstr>Alternativas para mejorar el modelo</vt:lpstr>
      <vt:lpstr>Ventajas de Aplicar el Modelo</vt:lpstr>
      <vt:lpstr>Problemas para la empresa</vt:lpstr>
      <vt:lpstr>Pasos a seguir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detección de transferencias fraudulentas</dc:title>
  <cp:lastModifiedBy>NOELIA SANDRA FRANCO ALEJANDRO</cp:lastModifiedBy>
  <cp:revision>10</cp:revision>
  <dcterms:modified xsi:type="dcterms:W3CDTF">2022-06-28T14:10:19Z</dcterms:modified>
</cp:coreProperties>
</file>