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3" r:id="rId6"/>
    <p:sldId id="264" r:id="rId7"/>
    <p:sldId id="262" r:id="rId8"/>
    <p:sldId id="261" r:id="rId9"/>
    <p:sldId id="260" r:id="rId10"/>
    <p:sldId id="265"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Maven Pro" panose="020B0604020202020204" charset="0"/>
      <p:regular r:id="rId17"/>
      <p:bold r:id="rId18"/>
    </p:embeddedFont>
    <p:embeddedFont>
      <p:font typeface="Nunito"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114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69dcb57b9c_1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69dcb57b9c_1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3507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69dcb57b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69dcb57b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69dcb57b9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69dcb57b9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69dcb57b9c_1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69dcb57b9c_1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69dcb57b9c_1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69dcb57b9c_1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861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69dcb57b9c_1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69dcb57b9c_1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6524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69dcb57b9c_1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69dcb57b9c_1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5631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69dcb57b9c_1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69dcb57b9c_1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4984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69dcb57b9c_1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69dcb57b9c_1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0179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124D"/>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311700" y="633350"/>
            <a:ext cx="4911300" cy="175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s" sz="3180">
                <a:solidFill>
                  <a:srgbClr val="D9D9D9"/>
                </a:solidFill>
                <a:latin typeface="Calibri"/>
                <a:ea typeface="Calibri"/>
                <a:cs typeface="Calibri"/>
                <a:sym typeface="Calibri"/>
              </a:rPr>
              <a:t>Entendimiento de la prescripción de drogas a afiliados de la empresa de medicina prepaga</a:t>
            </a:r>
            <a:endParaRPr sz="3180">
              <a:solidFill>
                <a:srgbClr val="D9D9D9"/>
              </a:solidFill>
              <a:latin typeface="Calibri"/>
              <a:ea typeface="Calibri"/>
              <a:cs typeface="Calibri"/>
              <a:sym typeface="Calibri"/>
            </a:endParaRPr>
          </a:p>
        </p:txBody>
      </p:sp>
      <p:sp>
        <p:nvSpPr>
          <p:cNvPr id="278" name="Google Shape;278;p13"/>
          <p:cNvSpPr txBox="1">
            <a:spLocks noGrp="1"/>
          </p:cNvSpPr>
          <p:nvPr>
            <p:ph type="subTitle" idx="1"/>
          </p:nvPr>
        </p:nvSpPr>
        <p:spPr>
          <a:xfrm>
            <a:off x="311700" y="3724075"/>
            <a:ext cx="60993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000">
                <a:solidFill>
                  <a:schemeClr val="lt2"/>
                </a:solidFill>
                <a:latin typeface="Calibri"/>
                <a:ea typeface="Calibri"/>
                <a:cs typeface="Calibri"/>
                <a:sym typeface="Calibri"/>
              </a:rPr>
              <a:t>Aparicio, Schamberger, Siderman</a:t>
            </a:r>
            <a:endParaRPr sz="2000">
              <a:solidFill>
                <a:schemeClr val="lt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0124D"/>
        </a:solidFill>
        <a:effectLst/>
      </p:bgPr>
    </p:bg>
    <p:spTree>
      <p:nvGrpSpPr>
        <p:cNvPr id="1" name="Shape 294"/>
        <p:cNvGrpSpPr/>
        <p:nvPr/>
      </p:nvGrpSpPr>
      <p:grpSpPr>
        <a:xfrm>
          <a:off x="0" y="0"/>
          <a:ext cx="0" cy="0"/>
          <a:chOff x="0" y="0"/>
          <a:chExt cx="0" cy="0"/>
        </a:xfrm>
      </p:grpSpPr>
      <p:sp>
        <p:nvSpPr>
          <p:cNvPr id="296" name="Google Shape;296;p16"/>
          <p:cNvSpPr txBox="1">
            <a:spLocks noGrp="1"/>
          </p:cNvSpPr>
          <p:nvPr>
            <p:ph type="subTitle" idx="1"/>
          </p:nvPr>
        </p:nvSpPr>
        <p:spPr>
          <a:xfrm>
            <a:off x="452675" y="231648"/>
            <a:ext cx="7729200" cy="4523232"/>
          </a:xfrm>
          <a:prstGeom prst="rect">
            <a:avLst/>
          </a:prstGeom>
        </p:spPr>
        <p:txBody>
          <a:bodyPr spcFirstLastPara="1" wrap="square" lIns="91425" tIns="91425" rIns="91425" bIns="91425" anchor="t" anchorCtr="0">
            <a:normAutofit/>
          </a:bodyPr>
          <a:lstStyle/>
          <a:p>
            <a:pPr marL="146050" indent="0" algn="l"/>
            <a:r>
              <a:rPr lang="es-ES" sz="1600" b="0" i="0" dirty="0">
                <a:effectLst/>
                <a:latin typeface="-apple-system"/>
              </a:rPr>
              <a:t>• Podemos </a:t>
            </a:r>
            <a:r>
              <a:rPr lang="es-ES" dirty="0">
                <a:latin typeface="-apple-system"/>
              </a:rPr>
              <a:t>observar </a:t>
            </a:r>
            <a:r>
              <a:rPr lang="es-ES" sz="1600" b="0" i="0" dirty="0">
                <a:effectLst/>
                <a:latin typeface="-apple-system"/>
              </a:rPr>
              <a:t>que la droga Y fue recetada, en mayor medida, en pacientes con presión arterial alta y en menor medida a pacientes con presión arterial normal. La A, en mayor medida en pacientes con presión arterial alta y en menor medida en pacientes con presión arterial baja y normal. La B, en mayor medida en pacientes con presión arterial alta y en menor medida en pacientes con presión arterial baja y normal. La C, en mayor medida en pacientes con presión arterial baja y en menor medida en pacientes con presión arterial alta y normal. Y por último, la  X, en mayor medida en pacientes con presión arterial normal y en menor medida en pacientes con presión arterial alta.</a:t>
            </a:r>
          </a:p>
          <a:p>
            <a:pPr marL="146050" indent="0" algn="l"/>
            <a:endParaRPr lang="es-ES" dirty="0">
              <a:latin typeface="-apple-system"/>
            </a:endParaRPr>
          </a:p>
          <a:p>
            <a:pPr marL="146050" indent="0" algn="l"/>
            <a:r>
              <a:rPr lang="es-ES" sz="1600" b="0" i="0" dirty="0">
                <a:effectLst/>
                <a:latin typeface="-apple-system"/>
              </a:rPr>
              <a:t>• Se observa que la mayor variabilidad se registra en la Droga Y, </a:t>
            </a:r>
            <a:r>
              <a:rPr lang="es-ES" sz="1600" b="0" i="0" dirty="0" err="1">
                <a:effectLst/>
                <a:latin typeface="-apple-system"/>
              </a:rPr>
              <a:t>viendose</a:t>
            </a:r>
            <a:r>
              <a:rPr lang="es-ES" sz="1600" b="0" i="0" dirty="0">
                <a:effectLst/>
                <a:latin typeface="-apple-system"/>
              </a:rPr>
              <a:t> mayor concentración de casos en la Droga B respecto a la edad y el potasio según el sodio en sangre. También observamos que el sexo no interviene en la relación: ambos sexos reciben mayor cantidad de recetas de droga X y droga Y. Esta distinción puede explicarse observando su proporción de potasio, a mayor potasio reciben droga Y </a:t>
            </a:r>
            <a:r>
              <a:rPr lang="es-ES" sz="1600" b="0" i="0" dirty="0" err="1">
                <a:effectLst/>
                <a:latin typeface="-apple-system"/>
              </a:rPr>
              <a:t>y</a:t>
            </a:r>
            <a:r>
              <a:rPr lang="es-ES" sz="1600" b="0" i="0" dirty="0">
                <a:effectLst/>
                <a:latin typeface="-apple-system"/>
              </a:rPr>
              <a:t> a menor potasio reciben droga X.</a:t>
            </a:r>
          </a:p>
          <a:p>
            <a:pPr marL="0" lvl="0" indent="0" algn="l" rtl="0">
              <a:lnSpc>
                <a:spcPct val="150000"/>
              </a:lnSpc>
              <a:spcBef>
                <a:spcPts val="600"/>
              </a:spcBef>
              <a:spcAft>
                <a:spcPts val="500"/>
              </a:spcAft>
              <a:buNone/>
            </a:pPr>
            <a:endParaRPr lang="es-ES" sz="1500" dirty="0">
              <a:solidFill>
                <a:srgbClr val="D9D9D9"/>
              </a:solidFill>
              <a:latin typeface="Calibri"/>
              <a:ea typeface="Calibri"/>
              <a:cs typeface="Calibri"/>
              <a:sym typeface="Calibri"/>
            </a:endParaRPr>
          </a:p>
          <a:p>
            <a:pPr marL="0" lvl="0" indent="0" algn="l" rtl="0">
              <a:lnSpc>
                <a:spcPct val="150000"/>
              </a:lnSpc>
              <a:spcBef>
                <a:spcPts val="600"/>
              </a:spcBef>
              <a:spcAft>
                <a:spcPts val="500"/>
              </a:spcAft>
              <a:buNone/>
            </a:pPr>
            <a:endParaRPr lang="es-ES" sz="1500" dirty="0">
              <a:solidFill>
                <a:srgbClr val="D9D9D9"/>
              </a:solidFill>
              <a:latin typeface="Calibri"/>
              <a:ea typeface="Calibri"/>
              <a:cs typeface="Calibri"/>
              <a:sym typeface="Calibri"/>
            </a:endParaRPr>
          </a:p>
          <a:p>
            <a:pPr marL="0" lvl="0" indent="0" algn="l" rtl="0">
              <a:lnSpc>
                <a:spcPct val="150000"/>
              </a:lnSpc>
              <a:spcBef>
                <a:spcPts val="600"/>
              </a:spcBef>
              <a:spcAft>
                <a:spcPts val="500"/>
              </a:spcAft>
              <a:buNone/>
            </a:pPr>
            <a:endParaRPr lang="es-ES" sz="1500" dirty="0">
              <a:solidFill>
                <a:srgbClr val="D9D9D9"/>
              </a:solidFill>
              <a:latin typeface="Calibri"/>
              <a:ea typeface="Calibri"/>
              <a:cs typeface="Calibri"/>
              <a:sym typeface="Calibri"/>
            </a:endParaRPr>
          </a:p>
          <a:p>
            <a:pPr marL="0" lvl="0" indent="0" algn="l" rtl="0">
              <a:lnSpc>
                <a:spcPct val="150000"/>
              </a:lnSpc>
              <a:spcBef>
                <a:spcPts val="600"/>
              </a:spcBef>
              <a:spcAft>
                <a:spcPts val="500"/>
              </a:spcAft>
              <a:buNone/>
            </a:pPr>
            <a:endParaRPr lang="es-ES" sz="1500" dirty="0">
              <a:solidFill>
                <a:srgbClr val="D9D9D9"/>
              </a:solidFill>
              <a:latin typeface="Calibri"/>
              <a:ea typeface="Calibri"/>
              <a:cs typeface="Calibri"/>
              <a:sym typeface="Calibri"/>
            </a:endParaRPr>
          </a:p>
          <a:p>
            <a:pPr marL="0" lvl="0" indent="0" algn="l" rtl="0">
              <a:lnSpc>
                <a:spcPct val="150000"/>
              </a:lnSpc>
              <a:spcBef>
                <a:spcPts val="600"/>
              </a:spcBef>
              <a:spcAft>
                <a:spcPts val="500"/>
              </a:spcAft>
              <a:buNone/>
            </a:pPr>
            <a:endParaRPr lang="es-ES" sz="1500" dirty="0">
              <a:solidFill>
                <a:srgbClr val="D9D9D9"/>
              </a:solidFill>
              <a:latin typeface="Calibri"/>
              <a:ea typeface="Calibri"/>
              <a:cs typeface="Calibri"/>
              <a:sym typeface="Calibri"/>
            </a:endParaRPr>
          </a:p>
          <a:p>
            <a:pPr marL="0" lvl="0" indent="0" algn="l" rtl="0">
              <a:lnSpc>
                <a:spcPct val="150000"/>
              </a:lnSpc>
              <a:spcBef>
                <a:spcPts val="600"/>
              </a:spcBef>
              <a:spcAft>
                <a:spcPts val="500"/>
              </a:spcAft>
              <a:buNone/>
            </a:pPr>
            <a:endParaRPr lang="es-ES" sz="1500" dirty="0">
              <a:solidFill>
                <a:srgbClr val="D9D9D9"/>
              </a:solidFill>
              <a:latin typeface="Calibri"/>
              <a:ea typeface="Calibri"/>
              <a:cs typeface="Calibri"/>
              <a:sym typeface="Calibri"/>
            </a:endParaRPr>
          </a:p>
          <a:p>
            <a:pPr marL="0" lvl="0" indent="0" algn="l" rtl="0">
              <a:lnSpc>
                <a:spcPct val="150000"/>
              </a:lnSpc>
              <a:spcBef>
                <a:spcPts val="600"/>
              </a:spcBef>
              <a:spcAft>
                <a:spcPts val="500"/>
              </a:spcAft>
              <a:buNone/>
            </a:pPr>
            <a:endParaRPr lang="es-ES" sz="1500" dirty="0">
              <a:solidFill>
                <a:srgbClr val="D9D9D9"/>
              </a:solidFill>
              <a:latin typeface="Calibri"/>
              <a:ea typeface="Calibri"/>
              <a:cs typeface="Calibri"/>
              <a:sym typeface="Calibri"/>
            </a:endParaRPr>
          </a:p>
          <a:p>
            <a:pPr marL="0" lvl="0" indent="0" algn="l" rtl="0">
              <a:lnSpc>
                <a:spcPct val="150000"/>
              </a:lnSpc>
              <a:spcBef>
                <a:spcPts val="600"/>
              </a:spcBef>
              <a:spcAft>
                <a:spcPts val="500"/>
              </a:spcAft>
              <a:buNone/>
            </a:pPr>
            <a:endParaRPr sz="1500" dirty="0">
              <a:solidFill>
                <a:srgbClr val="D9D9D9"/>
              </a:solidFill>
              <a:latin typeface="Calibri"/>
              <a:ea typeface="Calibri"/>
              <a:cs typeface="Calibri"/>
              <a:sym typeface="Calibri"/>
            </a:endParaRPr>
          </a:p>
        </p:txBody>
      </p:sp>
    </p:spTree>
    <p:extLst>
      <p:ext uri="{BB962C8B-B14F-4D97-AF65-F5344CB8AC3E}">
        <p14:creationId xmlns:p14="http://schemas.microsoft.com/office/powerpoint/2010/main" val="3369561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124D"/>
        </a:solidFill>
        <a:effectLst/>
      </p:bgPr>
    </p:bg>
    <p:spTree>
      <p:nvGrpSpPr>
        <p:cNvPr id="1" name="Shape 282"/>
        <p:cNvGrpSpPr/>
        <p:nvPr/>
      </p:nvGrpSpPr>
      <p:grpSpPr>
        <a:xfrm>
          <a:off x="0" y="0"/>
          <a:ext cx="0" cy="0"/>
          <a:chOff x="0" y="0"/>
          <a:chExt cx="0" cy="0"/>
        </a:xfrm>
      </p:grpSpPr>
      <p:sp>
        <p:nvSpPr>
          <p:cNvPr id="283" name="Google Shape;283;p14"/>
          <p:cNvSpPr txBox="1">
            <a:spLocks noGrp="1"/>
          </p:cNvSpPr>
          <p:nvPr>
            <p:ph type="ctrTitle"/>
          </p:nvPr>
        </p:nvSpPr>
        <p:spPr>
          <a:xfrm>
            <a:off x="320000" y="515975"/>
            <a:ext cx="8520600" cy="792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solidFill>
                  <a:srgbClr val="D9D9D9"/>
                </a:solidFill>
                <a:latin typeface="Calibri"/>
                <a:ea typeface="Calibri"/>
                <a:cs typeface="Calibri"/>
                <a:sym typeface="Calibri"/>
              </a:rPr>
              <a:t>Contexto</a:t>
            </a:r>
            <a:endParaRPr>
              <a:solidFill>
                <a:srgbClr val="D9D9D9"/>
              </a:solidFill>
              <a:latin typeface="Calibri"/>
              <a:ea typeface="Calibri"/>
              <a:cs typeface="Calibri"/>
              <a:sym typeface="Calibri"/>
            </a:endParaRPr>
          </a:p>
        </p:txBody>
      </p:sp>
      <p:sp>
        <p:nvSpPr>
          <p:cNvPr id="284" name="Google Shape;284;p14"/>
          <p:cNvSpPr txBox="1">
            <a:spLocks noGrp="1"/>
          </p:cNvSpPr>
          <p:nvPr>
            <p:ph type="subTitle" idx="1"/>
          </p:nvPr>
        </p:nvSpPr>
        <p:spPr>
          <a:xfrm>
            <a:off x="376925" y="1217525"/>
            <a:ext cx="8155200" cy="3425400"/>
          </a:xfrm>
          <a:prstGeom prst="rect">
            <a:avLst/>
          </a:prstGeom>
        </p:spPr>
        <p:txBody>
          <a:bodyPr spcFirstLastPara="1" wrap="square" lIns="91425" tIns="91425" rIns="91425" bIns="91425" anchor="t" anchorCtr="0">
            <a:noAutofit/>
          </a:bodyPr>
          <a:lstStyle/>
          <a:p>
            <a:pPr marL="0" lvl="0" indent="0" algn="just" rtl="0">
              <a:lnSpc>
                <a:spcPct val="150000"/>
              </a:lnSpc>
              <a:spcBef>
                <a:spcPts val="600"/>
              </a:spcBef>
              <a:spcAft>
                <a:spcPts val="0"/>
              </a:spcAft>
              <a:buSzPts val="1018"/>
              <a:buNone/>
            </a:pPr>
            <a:r>
              <a:rPr lang="es" sz="1495">
                <a:solidFill>
                  <a:srgbClr val="D9D9D9"/>
                </a:solidFill>
                <a:latin typeface="Calibri"/>
                <a:ea typeface="Calibri"/>
                <a:cs typeface="Calibri"/>
                <a:sym typeface="Calibri"/>
              </a:rPr>
              <a:t>Hoy en día, la empresa provee, sin costo adicional, las drogas A, B, C, X e Y a sus afiliados.</a:t>
            </a:r>
            <a:endParaRPr sz="1495">
              <a:solidFill>
                <a:srgbClr val="D9D9D9"/>
              </a:solidFill>
              <a:latin typeface="Calibri"/>
              <a:ea typeface="Calibri"/>
              <a:cs typeface="Calibri"/>
              <a:sym typeface="Calibri"/>
            </a:endParaRPr>
          </a:p>
          <a:p>
            <a:pPr marL="0" lvl="0" indent="0" algn="just" rtl="0">
              <a:lnSpc>
                <a:spcPct val="150000"/>
              </a:lnSpc>
              <a:spcBef>
                <a:spcPts val="600"/>
              </a:spcBef>
              <a:spcAft>
                <a:spcPts val="0"/>
              </a:spcAft>
              <a:buSzPts val="1018"/>
              <a:buNone/>
            </a:pPr>
            <a:r>
              <a:rPr lang="es" sz="1495">
                <a:solidFill>
                  <a:srgbClr val="D9D9D9"/>
                </a:solidFill>
                <a:latin typeface="Calibri"/>
                <a:ea typeface="Calibri"/>
                <a:cs typeface="Calibri"/>
                <a:sym typeface="Calibri"/>
              </a:rPr>
              <a:t>Cada una de esas drogas se receta para distintos tipos de padecimientos y tienen distintos costos para la empresa.</a:t>
            </a:r>
            <a:endParaRPr sz="1495">
              <a:solidFill>
                <a:srgbClr val="D9D9D9"/>
              </a:solidFill>
              <a:latin typeface="Calibri"/>
              <a:ea typeface="Calibri"/>
              <a:cs typeface="Calibri"/>
              <a:sym typeface="Calibri"/>
            </a:endParaRPr>
          </a:p>
          <a:p>
            <a:pPr marL="0" lvl="0" indent="0" algn="just" rtl="0">
              <a:lnSpc>
                <a:spcPct val="150000"/>
              </a:lnSpc>
              <a:spcBef>
                <a:spcPts val="600"/>
              </a:spcBef>
              <a:spcAft>
                <a:spcPts val="0"/>
              </a:spcAft>
              <a:buSzPts val="1018"/>
              <a:buNone/>
            </a:pPr>
            <a:r>
              <a:rPr lang="es" sz="1495">
                <a:solidFill>
                  <a:srgbClr val="D9D9D9"/>
                </a:solidFill>
                <a:latin typeface="Calibri"/>
                <a:ea typeface="Calibri"/>
                <a:cs typeface="Calibri"/>
                <a:sym typeface="Calibri"/>
              </a:rPr>
              <a:t>Se necesita entender para qué padecimiento los médicos recetan cada droga, a fin de estimar costos a la hora de aceptar a un nuevo afiliado.</a:t>
            </a:r>
            <a:endParaRPr sz="1495">
              <a:solidFill>
                <a:srgbClr val="D9D9D9"/>
              </a:solidFill>
              <a:latin typeface="Calibri"/>
              <a:ea typeface="Calibri"/>
              <a:cs typeface="Calibri"/>
              <a:sym typeface="Calibri"/>
            </a:endParaRPr>
          </a:p>
          <a:p>
            <a:pPr marL="0" lvl="0" indent="0" algn="just" rtl="0">
              <a:lnSpc>
                <a:spcPct val="150000"/>
              </a:lnSpc>
              <a:spcBef>
                <a:spcPts val="600"/>
              </a:spcBef>
              <a:spcAft>
                <a:spcPts val="0"/>
              </a:spcAft>
              <a:buSzPts val="1018"/>
              <a:buNone/>
            </a:pPr>
            <a:r>
              <a:rPr lang="es" sz="1495">
                <a:solidFill>
                  <a:srgbClr val="D9D9D9"/>
                </a:solidFill>
                <a:latin typeface="Calibri"/>
                <a:ea typeface="Calibri"/>
                <a:cs typeface="Calibri"/>
                <a:sym typeface="Calibri"/>
              </a:rPr>
              <a:t>Se cuenta con datos de 200 afiliados, a quienes se les recetaron alguna de las 5 drogas.</a:t>
            </a:r>
            <a:endParaRPr sz="1495">
              <a:solidFill>
                <a:srgbClr val="D9D9D9"/>
              </a:solidFill>
              <a:latin typeface="Calibri"/>
              <a:ea typeface="Calibri"/>
              <a:cs typeface="Calibri"/>
              <a:sym typeface="Calibri"/>
            </a:endParaRPr>
          </a:p>
          <a:p>
            <a:pPr marL="0" lvl="0" indent="0" algn="just" rtl="0">
              <a:lnSpc>
                <a:spcPct val="150000"/>
              </a:lnSpc>
              <a:spcBef>
                <a:spcPts val="600"/>
              </a:spcBef>
              <a:spcAft>
                <a:spcPts val="500"/>
              </a:spcAft>
              <a:buSzPts val="1018"/>
              <a:buNone/>
            </a:pPr>
            <a:r>
              <a:rPr lang="es" sz="1495">
                <a:solidFill>
                  <a:srgbClr val="D9D9D9"/>
                </a:solidFill>
                <a:latin typeface="Calibri"/>
                <a:ea typeface="Calibri"/>
                <a:cs typeface="Calibri"/>
                <a:sym typeface="Calibri"/>
              </a:rPr>
              <a:t>Los datos de los que se dispone son: edad, sexo, presión arterial, colesterol, proporción de sodio sobre potasio y droga recetada.</a:t>
            </a:r>
            <a:endParaRPr sz="662">
              <a:solidFill>
                <a:schemeClr val="lt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124D"/>
        </a:solidFill>
        <a:effectLst/>
      </p:bgPr>
    </p:bg>
    <p:spTree>
      <p:nvGrpSpPr>
        <p:cNvPr id="1" name="Shape 288"/>
        <p:cNvGrpSpPr/>
        <p:nvPr/>
      </p:nvGrpSpPr>
      <p:grpSpPr>
        <a:xfrm>
          <a:off x="0" y="0"/>
          <a:ext cx="0" cy="0"/>
          <a:chOff x="0" y="0"/>
          <a:chExt cx="0" cy="0"/>
        </a:xfrm>
      </p:grpSpPr>
      <p:sp>
        <p:nvSpPr>
          <p:cNvPr id="289" name="Google Shape;289;p15"/>
          <p:cNvSpPr txBox="1">
            <a:spLocks noGrp="1"/>
          </p:cNvSpPr>
          <p:nvPr>
            <p:ph type="ctrTitle"/>
          </p:nvPr>
        </p:nvSpPr>
        <p:spPr>
          <a:xfrm>
            <a:off x="311700" y="584225"/>
            <a:ext cx="8520600" cy="792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solidFill>
                  <a:srgbClr val="D9D9D9"/>
                </a:solidFill>
                <a:latin typeface="Calibri"/>
                <a:ea typeface="Calibri"/>
                <a:cs typeface="Calibri"/>
                <a:sym typeface="Calibri"/>
              </a:rPr>
              <a:t>Objetivos del proyecto</a:t>
            </a:r>
            <a:endParaRPr>
              <a:solidFill>
                <a:srgbClr val="D9D9D9"/>
              </a:solidFill>
              <a:latin typeface="Calibri"/>
              <a:ea typeface="Calibri"/>
              <a:cs typeface="Calibri"/>
              <a:sym typeface="Calibri"/>
            </a:endParaRPr>
          </a:p>
        </p:txBody>
      </p:sp>
      <p:sp>
        <p:nvSpPr>
          <p:cNvPr id="290" name="Google Shape;290;p15"/>
          <p:cNvSpPr txBox="1">
            <a:spLocks noGrp="1"/>
          </p:cNvSpPr>
          <p:nvPr>
            <p:ph type="subTitle" idx="1"/>
          </p:nvPr>
        </p:nvSpPr>
        <p:spPr>
          <a:xfrm>
            <a:off x="452675" y="1376825"/>
            <a:ext cx="7729200" cy="2874000"/>
          </a:xfrm>
          <a:prstGeom prst="rect">
            <a:avLst/>
          </a:prstGeom>
        </p:spPr>
        <p:txBody>
          <a:bodyPr spcFirstLastPara="1" wrap="square" lIns="91425" tIns="91425" rIns="91425" bIns="91425" anchor="t" anchorCtr="0">
            <a:normAutofit lnSpcReduction="10000"/>
          </a:bodyPr>
          <a:lstStyle/>
          <a:p>
            <a:pPr marL="0" lvl="0" indent="0" algn="l" rtl="0">
              <a:lnSpc>
                <a:spcPct val="150000"/>
              </a:lnSpc>
              <a:spcBef>
                <a:spcPts val="600"/>
              </a:spcBef>
              <a:spcAft>
                <a:spcPts val="0"/>
              </a:spcAft>
              <a:buNone/>
            </a:pPr>
            <a:r>
              <a:rPr lang="es" sz="1500" b="1">
                <a:solidFill>
                  <a:srgbClr val="D9D9D9"/>
                </a:solidFill>
                <a:latin typeface="Calibri"/>
                <a:ea typeface="Calibri"/>
                <a:cs typeface="Calibri"/>
                <a:sym typeface="Calibri"/>
              </a:rPr>
              <a:t>Objetivo general: </a:t>
            </a:r>
            <a:endParaRPr sz="1500" b="1">
              <a:solidFill>
                <a:srgbClr val="D9D9D9"/>
              </a:solidFill>
              <a:latin typeface="Calibri"/>
              <a:ea typeface="Calibri"/>
              <a:cs typeface="Calibri"/>
              <a:sym typeface="Calibri"/>
            </a:endParaRPr>
          </a:p>
          <a:p>
            <a:pPr marL="457200" lvl="0" indent="-323850" algn="l" rtl="0">
              <a:lnSpc>
                <a:spcPct val="150000"/>
              </a:lnSpc>
              <a:spcBef>
                <a:spcPts val="600"/>
              </a:spcBef>
              <a:spcAft>
                <a:spcPts val="0"/>
              </a:spcAft>
              <a:buClr>
                <a:srgbClr val="D9D9D9"/>
              </a:buClr>
              <a:buSzPts val="1500"/>
              <a:buFont typeface="Calibri"/>
              <a:buChar char="●"/>
            </a:pPr>
            <a:r>
              <a:rPr lang="es" sz="1500">
                <a:solidFill>
                  <a:srgbClr val="D9D9D9"/>
                </a:solidFill>
                <a:latin typeface="Calibri"/>
                <a:ea typeface="Calibri"/>
                <a:cs typeface="Calibri"/>
                <a:sym typeface="Calibri"/>
              </a:rPr>
              <a:t>Predecir qué droga se recetará a cada nuevo afiliado.</a:t>
            </a:r>
            <a:br>
              <a:rPr lang="es" sz="1500">
                <a:solidFill>
                  <a:srgbClr val="D9D9D9"/>
                </a:solidFill>
                <a:latin typeface="Calibri"/>
                <a:ea typeface="Calibri"/>
                <a:cs typeface="Calibri"/>
                <a:sym typeface="Calibri"/>
              </a:rPr>
            </a:br>
            <a:endParaRPr sz="500">
              <a:solidFill>
                <a:srgbClr val="D9D9D9"/>
              </a:solidFill>
              <a:latin typeface="Calibri"/>
              <a:ea typeface="Calibri"/>
              <a:cs typeface="Calibri"/>
              <a:sym typeface="Calibri"/>
            </a:endParaRPr>
          </a:p>
          <a:p>
            <a:pPr marL="0" lvl="0" indent="0" algn="l" rtl="0">
              <a:lnSpc>
                <a:spcPct val="150000"/>
              </a:lnSpc>
              <a:spcBef>
                <a:spcPts val="600"/>
              </a:spcBef>
              <a:spcAft>
                <a:spcPts val="0"/>
              </a:spcAft>
              <a:buNone/>
            </a:pPr>
            <a:r>
              <a:rPr lang="es" sz="1500" b="1">
                <a:solidFill>
                  <a:srgbClr val="D9D9D9"/>
                </a:solidFill>
                <a:latin typeface="Calibri"/>
                <a:ea typeface="Calibri"/>
                <a:cs typeface="Calibri"/>
                <a:sym typeface="Calibri"/>
              </a:rPr>
              <a:t>Objetivos específicos: </a:t>
            </a:r>
            <a:endParaRPr sz="1500" b="1">
              <a:solidFill>
                <a:srgbClr val="D9D9D9"/>
              </a:solidFill>
              <a:latin typeface="Calibri"/>
              <a:ea typeface="Calibri"/>
              <a:cs typeface="Calibri"/>
              <a:sym typeface="Calibri"/>
            </a:endParaRPr>
          </a:p>
          <a:p>
            <a:pPr marL="457200" lvl="0" indent="-323850" algn="l" rtl="0">
              <a:lnSpc>
                <a:spcPct val="150000"/>
              </a:lnSpc>
              <a:spcBef>
                <a:spcPts val="600"/>
              </a:spcBef>
              <a:spcAft>
                <a:spcPts val="0"/>
              </a:spcAft>
              <a:buClr>
                <a:srgbClr val="D9D9D9"/>
              </a:buClr>
              <a:buSzPts val="1500"/>
              <a:buFont typeface="Calibri"/>
              <a:buChar char="●"/>
            </a:pPr>
            <a:r>
              <a:rPr lang="es" sz="1500">
                <a:solidFill>
                  <a:srgbClr val="D9D9D9"/>
                </a:solidFill>
                <a:latin typeface="Calibri"/>
                <a:ea typeface="Calibri"/>
                <a:cs typeface="Calibri"/>
                <a:sym typeface="Calibri"/>
              </a:rPr>
              <a:t>Analizar la relación entre sexo, edad, colesterol, presión arterial y razón de sodio sobre potasio de los pacientes y droga recetada.</a:t>
            </a:r>
            <a:endParaRPr sz="1500">
              <a:solidFill>
                <a:srgbClr val="D9D9D9"/>
              </a:solidFill>
              <a:latin typeface="Calibri"/>
              <a:ea typeface="Calibri"/>
              <a:cs typeface="Calibri"/>
              <a:sym typeface="Calibri"/>
            </a:endParaRPr>
          </a:p>
          <a:p>
            <a:pPr marL="457200" lvl="0" indent="-323850" algn="l" rtl="0">
              <a:lnSpc>
                <a:spcPct val="150000"/>
              </a:lnSpc>
              <a:spcBef>
                <a:spcPts val="0"/>
              </a:spcBef>
              <a:spcAft>
                <a:spcPts val="0"/>
              </a:spcAft>
              <a:buClr>
                <a:srgbClr val="D9D9D9"/>
              </a:buClr>
              <a:buSzPts val="1500"/>
              <a:buFont typeface="Calibri"/>
              <a:buChar char="●"/>
            </a:pPr>
            <a:r>
              <a:rPr lang="es" sz="1500">
                <a:solidFill>
                  <a:srgbClr val="D9D9D9"/>
                </a:solidFill>
                <a:latin typeface="Calibri"/>
                <a:ea typeface="Calibri"/>
                <a:cs typeface="Calibri"/>
                <a:sym typeface="Calibri"/>
              </a:rPr>
              <a:t>Construir un modelo predictivo que permita anticipar qué droga se recetará a cada nuevo afiliado.</a:t>
            </a:r>
            <a:endParaRPr sz="1500">
              <a:solidFill>
                <a:srgbClr val="D9D9D9"/>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124D"/>
        </a:solidFill>
        <a:effectLst/>
      </p:bgPr>
    </p:bg>
    <p:spTree>
      <p:nvGrpSpPr>
        <p:cNvPr id="1" name="Shape 294"/>
        <p:cNvGrpSpPr/>
        <p:nvPr/>
      </p:nvGrpSpPr>
      <p:grpSpPr>
        <a:xfrm>
          <a:off x="0" y="0"/>
          <a:ext cx="0" cy="0"/>
          <a:chOff x="0" y="0"/>
          <a:chExt cx="0" cy="0"/>
        </a:xfrm>
      </p:grpSpPr>
      <p:sp>
        <p:nvSpPr>
          <p:cNvPr id="295" name="Google Shape;295;p16"/>
          <p:cNvSpPr txBox="1">
            <a:spLocks noGrp="1"/>
          </p:cNvSpPr>
          <p:nvPr>
            <p:ph type="ctrTitle"/>
          </p:nvPr>
        </p:nvSpPr>
        <p:spPr>
          <a:xfrm>
            <a:off x="311700" y="584225"/>
            <a:ext cx="8520600" cy="792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dirty="0">
                <a:solidFill>
                  <a:srgbClr val="D9D9D9"/>
                </a:solidFill>
                <a:latin typeface="Calibri"/>
                <a:ea typeface="Calibri"/>
                <a:cs typeface="Calibri"/>
                <a:sym typeface="Calibri"/>
              </a:rPr>
              <a:t>Procedimientos</a:t>
            </a:r>
            <a:endParaRPr dirty="0">
              <a:solidFill>
                <a:srgbClr val="D9D9D9"/>
              </a:solidFill>
              <a:latin typeface="Calibri"/>
              <a:ea typeface="Calibri"/>
              <a:cs typeface="Calibri"/>
              <a:sym typeface="Calibri"/>
            </a:endParaRPr>
          </a:p>
        </p:txBody>
      </p:sp>
      <p:sp>
        <p:nvSpPr>
          <p:cNvPr id="296" name="Google Shape;296;p16"/>
          <p:cNvSpPr txBox="1">
            <a:spLocks noGrp="1"/>
          </p:cNvSpPr>
          <p:nvPr>
            <p:ph type="subTitle" idx="1"/>
          </p:nvPr>
        </p:nvSpPr>
        <p:spPr>
          <a:xfrm>
            <a:off x="452675" y="1376825"/>
            <a:ext cx="7729200" cy="2874000"/>
          </a:xfrm>
          <a:prstGeom prst="rect">
            <a:avLst/>
          </a:prstGeom>
        </p:spPr>
        <p:txBody>
          <a:bodyPr spcFirstLastPara="1" wrap="square" lIns="91425" tIns="91425" rIns="91425" bIns="91425" anchor="t" anchorCtr="0">
            <a:normAutofit fontScale="92500"/>
          </a:bodyPr>
          <a:lstStyle/>
          <a:p>
            <a:pPr marL="0" lvl="0" indent="0" algn="l" rtl="0">
              <a:lnSpc>
                <a:spcPct val="150000"/>
              </a:lnSpc>
              <a:spcBef>
                <a:spcPts val="600"/>
              </a:spcBef>
              <a:spcAft>
                <a:spcPts val="500"/>
              </a:spcAft>
              <a:buNone/>
            </a:pPr>
            <a:r>
              <a:rPr lang="es-ES" sz="1500" dirty="0">
                <a:solidFill>
                  <a:srgbClr val="D9D9D9"/>
                </a:solidFill>
                <a:latin typeface="Calibri"/>
                <a:ea typeface="Calibri"/>
                <a:cs typeface="Calibri"/>
                <a:sym typeface="Calibri"/>
              </a:rPr>
              <a:t>Realizamos un análisis exploratorio del set de datos para indagar la distribución de variables y la relación que puedan existir entre las mismas.</a:t>
            </a:r>
          </a:p>
          <a:p>
            <a:pPr marL="0" lvl="0" indent="0" algn="l" rtl="0">
              <a:lnSpc>
                <a:spcPct val="150000"/>
              </a:lnSpc>
              <a:spcBef>
                <a:spcPts val="600"/>
              </a:spcBef>
              <a:spcAft>
                <a:spcPts val="500"/>
              </a:spcAft>
              <a:buNone/>
            </a:pPr>
            <a:r>
              <a:rPr lang="es-ES" sz="1500" dirty="0">
                <a:solidFill>
                  <a:srgbClr val="D9D9D9"/>
                </a:solidFill>
                <a:latin typeface="Calibri"/>
                <a:ea typeface="Calibri"/>
                <a:cs typeface="Calibri"/>
                <a:sym typeface="Calibri"/>
              </a:rPr>
              <a:t>Cargamos la librería y los datos. Analizamos la estructura de los mismos y pudimos observar que el </a:t>
            </a:r>
            <a:r>
              <a:rPr lang="es-ES" sz="1500" dirty="0" err="1">
                <a:solidFill>
                  <a:srgbClr val="D9D9D9"/>
                </a:solidFill>
                <a:latin typeface="Calibri"/>
                <a:ea typeface="Calibri"/>
                <a:cs typeface="Calibri"/>
                <a:sym typeface="Calibri"/>
              </a:rPr>
              <a:t>dataset</a:t>
            </a:r>
            <a:r>
              <a:rPr lang="es-ES" sz="1500" dirty="0">
                <a:solidFill>
                  <a:srgbClr val="D9D9D9"/>
                </a:solidFill>
                <a:latin typeface="Calibri"/>
                <a:ea typeface="Calibri"/>
                <a:cs typeface="Calibri"/>
                <a:sym typeface="Calibri"/>
              </a:rPr>
              <a:t> tiene 200 filas y 6 columnas. Analizamos el tipo de variable.</a:t>
            </a:r>
          </a:p>
          <a:p>
            <a:pPr marL="0" lvl="0" indent="0" algn="l" rtl="0">
              <a:lnSpc>
                <a:spcPct val="150000"/>
              </a:lnSpc>
              <a:spcBef>
                <a:spcPts val="600"/>
              </a:spcBef>
              <a:spcAft>
                <a:spcPts val="500"/>
              </a:spcAft>
              <a:buNone/>
            </a:pPr>
            <a:r>
              <a:rPr lang="es-ES" sz="1500" dirty="0">
                <a:solidFill>
                  <a:srgbClr val="D9D9D9"/>
                </a:solidFill>
                <a:latin typeface="Calibri"/>
                <a:ea typeface="Calibri"/>
                <a:cs typeface="Calibri"/>
                <a:sym typeface="Calibri"/>
              </a:rPr>
              <a:t>Luego, chequeamos que el </a:t>
            </a:r>
            <a:r>
              <a:rPr lang="es-ES" sz="1500" dirty="0" err="1">
                <a:solidFill>
                  <a:srgbClr val="D9D9D9"/>
                </a:solidFill>
                <a:latin typeface="Calibri"/>
                <a:ea typeface="Calibri"/>
                <a:cs typeface="Calibri"/>
                <a:sym typeface="Calibri"/>
              </a:rPr>
              <a:t>dataframe</a:t>
            </a:r>
            <a:r>
              <a:rPr lang="es-ES" sz="1500" dirty="0">
                <a:solidFill>
                  <a:srgbClr val="D9D9D9"/>
                </a:solidFill>
                <a:latin typeface="Calibri"/>
                <a:ea typeface="Calibri"/>
                <a:cs typeface="Calibri"/>
                <a:sym typeface="Calibri"/>
              </a:rPr>
              <a:t> no tenga valores perdidos. Una vez que chequeamos esto, realizamos un primer análisis exploratorio con estadísticos descriptivos de las dos variables numéricas. Analizamos las composiciones de las muestras de los datos que nos brinda el </a:t>
            </a:r>
            <a:r>
              <a:rPr lang="es-ES" sz="1500" dirty="0" err="1">
                <a:solidFill>
                  <a:srgbClr val="D9D9D9"/>
                </a:solidFill>
                <a:latin typeface="Calibri"/>
                <a:ea typeface="Calibri"/>
                <a:cs typeface="Calibri"/>
                <a:sym typeface="Calibri"/>
              </a:rPr>
              <a:t>dataset</a:t>
            </a:r>
            <a:r>
              <a:rPr lang="es-ES" sz="1500" dirty="0">
                <a:solidFill>
                  <a:srgbClr val="D9D9D9"/>
                </a:solidFill>
                <a:latin typeface="Calibri"/>
                <a:ea typeface="Calibri"/>
                <a:cs typeface="Calibri"/>
                <a:sym typeface="Calibri"/>
              </a:rPr>
              <a:t>, y las graficamos.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0124D"/>
        </a:solidFill>
        <a:effectLst/>
      </p:bgPr>
    </p:bg>
    <p:spTree>
      <p:nvGrpSpPr>
        <p:cNvPr id="1" name="Shape 294"/>
        <p:cNvGrpSpPr/>
        <p:nvPr/>
      </p:nvGrpSpPr>
      <p:grpSpPr>
        <a:xfrm>
          <a:off x="0" y="0"/>
          <a:ext cx="0" cy="0"/>
          <a:chOff x="0" y="0"/>
          <a:chExt cx="0" cy="0"/>
        </a:xfrm>
      </p:grpSpPr>
      <p:sp>
        <p:nvSpPr>
          <p:cNvPr id="295" name="Google Shape;295;p16"/>
          <p:cNvSpPr txBox="1">
            <a:spLocks noGrp="1"/>
          </p:cNvSpPr>
          <p:nvPr>
            <p:ph type="ctrTitle"/>
          </p:nvPr>
        </p:nvSpPr>
        <p:spPr>
          <a:xfrm>
            <a:off x="311700" y="584225"/>
            <a:ext cx="8520600" cy="792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dirty="0">
                <a:solidFill>
                  <a:srgbClr val="D9D9D9"/>
                </a:solidFill>
                <a:latin typeface="Calibri"/>
                <a:ea typeface="Calibri"/>
                <a:cs typeface="Calibri"/>
                <a:sym typeface="Calibri"/>
              </a:rPr>
              <a:t>Procedimientos</a:t>
            </a:r>
            <a:endParaRPr dirty="0">
              <a:solidFill>
                <a:srgbClr val="D9D9D9"/>
              </a:solidFill>
              <a:latin typeface="Calibri"/>
              <a:ea typeface="Calibri"/>
              <a:cs typeface="Calibri"/>
              <a:sym typeface="Calibri"/>
            </a:endParaRPr>
          </a:p>
        </p:txBody>
      </p:sp>
      <p:sp>
        <p:nvSpPr>
          <p:cNvPr id="296" name="Google Shape;296;p16"/>
          <p:cNvSpPr txBox="1">
            <a:spLocks noGrp="1"/>
          </p:cNvSpPr>
          <p:nvPr>
            <p:ph type="subTitle" idx="1"/>
          </p:nvPr>
        </p:nvSpPr>
        <p:spPr>
          <a:xfrm>
            <a:off x="452675" y="1376824"/>
            <a:ext cx="7729200" cy="3317095"/>
          </a:xfrm>
          <a:prstGeom prst="rect">
            <a:avLst/>
          </a:prstGeom>
        </p:spPr>
        <p:txBody>
          <a:bodyPr spcFirstLastPara="1" wrap="square" lIns="91425" tIns="91425" rIns="91425" bIns="91425" anchor="t" anchorCtr="0">
            <a:normAutofit fontScale="92500" lnSpcReduction="20000"/>
          </a:bodyPr>
          <a:lstStyle/>
          <a:p>
            <a:pPr marL="0" lvl="0" indent="0" algn="l" rtl="0">
              <a:lnSpc>
                <a:spcPct val="150000"/>
              </a:lnSpc>
              <a:spcBef>
                <a:spcPts val="600"/>
              </a:spcBef>
              <a:spcAft>
                <a:spcPts val="500"/>
              </a:spcAft>
              <a:buNone/>
            </a:pPr>
            <a:r>
              <a:rPr lang="es-ES" sz="1500" dirty="0">
                <a:solidFill>
                  <a:srgbClr val="D9D9D9"/>
                </a:solidFill>
                <a:latin typeface="Calibri"/>
                <a:ea typeface="Calibri"/>
                <a:cs typeface="Calibri"/>
                <a:sym typeface="Calibri"/>
              </a:rPr>
              <a:t>Una vez que finalizamos con el análisis </a:t>
            </a:r>
            <a:r>
              <a:rPr lang="es-ES" sz="1500" dirty="0" err="1">
                <a:solidFill>
                  <a:srgbClr val="D9D9D9"/>
                </a:solidFill>
                <a:latin typeface="Calibri"/>
                <a:ea typeface="Calibri"/>
                <a:cs typeface="Calibri"/>
                <a:sym typeface="Calibri"/>
              </a:rPr>
              <a:t>univariado</a:t>
            </a:r>
            <a:r>
              <a:rPr lang="es-ES" sz="1500" dirty="0">
                <a:solidFill>
                  <a:srgbClr val="D9D9D9"/>
                </a:solidFill>
                <a:latin typeface="Calibri"/>
                <a:ea typeface="Calibri"/>
                <a:cs typeface="Calibri"/>
                <a:sym typeface="Calibri"/>
              </a:rPr>
              <a:t>, comenzamos con el análisis bivariado, en el que analizamos la relación entre algunas variables, como edad y droga / sexo y droga. Observamos los resultados obtenidos y los graficamos. Habiendo indagado la relación </a:t>
            </a:r>
            <a:r>
              <a:rPr lang="es-ES" sz="1500" dirty="0" err="1">
                <a:solidFill>
                  <a:srgbClr val="D9D9D9"/>
                </a:solidFill>
                <a:latin typeface="Calibri"/>
                <a:ea typeface="Calibri"/>
                <a:cs typeface="Calibri"/>
                <a:sym typeface="Calibri"/>
              </a:rPr>
              <a:t>bivariada</a:t>
            </a:r>
            <a:r>
              <a:rPr lang="es-ES" sz="1500" dirty="0">
                <a:solidFill>
                  <a:srgbClr val="D9D9D9"/>
                </a:solidFill>
                <a:latin typeface="Calibri"/>
                <a:ea typeface="Calibri"/>
                <a:cs typeface="Calibri"/>
                <a:sym typeface="Calibri"/>
              </a:rPr>
              <a:t> entre variables, se procede a analizar la relación entre conjuntos de variables.</a:t>
            </a:r>
          </a:p>
          <a:p>
            <a:pPr marL="0" lvl="0" indent="0" algn="l" rtl="0">
              <a:lnSpc>
                <a:spcPct val="150000"/>
              </a:lnSpc>
              <a:spcBef>
                <a:spcPts val="600"/>
              </a:spcBef>
              <a:spcAft>
                <a:spcPts val="500"/>
              </a:spcAft>
              <a:buNone/>
            </a:pPr>
            <a:r>
              <a:rPr lang="es-ES" sz="1500" dirty="0">
                <a:solidFill>
                  <a:srgbClr val="D9D9D9"/>
                </a:solidFill>
                <a:latin typeface="Calibri"/>
                <a:ea typeface="Calibri"/>
                <a:cs typeface="Calibri"/>
                <a:sym typeface="Calibri"/>
              </a:rPr>
              <a:t>Una vez que terminamos de analizar las distintas relaciones entre las variables, proponemos modelos de clasificación de los pacientes. Para realizar esto, debemos modificar los datos pasándolos a </a:t>
            </a:r>
            <a:r>
              <a:rPr lang="es-ES" sz="1500" dirty="0" err="1">
                <a:solidFill>
                  <a:srgbClr val="D9D9D9"/>
                </a:solidFill>
                <a:latin typeface="Calibri"/>
                <a:ea typeface="Calibri"/>
                <a:cs typeface="Calibri"/>
                <a:sym typeface="Calibri"/>
              </a:rPr>
              <a:t>dummys</a:t>
            </a:r>
            <a:r>
              <a:rPr lang="es-ES" sz="1500" dirty="0">
                <a:solidFill>
                  <a:srgbClr val="D9D9D9"/>
                </a:solidFill>
                <a:latin typeface="Calibri"/>
                <a:ea typeface="Calibri"/>
                <a:cs typeface="Calibri"/>
                <a:sym typeface="Calibri"/>
              </a:rPr>
              <a:t>.</a:t>
            </a:r>
          </a:p>
          <a:p>
            <a:pPr marL="0" lvl="0" indent="0" algn="l" rtl="0">
              <a:lnSpc>
                <a:spcPct val="150000"/>
              </a:lnSpc>
              <a:spcBef>
                <a:spcPts val="600"/>
              </a:spcBef>
              <a:spcAft>
                <a:spcPts val="500"/>
              </a:spcAft>
              <a:buNone/>
            </a:pPr>
            <a:r>
              <a:rPr lang="es-ES" sz="1500" dirty="0">
                <a:solidFill>
                  <a:srgbClr val="D9D9D9"/>
                </a:solidFill>
                <a:latin typeface="Calibri"/>
                <a:ea typeface="Calibri"/>
                <a:cs typeface="Calibri"/>
                <a:sym typeface="Calibri"/>
              </a:rPr>
              <a:t>Clasificamos por árboles de decisión y por </a:t>
            </a:r>
            <a:r>
              <a:rPr lang="es-ES" sz="1500" dirty="0" err="1">
                <a:solidFill>
                  <a:srgbClr val="D9D9D9"/>
                </a:solidFill>
                <a:latin typeface="Calibri"/>
                <a:ea typeface="Calibri"/>
                <a:cs typeface="Calibri"/>
                <a:sym typeface="Calibri"/>
              </a:rPr>
              <a:t>Random</a:t>
            </a:r>
            <a:r>
              <a:rPr lang="es-ES" sz="1500" dirty="0">
                <a:solidFill>
                  <a:srgbClr val="D9D9D9"/>
                </a:solidFill>
                <a:latin typeface="Calibri"/>
                <a:ea typeface="Calibri"/>
                <a:cs typeface="Calibri"/>
                <a:sym typeface="Calibri"/>
              </a:rPr>
              <a:t> Forest.</a:t>
            </a:r>
          </a:p>
          <a:p>
            <a:pPr marL="0" lvl="0" indent="0" algn="l" rtl="0">
              <a:lnSpc>
                <a:spcPct val="150000"/>
              </a:lnSpc>
              <a:spcBef>
                <a:spcPts val="600"/>
              </a:spcBef>
              <a:spcAft>
                <a:spcPts val="500"/>
              </a:spcAft>
              <a:buNone/>
            </a:pPr>
            <a:r>
              <a:rPr lang="es-ES" sz="1500" dirty="0">
                <a:solidFill>
                  <a:srgbClr val="D9D9D9"/>
                </a:solidFill>
                <a:latin typeface="Calibri"/>
                <a:ea typeface="Calibri"/>
                <a:cs typeface="Calibri"/>
                <a:sym typeface="Calibri"/>
              </a:rPr>
              <a:t>Finalmente, se prueba el algoritmo SVM: Máquinas de soporte vectorial que se fundamenta en la construcción de hiperplanos de segmentación.</a:t>
            </a:r>
          </a:p>
        </p:txBody>
      </p:sp>
    </p:spTree>
    <p:extLst>
      <p:ext uri="{BB962C8B-B14F-4D97-AF65-F5344CB8AC3E}">
        <p14:creationId xmlns:p14="http://schemas.microsoft.com/office/powerpoint/2010/main" val="2822995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124D"/>
        </a:solidFill>
        <a:effectLst/>
      </p:bgPr>
    </p:bg>
    <p:spTree>
      <p:nvGrpSpPr>
        <p:cNvPr id="1" name="Shape 294"/>
        <p:cNvGrpSpPr/>
        <p:nvPr/>
      </p:nvGrpSpPr>
      <p:grpSpPr>
        <a:xfrm>
          <a:off x="0" y="0"/>
          <a:ext cx="0" cy="0"/>
          <a:chOff x="0" y="0"/>
          <a:chExt cx="0" cy="0"/>
        </a:xfrm>
      </p:grpSpPr>
      <p:sp>
        <p:nvSpPr>
          <p:cNvPr id="295" name="Google Shape;295;p16"/>
          <p:cNvSpPr txBox="1">
            <a:spLocks noGrp="1"/>
          </p:cNvSpPr>
          <p:nvPr>
            <p:ph type="ctrTitle"/>
          </p:nvPr>
        </p:nvSpPr>
        <p:spPr>
          <a:xfrm>
            <a:off x="311700" y="584225"/>
            <a:ext cx="8520600" cy="792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dirty="0">
                <a:solidFill>
                  <a:srgbClr val="D9D9D9"/>
                </a:solidFill>
                <a:latin typeface="Calibri"/>
                <a:ea typeface="Calibri"/>
                <a:cs typeface="Calibri"/>
                <a:sym typeface="Calibri"/>
              </a:rPr>
              <a:t>Procedimientos</a:t>
            </a:r>
            <a:endParaRPr dirty="0">
              <a:solidFill>
                <a:srgbClr val="D9D9D9"/>
              </a:solidFill>
              <a:latin typeface="Calibri"/>
              <a:ea typeface="Calibri"/>
              <a:cs typeface="Calibri"/>
              <a:sym typeface="Calibri"/>
            </a:endParaRPr>
          </a:p>
        </p:txBody>
      </p:sp>
      <p:sp>
        <p:nvSpPr>
          <p:cNvPr id="296" name="Google Shape;296;p16"/>
          <p:cNvSpPr txBox="1">
            <a:spLocks noGrp="1"/>
          </p:cNvSpPr>
          <p:nvPr>
            <p:ph type="subTitle" idx="1"/>
          </p:nvPr>
        </p:nvSpPr>
        <p:spPr>
          <a:xfrm>
            <a:off x="452675" y="1376824"/>
            <a:ext cx="7729200" cy="3317095"/>
          </a:xfrm>
          <a:prstGeom prst="rect">
            <a:avLst/>
          </a:prstGeom>
        </p:spPr>
        <p:txBody>
          <a:bodyPr spcFirstLastPara="1" wrap="square" lIns="91425" tIns="91425" rIns="91425" bIns="91425" anchor="t" anchorCtr="0">
            <a:normAutofit/>
          </a:bodyPr>
          <a:lstStyle/>
          <a:p>
            <a:pPr marL="0" lvl="0" indent="0" algn="l" rtl="0">
              <a:lnSpc>
                <a:spcPct val="150000"/>
              </a:lnSpc>
              <a:spcBef>
                <a:spcPts val="600"/>
              </a:spcBef>
              <a:spcAft>
                <a:spcPts val="500"/>
              </a:spcAft>
              <a:buNone/>
            </a:pPr>
            <a:r>
              <a:rPr lang="es-ES" sz="1500" dirty="0">
                <a:solidFill>
                  <a:srgbClr val="D9D9D9"/>
                </a:solidFill>
                <a:latin typeface="Calibri"/>
                <a:ea typeface="Calibri"/>
                <a:cs typeface="Calibri"/>
                <a:sym typeface="Calibri"/>
              </a:rPr>
              <a:t>Luego, instalamos el paquete </a:t>
            </a:r>
            <a:r>
              <a:rPr lang="es-ES" sz="1500" dirty="0" err="1">
                <a:solidFill>
                  <a:srgbClr val="D9D9D9"/>
                </a:solidFill>
                <a:latin typeface="Calibri"/>
                <a:ea typeface="Calibri"/>
                <a:cs typeface="Calibri"/>
                <a:sym typeface="Calibri"/>
              </a:rPr>
              <a:t>Yellowbrick</a:t>
            </a:r>
            <a:r>
              <a:rPr lang="es-ES" sz="1500" dirty="0">
                <a:solidFill>
                  <a:srgbClr val="D9D9D9"/>
                </a:solidFill>
                <a:latin typeface="Calibri"/>
                <a:ea typeface="Calibri"/>
                <a:cs typeface="Calibri"/>
                <a:sym typeface="Calibri"/>
              </a:rPr>
              <a:t> y utilizamos el método </a:t>
            </a:r>
            <a:r>
              <a:rPr lang="es-ES" sz="1500" dirty="0" err="1">
                <a:solidFill>
                  <a:srgbClr val="D9D9D9"/>
                </a:solidFill>
                <a:latin typeface="Calibri"/>
                <a:ea typeface="Calibri"/>
                <a:cs typeface="Calibri"/>
                <a:sym typeface="Calibri"/>
              </a:rPr>
              <a:t>Elbow</a:t>
            </a:r>
            <a:r>
              <a:rPr lang="es-ES" sz="1500" dirty="0">
                <a:solidFill>
                  <a:srgbClr val="D9D9D9"/>
                </a:solidFill>
                <a:latin typeface="Calibri"/>
                <a:ea typeface="Calibri"/>
                <a:cs typeface="Calibri"/>
                <a:sym typeface="Calibri"/>
              </a:rPr>
              <a:t>, que nos ayuda a elegir el número optimo de </a:t>
            </a:r>
            <a:r>
              <a:rPr lang="es-ES" sz="1500" dirty="0" err="1">
                <a:solidFill>
                  <a:srgbClr val="D9D9D9"/>
                </a:solidFill>
                <a:latin typeface="Calibri"/>
                <a:ea typeface="Calibri"/>
                <a:cs typeface="Calibri"/>
                <a:sym typeface="Calibri"/>
              </a:rPr>
              <a:t>clústers</a:t>
            </a:r>
            <a:r>
              <a:rPr lang="es-ES" sz="1500" dirty="0">
                <a:solidFill>
                  <a:srgbClr val="D9D9D9"/>
                </a:solidFill>
                <a:latin typeface="Calibri"/>
                <a:ea typeface="Calibri"/>
                <a:cs typeface="Calibri"/>
                <a:sym typeface="Calibri"/>
              </a:rPr>
              <a:t>, cuando buscamos hacer clasificación en un conjunto de datos. Para hacer uso de este método partimos del cálculo de la distorsión promedio de cada clúster, esto es la distancia de cada elemento con su centroide correspondiente. Graficamos y analizamos los resultados.</a:t>
            </a:r>
          </a:p>
          <a:p>
            <a:pPr marL="0" lvl="0" indent="0" algn="l" rtl="0">
              <a:lnSpc>
                <a:spcPct val="150000"/>
              </a:lnSpc>
              <a:spcBef>
                <a:spcPts val="600"/>
              </a:spcBef>
              <a:spcAft>
                <a:spcPts val="500"/>
              </a:spcAft>
              <a:buNone/>
            </a:pPr>
            <a:r>
              <a:rPr lang="es-ES" sz="1500" dirty="0">
                <a:solidFill>
                  <a:srgbClr val="D9D9D9"/>
                </a:solidFill>
                <a:latin typeface="Calibri"/>
                <a:ea typeface="Calibri"/>
                <a:cs typeface="Calibri"/>
                <a:sym typeface="Calibri"/>
              </a:rPr>
              <a:t>Por último, optimizamos los parámetros mediante </a:t>
            </a:r>
            <a:r>
              <a:rPr lang="es-ES" sz="1500" dirty="0" err="1">
                <a:solidFill>
                  <a:srgbClr val="D9D9D9"/>
                </a:solidFill>
                <a:latin typeface="Calibri"/>
                <a:ea typeface="Calibri"/>
                <a:cs typeface="Calibri"/>
                <a:sym typeface="Calibri"/>
              </a:rPr>
              <a:t>Hypertuning</a:t>
            </a:r>
            <a:r>
              <a:rPr lang="es-ES" sz="1500" dirty="0">
                <a:solidFill>
                  <a:srgbClr val="D9D9D9"/>
                </a:solidFill>
                <a:latin typeface="Calibri"/>
                <a:ea typeface="Calibri"/>
                <a:cs typeface="Calibri"/>
                <a:sym typeface="Calibri"/>
              </a:rPr>
              <a:t>.</a:t>
            </a:r>
          </a:p>
          <a:p>
            <a:pPr marL="0" lvl="0" indent="0" algn="l" rtl="0">
              <a:lnSpc>
                <a:spcPct val="150000"/>
              </a:lnSpc>
              <a:spcBef>
                <a:spcPts val="600"/>
              </a:spcBef>
              <a:spcAft>
                <a:spcPts val="500"/>
              </a:spcAft>
              <a:buNone/>
            </a:pPr>
            <a:endParaRPr lang="es-ES" sz="1500" dirty="0">
              <a:solidFill>
                <a:srgbClr val="D9D9D9"/>
              </a:solidFill>
              <a:latin typeface="Calibri"/>
              <a:ea typeface="Calibri"/>
              <a:cs typeface="Calibri"/>
              <a:sym typeface="Calibri"/>
            </a:endParaRPr>
          </a:p>
        </p:txBody>
      </p:sp>
    </p:spTree>
    <p:extLst>
      <p:ext uri="{BB962C8B-B14F-4D97-AF65-F5344CB8AC3E}">
        <p14:creationId xmlns:p14="http://schemas.microsoft.com/office/powerpoint/2010/main" val="91552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0124D"/>
        </a:solidFill>
        <a:effectLst/>
      </p:bgPr>
    </p:bg>
    <p:spTree>
      <p:nvGrpSpPr>
        <p:cNvPr id="1" name="Shape 294"/>
        <p:cNvGrpSpPr/>
        <p:nvPr/>
      </p:nvGrpSpPr>
      <p:grpSpPr>
        <a:xfrm>
          <a:off x="0" y="0"/>
          <a:ext cx="0" cy="0"/>
          <a:chOff x="0" y="0"/>
          <a:chExt cx="0" cy="0"/>
        </a:xfrm>
      </p:grpSpPr>
      <p:sp>
        <p:nvSpPr>
          <p:cNvPr id="295" name="Google Shape;295;p16"/>
          <p:cNvSpPr txBox="1">
            <a:spLocks noGrp="1"/>
          </p:cNvSpPr>
          <p:nvPr>
            <p:ph type="ctrTitle"/>
          </p:nvPr>
        </p:nvSpPr>
        <p:spPr>
          <a:xfrm>
            <a:off x="311700" y="584225"/>
            <a:ext cx="8520600" cy="792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solidFill>
                  <a:srgbClr val="D9D9D9"/>
                </a:solidFill>
                <a:latin typeface="Calibri"/>
                <a:ea typeface="Calibri"/>
                <a:cs typeface="Calibri"/>
                <a:sym typeface="Calibri"/>
              </a:rPr>
              <a:t>Resultados</a:t>
            </a:r>
            <a:endParaRPr>
              <a:solidFill>
                <a:srgbClr val="D9D9D9"/>
              </a:solidFill>
              <a:latin typeface="Calibri"/>
              <a:ea typeface="Calibri"/>
              <a:cs typeface="Calibri"/>
              <a:sym typeface="Calibri"/>
            </a:endParaRPr>
          </a:p>
        </p:txBody>
      </p:sp>
      <p:sp>
        <p:nvSpPr>
          <p:cNvPr id="296" name="Google Shape;296;p16"/>
          <p:cNvSpPr txBox="1">
            <a:spLocks noGrp="1"/>
          </p:cNvSpPr>
          <p:nvPr>
            <p:ph type="subTitle" idx="1"/>
          </p:nvPr>
        </p:nvSpPr>
        <p:spPr>
          <a:xfrm>
            <a:off x="452675" y="1376825"/>
            <a:ext cx="7729200" cy="2874000"/>
          </a:xfrm>
          <a:prstGeom prst="rect">
            <a:avLst/>
          </a:prstGeom>
        </p:spPr>
        <p:txBody>
          <a:bodyPr spcFirstLastPara="1" wrap="square" lIns="91425" tIns="91425" rIns="91425" bIns="91425" anchor="t" anchorCtr="0">
            <a:normAutofit/>
          </a:bodyPr>
          <a:lstStyle/>
          <a:p>
            <a:pPr marL="0" lvl="0" indent="0" algn="l" rtl="0">
              <a:lnSpc>
                <a:spcPct val="150000"/>
              </a:lnSpc>
              <a:spcBef>
                <a:spcPts val="600"/>
              </a:spcBef>
              <a:spcAft>
                <a:spcPts val="0"/>
              </a:spcAft>
              <a:buNone/>
            </a:pPr>
            <a:r>
              <a:rPr lang="es" sz="1500">
                <a:solidFill>
                  <a:srgbClr val="D9D9D9"/>
                </a:solidFill>
                <a:latin typeface="Calibri"/>
                <a:ea typeface="Calibri"/>
                <a:cs typeface="Calibri"/>
                <a:sym typeface="Calibri"/>
              </a:rPr>
              <a:t>Se probaron cuatro modelos de clasificación con la variable target </a:t>
            </a:r>
            <a:r>
              <a:rPr lang="es" sz="1500" b="1">
                <a:solidFill>
                  <a:srgbClr val="D9D9D9"/>
                </a:solidFill>
                <a:latin typeface="Calibri"/>
                <a:ea typeface="Calibri"/>
                <a:cs typeface="Calibri"/>
                <a:sym typeface="Calibri"/>
              </a:rPr>
              <a:t>droga recetada.</a:t>
            </a:r>
            <a:endParaRPr sz="1500" b="1">
              <a:solidFill>
                <a:srgbClr val="D9D9D9"/>
              </a:solidFill>
              <a:latin typeface="Calibri"/>
              <a:ea typeface="Calibri"/>
              <a:cs typeface="Calibri"/>
              <a:sym typeface="Calibri"/>
            </a:endParaRPr>
          </a:p>
          <a:p>
            <a:pPr marL="0" lvl="0" indent="0" algn="l" rtl="0">
              <a:lnSpc>
                <a:spcPct val="150000"/>
              </a:lnSpc>
              <a:spcBef>
                <a:spcPts val="600"/>
              </a:spcBef>
              <a:spcAft>
                <a:spcPts val="0"/>
              </a:spcAft>
              <a:buNone/>
            </a:pPr>
            <a:r>
              <a:rPr lang="es" sz="1500">
                <a:solidFill>
                  <a:srgbClr val="D9D9D9"/>
                </a:solidFill>
                <a:latin typeface="Calibri"/>
                <a:ea typeface="Calibri"/>
                <a:cs typeface="Calibri"/>
                <a:sym typeface="Calibri"/>
              </a:rPr>
              <a:t>Luego de evaluar la precisión de cada modelo con los datos disponibles, se seleccionó la técnica Random Forest, la cual combina distintos árboles de decisión.</a:t>
            </a:r>
            <a:endParaRPr sz="1500">
              <a:solidFill>
                <a:srgbClr val="D9D9D9"/>
              </a:solidFill>
              <a:latin typeface="Calibri"/>
              <a:ea typeface="Calibri"/>
              <a:cs typeface="Calibri"/>
              <a:sym typeface="Calibri"/>
            </a:endParaRPr>
          </a:p>
          <a:p>
            <a:pPr marL="0" lvl="0" indent="0" algn="l" rtl="0">
              <a:lnSpc>
                <a:spcPct val="150000"/>
              </a:lnSpc>
              <a:spcBef>
                <a:spcPts val="600"/>
              </a:spcBef>
              <a:spcAft>
                <a:spcPts val="500"/>
              </a:spcAft>
              <a:buNone/>
            </a:pPr>
            <a:endParaRPr sz="1500">
              <a:solidFill>
                <a:srgbClr val="D9D9D9"/>
              </a:solidFill>
              <a:latin typeface="Calibri"/>
              <a:ea typeface="Calibri"/>
              <a:cs typeface="Calibri"/>
              <a:sym typeface="Calibri"/>
            </a:endParaRPr>
          </a:p>
        </p:txBody>
      </p:sp>
      <p:pic>
        <p:nvPicPr>
          <p:cNvPr id="297" name="Google Shape;297;p16"/>
          <p:cNvPicPr preferRelativeResize="0"/>
          <p:nvPr/>
        </p:nvPicPr>
        <p:blipFill>
          <a:blip r:embed="rId3">
            <a:alphaModFix/>
          </a:blip>
          <a:stretch>
            <a:fillRect/>
          </a:stretch>
        </p:blipFill>
        <p:spPr>
          <a:xfrm>
            <a:off x="2734500" y="2833500"/>
            <a:ext cx="3674993" cy="1849750"/>
          </a:xfrm>
          <a:prstGeom prst="rect">
            <a:avLst/>
          </a:prstGeom>
          <a:noFill/>
          <a:ln>
            <a:noFill/>
          </a:ln>
        </p:spPr>
      </p:pic>
    </p:spTree>
    <p:extLst>
      <p:ext uri="{BB962C8B-B14F-4D97-AF65-F5344CB8AC3E}">
        <p14:creationId xmlns:p14="http://schemas.microsoft.com/office/powerpoint/2010/main" val="3828321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124D"/>
        </a:solidFill>
        <a:effectLst/>
      </p:bgPr>
    </p:bg>
    <p:spTree>
      <p:nvGrpSpPr>
        <p:cNvPr id="1" name="Shape 294"/>
        <p:cNvGrpSpPr/>
        <p:nvPr/>
      </p:nvGrpSpPr>
      <p:grpSpPr>
        <a:xfrm>
          <a:off x="0" y="0"/>
          <a:ext cx="0" cy="0"/>
          <a:chOff x="0" y="0"/>
          <a:chExt cx="0" cy="0"/>
        </a:xfrm>
      </p:grpSpPr>
      <p:sp>
        <p:nvSpPr>
          <p:cNvPr id="295" name="Google Shape;295;p16"/>
          <p:cNvSpPr txBox="1">
            <a:spLocks noGrp="1"/>
          </p:cNvSpPr>
          <p:nvPr>
            <p:ph type="ctrTitle"/>
          </p:nvPr>
        </p:nvSpPr>
        <p:spPr>
          <a:xfrm>
            <a:off x="311700" y="584225"/>
            <a:ext cx="8520600" cy="792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ES" dirty="0">
                <a:solidFill>
                  <a:srgbClr val="D9D9D9"/>
                </a:solidFill>
                <a:latin typeface="Calibri"/>
                <a:ea typeface="Calibri"/>
                <a:cs typeface="Calibri"/>
                <a:sym typeface="Calibri"/>
              </a:rPr>
              <a:t>Análisis de los resultados obtenidos</a:t>
            </a:r>
            <a:endParaRPr dirty="0">
              <a:solidFill>
                <a:srgbClr val="D9D9D9"/>
              </a:solidFill>
              <a:latin typeface="Calibri"/>
              <a:ea typeface="Calibri"/>
              <a:cs typeface="Calibri"/>
              <a:sym typeface="Calibri"/>
            </a:endParaRPr>
          </a:p>
        </p:txBody>
      </p:sp>
      <p:sp>
        <p:nvSpPr>
          <p:cNvPr id="296" name="Google Shape;296;p16"/>
          <p:cNvSpPr txBox="1">
            <a:spLocks noGrp="1"/>
          </p:cNvSpPr>
          <p:nvPr>
            <p:ph type="subTitle" idx="1"/>
          </p:nvPr>
        </p:nvSpPr>
        <p:spPr>
          <a:xfrm>
            <a:off x="416099" y="1204613"/>
            <a:ext cx="7729200" cy="3938887"/>
          </a:xfrm>
          <a:prstGeom prst="rect">
            <a:avLst/>
          </a:prstGeom>
        </p:spPr>
        <p:txBody>
          <a:bodyPr spcFirstLastPara="1" wrap="square" lIns="91425" tIns="91425" rIns="91425" bIns="91425" anchor="t" anchorCtr="0">
            <a:normAutofit lnSpcReduction="10000"/>
          </a:bodyPr>
          <a:lstStyle/>
          <a:p>
            <a:pPr algn="l"/>
            <a:r>
              <a:rPr lang="es-ES" sz="1600" b="1" i="0" dirty="0">
                <a:solidFill>
                  <a:srgbClr val="D5D5D5"/>
                </a:solidFill>
                <a:effectLst/>
                <a:latin typeface="Roboto" panose="02000000000000000000" pitchFamily="2" charset="0"/>
              </a:rPr>
              <a:t>Edad</a:t>
            </a:r>
            <a:endParaRPr lang="es-ES" sz="1600" b="0" i="0" dirty="0">
              <a:solidFill>
                <a:srgbClr val="D5D5D5"/>
              </a:solidFill>
              <a:effectLst/>
              <a:latin typeface="Roboto" panose="02000000000000000000" pitchFamily="2" charset="0"/>
            </a:endParaRPr>
          </a:p>
          <a:p>
            <a:pPr algn="l">
              <a:buFont typeface="Arial" panose="020B0604020202020204" pitchFamily="34" charset="0"/>
              <a:buChar char="•"/>
            </a:pPr>
            <a:r>
              <a:rPr lang="es-ES" sz="1600" b="0" i="0" dirty="0">
                <a:solidFill>
                  <a:srgbClr val="D5D5D5"/>
                </a:solidFill>
                <a:effectLst/>
                <a:latin typeface="Roboto" panose="02000000000000000000" pitchFamily="2" charset="0"/>
              </a:rPr>
              <a:t>La media de edad de los pacientes es 44.</a:t>
            </a:r>
          </a:p>
          <a:p>
            <a:pPr algn="l">
              <a:buFont typeface="Arial" panose="020B0604020202020204" pitchFamily="34" charset="0"/>
              <a:buChar char="•"/>
            </a:pPr>
            <a:r>
              <a:rPr lang="es-ES" sz="1600" b="0" i="0" dirty="0">
                <a:solidFill>
                  <a:srgbClr val="D5D5D5"/>
                </a:solidFill>
                <a:effectLst/>
                <a:latin typeface="Roboto" panose="02000000000000000000" pitchFamily="2" charset="0"/>
              </a:rPr>
              <a:t>El desvío </a:t>
            </a:r>
            <a:r>
              <a:rPr lang="es-ES" sz="1600" b="0" i="0" dirty="0" err="1">
                <a:solidFill>
                  <a:srgbClr val="D5D5D5"/>
                </a:solidFill>
                <a:effectLst/>
                <a:latin typeface="Roboto" panose="02000000000000000000" pitchFamily="2" charset="0"/>
              </a:rPr>
              <a:t>estandar</a:t>
            </a:r>
            <a:r>
              <a:rPr lang="es-ES" sz="1600" b="0" i="0" dirty="0">
                <a:solidFill>
                  <a:srgbClr val="D5D5D5"/>
                </a:solidFill>
                <a:effectLst/>
                <a:latin typeface="Roboto" panose="02000000000000000000" pitchFamily="2" charset="0"/>
              </a:rPr>
              <a:t> es de 16,5.</a:t>
            </a:r>
          </a:p>
          <a:p>
            <a:pPr algn="l">
              <a:buFont typeface="Arial" panose="020B0604020202020204" pitchFamily="34" charset="0"/>
              <a:buChar char="•"/>
            </a:pPr>
            <a:r>
              <a:rPr lang="es-ES" sz="1600" b="0" i="0" dirty="0">
                <a:solidFill>
                  <a:srgbClr val="D5D5D5"/>
                </a:solidFill>
                <a:effectLst/>
                <a:latin typeface="Roboto" panose="02000000000000000000" pitchFamily="2" charset="0"/>
              </a:rPr>
              <a:t>La edad mínima es 15.</a:t>
            </a:r>
          </a:p>
          <a:p>
            <a:pPr algn="l">
              <a:buFont typeface="Arial" panose="020B0604020202020204" pitchFamily="34" charset="0"/>
              <a:buChar char="•"/>
            </a:pPr>
            <a:r>
              <a:rPr lang="es-ES" sz="1600" b="0" i="0" dirty="0">
                <a:solidFill>
                  <a:srgbClr val="D5D5D5"/>
                </a:solidFill>
                <a:effectLst/>
                <a:latin typeface="Roboto" panose="02000000000000000000" pitchFamily="2" charset="0"/>
              </a:rPr>
              <a:t>La edad máxima es 74.</a:t>
            </a:r>
          </a:p>
          <a:p>
            <a:pPr algn="l">
              <a:buFont typeface="Arial" panose="020B0604020202020204" pitchFamily="34" charset="0"/>
              <a:buChar char="•"/>
            </a:pPr>
            <a:r>
              <a:rPr lang="es-ES" sz="1600" b="0" i="0" dirty="0">
                <a:solidFill>
                  <a:srgbClr val="D5D5D5"/>
                </a:solidFill>
                <a:effectLst/>
                <a:latin typeface="Roboto" panose="02000000000000000000" pitchFamily="2" charset="0"/>
              </a:rPr>
              <a:t>El corte de edad del primer cuartil es 15.</a:t>
            </a:r>
          </a:p>
          <a:p>
            <a:pPr algn="l">
              <a:buFont typeface="Arial" panose="020B0604020202020204" pitchFamily="34" charset="0"/>
              <a:buChar char="•"/>
            </a:pPr>
            <a:r>
              <a:rPr lang="es-ES" sz="1600" b="0" i="0" dirty="0">
                <a:solidFill>
                  <a:srgbClr val="D5D5D5"/>
                </a:solidFill>
                <a:effectLst/>
                <a:latin typeface="Roboto" panose="02000000000000000000" pitchFamily="2" charset="0"/>
              </a:rPr>
              <a:t>El corte de edad del segundo cuartil es 45.</a:t>
            </a:r>
          </a:p>
          <a:p>
            <a:pPr algn="l">
              <a:buFont typeface="Arial" panose="020B0604020202020204" pitchFamily="34" charset="0"/>
              <a:buChar char="•"/>
            </a:pPr>
            <a:r>
              <a:rPr lang="es-ES" sz="1600" b="0" i="0" dirty="0">
                <a:solidFill>
                  <a:srgbClr val="D5D5D5"/>
                </a:solidFill>
                <a:effectLst/>
                <a:latin typeface="Roboto" panose="02000000000000000000" pitchFamily="2" charset="0"/>
              </a:rPr>
              <a:t>El corte de edad del tercer cuartil es 58.</a:t>
            </a:r>
          </a:p>
          <a:p>
            <a:pPr algn="l">
              <a:buFont typeface="Arial" panose="020B0604020202020204" pitchFamily="34" charset="0"/>
              <a:buChar char="•"/>
            </a:pPr>
            <a:endParaRPr lang="es-ES" sz="1600" b="0" i="0" dirty="0">
              <a:solidFill>
                <a:srgbClr val="D5D5D5"/>
              </a:solidFill>
              <a:effectLst/>
              <a:latin typeface="Roboto" panose="02000000000000000000" pitchFamily="2" charset="0"/>
            </a:endParaRPr>
          </a:p>
          <a:p>
            <a:pPr algn="l"/>
            <a:r>
              <a:rPr lang="es-ES" sz="1600" b="1" i="0" dirty="0">
                <a:solidFill>
                  <a:srgbClr val="D5D5D5"/>
                </a:solidFill>
                <a:effectLst/>
                <a:latin typeface="Roboto" panose="02000000000000000000" pitchFamily="2" charset="0"/>
              </a:rPr>
              <a:t>Proporción de sodio a potasio</a:t>
            </a:r>
            <a:endParaRPr lang="es-ES" sz="1600" b="0" i="0" dirty="0">
              <a:solidFill>
                <a:srgbClr val="D5D5D5"/>
              </a:solidFill>
              <a:effectLst/>
              <a:latin typeface="Roboto" panose="02000000000000000000" pitchFamily="2" charset="0"/>
            </a:endParaRPr>
          </a:p>
          <a:p>
            <a:pPr algn="l">
              <a:buFont typeface="Arial" panose="020B0604020202020204" pitchFamily="34" charset="0"/>
              <a:buChar char="•"/>
            </a:pPr>
            <a:r>
              <a:rPr lang="es-ES" sz="1600" b="0" i="0" dirty="0">
                <a:solidFill>
                  <a:srgbClr val="D5D5D5"/>
                </a:solidFill>
                <a:effectLst/>
                <a:latin typeface="Roboto" panose="02000000000000000000" pitchFamily="2" charset="0"/>
              </a:rPr>
              <a:t>El promedio de la proporción de sodio a potasio es 16.</a:t>
            </a:r>
          </a:p>
          <a:p>
            <a:pPr algn="l">
              <a:buFont typeface="Arial" panose="020B0604020202020204" pitchFamily="34" charset="0"/>
              <a:buChar char="•"/>
            </a:pPr>
            <a:r>
              <a:rPr lang="es-ES" sz="1600" b="0" i="0" dirty="0">
                <a:solidFill>
                  <a:srgbClr val="D5D5D5"/>
                </a:solidFill>
                <a:effectLst/>
                <a:latin typeface="Roboto" panose="02000000000000000000" pitchFamily="2" charset="0"/>
              </a:rPr>
              <a:t>El desvío </a:t>
            </a:r>
            <a:r>
              <a:rPr lang="es-ES" sz="1600" b="0" i="0" dirty="0" err="1">
                <a:solidFill>
                  <a:srgbClr val="D5D5D5"/>
                </a:solidFill>
                <a:effectLst/>
                <a:latin typeface="Roboto" panose="02000000000000000000" pitchFamily="2" charset="0"/>
              </a:rPr>
              <a:t>estandar</a:t>
            </a:r>
            <a:r>
              <a:rPr lang="es-ES" sz="1600" b="0" i="0" dirty="0">
                <a:solidFill>
                  <a:srgbClr val="D5D5D5"/>
                </a:solidFill>
                <a:effectLst/>
                <a:latin typeface="Roboto" panose="02000000000000000000" pitchFamily="2" charset="0"/>
              </a:rPr>
              <a:t> es de 7,2.</a:t>
            </a:r>
          </a:p>
          <a:p>
            <a:pPr algn="l">
              <a:buFont typeface="Arial" panose="020B0604020202020204" pitchFamily="34" charset="0"/>
              <a:buChar char="•"/>
            </a:pPr>
            <a:r>
              <a:rPr lang="es-ES" sz="1600" b="0" i="0" dirty="0">
                <a:solidFill>
                  <a:srgbClr val="D5D5D5"/>
                </a:solidFill>
                <a:effectLst/>
                <a:latin typeface="Roboto" panose="02000000000000000000" pitchFamily="2" charset="0"/>
              </a:rPr>
              <a:t>La proporción mínima es de 6,3.</a:t>
            </a:r>
          </a:p>
          <a:p>
            <a:pPr algn="l">
              <a:buFont typeface="Arial" panose="020B0604020202020204" pitchFamily="34" charset="0"/>
              <a:buChar char="•"/>
            </a:pPr>
            <a:r>
              <a:rPr lang="es-ES" sz="1600" b="0" i="0" dirty="0">
                <a:solidFill>
                  <a:srgbClr val="D5D5D5"/>
                </a:solidFill>
                <a:effectLst/>
                <a:latin typeface="Roboto" panose="02000000000000000000" pitchFamily="2" charset="0"/>
              </a:rPr>
              <a:t>La proporción máxima es de 38,2.</a:t>
            </a:r>
          </a:p>
          <a:p>
            <a:pPr algn="l">
              <a:buFont typeface="Arial" panose="020B0604020202020204" pitchFamily="34" charset="0"/>
              <a:buChar char="•"/>
            </a:pPr>
            <a:r>
              <a:rPr lang="es-ES" sz="1600" b="0" i="0" dirty="0">
                <a:solidFill>
                  <a:srgbClr val="D5D5D5"/>
                </a:solidFill>
                <a:effectLst/>
                <a:latin typeface="Roboto" panose="02000000000000000000" pitchFamily="2" charset="0"/>
              </a:rPr>
              <a:t>El corte de la proporción del primer cuartil es 10,4.</a:t>
            </a:r>
          </a:p>
          <a:p>
            <a:pPr algn="l">
              <a:buFont typeface="Arial" panose="020B0604020202020204" pitchFamily="34" charset="0"/>
              <a:buChar char="•"/>
            </a:pPr>
            <a:r>
              <a:rPr lang="es-ES" sz="1600" b="0" i="0" dirty="0">
                <a:solidFill>
                  <a:srgbClr val="D5D5D5"/>
                </a:solidFill>
                <a:effectLst/>
                <a:latin typeface="Roboto" panose="02000000000000000000" pitchFamily="2" charset="0"/>
              </a:rPr>
              <a:t>El corte de la proporción del segundo cuartil es 13,9.</a:t>
            </a:r>
          </a:p>
          <a:p>
            <a:pPr algn="l">
              <a:buFont typeface="Arial" panose="020B0604020202020204" pitchFamily="34" charset="0"/>
              <a:buChar char="•"/>
            </a:pPr>
            <a:r>
              <a:rPr lang="es-ES" sz="1600" b="0" i="0" dirty="0">
                <a:solidFill>
                  <a:srgbClr val="D5D5D5"/>
                </a:solidFill>
                <a:effectLst/>
                <a:latin typeface="Roboto" panose="02000000000000000000" pitchFamily="2" charset="0"/>
              </a:rPr>
              <a:t>El corte de la proporción del tercer cuartil es 19,4.</a:t>
            </a:r>
          </a:p>
          <a:p>
            <a:pPr marL="0" lvl="0" indent="0" algn="l" rtl="0">
              <a:lnSpc>
                <a:spcPct val="150000"/>
              </a:lnSpc>
              <a:spcBef>
                <a:spcPts val="600"/>
              </a:spcBef>
              <a:spcAft>
                <a:spcPts val="500"/>
              </a:spcAft>
              <a:buNone/>
            </a:pPr>
            <a:endParaRPr sz="1500" dirty="0">
              <a:solidFill>
                <a:srgbClr val="D9D9D9"/>
              </a:solidFill>
              <a:latin typeface="Calibri"/>
              <a:ea typeface="Calibri"/>
              <a:cs typeface="Calibri"/>
              <a:sym typeface="Calibri"/>
            </a:endParaRPr>
          </a:p>
        </p:txBody>
      </p:sp>
    </p:spTree>
    <p:extLst>
      <p:ext uri="{BB962C8B-B14F-4D97-AF65-F5344CB8AC3E}">
        <p14:creationId xmlns:p14="http://schemas.microsoft.com/office/powerpoint/2010/main" val="2932286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0124D"/>
        </a:solidFill>
        <a:effectLst/>
      </p:bgPr>
    </p:bg>
    <p:spTree>
      <p:nvGrpSpPr>
        <p:cNvPr id="1" name="Shape 294"/>
        <p:cNvGrpSpPr/>
        <p:nvPr/>
      </p:nvGrpSpPr>
      <p:grpSpPr>
        <a:xfrm>
          <a:off x="0" y="0"/>
          <a:ext cx="0" cy="0"/>
          <a:chOff x="0" y="0"/>
          <a:chExt cx="0" cy="0"/>
        </a:xfrm>
      </p:grpSpPr>
      <p:sp>
        <p:nvSpPr>
          <p:cNvPr id="296" name="Google Shape;296;p16"/>
          <p:cNvSpPr txBox="1">
            <a:spLocks noGrp="1"/>
          </p:cNvSpPr>
          <p:nvPr>
            <p:ph type="subTitle" idx="1"/>
          </p:nvPr>
        </p:nvSpPr>
        <p:spPr>
          <a:xfrm>
            <a:off x="452675" y="231648"/>
            <a:ext cx="7729200" cy="4523232"/>
          </a:xfrm>
          <a:prstGeom prst="rect">
            <a:avLst/>
          </a:prstGeom>
        </p:spPr>
        <p:txBody>
          <a:bodyPr spcFirstLastPara="1" wrap="square" lIns="91425" tIns="91425" rIns="91425" bIns="91425" anchor="t" anchorCtr="0">
            <a:normAutofit/>
          </a:bodyPr>
          <a:lstStyle/>
          <a:p>
            <a:pPr marL="0" lvl="0" indent="0" algn="l" rtl="0">
              <a:lnSpc>
                <a:spcPct val="150000"/>
              </a:lnSpc>
              <a:spcBef>
                <a:spcPts val="600"/>
              </a:spcBef>
              <a:spcAft>
                <a:spcPts val="500"/>
              </a:spcAft>
              <a:buNone/>
            </a:pPr>
            <a:r>
              <a:rPr lang="es-ES" sz="1500" dirty="0">
                <a:solidFill>
                  <a:srgbClr val="D9D9D9"/>
                </a:solidFill>
                <a:latin typeface="Calibri"/>
                <a:ea typeface="Calibri"/>
                <a:cs typeface="Calibri"/>
                <a:sym typeface="Calibri"/>
              </a:rPr>
              <a:t>• La presencia de hombres es mayor respecto a la de mujeres.</a:t>
            </a:r>
          </a:p>
          <a:p>
            <a:pPr marL="0" lvl="0" indent="0" algn="l" rtl="0">
              <a:lnSpc>
                <a:spcPct val="150000"/>
              </a:lnSpc>
              <a:spcBef>
                <a:spcPts val="600"/>
              </a:spcBef>
              <a:spcAft>
                <a:spcPts val="500"/>
              </a:spcAft>
              <a:buNone/>
            </a:pPr>
            <a:r>
              <a:rPr lang="es-ES" sz="1500" dirty="0">
                <a:solidFill>
                  <a:srgbClr val="D9D9D9"/>
                </a:solidFill>
                <a:latin typeface="Calibri"/>
                <a:ea typeface="Calibri"/>
                <a:cs typeface="Calibri"/>
                <a:sym typeface="Calibri"/>
              </a:rPr>
              <a:t>• La mayoría de los pacientes tienen presión arterial alta, seguido de baja y la minoría, normal.</a:t>
            </a:r>
          </a:p>
          <a:p>
            <a:pPr marL="0" lvl="0" indent="0" algn="l" rtl="0">
              <a:lnSpc>
                <a:spcPct val="150000"/>
              </a:lnSpc>
              <a:spcBef>
                <a:spcPts val="600"/>
              </a:spcBef>
              <a:spcAft>
                <a:spcPts val="500"/>
              </a:spcAft>
              <a:buNone/>
            </a:pPr>
            <a:r>
              <a:rPr lang="es-ES" sz="1500" dirty="0">
                <a:solidFill>
                  <a:srgbClr val="D9D9D9"/>
                </a:solidFill>
                <a:latin typeface="Calibri"/>
                <a:ea typeface="Calibri"/>
                <a:cs typeface="Calibri"/>
                <a:sym typeface="Calibri"/>
              </a:rPr>
              <a:t>• La mayoría de los pacientes tiene colesterol alto.</a:t>
            </a:r>
          </a:p>
          <a:p>
            <a:pPr marL="0" lvl="0" indent="0" algn="l" rtl="0">
              <a:lnSpc>
                <a:spcPct val="150000"/>
              </a:lnSpc>
              <a:spcBef>
                <a:spcPts val="600"/>
              </a:spcBef>
              <a:spcAft>
                <a:spcPts val="500"/>
              </a:spcAft>
              <a:buNone/>
            </a:pPr>
            <a:r>
              <a:rPr lang="es-ES" sz="1500" dirty="0">
                <a:solidFill>
                  <a:srgbClr val="D9D9D9"/>
                </a:solidFill>
                <a:latin typeface="Calibri"/>
                <a:ea typeface="Calibri"/>
                <a:cs typeface="Calibri"/>
                <a:sym typeface="Calibri"/>
              </a:rPr>
              <a:t>• La mayoría de los pacientes recibieron la droga Y, seguido por la X, luego por la A y la minoría, la C y la B.</a:t>
            </a:r>
          </a:p>
          <a:p>
            <a:pPr marL="0" lvl="0" indent="0" algn="l" rtl="0">
              <a:lnSpc>
                <a:spcPct val="150000"/>
              </a:lnSpc>
              <a:spcBef>
                <a:spcPts val="600"/>
              </a:spcBef>
              <a:spcAft>
                <a:spcPts val="500"/>
              </a:spcAft>
              <a:buNone/>
            </a:pPr>
            <a:r>
              <a:rPr lang="es-ES" sz="1500" dirty="0">
                <a:solidFill>
                  <a:srgbClr val="D9D9D9"/>
                </a:solidFill>
                <a:latin typeface="Calibri"/>
                <a:ea typeface="Calibri"/>
                <a:cs typeface="Calibri"/>
                <a:sym typeface="Calibri"/>
              </a:rPr>
              <a:t>• Podemos asumir que a pacientes mayores de 60 años se les receta, por lo general, la droga B.  También, que la droga A se receta en un rango de edad más acotado (de 30 a 45 años).  La droga Y, en cambio, se receta en un rango de </a:t>
            </a:r>
            <a:r>
              <a:rPr lang="es-ES" sz="1500" dirty="0" err="1">
                <a:solidFill>
                  <a:srgbClr val="D9D9D9"/>
                </a:solidFill>
                <a:latin typeface="Calibri"/>
                <a:ea typeface="Calibri"/>
                <a:cs typeface="Calibri"/>
                <a:sym typeface="Calibri"/>
              </a:rPr>
              <a:t>edas</a:t>
            </a:r>
            <a:r>
              <a:rPr lang="es-ES" sz="1500" dirty="0">
                <a:solidFill>
                  <a:srgbClr val="D9D9D9"/>
                </a:solidFill>
                <a:latin typeface="Calibri"/>
                <a:ea typeface="Calibri"/>
                <a:cs typeface="Calibri"/>
                <a:sym typeface="Calibri"/>
              </a:rPr>
              <a:t> más amplio (aproximadamente, de 30 a 60). Las drogas C y X se recetan, por lo general, en los rangos de 28 a 51 y de 32 a 57, respectivamente.</a:t>
            </a:r>
          </a:p>
          <a:p>
            <a:pPr marL="0" lvl="0" indent="0" algn="l" rtl="0">
              <a:lnSpc>
                <a:spcPct val="150000"/>
              </a:lnSpc>
              <a:spcBef>
                <a:spcPts val="600"/>
              </a:spcBef>
              <a:spcAft>
                <a:spcPts val="500"/>
              </a:spcAft>
              <a:buNone/>
            </a:pPr>
            <a:endParaRPr lang="es-ES" sz="1500" dirty="0">
              <a:solidFill>
                <a:srgbClr val="D9D9D9"/>
              </a:solidFill>
              <a:latin typeface="Calibri"/>
              <a:ea typeface="Calibri"/>
              <a:cs typeface="Calibri"/>
              <a:sym typeface="Calibri"/>
            </a:endParaRPr>
          </a:p>
          <a:p>
            <a:pPr marL="0" lvl="0" indent="0" algn="l" rtl="0">
              <a:lnSpc>
                <a:spcPct val="150000"/>
              </a:lnSpc>
              <a:spcBef>
                <a:spcPts val="600"/>
              </a:spcBef>
              <a:spcAft>
                <a:spcPts val="500"/>
              </a:spcAft>
              <a:buNone/>
            </a:pPr>
            <a:endParaRPr lang="es-ES" sz="1500" dirty="0">
              <a:solidFill>
                <a:srgbClr val="D9D9D9"/>
              </a:solidFill>
              <a:latin typeface="Calibri"/>
              <a:ea typeface="Calibri"/>
              <a:cs typeface="Calibri"/>
              <a:sym typeface="Calibri"/>
            </a:endParaRPr>
          </a:p>
          <a:p>
            <a:pPr marL="0" lvl="0" indent="0" algn="l" rtl="0">
              <a:lnSpc>
                <a:spcPct val="150000"/>
              </a:lnSpc>
              <a:spcBef>
                <a:spcPts val="600"/>
              </a:spcBef>
              <a:spcAft>
                <a:spcPts val="500"/>
              </a:spcAft>
              <a:buNone/>
            </a:pPr>
            <a:endParaRPr lang="es-ES" sz="1500" dirty="0">
              <a:solidFill>
                <a:srgbClr val="D9D9D9"/>
              </a:solidFill>
              <a:latin typeface="Calibri"/>
              <a:ea typeface="Calibri"/>
              <a:cs typeface="Calibri"/>
              <a:sym typeface="Calibri"/>
            </a:endParaRPr>
          </a:p>
          <a:p>
            <a:pPr marL="0" lvl="0" indent="0" algn="l" rtl="0">
              <a:lnSpc>
                <a:spcPct val="150000"/>
              </a:lnSpc>
              <a:spcBef>
                <a:spcPts val="600"/>
              </a:spcBef>
              <a:spcAft>
                <a:spcPts val="500"/>
              </a:spcAft>
              <a:buNone/>
            </a:pPr>
            <a:endParaRPr lang="es-ES" sz="1500" dirty="0">
              <a:solidFill>
                <a:srgbClr val="D9D9D9"/>
              </a:solidFill>
              <a:latin typeface="Calibri"/>
              <a:ea typeface="Calibri"/>
              <a:cs typeface="Calibri"/>
              <a:sym typeface="Calibri"/>
            </a:endParaRPr>
          </a:p>
          <a:p>
            <a:pPr marL="0" lvl="0" indent="0" algn="l" rtl="0">
              <a:lnSpc>
                <a:spcPct val="150000"/>
              </a:lnSpc>
              <a:spcBef>
                <a:spcPts val="600"/>
              </a:spcBef>
              <a:spcAft>
                <a:spcPts val="500"/>
              </a:spcAft>
              <a:buNone/>
            </a:pPr>
            <a:endParaRPr lang="es-ES" sz="1500" dirty="0">
              <a:solidFill>
                <a:srgbClr val="D9D9D9"/>
              </a:solidFill>
              <a:latin typeface="Calibri"/>
              <a:ea typeface="Calibri"/>
              <a:cs typeface="Calibri"/>
              <a:sym typeface="Calibri"/>
            </a:endParaRPr>
          </a:p>
          <a:p>
            <a:pPr marL="0" lvl="0" indent="0" algn="l" rtl="0">
              <a:lnSpc>
                <a:spcPct val="150000"/>
              </a:lnSpc>
              <a:spcBef>
                <a:spcPts val="600"/>
              </a:spcBef>
              <a:spcAft>
                <a:spcPts val="500"/>
              </a:spcAft>
              <a:buNone/>
            </a:pPr>
            <a:endParaRPr lang="es-ES" sz="1500" dirty="0">
              <a:solidFill>
                <a:srgbClr val="D9D9D9"/>
              </a:solidFill>
              <a:latin typeface="Calibri"/>
              <a:ea typeface="Calibri"/>
              <a:cs typeface="Calibri"/>
              <a:sym typeface="Calibri"/>
            </a:endParaRPr>
          </a:p>
          <a:p>
            <a:pPr marL="0" lvl="0" indent="0" algn="l" rtl="0">
              <a:lnSpc>
                <a:spcPct val="150000"/>
              </a:lnSpc>
              <a:spcBef>
                <a:spcPts val="600"/>
              </a:spcBef>
              <a:spcAft>
                <a:spcPts val="500"/>
              </a:spcAft>
              <a:buNone/>
            </a:pPr>
            <a:endParaRPr lang="es-ES" sz="1500" dirty="0">
              <a:solidFill>
                <a:srgbClr val="D9D9D9"/>
              </a:solidFill>
              <a:latin typeface="Calibri"/>
              <a:ea typeface="Calibri"/>
              <a:cs typeface="Calibri"/>
              <a:sym typeface="Calibri"/>
            </a:endParaRPr>
          </a:p>
          <a:p>
            <a:pPr marL="0" lvl="0" indent="0" algn="l" rtl="0">
              <a:lnSpc>
                <a:spcPct val="150000"/>
              </a:lnSpc>
              <a:spcBef>
                <a:spcPts val="600"/>
              </a:spcBef>
              <a:spcAft>
                <a:spcPts val="500"/>
              </a:spcAft>
              <a:buNone/>
            </a:pPr>
            <a:endParaRPr sz="1500" dirty="0">
              <a:solidFill>
                <a:srgbClr val="D9D9D9"/>
              </a:solidFill>
              <a:latin typeface="Calibri"/>
              <a:ea typeface="Calibri"/>
              <a:cs typeface="Calibri"/>
              <a:sym typeface="Calibri"/>
            </a:endParaRPr>
          </a:p>
        </p:txBody>
      </p:sp>
    </p:spTree>
    <p:extLst>
      <p:ext uri="{BB962C8B-B14F-4D97-AF65-F5344CB8AC3E}">
        <p14:creationId xmlns:p14="http://schemas.microsoft.com/office/powerpoint/2010/main" val="1034776171"/>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1078</Words>
  <Application>Microsoft Office PowerPoint</Application>
  <PresentationFormat>Presentación en pantalla (16:9)</PresentationFormat>
  <Paragraphs>67</Paragraphs>
  <Slides>10</Slides>
  <Notes>10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Maven Pro</vt:lpstr>
      <vt:lpstr>-apple-system</vt:lpstr>
      <vt:lpstr>Roboto</vt:lpstr>
      <vt:lpstr>Arial</vt:lpstr>
      <vt:lpstr>Nunito</vt:lpstr>
      <vt:lpstr>Calibri</vt:lpstr>
      <vt:lpstr>Momentum</vt:lpstr>
      <vt:lpstr>Entendimiento de la prescripción de drogas a afiliados de la empresa de medicina prepaga</vt:lpstr>
      <vt:lpstr>Contexto</vt:lpstr>
      <vt:lpstr>Objetivos del proyecto</vt:lpstr>
      <vt:lpstr>Procedimientos</vt:lpstr>
      <vt:lpstr>Procedimientos</vt:lpstr>
      <vt:lpstr>Procedimientos</vt:lpstr>
      <vt:lpstr>Resultados</vt:lpstr>
      <vt:lpstr>Análisis de los resultados obtenidos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Entendimiento de la prescripción de drogas a afiliados de la empresa de medicina prepaga</dc:title>
  <dc:creator>Noelia Aparicio</dc:creator>
  <cp:lastModifiedBy>Noelia Aparicio</cp:lastModifiedBy>
  <cp:revision>1</cp:revision>
  <dcterms:modified xsi:type="dcterms:W3CDTF">2022-11-06T01:08:35Z</dcterms:modified>
</cp:coreProperties>
</file>