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4" roundtripDataSignature="AMtx7mg1x+arHcUNI3LTIiKkkAOr+MKU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26878D-0553-4D2A-B7C3-965E4D05EA79}">
  <a:tblStyle styleId="{AD26878D-0553-4D2A-B7C3-965E4D05EA7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0F0"/>
          </a:solidFill>
        </a:fill>
      </a:tcStyle>
    </a:wholeTbl>
    <a:band1H>
      <a:tcTxStyle/>
      <a:tcStyle>
        <a:fill>
          <a:solidFill>
            <a:srgbClr val="E0E0E0"/>
          </a:solidFill>
        </a:fill>
      </a:tcStyle>
    </a:band1H>
    <a:band2H>
      <a:tcTxStyle/>
    </a:band2H>
    <a:band1V>
      <a:tcTxStyle/>
      <a:tcStyle>
        <a:fill>
          <a:solidFill>
            <a:srgbClr val="E0E0E0"/>
          </a:solidFill>
        </a:fill>
      </a:tcStyle>
    </a:band1V>
    <a:band2V>
      <a:tcTxStyle/>
    </a:band2V>
    <a:lastCol>
      <a:tcTxStyle b="on" i="off">
        <a:font>
          <a:latin typeface="Calibri"/>
          <a:ea typeface="Calibri"/>
          <a:cs typeface="Calibri"/>
        </a:font>
        <a:schemeClr val="lt1"/>
      </a:tcTxStyle>
      <a:tcStyle>
        <a:fill>
          <a:solidFill>
            <a:schemeClr val="accent3"/>
          </a:solidFill>
        </a:fill>
      </a:tcStyle>
    </a:lastCol>
    <a:firstCol>
      <a:tcTxStyle b="on" i="off">
        <a:font>
          <a:latin typeface="Calibri"/>
          <a:ea typeface="Calibri"/>
          <a:cs typeface="Calibri"/>
        </a:font>
        <a:schemeClr val="lt1"/>
      </a:tcTxStyle>
      <a:tcStyle>
        <a:fill>
          <a:solidFill>
            <a:schemeClr val="accent3"/>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a98eac6db2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1a98eac6db2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a98eac6db2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1a98eac6db2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3"/>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4" name="Google Shape;14;p2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1" name="Google Shape;71;p3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 name="Google Shape;77;p3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4"/>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 name="Google Shape;20;p2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6" name="Google Shape;26;p2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6"/>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 name="Google Shape;32;p26"/>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3" name="Google Shape;33;p2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7"/>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39" name="Google Shape;39;p27"/>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27"/>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1" name="Google Shape;41;p27"/>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2" name="Google Shape;42;p2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57" name="Google Shape;57;p30"/>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8" name="Google Shape;58;p3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3887391" y="740569"/>
            <a:ext cx="4629150" cy="3655219"/>
          </a:xfrm>
          <a:prstGeom prst="rect">
            <a:avLst/>
          </a:prstGeom>
          <a:noFill/>
          <a:ln>
            <a:noFill/>
          </a:ln>
        </p:spPr>
      </p:sp>
      <p:sp>
        <p:nvSpPr>
          <p:cNvPr id="64" name="Google Shape;64;p31"/>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5" name="Google Shape;65;p3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99291">
            <a:alpha val="85098"/>
          </a:srgbClr>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github.com/melinaschamberger/drug_clasification/blob/main/Entrega6_PRIMERA%20ENTREGA%20DEL%20PROYECTO%20FINAL.ipynb" TargetMode="External"/><Relationship Id="rId4" Type="http://schemas.openxmlformats.org/officeDocument/2006/relationships/hyperlink" Target="https://github.com/melinaschamberger/drug_clasification/blob/main/Entrega9_SEGUNDA%20ENTREGA%20DEL%20PROYECTO%20FINAL.ipynb" TargetMode="External"/><Relationship Id="rId5" Type="http://schemas.openxmlformats.org/officeDocument/2006/relationships/hyperlink" Target="https://github.com/melinaschamberger/drug_clasification/blob/main/Entrega10_TERCERA_ENTREGA_DEL_PROYECTO_FINAL.ipyn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311700" y="633351"/>
            <a:ext cx="4911300" cy="674454"/>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rgbClr val="5A8AB3"/>
              </a:buClr>
              <a:buSzPts val="990"/>
              <a:buFont typeface="Calibri"/>
              <a:buNone/>
            </a:pPr>
            <a:r>
              <a:rPr lang="es-AR" sz="5400">
                <a:solidFill>
                  <a:srgbClr val="5A8AB3"/>
                </a:solidFill>
                <a:latin typeface="Calibri"/>
                <a:ea typeface="Calibri"/>
                <a:cs typeface="Calibri"/>
                <a:sym typeface="Calibri"/>
              </a:rPr>
              <a:t>Embrace Data</a:t>
            </a:r>
            <a:endParaRPr sz="5400">
              <a:solidFill>
                <a:srgbClr val="5A8AB3"/>
              </a:solidFill>
              <a:latin typeface="Calibri"/>
              <a:ea typeface="Calibri"/>
              <a:cs typeface="Calibri"/>
              <a:sym typeface="Calibri"/>
            </a:endParaRPr>
          </a:p>
        </p:txBody>
      </p:sp>
      <p:sp>
        <p:nvSpPr>
          <p:cNvPr id="85" name="Google Shape;85;p1"/>
          <p:cNvSpPr txBox="1"/>
          <p:nvPr>
            <p:ph idx="1" type="subTitle"/>
          </p:nvPr>
        </p:nvSpPr>
        <p:spPr>
          <a:xfrm>
            <a:off x="311700" y="3724075"/>
            <a:ext cx="6099300" cy="7926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lt2"/>
              </a:buClr>
              <a:buSzPts val="2000"/>
              <a:buNone/>
            </a:pPr>
            <a:r>
              <a:rPr lang="es-AR" sz="2000">
                <a:solidFill>
                  <a:schemeClr val="lt2"/>
                </a:solidFill>
                <a:latin typeface="Calibri"/>
                <a:ea typeface="Calibri"/>
                <a:cs typeface="Calibri"/>
                <a:sym typeface="Calibri"/>
              </a:rPr>
              <a:t>Aparicio, Schamberger, Siderman</a:t>
            </a:r>
            <a:endParaRPr sz="2000">
              <a:solidFill>
                <a:schemeClr val="lt2"/>
              </a:solidFill>
              <a:latin typeface="Calibri"/>
              <a:ea typeface="Calibri"/>
              <a:cs typeface="Calibri"/>
              <a:sym typeface="Calibri"/>
            </a:endParaRPr>
          </a:p>
        </p:txBody>
      </p:sp>
      <p:sp>
        <p:nvSpPr>
          <p:cNvPr id="86" name="Google Shape;86;p1"/>
          <p:cNvSpPr txBox="1"/>
          <p:nvPr/>
        </p:nvSpPr>
        <p:spPr>
          <a:xfrm>
            <a:off x="311700" y="2234523"/>
            <a:ext cx="4911300" cy="674454"/>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D9D9D9"/>
              </a:buClr>
              <a:buSzPts val="990"/>
              <a:buFont typeface="Calibri"/>
              <a:buNone/>
            </a:pPr>
            <a:r>
              <a:rPr b="0" i="0" lang="es-AR" sz="3600" u="none" cap="none" strike="noStrike">
                <a:solidFill>
                  <a:srgbClr val="D9D9D9"/>
                </a:solidFill>
                <a:latin typeface="Calibri"/>
                <a:ea typeface="Calibri"/>
                <a:cs typeface="Calibri"/>
                <a:sym typeface="Calibri"/>
              </a:rPr>
              <a:t>Prescripción de drogas a afiliados de Health Group</a:t>
            </a:r>
            <a:endParaRPr b="0" i="0" sz="3600" u="none" cap="none" strike="noStrike">
              <a:solidFill>
                <a:srgbClr val="D9D9D9"/>
              </a:solidFill>
              <a:latin typeface="Calibri"/>
              <a:ea typeface="Calibri"/>
              <a:cs typeface="Calibri"/>
              <a:sym typeface="Calibri"/>
            </a:endParaRPr>
          </a:p>
        </p:txBody>
      </p:sp>
      <p:sp>
        <p:nvSpPr>
          <p:cNvPr id="87" name="Google Shape;87;p1"/>
          <p:cNvSpPr/>
          <p:nvPr/>
        </p:nvSpPr>
        <p:spPr>
          <a:xfrm>
            <a:off x="5585421" y="-650324"/>
            <a:ext cx="4140470" cy="4139498"/>
          </a:xfrm>
          <a:prstGeom prst="ellips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1"/>
          <p:cNvSpPr txBox="1"/>
          <p:nvPr/>
        </p:nvSpPr>
        <p:spPr>
          <a:xfrm>
            <a:off x="4774018" y="4344888"/>
            <a:ext cx="3742228" cy="792600"/>
          </a:xfrm>
          <a:prstGeom prst="rect">
            <a:avLst/>
          </a:prstGeom>
          <a:noFill/>
          <a:ln>
            <a:noFill/>
          </a:ln>
        </p:spPr>
        <p:txBody>
          <a:bodyPr anchorCtr="0" anchor="t" bIns="91425" lIns="91425" spcFirstLastPara="1" rIns="91425" wrap="square" tIns="91425">
            <a:normAutofit/>
          </a:bodyPr>
          <a:lstStyle/>
          <a:p>
            <a:pPr indent="0" lvl="0" marL="0" marR="0" rtl="0" algn="r">
              <a:lnSpc>
                <a:spcPct val="90000"/>
              </a:lnSpc>
              <a:spcBef>
                <a:spcPts val="0"/>
              </a:spcBef>
              <a:spcAft>
                <a:spcPts val="0"/>
              </a:spcAft>
              <a:buClr>
                <a:schemeClr val="lt2"/>
              </a:buClr>
              <a:buSzPts val="2000"/>
              <a:buFont typeface="Arial"/>
              <a:buNone/>
            </a:pPr>
            <a:r>
              <a:rPr b="0" i="0" lang="es-AR" sz="2000" u="none" cap="none" strike="noStrike">
                <a:solidFill>
                  <a:schemeClr val="lt2"/>
                </a:solidFill>
                <a:latin typeface="Calibri"/>
                <a:ea typeface="Calibri"/>
                <a:cs typeface="Calibri"/>
                <a:sym typeface="Calibri"/>
              </a:rPr>
              <a:t>02 de diciembre de 2022</a:t>
            </a:r>
            <a:endParaRPr/>
          </a:p>
        </p:txBody>
      </p:sp>
      <p:sp>
        <p:nvSpPr>
          <p:cNvPr id="89" name="Google Shape;89;p1"/>
          <p:cNvSpPr txBox="1"/>
          <p:nvPr/>
        </p:nvSpPr>
        <p:spPr>
          <a:xfrm>
            <a:off x="348276" y="661942"/>
            <a:ext cx="4911300" cy="674454"/>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D9D9D9"/>
              </a:buClr>
              <a:buSzPts val="990"/>
              <a:buFont typeface="Calibri"/>
              <a:buNone/>
            </a:pPr>
            <a:r>
              <a:rPr b="0" i="0" lang="es-AR" sz="5400" u="none" cap="none" strike="noStrike">
                <a:solidFill>
                  <a:srgbClr val="D9D9D9"/>
                </a:solidFill>
                <a:latin typeface="Calibri"/>
                <a:ea typeface="Calibri"/>
                <a:cs typeface="Calibri"/>
                <a:sym typeface="Calibri"/>
              </a:rPr>
              <a:t>Embrace Data</a:t>
            </a:r>
            <a:endParaRPr/>
          </a:p>
        </p:txBody>
      </p:sp>
      <p:sp>
        <p:nvSpPr>
          <p:cNvPr id="90" name="Google Shape;90;p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s-A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txBox="1"/>
          <p:nvPr/>
        </p:nvSpPr>
        <p:spPr>
          <a:xfrm>
            <a:off x="4572000" y="3507722"/>
            <a:ext cx="4122982" cy="1278604"/>
          </a:xfrm>
          <a:prstGeom prst="rect">
            <a:avLst/>
          </a:prstGeom>
          <a:noFill/>
          <a:ln>
            <a:noFill/>
          </a:ln>
        </p:spPr>
        <p:txBody>
          <a:bodyPr anchorCtr="0" anchor="ctr" bIns="91425" lIns="91425" spcFirstLastPara="1" rIns="91425" wrap="square" tIns="91425">
            <a:noAutofit/>
          </a:bodyPr>
          <a:lstStyle/>
          <a:p>
            <a:pPr indent="0" lvl="0" marL="0" marR="0" rtl="0" algn="just">
              <a:lnSpc>
                <a:spcPct val="90000"/>
              </a:lnSpc>
              <a:spcBef>
                <a:spcPts val="0"/>
              </a:spcBef>
              <a:spcAft>
                <a:spcPts val="0"/>
              </a:spcAft>
              <a:buClr>
                <a:srgbClr val="D9D9D9"/>
              </a:buClr>
              <a:buSzPts val="1600"/>
              <a:buFont typeface="Calibri"/>
              <a:buNone/>
            </a:pPr>
            <a:r>
              <a:rPr b="0" i="0" lang="es-AR" sz="1600" u="none" cap="none" strike="noStrike">
                <a:solidFill>
                  <a:srgbClr val="D9D9D9"/>
                </a:solidFill>
                <a:latin typeface="Calibri"/>
                <a:ea typeface="Calibri"/>
                <a:cs typeface="Calibri"/>
                <a:sym typeface="Calibri"/>
              </a:rPr>
              <a:t>En relación con el colesterol, la moda es “Alto”.</a:t>
            </a:r>
            <a:endParaRPr/>
          </a:p>
          <a:p>
            <a:pPr indent="0" lvl="0" marL="0" marR="0" rtl="0" algn="just">
              <a:lnSpc>
                <a:spcPct val="90000"/>
              </a:lnSpc>
              <a:spcBef>
                <a:spcPts val="0"/>
              </a:spcBef>
              <a:spcAft>
                <a:spcPts val="0"/>
              </a:spcAft>
              <a:buClr>
                <a:srgbClr val="D9D9D9"/>
              </a:buClr>
              <a:buSzPts val="1600"/>
              <a:buFont typeface="Calibri"/>
              <a:buNone/>
            </a:pPr>
            <a:r>
              <a:rPr b="0" i="0" lang="es-AR" sz="1600" u="none" cap="none" strike="noStrike">
                <a:solidFill>
                  <a:srgbClr val="D9D9D9"/>
                </a:solidFill>
                <a:latin typeface="Calibri"/>
                <a:ea typeface="Calibri"/>
                <a:cs typeface="Calibri"/>
                <a:sym typeface="Calibri"/>
              </a:rPr>
              <a:t>En relación con la proporción de sodio sobre potasio, la moda es entre 9 y 12.</a:t>
            </a:r>
            <a:endParaRPr/>
          </a:p>
          <a:p>
            <a:pPr indent="0" lvl="0" marL="0" marR="0" rtl="0" algn="just">
              <a:lnSpc>
                <a:spcPct val="90000"/>
              </a:lnSpc>
              <a:spcBef>
                <a:spcPts val="0"/>
              </a:spcBef>
              <a:spcAft>
                <a:spcPts val="0"/>
              </a:spcAft>
              <a:buClr>
                <a:srgbClr val="D9D9D9"/>
              </a:buClr>
              <a:buSzPts val="1600"/>
              <a:buFont typeface="Calibri"/>
              <a:buNone/>
            </a:pPr>
            <a:r>
              <a:rPr b="0" i="0" lang="es-AR" sz="1600" u="none" cap="none" strike="noStrike">
                <a:solidFill>
                  <a:srgbClr val="D9D9D9"/>
                </a:solidFill>
                <a:latin typeface="Calibri"/>
                <a:ea typeface="Calibri"/>
                <a:cs typeface="Calibri"/>
                <a:sym typeface="Calibri"/>
              </a:rPr>
              <a:t>La mayoría de los pacientes padece de colesterol elevado. </a:t>
            </a:r>
            <a:endParaRPr/>
          </a:p>
        </p:txBody>
      </p:sp>
      <p:sp>
        <p:nvSpPr>
          <p:cNvPr id="158" name="Google Shape;158;p10"/>
          <p:cNvSpPr txBox="1"/>
          <p:nvPr/>
        </p:nvSpPr>
        <p:spPr>
          <a:xfrm>
            <a:off x="311700" y="980525"/>
            <a:ext cx="8520600" cy="792600"/>
          </a:xfrm>
          <a:prstGeom prst="rect">
            <a:avLst/>
          </a:prstGeom>
          <a:noFill/>
          <a:ln>
            <a:noFill/>
          </a:ln>
        </p:spPr>
        <p:txBody>
          <a:bodyPr anchorCtr="0" anchor="ctr" bIns="91425" lIns="91425" spcFirstLastPara="1" rIns="91425" wrap="square" tIns="91425">
            <a:normAutofit fontScale="97500"/>
          </a:bodyPr>
          <a:lstStyle/>
          <a:p>
            <a:pPr indent="0" lvl="0" marL="0" marR="0" rtl="0" algn="l">
              <a:lnSpc>
                <a:spcPct val="90000"/>
              </a:lnSpc>
              <a:spcBef>
                <a:spcPts val="0"/>
              </a:spcBef>
              <a:spcAft>
                <a:spcPts val="0"/>
              </a:spcAft>
              <a:buClr>
                <a:schemeClr val="dk1"/>
              </a:buClr>
              <a:buSzPct val="100000"/>
              <a:buFont typeface="Calibri"/>
              <a:buNone/>
            </a:pPr>
            <a:r>
              <a:t/>
            </a:r>
            <a:endParaRPr b="0" i="0" sz="2800" u="none" cap="none" strike="noStrike">
              <a:solidFill>
                <a:srgbClr val="D9D9D9"/>
              </a:solidFill>
              <a:latin typeface="Calibri"/>
              <a:ea typeface="Calibri"/>
              <a:cs typeface="Calibri"/>
              <a:sym typeface="Calibri"/>
            </a:endParaRPr>
          </a:p>
        </p:txBody>
      </p:sp>
      <p:pic>
        <p:nvPicPr>
          <p:cNvPr id="159" name="Google Shape;159;p10"/>
          <p:cNvPicPr preferRelativeResize="0"/>
          <p:nvPr/>
        </p:nvPicPr>
        <p:blipFill rotWithShape="1">
          <a:blip r:embed="rId3">
            <a:alphaModFix/>
          </a:blip>
          <a:srcRect b="0" l="0" r="0" t="0"/>
          <a:stretch/>
        </p:blipFill>
        <p:spPr>
          <a:xfrm>
            <a:off x="406611" y="3507722"/>
            <a:ext cx="3435039" cy="1554355"/>
          </a:xfrm>
          <a:prstGeom prst="rect">
            <a:avLst/>
          </a:prstGeom>
          <a:noFill/>
          <a:ln>
            <a:noFill/>
          </a:ln>
        </p:spPr>
      </p:pic>
      <p:pic>
        <p:nvPicPr>
          <p:cNvPr id="160" name="Google Shape;160;p10"/>
          <p:cNvPicPr preferRelativeResize="0"/>
          <p:nvPr/>
        </p:nvPicPr>
        <p:blipFill rotWithShape="1">
          <a:blip r:embed="rId4">
            <a:alphaModFix/>
          </a:blip>
          <a:srcRect b="0" l="0" r="0" t="0"/>
          <a:stretch/>
        </p:blipFill>
        <p:spPr>
          <a:xfrm>
            <a:off x="4398265" y="1538400"/>
            <a:ext cx="4296718" cy="1867248"/>
          </a:xfrm>
          <a:prstGeom prst="rect">
            <a:avLst/>
          </a:prstGeom>
          <a:noFill/>
          <a:ln>
            <a:noFill/>
          </a:ln>
        </p:spPr>
      </p:pic>
      <p:pic>
        <p:nvPicPr>
          <p:cNvPr id="161" name="Google Shape;161;p10"/>
          <p:cNvPicPr preferRelativeResize="0"/>
          <p:nvPr/>
        </p:nvPicPr>
        <p:blipFill rotWithShape="1">
          <a:blip r:embed="rId5">
            <a:alphaModFix/>
          </a:blip>
          <a:srcRect b="0" l="0" r="0" t="0"/>
          <a:stretch/>
        </p:blipFill>
        <p:spPr>
          <a:xfrm>
            <a:off x="449017" y="1587089"/>
            <a:ext cx="3392633" cy="1969322"/>
          </a:xfrm>
          <a:prstGeom prst="rect">
            <a:avLst/>
          </a:prstGeom>
          <a:noFill/>
          <a:ln>
            <a:noFill/>
          </a:ln>
        </p:spPr>
      </p:pic>
      <p:sp>
        <p:nvSpPr>
          <p:cNvPr id="162" name="Google Shape;162;p10"/>
          <p:cNvSpPr txBox="1"/>
          <p:nvPr/>
        </p:nvSpPr>
        <p:spPr>
          <a:xfrm>
            <a:off x="311700" y="462356"/>
            <a:ext cx="8520600" cy="792600"/>
          </a:xfrm>
          <a:prstGeom prst="rect">
            <a:avLst/>
          </a:prstGeom>
          <a:noFill/>
          <a:ln>
            <a:noFill/>
          </a:ln>
        </p:spPr>
        <p:txBody>
          <a:bodyPr anchorCtr="0" anchor="ctr" bIns="91425" lIns="91425" spcFirstLastPara="1" rIns="91425" wrap="square" tIns="91425">
            <a:normAutofit fontScale="97500"/>
          </a:bodyPr>
          <a:lstStyle/>
          <a:p>
            <a:pPr indent="0" lvl="0" marL="0" marR="0" rtl="0" algn="ctr">
              <a:lnSpc>
                <a:spcPct val="90000"/>
              </a:lnSpc>
              <a:spcBef>
                <a:spcPts val="0"/>
              </a:spcBef>
              <a:spcAft>
                <a:spcPts val="0"/>
              </a:spcAft>
              <a:buClr>
                <a:srgbClr val="D9D9D9"/>
              </a:buClr>
              <a:buSzPct val="100000"/>
              <a:buFont typeface="Calibri"/>
              <a:buNone/>
            </a:pPr>
            <a:r>
              <a:rPr b="0" i="0" lang="es-AR" sz="3300" u="none" cap="none" strike="noStrike">
                <a:solidFill>
                  <a:srgbClr val="D9D9D9"/>
                </a:solidFill>
                <a:latin typeface="Calibri"/>
                <a:ea typeface="Calibri"/>
                <a:cs typeface="Calibri"/>
                <a:sym typeface="Calibri"/>
              </a:rPr>
              <a:t>Estado</a:t>
            </a:r>
            <a:r>
              <a:rPr b="0" i="0" lang="es-AR" sz="3200" u="none" cap="none" strike="noStrike">
                <a:solidFill>
                  <a:srgbClr val="D9D9D9"/>
                </a:solidFill>
                <a:latin typeface="Calibri"/>
                <a:ea typeface="Calibri"/>
                <a:cs typeface="Calibri"/>
                <a:sym typeface="Calibri"/>
              </a:rPr>
              <a:t> de salud de los pacientes</a:t>
            </a:r>
            <a:endParaRPr/>
          </a:p>
        </p:txBody>
      </p:sp>
      <p:sp>
        <p:nvSpPr>
          <p:cNvPr id="163" name="Google Shape;163;p1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s-A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1"/>
          <p:cNvSpPr txBox="1"/>
          <p:nvPr/>
        </p:nvSpPr>
        <p:spPr>
          <a:xfrm>
            <a:off x="5755480" y="1656944"/>
            <a:ext cx="2467667" cy="2917747"/>
          </a:xfrm>
          <a:prstGeom prst="rect">
            <a:avLst/>
          </a:prstGeom>
          <a:noFill/>
          <a:ln>
            <a:noFill/>
          </a:ln>
        </p:spPr>
        <p:txBody>
          <a:bodyPr anchorCtr="0" anchor="ctr" bIns="91425" lIns="91425" spcFirstLastPara="1" rIns="91425" wrap="square" tIns="91425">
            <a:noAutofit/>
          </a:bodyPr>
          <a:lstStyle/>
          <a:p>
            <a:pPr indent="0" lvl="0" marL="0" marR="0" rtl="0" algn="just">
              <a:lnSpc>
                <a:spcPct val="90000"/>
              </a:lnSpc>
              <a:spcBef>
                <a:spcPts val="0"/>
              </a:spcBef>
              <a:spcAft>
                <a:spcPts val="0"/>
              </a:spcAft>
              <a:buClr>
                <a:srgbClr val="D9D9D9"/>
              </a:buClr>
              <a:buSzPts val="1600"/>
              <a:buFont typeface="Calibri"/>
              <a:buNone/>
            </a:pPr>
            <a:r>
              <a:rPr b="0" i="0" lang="es-AR" sz="1600" u="none" cap="none" strike="noStrike">
                <a:solidFill>
                  <a:srgbClr val="D9D9D9"/>
                </a:solidFill>
                <a:latin typeface="Calibri"/>
                <a:ea typeface="Calibri"/>
                <a:cs typeface="Calibri"/>
                <a:sym typeface="Calibri"/>
              </a:rPr>
              <a:t>La droga recetada en mayor proporción entre los pacientes es la “Y”, seguida por la “X”, luego la “A” y, por último, la ”B” y la “C”.</a:t>
            </a:r>
            <a:endParaRPr/>
          </a:p>
        </p:txBody>
      </p:sp>
      <p:pic>
        <p:nvPicPr>
          <p:cNvPr id="169" name="Google Shape;169;p11"/>
          <p:cNvPicPr preferRelativeResize="0"/>
          <p:nvPr/>
        </p:nvPicPr>
        <p:blipFill rotWithShape="1">
          <a:blip r:embed="rId3">
            <a:alphaModFix/>
          </a:blip>
          <a:srcRect b="0" l="0" r="0" t="0"/>
          <a:stretch/>
        </p:blipFill>
        <p:spPr>
          <a:xfrm>
            <a:off x="311700" y="1656944"/>
            <a:ext cx="5443780" cy="3150108"/>
          </a:xfrm>
          <a:prstGeom prst="rect">
            <a:avLst/>
          </a:prstGeom>
          <a:noFill/>
          <a:ln>
            <a:noFill/>
          </a:ln>
        </p:spPr>
      </p:pic>
      <p:sp>
        <p:nvSpPr>
          <p:cNvPr id="170" name="Google Shape;170;p11"/>
          <p:cNvSpPr txBox="1"/>
          <p:nvPr/>
        </p:nvSpPr>
        <p:spPr>
          <a:xfrm>
            <a:off x="311700" y="462356"/>
            <a:ext cx="8520600" cy="792600"/>
          </a:xfrm>
          <a:prstGeom prst="rect">
            <a:avLst/>
          </a:prstGeom>
          <a:noFill/>
          <a:ln>
            <a:noFill/>
          </a:ln>
        </p:spPr>
        <p:txBody>
          <a:bodyPr anchorCtr="0" anchor="ctr" bIns="91425" lIns="91425" spcFirstLastPara="1" rIns="91425" wrap="square" tIns="91425">
            <a:normAutofit fontScale="97500"/>
          </a:bodyPr>
          <a:lstStyle/>
          <a:p>
            <a:pPr indent="0" lvl="0" marL="0" marR="0" rtl="0" algn="ctr">
              <a:lnSpc>
                <a:spcPct val="90000"/>
              </a:lnSpc>
              <a:spcBef>
                <a:spcPts val="0"/>
              </a:spcBef>
              <a:spcAft>
                <a:spcPts val="0"/>
              </a:spcAft>
              <a:buClr>
                <a:srgbClr val="D9D9D9"/>
              </a:buClr>
              <a:buSzPct val="100000"/>
              <a:buFont typeface="Calibri"/>
              <a:buNone/>
            </a:pPr>
            <a:r>
              <a:rPr b="0" i="0" lang="es-AR" sz="3200" u="none" cap="none" strike="noStrike">
                <a:solidFill>
                  <a:srgbClr val="D9D9D9"/>
                </a:solidFill>
                <a:latin typeface="Calibri"/>
                <a:ea typeface="Calibri"/>
                <a:cs typeface="Calibri"/>
                <a:sym typeface="Calibri"/>
              </a:rPr>
              <a:t>Droga </a:t>
            </a:r>
            <a:r>
              <a:rPr b="0" i="0" lang="es-AR" sz="3300" u="none" cap="none" strike="noStrike">
                <a:solidFill>
                  <a:srgbClr val="D9D9D9"/>
                </a:solidFill>
                <a:latin typeface="Calibri"/>
                <a:ea typeface="Calibri"/>
                <a:cs typeface="Calibri"/>
                <a:sym typeface="Calibri"/>
              </a:rPr>
              <a:t>recetada</a:t>
            </a:r>
            <a:endParaRPr b="0" i="0" sz="3200" u="none" cap="none" strike="noStrike">
              <a:solidFill>
                <a:srgbClr val="D9D9D9"/>
              </a:solidFill>
              <a:latin typeface="Calibri"/>
              <a:ea typeface="Calibri"/>
              <a:cs typeface="Calibri"/>
              <a:sym typeface="Calibri"/>
            </a:endParaRPr>
          </a:p>
        </p:txBody>
      </p:sp>
      <p:sp>
        <p:nvSpPr>
          <p:cNvPr id="171" name="Google Shape;171;p1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s-A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txBox="1"/>
          <p:nvPr>
            <p:ph type="ctrTitle"/>
          </p:nvPr>
        </p:nvSpPr>
        <p:spPr>
          <a:xfrm>
            <a:off x="311700" y="694850"/>
            <a:ext cx="8520600" cy="792600"/>
          </a:xfrm>
          <a:prstGeom prst="rect">
            <a:avLst/>
          </a:prstGeom>
          <a:noFill/>
          <a:ln cap="flat" cmpd="sng" w="2540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D9D9D9"/>
              </a:buClr>
              <a:buSzPts val="4400"/>
              <a:buFont typeface="Calibri"/>
              <a:buNone/>
            </a:pPr>
            <a:r>
              <a:rPr lang="es-AR" sz="4400">
                <a:solidFill>
                  <a:srgbClr val="D9D9D9"/>
                </a:solidFill>
                <a:latin typeface="Calibri"/>
                <a:ea typeface="Calibri"/>
                <a:cs typeface="Calibri"/>
                <a:sym typeface="Calibri"/>
              </a:rPr>
              <a:t>Hallazgos encontrados por el EDA</a:t>
            </a:r>
            <a:endParaRPr sz="4400">
              <a:solidFill>
                <a:srgbClr val="D9D9D9"/>
              </a:solidFill>
              <a:latin typeface="Calibri"/>
              <a:ea typeface="Calibri"/>
              <a:cs typeface="Calibri"/>
              <a:sym typeface="Calibri"/>
            </a:endParaRPr>
          </a:p>
        </p:txBody>
      </p:sp>
      <p:sp>
        <p:nvSpPr>
          <p:cNvPr id="177" name="Google Shape;177;p12"/>
          <p:cNvSpPr txBox="1"/>
          <p:nvPr/>
        </p:nvSpPr>
        <p:spPr>
          <a:xfrm>
            <a:off x="2679594" y="2504634"/>
            <a:ext cx="3784812" cy="792600"/>
          </a:xfrm>
          <a:prstGeom prst="rect">
            <a:avLst/>
          </a:prstGeom>
          <a:noFill/>
          <a:ln cap="flat" cmpd="sng" w="2540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D9D9D9"/>
              </a:buClr>
              <a:buSzPts val="3600"/>
              <a:buFont typeface="Calibri"/>
              <a:buNone/>
            </a:pPr>
            <a:r>
              <a:rPr b="0" i="0" lang="es-AR" sz="3600" u="none" cap="none" strike="noStrike">
                <a:solidFill>
                  <a:srgbClr val="D9D9D9"/>
                </a:solidFill>
                <a:latin typeface="Calibri"/>
                <a:ea typeface="Calibri"/>
                <a:cs typeface="Calibri"/>
                <a:sym typeface="Calibri"/>
              </a:rPr>
              <a:t>Análisis bivariado</a:t>
            </a:r>
            <a:endParaRPr/>
          </a:p>
        </p:txBody>
      </p:sp>
      <p:sp>
        <p:nvSpPr>
          <p:cNvPr id="178" name="Google Shape;178;p1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s-A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txBox="1"/>
          <p:nvPr/>
        </p:nvSpPr>
        <p:spPr>
          <a:xfrm>
            <a:off x="5270344" y="1693520"/>
            <a:ext cx="2952803" cy="2917747"/>
          </a:xfrm>
          <a:prstGeom prst="rect">
            <a:avLst/>
          </a:prstGeom>
          <a:noFill/>
          <a:ln>
            <a:noFill/>
          </a:ln>
        </p:spPr>
        <p:txBody>
          <a:bodyPr anchorCtr="0" anchor="ctr" bIns="91425" lIns="91425" spcFirstLastPara="1" rIns="91425" wrap="square" tIns="91425">
            <a:noAutofit/>
          </a:bodyPr>
          <a:lstStyle/>
          <a:p>
            <a:pPr indent="0" lvl="0" marL="0" marR="0" rtl="0" algn="just">
              <a:lnSpc>
                <a:spcPct val="90000"/>
              </a:lnSpc>
              <a:spcBef>
                <a:spcPts val="0"/>
              </a:spcBef>
              <a:spcAft>
                <a:spcPts val="0"/>
              </a:spcAft>
              <a:buClr>
                <a:srgbClr val="D9D9D9"/>
              </a:buClr>
              <a:buSzPts val="1600"/>
              <a:buFont typeface="Calibri"/>
              <a:buNone/>
            </a:pPr>
            <a:r>
              <a:rPr b="0" i="0" lang="es-AR" sz="1600" u="none" cap="none" strike="noStrike">
                <a:solidFill>
                  <a:srgbClr val="D9D9D9"/>
                </a:solidFill>
                <a:latin typeface="Calibri"/>
                <a:ea typeface="Calibri"/>
                <a:cs typeface="Calibri"/>
                <a:sym typeface="Calibri"/>
              </a:rPr>
              <a:t>Se observa que a pacientes mayores de 60 años se les receta, por lo general, la droga B.</a:t>
            </a:r>
            <a:endParaRPr/>
          </a:p>
          <a:p>
            <a:pPr indent="0" lvl="0" marL="0" marR="0" rtl="0" algn="just">
              <a:lnSpc>
                <a:spcPct val="90000"/>
              </a:lnSpc>
              <a:spcBef>
                <a:spcPts val="0"/>
              </a:spcBef>
              <a:spcAft>
                <a:spcPts val="0"/>
              </a:spcAft>
              <a:buClr>
                <a:srgbClr val="D9D9D9"/>
              </a:buClr>
              <a:buSzPts val="1600"/>
              <a:buFont typeface="Calibri"/>
              <a:buNone/>
            </a:pPr>
            <a:r>
              <a:rPr b="0" i="0" lang="es-AR" sz="1600" u="none" cap="none" strike="noStrike">
                <a:solidFill>
                  <a:srgbClr val="D9D9D9"/>
                </a:solidFill>
                <a:latin typeface="Calibri"/>
                <a:ea typeface="Calibri"/>
                <a:cs typeface="Calibri"/>
                <a:sym typeface="Calibri"/>
              </a:rPr>
              <a:t>También, que la droga A se receta en un rango de edad más acotado (de 30 a 45 años).</a:t>
            </a:r>
            <a:endParaRPr/>
          </a:p>
          <a:p>
            <a:pPr indent="0" lvl="0" marL="0" marR="0" rtl="0" algn="just">
              <a:lnSpc>
                <a:spcPct val="90000"/>
              </a:lnSpc>
              <a:spcBef>
                <a:spcPts val="0"/>
              </a:spcBef>
              <a:spcAft>
                <a:spcPts val="0"/>
              </a:spcAft>
              <a:buClr>
                <a:srgbClr val="D9D9D9"/>
              </a:buClr>
              <a:buSzPts val="1600"/>
              <a:buFont typeface="Calibri"/>
              <a:buNone/>
            </a:pPr>
            <a:r>
              <a:rPr b="0" i="0" lang="es-AR" sz="1600" u="none" cap="none" strike="noStrike">
                <a:solidFill>
                  <a:srgbClr val="D9D9D9"/>
                </a:solidFill>
                <a:latin typeface="Calibri"/>
                <a:ea typeface="Calibri"/>
                <a:cs typeface="Calibri"/>
                <a:sym typeface="Calibri"/>
              </a:rPr>
              <a:t>La droga Y, en cambio, se receta en un rango de edad más amplio (aproximadamente, de 30 a 60).</a:t>
            </a:r>
            <a:endParaRPr/>
          </a:p>
          <a:p>
            <a:pPr indent="0" lvl="0" marL="0" marR="0" rtl="0" algn="just">
              <a:lnSpc>
                <a:spcPct val="90000"/>
              </a:lnSpc>
              <a:spcBef>
                <a:spcPts val="0"/>
              </a:spcBef>
              <a:spcAft>
                <a:spcPts val="0"/>
              </a:spcAft>
              <a:buClr>
                <a:srgbClr val="D9D9D9"/>
              </a:buClr>
              <a:buSzPts val="1600"/>
              <a:buFont typeface="Calibri"/>
              <a:buNone/>
            </a:pPr>
            <a:r>
              <a:rPr b="0" i="0" lang="es-AR" sz="1600" u="none" cap="none" strike="noStrike">
                <a:solidFill>
                  <a:srgbClr val="D9D9D9"/>
                </a:solidFill>
                <a:latin typeface="Calibri"/>
                <a:ea typeface="Calibri"/>
                <a:cs typeface="Calibri"/>
                <a:sym typeface="Calibri"/>
              </a:rPr>
              <a:t>Las drogas C y X se recetan, por lo general, en los rangos de 28 a 51 y de 32 a 57, respectivamente.</a:t>
            </a:r>
            <a:endParaRPr/>
          </a:p>
        </p:txBody>
      </p:sp>
      <p:sp>
        <p:nvSpPr>
          <p:cNvPr id="184" name="Google Shape;184;p13"/>
          <p:cNvSpPr txBox="1"/>
          <p:nvPr/>
        </p:nvSpPr>
        <p:spPr>
          <a:xfrm>
            <a:off x="311700" y="631696"/>
            <a:ext cx="8520600" cy="792600"/>
          </a:xfrm>
          <a:prstGeom prst="rect">
            <a:avLst/>
          </a:prstGeom>
          <a:noFill/>
          <a:ln>
            <a:noFill/>
          </a:ln>
        </p:spPr>
        <p:txBody>
          <a:bodyPr anchorCtr="0" anchor="ctr" bIns="91425" lIns="91425" spcFirstLastPara="1" rIns="91425" wrap="square" tIns="91425">
            <a:normAutofit fontScale="97500"/>
          </a:bodyPr>
          <a:lstStyle/>
          <a:p>
            <a:pPr indent="0" lvl="0" marL="0" marR="0" rtl="0" algn="ctr">
              <a:lnSpc>
                <a:spcPct val="90000"/>
              </a:lnSpc>
              <a:spcBef>
                <a:spcPts val="0"/>
              </a:spcBef>
              <a:spcAft>
                <a:spcPts val="0"/>
              </a:spcAft>
              <a:buClr>
                <a:srgbClr val="D9D9D9"/>
              </a:buClr>
              <a:buSzPct val="100000"/>
              <a:buFont typeface="Calibri"/>
              <a:buNone/>
            </a:pPr>
            <a:r>
              <a:rPr b="0" i="0" lang="es-AR" sz="3300" u="none" cap="none" strike="noStrike">
                <a:solidFill>
                  <a:srgbClr val="D9D9D9"/>
                </a:solidFill>
                <a:latin typeface="Calibri"/>
                <a:ea typeface="Calibri"/>
                <a:cs typeface="Calibri"/>
                <a:sym typeface="Calibri"/>
              </a:rPr>
              <a:t>Relación</a:t>
            </a:r>
            <a:r>
              <a:rPr b="0" i="0" lang="es-AR" sz="3100" u="none" cap="none" strike="noStrike">
                <a:solidFill>
                  <a:srgbClr val="D9D9D9"/>
                </a:solidFill>
                <a:latin typeface="Calibri"/>
                <a:ea typeface="Calibri"/>
                <a:cs typeface="Calibri"/>
                <a:sym typeface="Calibri"/>
              </a:rPr>
              <a:t> entre droga recetada y edad del paciente.</a:t>
            </a:r>
            <a:endParaRPr/>
          </a:p>
        </p:txBody>
      </p:sp>
      <p:pic>
        <p:nvPicPr>
          <p:cNvPr id="185" name="Google Shape;185;p13"/>
          <p:cNvPicPr preferRelativeResize="0"/>
          <p:nvPr/>
        </p:nvPicPr>
        <p:blipFill rotWithShape="1">
          <a:blip r:embed="rId3">
            <a:alphaModFix/>
          </a:blip>
          <a:srcRect b="0" l="0" r="0" t="7740"/>
          <a:stretch/>
        </p:blipFill>
        <p:spPr>
          <a:xfrm>
            <a:off x="311699" y="1947672"/>
            <a:ext cx="4958645" cy="2821017"/>
          </a:xfrm>
          <a:prstGeom prst="rect">
            <a:avLst/>
          </a:prstGeom>
          <a:noFill/>
          <a:ln>
            <a:noFill/>
          </a:ln>
        </p:spPr>
      </p:pic>
      <p:sp>
        <p:nvSpPr>
          <p:cNvPr id="186" name="Google Shape;186;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s-A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4"/>
          <p:cNvSpPr txBox="1"/>
          <p:nvPr/>
        </p:nvSpPr>
        <p:spPr>
          <a:xfrm>
            <a:off x="5532119" y="1773125"/>
            <a:ext cx="2267713" cy="2572155"/>
          </a:xfrm>
          <a:prstGeom prst="rect">
            <a:avLst/>
          </a:prstGeom>
          <a:noFill/>
          <a:ln>
            <a:noFill/>
          </a:ln>
        </p:spPr>
        <p:txBody>
          <a:bodyPr anchorCtr="0" anchor="ctr" bIns="91425" lIns="91425" spcFirstLastPara="1" rIns="91425" wrap="square" tIns="91425">
            <a:noAutofit/>
          </a:bodyPr>
          <a:lstStyle/>
          <a:p>
            <a:pPr indent="0" lvl="0" marL="0" marR="0" rtl="0" algn="just">
              <a:lnSpc>
                <a:spcPct val="90000"/>
              </a:lnSpc>
              <a:spcBef>
                <a:spcPts val="0"/>
              </a:spcBef>
              <a:spcAft>
                <a:spcPts val="0"/>
              </a:spcAft>
              <a:buClr>
                <a:srgbClr val="D5D5D5"/>
              </a:buClr>
              <a:buSzPts val="1600"/>
              <a:buFont typeface="Calibri"/>
              <a:buNone/>
            </a:pPr>
            <a:r>
              <a:rPr b="0" i="0" lang="es-AR" sz="1600" u="none" cap="none" strike="noStrike">
                <a:solidFill>
                  <a:srgbClr val="D5D5D5"/>
                </a:solidFill>
                <a:latin typeface="Calibri"/>
                <a:ea typeface="Calibri"/>
                <a:cs typeface="Calibri"/>
                <a:sym typeface="Calibri"/>
              </a:rPr>
              <a:t>A partir del gráfico de calor se puede inferir que la droga Y fue recetada, en mayor medida, en mujeres; la A, en varones; la B, en varones y la C y la X casi en igual proporción.</a:t>
            </a:r>
            <a:endParaRPr b="0" i="0" sz="4000" u="none" cap="none" strike="noStrike">
              <a:solidFill>
                <a:srgbClr val="D9D9D9"/>
              </a:solidFill>
              <a:latin typeface="Calibri"/>
              <a:ea typeface="Calibri"/>
              <a:cs typeface="Calibri"/>
              <a:sym typeface="Calibri"/>
            </a:endParaRPr>
          </a:p>
        </p:txBody>
      </p:sp>
      <p:sp>
        <p:nvSpPr>
          <p:cNvPr id="192" name="Google Shape;192;p14"/>
          <p:cNvSpPr txBox="1"/>
          <p:nvPr/>
        </p:nvSpPr>
        <p:spPr>
          <a:xfrm>
            <a:off x="301714" y="603088"/>
            <a:ext cx="8520600" cy="792600"/>
          </a:xfrm>
          <a:prstGeom prst="rect">
            <a:avLst/>
          </a:prstGeom>
          <a:noFill/>
          <a:ln>
            <a:noFill/>
          </a:ln>
        </p:spPr>
        <p:txBody>
          <a:bodyPr anchorCtr="0" anchor="ctr" bIns="91425" lIns="91425" spcFirstLastPara="1" rIns="91425" wrap="square" tIns="91425">
            <a:normAutofit fontScale="97500"/>
          </a:bodyPr>
          <a:lstStyle/>
          <a:p>
            <a:pPr indent="0" lvl="0" marL="0" marR="0" rtl="0" algn="ctr">
              <a:lnSpc>
                <a:spcPct val="90000"/>
              </a:lnSpc>
              <a:spcBef>
                <a:spcPts val="0"/>
              </a:spcBef>
              <a:spcAft>
                <a:spcPts val="0"/>
              </a:spcAft>
              <a:buClr>
                <a:srgbClr val="D9D9D9"/>
              </a:buClr>
              <a:buSzPct val="100000"/>
              <a:buFont typeface="Calibri"/>
              <a:buNone/>
            </a:pPr>
            <a:r>
              <a:rPr b="0" i="0" lang="es-AR" sz="3200" u="none" cap="none" strike="noStrike">
                <a:solidFill>
                  <a:srgbClr val="D9D9D9"/>
                </a:solidFill>
                <a:latin typeface="Calibri"/>
                <a:ea typeface="Calibri"/>
                <a:cs typeface="Calibri"/>
                <a:sym typeface="Calibri"/>
              </a:rPr>
              <a:t>Relación </a:t>
            </a:r>
            <a:r>
              <a:rPr b="0" i="0" lang="es-AR" sz="3300" u="none" cap="none" strike="noStrike">
                <a:solidFill>
                  <a:srgbClr val="D9D9D9"/>
                </a:solidFill>
                <a:latin typeface="Calibri"/>
                <a:ea typeface="Calibri"/>
                <a:cs typeface="Calibri"/>
                <a:sym typeface="Calibri"/>
              </a:rPr>
              <a:t>entre</a:t>
            </a:r>
            <a:r>
              <a:rPr b="0" i="0" lang="es-AR" sz="3200" u="none" cap="none" strike="noStrike">
                <a:solidFill>
                  <a:srgbClr val="D9D9D9"/>
                </a:solidFill>
                <a:latin typeface="Calibri"/>
                <a:ea typeface="Calibri"/>
                <a:cs typeface="Calibri"/>
                <a:sym typeface="Calibri"/>
              </a:rPr>
              <a:t> droga recetada y sexo del paciente.</a:t>
            </a:r>
            <a:endParaRPr/>
          </a:p>
        </p:txBody>
      </p:sp>
      <p:pic>
        <p:nvPicPr>
          <p:cNvPr id="193" name="Google Shape;193;p14"/>
          <p:cNvPicPr preferRelativeResize="0"/>
          <p:nvPr/>
        </p:nvPicPr>
        <p:blipFill rotWithShape="1">
          <a:blip r:embed="rId3">
            <a:alphaModFix/>
          </a:blip>
          <a:srcRect b="0" l="0" r="0" t="0"/>
          <a:stretch/>
        </p:blipFill>
        <p:spPr>
          <a:xfrm>
            <a:off x="301714" y="1619170"/>
            <a:ext cx="5096647" cy="3210487"/>
          </a:xfrm>
          <a:prstGeom prst="rect">
            <a:avLst/>
          </a:prstGeom>
          <a:noFill/>
          <a:ln>
            <a:noFill/>
          </a:ln>
        </p:spPr>
      </p:pic>
      <p:sp>
        <p:nvSpPr>
          <p:cNvPr id="194" name="Google Shape;194;p1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s-A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5"/>
          <p:cNvSpPr txBox="1"/>
          <p:nvPr/>
        </p:nvSpPr>
        <p:spPr>
          <a:xfrm>
            <a:off x="4572000" y="1960010"/>
            <a:ext cx="4133087" cy="2572155"/>
          </a:xfrm>
          <a:prstGeom prst="rect">
            <a:avLst/>
          </a:prstGeom>
          <a:noFill/>
          <a:ln>
            <a:noFill/>
          </a:ln>
        </p:spPr>
        <p:txBody>
          <a:bodyPr anchorCtr="0" anchor="ctr" bIns="91425" lIns="91425" spcFirstLastPara="1" rIns="91425" wrap="square" tIns="91425">
            <a:noAutofit/>
          </a:bodyPr>
          <a:lstStyle/>
          <a:p>
            <a:pPr indent="0" lvl="0" marL="0" marR="0" rtl="0" algn="just">
              <a:lnSpc>
                <a:spcPct val="90000"/>
              </a:lnSpc>
              <a:spcBef>
                <a:spcPts val="0"/>
              </a:spcBef>
              <a:spcAft>
                <a:spcPts val="0"/>
              </a:spcAft>
              <a:buClr>
                <a:srgbClr val="D5D5D5"/>
              </a:buClr>
              <a:buSzPts val="1500"/>
              <a:buFont typeface="Calibri"/>
              <a:buNone/>
            </a:pPr>
            <a:r>
              <a:rPr b="0" i="0" lang="es-AR" sz="1500" u="none" cap="none" strike="noStrike">
                <a:solidFill>
                  <a:srgbClr val="D5D5D5"/>
                </a:solidFill>
                <a:latin typeface="Calibri"/>
                <a:ea typeface="Calibri"/>
                <a:cs typeface="Calibri"/>
                <a:sym typeface="Calibri"/>
              </a:rPr>
              <a:t>Se observa que la droga Y fue recetada, en mayor medida, en pacientes con presión arterial (BP) alta y en menor medida a pacientes con BP normal.</a:t>
            </a:r>
            <a:endParaRPr/>
          </a:p>
          <a:p>
            <a:pPr indent="0" lvl="0" marL="0" marR="0" rtl="0" algn="just">
              <a:lnSpc>
                <a:spcPct val="90000"/>
              </a:lnSpc>
              <a:spcBef>
                <a:spcPts val="0"/>
              </a:spcBef>
              <a:spcAft>
                <a:spcPts val="0"/>
              </a:spcAft>
              <a:buClr>
                <a:srgbClr val="D5D5D5"/>
              </a:buClr>
              <a:buSzPts val="1500"/>
              <a:buFont typeface="Calibri"/>
              <a:buNone/>
            </a:pPr>
            <a:r>
              <a:rPr b="0" i="0" lang="es-AR" sz="1500" u="none" cap="none" strike="noStrike">
                <a:solidFill>
                  <a:srgbClr val="D5D5D5"/>
                </a:solidFill>
                <a:latin typeface="Calibri"/>
                <a:ea typeface="Calibri"/>
                <a:cs typeface="Calibri"/>
                <a:sym typeface="Calibri"/>
              </a:rPr>
              <a:t>La A, en mayor medida en pacientes con BP alta y en menor medida en pacientes con BP baja y normal.</a:t>
            </a:r>
            <a:endParaRPr/>
          </a:p>
          <a:p>
            <a:pPr indent="0" lvl="0" marL="0" marR="0" rtl="0" algn="just">
              <a:lnSpc>
                <a:spcPct val="90000"/>
              </a:lnSpc>
              <a:spcBef>
                <a:spcPts val="0"/>
              </a:spcBef>
              <a:spcAft>
                <a:spcPts val="0"/>
              </a:spcAft>
              <a:buClr>
                <a:srgbClr val="D5D5D5"/>
              </a:buClr>
              <a:buSzPts val="1500"/>
              <a:buFont typeface="Calibri"/>
              <a:buNone/>
            </a:pPr>
            <a:r>
              <a:rPr b="0" i="0" lang="es-AR" sz="1500" u="none" cap="none" strike="noStrike">
                <a:solidFill>
                  <a:srgbClr val="D5D5D5"/>
                </a:solidFill>
                <a:latin typeface="Calibri"/>
                <a:ea typeface="Calibri"/>
                <a:cs typeface="Calibri"/>
                <a:sym typeface="Calibri"/>
              </a:rPr>
              <a:t>La B, en mayor medida en pacientes con BP alta y en menor medida en pacientes con BP baja y normal.</a:t>
            </a:r>
            <a:endParaRPr/>
          </a:p>
          <a:p>
            <a:pPr indent="0" lvl="0" marL="0" marR="0" rtl="0" algn="just">
              <a:lnSpc>
                <a:spcPct val="90000"/>
              </a:lnSpc>
              <a:spcBef>
                <a:spcPts val="0"/>
              </a:spcBef>
              <a:spcAft>
                <a:spcPts val="0"/>
              </a:spcAft>
              <a:buClr>
                <a:srgbClr val="D5D5D5"/>
              </a:buClr>
              <a:buSzPts val="1500"/>
              <a:buFont typeface="Calibri"/>
              <a:buNone/>
            </a:pPr>
            <a:r>
              <a:rPr b="0" i="0" lang="es-AR" sz="1500" u="none" cap="none" strike="noStrike">
                <a:solidFill>
                  <a:srgbClr val="D5D5D5"/>
                </a:solidFill>
                <a:latin typeface="Calibri"/>
                <a:ea typeface="Calibri"/>
                <a:cs typeface="Calibri"/>
                <a:sym typeface="Calibri"/>
              </a:rPr>
              <a:t>La C, en mayor medida en pacientes con BP baja y en menor medida en pacientes con BP alta y normal.</a:t>
            </a:r>
            <a:endParaRPr/>
          </a:p>
          <a:p>
            <a:pPr indent="0" lvl="0" marL="0" marR="0" rtl="0" algn="just">
              <a:lnSpc>
                <a:spcPct val="90000"/>
              </a:lnSpc>
              <a:spcBef>
                <a:spcPts val="0"/>
              </a:spcBef>
              <a:spcAft>
                <a:spcPts val="0"/>
              </a:spcAft>
              <a:buClr>
                <a:srgbClr val="D5D5D5"/>
              </a:buClr>
              <a:buSzPts val="1500"/>
              <a:buFont typeface="Calibri"/>
              <a:buNone/>
            </a:pPr>
            <a:r>
              <a:rPr b="0" i="0" lang="es-AR" sz="1500" u="none" cap="none" strike="noStrike">
                <a:solidFill>
                  <a:srgbClr val="D5D5D5"/>
                </a:solidFill>
                <a:latin typeface="Calibri"/>
                <a:ea typeface="Calibri"/>
                <a:cs typeface="Calibri"/>
                <a:sym typeface="Calibri"/>
              </a:rPr>
              <a:t>La X, en mayor medida en pacientes con BP normal y en menor medida en pacientes con BP alta.</a:t>
            </a:r>
            <a:endParaRPr/>
          </a:p>
        </p:txBody>
      </p:sp>
      <p:sp>
        <p:nvSpPr>
          <p:cNvPr id="200" name="Google Shape;200;p15"/>
          <p:cNvSpPr txBox="1"/>
          <p:nvPr/>
        </p:nvSpPr>
        <p:spPr>
          <a:xfrm>
            <a:off x="311700" y="611335"/>
            <a:ext cx="8520600" cy="792600"/>
          </a:xfrm>
          <a:prstGeom prst="rect">
            <a:avLst/>
          </a:prstGeom>
          <a:noFill/>
          <a:ln>
            <a:noFill/>
          </a:ln>
        </p:spPr>
        <p:txBody>
          <a:bodyPr anchorCtr="0" anchor="ctr" bIns="91425" lIns="91425" spcFirstLastPara="1" rIns="91425" wrap="square" tIns="91425">
            <a:normAutofit fontScale="97500"/>
          </a:bodyPr>
          <a:lstStyle/>
          <a:p>
            <a:pPr indent="0" lvl="0" marL="0" marR="0" rtl="0" algn="ctr">
              <a:lnSpc>
                <a:spcPct val="90000"/>
              </a:lnSpc>
              <a:spcBef>
                <a:spcPts val="0"/>
              </a:spcBef>
              <a:spcAft>
                <a:spcPts val="0"/>
              </a:spcAft>
              <a:buClr>
                <a:srgbClr val="D9D9D9"/>
              </a:buClr>
              <a:buSzPct val="100000"/>
              <a:buFont typeface="Calibri"/>
              <a:buNone/>
            </a:pPr>
            <a:r>
              <a:rPr b="0" i="0" lang="es-AR" sz="3200" u="none" cap="none" strike="noStrike">
                <a:solidFill>
                  <a:srgbClr val="D9D9D9"/>
                </a:solidFill>
                <a:latin typeface="Calibri"/>
                <a:ea typeface="Calibri"/>
                <a:cs typeface="Calibri"/>
                <a:sym typeface="Calibri"/>
              </a:rPr>
              <a:t>Relación entre presión arterial y droga recetada</a:t>
            </a:r>
            <a:endParaRPr/>
          </a:p>
        </p:txBody>
      </p:sp>
      <p:pic>
        <p:nvPicPr>
          <p:cNvPr id="201" name="Google Shape;201;p15"/>
          <p:cNvPicPr preferRelativeResize="0"/>
          <p:nvPr/>
        </p:nvPicPr>
        <p:blipFill rotWithShape="1">
          <a:blip r:embed="rId3">
            <a:alphaModFix/>
          </a:blip>
          <a:srcRect b="0" l="0" r="0" t="0"/>
          <a:stretch/>
        </p:blipFill>
        <p:spPr>
          <a:xfrm>
            <a:off x="283780" y="1960010"/>
            <a:ext cx="4288220" cy="2701241"/>
          </a:xfrm>
          <a:prstGeom prst="rect">
            <a:avLst/>
          </a:prstGeom>
          <a:noFill/>
          <a:ln>
            <a:noFill/>
          </a:ln>
        </p:spPr>
      </p:pic>
      <p:sp>
        <p:nvSpPr>
          <p:cNvPr id="202" name="Google Shape;202;p1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s-A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6"/>
          <p:cNvSpPr txBox="1"/>
          <p:nvPr/>
        </p:nvSpPr>
        <p:spPr>
          <a:xfrm>
            <a:off x="4983480" y="1960010"/>
            <a:ext cx="3355848" cy="2572155"/>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D5D5D5"/>
              </a:buClr>
              <a:buSzPts val="1600"/>
              <a:buFont typeface="Calibri"/>
              <a:buNone/>
            </a:pPr>
            <a:r>
              <a:rPr b="0" i="0" lang="es-AR" sz="1600" u="none" cap="none" strike="noStrike">
                <a:solidFill>
                  <a:srgbClr val="D5D5D5"/>
                </a:solidFill>
                <a:latin typeface="Calibri"/>
                <a:ea typeface="Calibri"/>
                <a:cs typeface="Calibri"/>
                <a:sym typeface="Calibri"/>
              </a:rPr>
              <a:t>A partir del gráfico se puede inferir que, en pacientes con proporciones de sodio sobre potasio más elevadas se recetó la droga Y.</a:t>
            </a:r>
            <a:endParaRPr/>
          </a:p>
          <a:p>
            <a:pPr indent="0" lvl="0" marL="0" marR="0" rtl="0" algn="l">
              <a:lnSpc>
                <a:spcPct val="90000"/>
              </a:lnSpc>
              <a:spcBef>
                <a:spcPts val="0"/>
              </a:spcBef>
              <a:spcAft>
                <a:spcPts val="0"/>
              </a:spcAft>
              <a:buClr>
                <a:srgbClr val="D5D5D5"/>
              </a:buClr>
              <a:buSzPts val="1600"/>
              <a:buFont typeface="Calibri"/>
              <a:buNone/>
            </a:pPr>
            <a:r>
              <a:rPr b="0" i="0" lang="es-AR" sz="1600" u="none" cap="none" strike="noStrike">
                <a:solidFill>
                  <a:srgbClr val="D5D5D5"/>
                </a:solidFill>
                <a:latin typeface="Calibri"/>
                <a:ea typeface="Calibri"/>
                <a:cs typeface="Calibri"/>
                <a:sym typeface="Calibri"/>
              </a:rPr>
              <a:t>El resto de las drogas son recetadas, por lo general, a pacientes con proporciones cercanas a 10.</a:t>
            </a:r>
            <a:endParaRPr/>
          </a:p>
        </p:txBody>
      </p:sp>
      <p:sp>
        <p:nvSpPr>
          <p:cNvPr id="208" name="Google Shape;208;p16"/>
          <p:cNvSpPr txBox="1"/>
          <p:nvPr/>
        </p:nvSpPr>
        <p:spPr>
          <a:xfrm>
            <a:off x="311700" y="706205"/>
            <a:ext cx="8520600" cy="792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D9D9D9"/>
              </a:buClr>
              <a:buSzPts val="3200"/>
              <a:buFont typeface="Calibri"/>
              <a:buNone/>
            </a:pPr>
            <a:r>
              <a:rPr b="0" i="0" lang="es-AR" sz="3200" u="none" cap="none" strike="noStrike">
                <a:solidFill>
                  <a:srgbClr val="D9D9D9"/>
                </a:solidFill>
                <a:latin typeface="Calibri"/>
                <a:ea typeface="Calibri"/>
                <a:cs typeface="Calibri"/>
                <a:sym typeface="Calibri"/>
              </a:rPr>
              <a:t>Relación entre proporción de sodio sobre potasio y droga recetada</a:t>
            </a:r>
            <a:endParaRPr/>
          </a:p>
        </p:txBody>
      </p:sp>
      <p:pic>
        <p:nvPicPr>
          <p:cNvPr id="209" name="Google Shape;209;p16"/>
          <p:cNvPicPr preferRelativeResize="0"/>
          <p:nvPr/>
        </p:nvPicPr>
        <p:blipFill rotWithShape="1">
          <a:blip r:embed="rId3">
            <a:alphaModFix/>
          </a:blip>
          <a:srcRect b="0" l="0" r="0" t="8043"/>
          <a:stretch/>
        </p:blipFill>
        <p:spPr>
          <a:xfrm>
            <a:off x="210058" y="1960010"/>
            <a:ext cx="4741366" cy="2696444"/>
          </a:xfrm>
          <a:prstGeom prst="rect">
            <a:avLst/>
          </a:prstGeom>
          <a:noFill/>
          <a:ln>
            <a:noFill/>
          </a:ln>
        </p:spPr>
      </p:pic>
      <p:sp>
        <p:nvSpPr>
          <p:cNvPr id="210" name="Google Shape;210;p1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s-A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7"/>
          <p:cNvSpPr txBox="1"/>
          <p:nvPr>
            <p:ph type="ctrTitle"/>
          </p:nvPr>
        </p:nvSpPr>
        <p:spPr>
          <a:xfrm>
            <a:off x="311700" y="694850"/>
            <a:ext cx="8520600" cy="792600"/>
          </a:xfrm>
          <a:prstGeom prst="rect">
            <a:avLst/>
          </a:prstGeom>
          <a:noFill/>
          <a:ln cap="flat" cmpd="sng" w="2540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D9D9D9"/>
              </a:buClr>
              <a:buSzPts val="4400"/>
              <a:buFont typeface="Calibri"/>
              <a:buNone/>
            </a:pPr>
            <a:r>
              <a:rPr lang="es-AR" sz="4400">
                <a:solidFill>
                  <a:srgbClr val="D9D9D9"/>
                </a:solidFill>
                <a:latin typeface="Calibri"/>
                <a:ea typeface="Calibri"/>
                <a:cs typeface="Calibri"/>
                <a:sym typeface="Calibri"/>
              </a:rPr>
              <a:t>Hallazgos encontrados por el EDA</a:t>
            </a:r>
            <a:endParaRPr sz="4400">
              <a:solidFill>
                <a:srgbClr val="D9D9D9"/>
              </a:solidFill>
              <a:latin typeface="Calibri"/>
              <a:ea typeface="Calibri"/>
              <a:cs typeface="Calibri"/>
              <a:sym typeface="Calibri"/>
            </a:endParaRPr>
          </a:p>
        </p:txBody>
      </p:sp>
      <p:sp>
        <p:nvSpPr>
          <p:cNvPr id="216" name="Google Shape;216;p17"/>
          <p:cNvSpPr txBox="1"/>
          <p:nvPr/>
        </p:nvSpPr>
        <p:spPr>
          <a:xfrm>
            <a:off x="2514801" y="2340864"/>
            <a:ext cx="4114398" cy="1020378"/>
          </a:xfrm>
          <a:prstGeom prst="rect">
            <a:avLst/>
          </a:prstGeom>
          <a:noFill/>
          <a:ln cap="flat" cmpd="sng" w="2540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D9D9D9"/>
              </a:buClr>
              <a:buSzPts val="3600"/>
              <a:buFont typeface="Calibri"/>
              <a:buNone/>
            </a:pPr>
            <a:r>
              <a:rPr b="0" i="0" lang="es-AR" sz="3600" u="none" cap="none" strike="noStrike">
                <a:solidFill>
                  <a:srgbClr val="D9D9D9"/>
                </a:solidFill>
                <a:latin typeface="Calibri"/>
                <a:ea typeface="Calibri"/>
                <a:cs typeface="Calibri"/>
                <a:sym typeface="Calibri"/>
              </a:rPr>
              <a:t>Análisis multivariado</a:t>
            </a:r>
            <a:endParaRPr/>
          </a:p>
        </p:txBody>
      </p:sp>
      <p:sp>
        <p:nvSpPr>
          <p:cNvPr id="217" name="Google Shape;217;p1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s-A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8"/>
          <p:cNvSpPr txBox="1"/>
          <p:nvPr/>
        </p:nvSpPr>
        <p:spPr>
          <a:xfrm>
            <a:off x="5148072" y="1865140"/>
            <a:ext cx="2953512" cy="2572155"/>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D5D5D5"/>
              </a:buClr>
              <a:buSzPts val="1600"/>
              <a:buFont typeface="Calibri"/>
              <a:buNone/>
            </a:pPr>
            <a:r>
              <a:rPr b="0" i="0" lang="es-AR" sz="1600" u="none" cap="none" strike="noStrike">
                <a:solidFill>
                  <a:srgbClr val="D5D5D5"/>
                </a:solidFill>
                <a:latin typeface="Calibri"/>
                <a:ea typeface="Calibri"/>
                <a:cs typeface="Calibri"/>
                <a:sym typeface="Calibri"/>
              </a:rPr>
              <a:t>A partir de los gráficos se observa que la mayor variabilidad se registra en la Droga Y, viéndose mayor concentración de casos en la Droga B respecto a la edad y el potasio según la proporción de sodio sobre potasio en sangre.</a:t>
            </a:r>
            <a:endParaRPr/>
          </a:p>
        </p:txBody>
      </p:sp>
      <p:sp>
        <p:nvSpPr>
          <p:cNvPr id="223" name="Google Shape;223;p18"/>
          <p:cNvSpPr txBox="1"/>
          <p:nvPr/>
        </p:nvSpPr>
        <p:spPr>
          <a:xfrm>
            <a:off x="302556" y="706205"/>
            <a:ext cx="8520600" cy="792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D9D9D9"/>
              </a:buClr>
              <a:buSzPts val="3200"/>
              <a:buFont typeface="Calibri"/>
              <a:buNone/>
            </a:pPr>
            <a:r>
              <a:rPr b="0" i="0" lang="es-AR" sz="3200" u="none" cap="none" strike="noStrike">
                <a:solidFill>
                  <a:srgbClr val="D9D9D9"/>
                </a:solidFill>
                <a:latin typeface="Calibri"/>
                <a:ea typeface="Calibri"/>
                <a:cs typeface="Calibri"/>
                <a:sym typeface="Calibri"/>
              </a:rPr>
              <a:t>Relación entre edad del paciente, proporción de sodio sobre potasio y droga recetada</a:t>
            </a:r>
            <a:r>
              <a:rPr b="0" i="0" lang="es-AR" sz="1100" u="none" cap="none" strike="noStrike">
                <a:solidFill>
                  <a:srgbClr val="D5D5D5"/>
                </a:solidFill>
                <a:latin typeface="Roboto"/>
                <a:ea typeface="Roboto"/>
                <a:cs typeface="Roboto"/>
                <a:sym typeface="Roboto"/>
              </a:rPr>
              <a:t>:</a:t>
            </a:r>
            <a:endParaRPr/>
          </a:p>
          <a:p>
            <a:pPr indent="0" lvl="0" marL="0" marR="0" rtl="0" algn="ctr">
              <a:lnSpc>
                <a:spcPct val="90000"/>
              </a:lnSpc>
              <a:spcBef>
                <a:spcPts val="0"/>
              </a:spcBef>
              <a:spcAft>
                <a:spcPts val="0"/>
              </a:spcAft>
              <a:buClr>
                <a:schemeClr val="dk1"/>
              </a:buClr>
              <a:buSzPts val="3200"/>
              <a:buFont typeface="Calibri"/>
              <a:buNone/>
            </a:pPr>
            <a:r>
              <a:t/>
            </a:r>
            <a:endParaRPr b="0" i="0" sz="3200" u="none" cap="none" strike="noStrike">
              <a:solidFill>
                <a:srgbClr val="D9D9D9"/>
              </a:solidFill>
              <a:latin typeface="Calibri"/>
              <a:ea typeface="Calibri"/>
              <a:cs typeface="Calibri"/>
              <a:sym typeface="Calibri"/>
            </a:endParaRPr>
          </a:p>
        </p:txBody>
      </p:sp>
      <p:pic>
        <p:nvPicPr>
          <p:cNvPr id="224" name="Google Shape;224;p18"/>
          <p:cNvPicPr preferRelativeResize="0"/>
          <p:nvPr/>
        </p:nvPicPr>
        <p:blipFill rotWithShape="1">
          <a:blip r:embed="rId3">
            <a:alphaModFix/>
          </a:blip>
          <a:srcRect b="0" l="0" r="0" t="0"/>
          <a:stretch/>
        </p:blipFill>
        <p:spPr>
          <a:xfrm>
            <a:off x="566928" y="1394232"/>
            <a:ext cx="4224528" cy="3749268"/>
          </a:xfrm>
          <a:prstGeom prst="rect">
            <a:avLst/>
          </a:prstGeom>
          <a:noFill/>
          <a:ln>
            <a:noFill/>
          </a:ln>
        </p:spPr>
      </p:pic>
      <p:sp>
        <p:nvSpPr>
          <p:cNvPr id="225" name="Google Shape;225;p1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s-A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9"/>
          <p:cNvSpPr txBox="1"/>
          <p:nvPr/>
        </p:nvSpPr>
        <p:spPr>
          <a:xfrm>
            <a:off x="5413248" y="1727937"/>
            <a:ext cx="2953512" cy="2572155"/>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D5D5D5"/>
              </a:buClr>
              <a:buSzPts val="1600"/>
              <a:buFont typeface="Calibri"/>
              <a:buNone/>
            </a:pPr>
            <a:r>
              <a:rPr b="0" i="0" lang="es-AR" sz="1600" u="none" cap="none" strike="noStrike">
                <a:solidFill>
                  <a:srgbClr val="D5D5D5"/>
                </a:solidFill>
                <a:latin typeface="Calibri"/>
                <a:ea typeface="Calibri"/>
                <a:cs typeface="Calibri"/>
                <a:sym typeface="Calibri"/>
              </a:rPr>
              <a:t>A partir de los gráficos se observa que el sexo de los pacientes no interviene en la relación: ambos sexos reciben mayor cantidad de recetas de droga X y droga Y. </a:t>
            </a:r>
            <a:endParaRPr/>
          </a:p>
          <a:p>
            <a:pPr indent="0" lvl="0" marL="0" marR="0" rtl="0" algn="l">
              <a:lnSpc>
                <a:spcPct val="90000"/>
              </a:lnSpc>
              <a:spcBef>
                <a:spcPts val="0"/>
              </a:spcBef>
              <a:spcAft>
                <a:spcPts val="0"/>
              </a:spcAft>
              <a:buClr>
                <a:srgbClr val="D5D5D5"/>
              </a:buClr>
              <a:buSzPts val="1600"/>
              <a:buFont typeface="Calibri"/>
              <a:buNone/>
            </a:pPr>
            <a:r>
              <a:rPr b="0" i="0" lang="es-AR" sz="1600" u="none" cap="none" strike="noStrike">
                <a:solidFill>
                  <a:srgbClr val="D5D5D5"/>
                </a:solidFill>
                <a:latin typeface="Calibri"/>
                <a:ea typeface="Calibri"/>
                <a:cs typeface="Calibri"/>
                <a:sym typeface="Calibri"/>
              </a:rPr>
              <a:t>Esta distinción puede explicarse observando su proporción de sodio sobre potasio, a mayor proporción se les receta la droga Y y a menor, la droga X.</a:t>
            </a:r>
            <a:endParaRPr/>
          </a:p>
        </p:txBody>
      </p:sp>
      <p:sp>
        <p:nvSpPr>
          <p:cNvPr id="231" name="Google Shape;231;p19"/>
          <p:cNvSpPr txBox="1"/>
          <p:nvPr/>
        </p:nvSpPr>
        <p:spPr>
          <a:xfrm>
            <a:off x="311700" y="340488"/>
            <a:ext cx="8520600" cy="100584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D9D9D9"/>
              </a:buClr>
              <a:buSzPts val="3200"/>
              <a:buFont typeface="Calibri"/>
              <a:buNone/>
            </a:pPr>
            <a:r>
              <a:rPr b="0" i="0" lang="es-AR" sz="3200" u="none" cap="none" strike="noStrike">
                <a:solidFill>
                  <a:srgbClr val="D9D9D9"/>
                </a:solidFill>
                <a:latin typeface="Calibri"/>
                <a:ea typeface="Calibri"/>
                <a:cs typeface="Calibri"/>
                <a:sym typeface="Calibri"/>
              </a:rPr>
              <a:t>Relación entre sexo, proporción de sodio sobre potasio y droga recetada</a:t>
            </a:r>
            <a:endParaRPr/>
          </a:p>
        </p:txBody>
      </p:sp>
      <p:pic>
        <p:nvPicPr>
          <p:cNvPr id="232" name="Google Shape;232;p19"/>
          <p:cNvPicPr preferRelativeResize="0"/>
          <p:nvPr/>
        </p:nvPicPr>
        <p:blipFill rotWithShape="1">
          <a:blip r:embed="rId3">
            <a:alphaModFix/>
          </a:blip>
          <a:srcRect b="0" l="0" r="0" t="6411"/>
          <a:stretch/>
        </p:blipFill>
        <p:spPr>
          <a:xfrm>
            <a:off x="422187" y="1727937"/>
            <a:ext cx="4991061" cy="2846559"/>
          </a:xfrm>
          <a:prstGeom prst="rect">
            <a:avLst/>
          </a:prstGeom>
          <a:noFill/>
          <a:ln>
            <a:noFill/>
          </a:ln>
        </p:spPr>
      </p:pic>
      <p:sp>
        <p:nvSpPr>
          <p:cNvPr id="233" name="Google Shape;233;p1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s-A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ctrTitle"/>
          </p:nvPr>
        </p:nvSpPr>
        <p:spPr>
          <a:xfrm>
            <a:off x="311700" y="473850"/>
            <a:ext cx="4911300" cy="674454"/>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rgbClr val="D9D9D9"/>
              </a:buClr>
              <a:buSzPts val="990"/>
              <a:buFont typeface="Calibri"/>
              <a:buNone/>
            </a:pPr>
            <a:r>
              <a:rPr lang="es-AR" sz="4400">
                <a:solidFill>
                  <a:srgbClr val="D9D9D9"/>
                </a:solidFill>
                <a:latin typeface="Calibri"/>
                <a:ea typeface="Calibri"/>
                <a:cs typeface="Calibri"/>
                <a:sym typeface="Calibri"/>
              </a:rPr>
              <a:t>Índice</a:t>
            </a:r>
            <a:endParaRPr sz="5400">
              <a:solidFill>
                <a:srgbClr val="D9D9D9"/>
              </a:solidFill>
              <a:latin typeface="Calibri"/>
              <a:ea typeface="Calibri"/>
              <a:cs typeface="Calibri"/>
              <a:sym typeface="Calibri"/>
            </a:endParaRPr>
          </a:p>
        </p:txBody>
      </p:sp>
      <p:sp>
        <p:nvSpPr>
          <p:cNvPr id="96" name="Google Shape;96;p2"/>
          <p:cNvSpPr txBox="1"/>
          <p:nvPr/>
        </p:nvSpPr>
        <p:spPr>
          <a:xfrm>
            <a:off x="311700" y="2234523"/>
            <a:ext cx="4911300" cy="674454"/>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990"/>
              <a:buFont typeface="Calibri"/>
              <a:buNone/>
            </a:pPr>
            <a:r>
              <a:t/>
            </a:r>
            <a:endParaRPr b="0" i="0" sz="3600" u="none" cap="none" strike="noStrike">
              <a:solidFill>
                <a:srgbClr val="D9D9D9"/>
              </a:solidFill>
              <a:latin typeface="Calibri"/>
              <a:ea typeface="Calibri"/>
              <a:cs typeface="Calibri"/>
              <a:sym typeface="Calibri"/>
            </a:endParaRPr>
          </a:p>
        </p:txBody>
      </p:sp>
      <p:sp>
        <p:nvSpPr>
          <p:cNvPr id="97" name="Google Shape;97;p2"/>
          <p:cNvSpPr/>
          <p:nvPr/>
        </p:nvSpPr>
        <p:spPr>
          <a:xfrm>
            <a:off x="7196049" y="68833"/>
            <a:ext cx="1636251" cy="1635867"/>
          </a:xfrm>
          <a:prstGeom prst="ellips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2"/>
          <p:cNvSpPr/>
          <p:nvPr/>
        </p:nvSpPr>
        <p:spPr>
          <a:xfrm>
            <a:off x="6505701" y="692444"/>
            <a:ext cx="1636251" cy="1635867"/>
          </a:xfrm>
          <a:prstGeom prst="ellips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2"/>
          <p:cNvSpPr/>
          <p:nvPr/>
        </p:nvSpPr>
        <p:spPr>
          <a:xfrm>
            <a:off x="7323826" y="1246307"/>
            <a:ext cx="1636251" cy="1635867"/>
          </a:xfrm>
          <a:prstGeom prst="ellips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2"/>
          <p:cNvSpPr txBox="1"/>
          <p:nvPr/>
        </p:nvSpPr>
        <p:spPr>
          <a:xfrm>
            <a:off x="311700" y="1246307"/>
            <a:ext cx="6066224" cy="3541251"/>
          </a:xfrm>
          <a:prstGeom prst="rect">
            <a:avLst/>
          </a:prstGeom>
          <a:noFill/>
          <a:ln>
            <a:noFill/>
          </a:ln>
        </p:spPr>
        <p:txBody>
          <a:bodyPr anchorCtr="0" anchor="ctr" bIns="91425" lIns="91425" spcFirstLastPara="1" rIns="91425" wrap="square" tIns="91425">
            <a:noAutofit/>
          </a:bodyPr>
          <a:lstStyle/>
          <a:p>
            <a:pPr indent="-571500" lvl="0" marL="571500" marR="0" rtl="0" algn="l">
              <a:lnSpc>
                <a:spcPct val="90000"/>
              </a:lnSpc>
              <a:spcBef>
                <a:spcPts val="0"/>
              </a:spcBef>
              <a:spcAft>
                <a:spcPts val="0"/>
              </a:spcAft>
              <a:buClr>
                <a:srgbClr val="D9D9D9"/>
              </a:buClr>
              <a:buSzPts val="1080"/>
              <a:buFont typeface="Arial"/>
              <a:buChar char="•"/>
            </a:pPr>
            <a:r>
              <a:rPr b="0" i="0" lang="es-AR" sz="1800" u="none" cap="none" strike="noStrike">
                <a:solidFill>
                  <a:srgbClr val="D9D9D9"/>
                </a:solidFill>
                <a:latin typeface="Calibri"/>
                <a:ea typeface="Calibri"/>
                <a:cs typeface="Calibri"/>
                <a:sym typeface="Calibri"/>
              </a:rPr>
              <a:t>Descripción del caso </a:t>
            </a:r>
            <a:r>
              <a:rPr b="1" i="0" lang="es-AR" sz="1800" u="none" cap="none" strike="noStrike">
                <a:solidFill>
                  <a:srgbClr val="D9D9D9"/>
                </a:solidFill>
                <a:latin typeface="Calibri"/>
                <a:ea typeface="Calibri"/>
                <a:cs typeface="Calibri"/>
                <a:sym typeface="Calibri"/>
              </a:rPr>
              <a:t>(3)</a:t>
            </a:r>
            <a:endParaRPr/>
          </a:p>
          <a:p>
            <a:pPr indent="-571500" lvl="0" marL="571500" marR="0" rtl="0" algn="l">
              <a:lnSpc>
                <a:spcPct val="90000"/>
              </a:lnSpc>
              <a:spcBef>
                <a:spcPts val="600"/>
              </a:spcBef>
              <a:spcAft>
                <a:spcPts val="0"/>
              </a:spcAft>
              <a:buClr>
                <a:srgbClr val="D9D9D9"/>
              </a:buClr>
              <a:buSzPts val="1080"/>
              <a:buFont typeface="Arial"/>
              <a:buChar char="•"/>
            </a:pPr>
            <a:r>
              <a:rPr b="0" i="0" lang="es-AR" sz="1800" u="none" cap="none" strike="noStrike">
                <a:solidFill>
                  <a:srgbClr val="D9D9D9"/>
                </a:solidFill>
                <a:latin typeface="Calibri"/>
                <a:ea typeface="Calibri"/>
                <a:cs typeface="Calibri"/>
                <a:sym typeface="Calibri"/>
              </a:rPr>
              <a:t>Tabla de versionado </a:t>
            </a:r>
            <a:r>
              <a:rPr b="1" i="0" lang="es-AR" sz="1800" u="none" cap="none" strike="noStrike">
                <a:solidFill>
                  <a:srgbClr val="D9D9D9"/>
                </a:solidFill>
                <a:latin typeface="Calibri"/>
                <a:ea typeface="Calibri"/>
                <a:cs typeface="Calibri"/>
                <a:sym typeface="Calibri"/>
              </a:rPr>
              <a:t>(4)</a:t>
            </a:r>
            <a:endParaRPr/>
          </a:p>
          <a:p>
            <a:pPr indent="-571500" lvl="0" marL="571500" marR="0" rtl="0" algn="l">
              <a:lnSpc>
                <a:spcPct val="90000"/>
              </a:lnSpc>
              <a:spcBef>
                <a:spcPts val="600"/>
              </a:spcBef>
              <a:spcAft>
                <a:spcPts val="0"/>
              </a:spcAft>
              <a:buClr>
                <a:srgbClr val="D9D9D9"/>
              </a:buClr>
              <a:buSzPts val="1080"/>
              <a:buFont typeface="Arial"/>
              <a:buChar char="•"/>
            </a:pPr>
            <a:r>
              <a:rPr b="0" i="0" lang="es-AR" sz="1800" u="none" cap="none" strike="noStrike">
                <a:solidFill>
                  <a:srgbClr val="D9D9D9"/>
                </a:solidFill>
                <a:latin typeface="Calibri"/>
                <a:ea typeface="Calibri"/>
                <a:cs typeface="Calibri"/>
                <a:sym typeface="Calibri"/>
              </a:rPr>
              <a:t>Objetivo del modelo </a:t>
            </a:r>
            <a:r>
              <a:rPr b="1" i="0" lang="es-AR" sz="1800" u="none" cap="none" strike="noStrike">
                <a:solidFill>
                  <a:srgbClr val="D9D9D9"/>
                </a:solidFill>
                <a:latin typeface="Calibri"/>
                <a:ea typeface="Calibri"/>
                <a:cs typeface="Calibri"/>
                <a:sym typeface="Calibri"/>
              </a:rPr>
              <a:t>(5)</a:t>
            </a:r>
            <a:endParaRPr/>
          </a:p>
          <a:p>
            <a:pPr indent="-571500" lvl="0" marL="571500" marR="0" rtl="0" algn="l">
              <a:lnSpc>
                <a:spcPct val="90000"/>
              </a:lnSpc>
              <a:spcBef>
                <a:spcPts val="600"/>
              </a:spcBef>
              <a:spcAft>
                <a:spcPts val="0"/>
              </a:spcAft>
              <a:buClr>
                <a:srgbClr val="D9D9D9"/>
              </a:buClr>
              <a:buSzPts val="1080"/>
              <a:buFont typeface="Arial"/>
              <a:buChar char="•"/>
            </a:pPr>
            <a:r>
              <a:rPr b="0" i="0" lang="es-AR" sz="1800" u="none" cap="none" strike="noStrike">
                <a:solidFill>
                  <a:srgbClr val="D9D9D9"/>
                </a:solidFill>
                <a:latin typeface="Calibri"/>
                <a:ea typeface="Calibri"/>
                <a:cs typeface="Calibri"/>
                <a:sym typeface="Calibri"/>
              </a:rPr>
              <a:t>Descripción de los datos </a:t>
            </a:r>
            <a:r>
              <a:rPr b="1" i="0" lang="es-AR" sz="1800" u="none" cap="none" strike="noStrike">
                <a:solidFill>
                  <a:srgbClr val="D9D9D9"/>
                </a:solidFill>
                <a:latin typeface="Calibri"/>
                <a:ea typeface="Calibri"/>
                <a:cs typeface="Calibri"/>
                <a:sym typeface="Calibri"/>
              </a:rPr>
              <a:t>(6)</a:t>
            </a:r>
            <a:endParaRPr/>
          </a:p>
          <a:p>
            <a:pPr indent="-571500" lvl="0" marL="571500" marR="0" rtl="0" algn="l">
              <a:lnSpc>
                <a:spcPct val="90000"/>
              </a:lnSpc>
              <a:spcBef>
                <a:spcPts val="600"/>
              </a:spcBef>
              <a:spcAft>
                <a:spcPts val="0"/>
              </a:spcAft>
              <a:buClr>
                <a:srgbClr val="D9D9D9"/>
              </a:buClr>
              <a:buSzPts val="1080"/>
              <a:buFont typeface="Arial"/>
              <a:buChar char="•"/>
            </a:pPr>
            <a:r>
              <a:rPr b="0" i="0" lang="es-AR" sz="1800" u="none" cap="none" strike="noStrike">
                <a:solidFill>
                  <a:srgbClr val="D9D9D9"/>
                </a:solidFill>
                <a:latin typeface="Calibri"/>
                <a:ea typeface="Calibri"/>
                <a:cs typeface="Calibri"/>
                <a:sym typeface="Calibri"/>
              </a:rPr>
              <a:t>Hallazgos encontrados por el EDA </a:t>
            </a:r>
            <a:r>
              <a:rPr b="1" i="0" lang="es-AR" sz="1800" u="none" cap="none" strike="noStrike">
                <a:solidFill>
                  <a:srgbClr val="D9D9D9"/>
                </a:solidFill>
                <a:latin typeface="Calibri"/>
                <a:ea typeface="Calibri"/>
                <a:cs typeface="Calibri"/>
                <a:sym typeface="Calibri"/>
              </a:rPr>
              <a:t>(7)</a:t>
            </a:r>
            <a:endParaRPr/>
          </a:p>
          <a:p>
            <a:pPr indent="-571500" lvl="0" marL="571500" marR="0" rtl="0" algn="l">
              <a:lnSpc>
                <a:spcPct val="90000"/>
              </a:lnSpc>
              <a:spcBef>
                <a:spcPts val="600"/>
              </a:spcBef>
              <a:spcAft>
                <a:spcPts val="0"/>
              </a:spcAft>
              <a:buClr>
                <a:srgbClr val="D9D9D9"/>
              </a:buClr>
              <a:buSzPts val="1080"/>
              <a:buFont typeface="Arial"/>
              <a:buChar char="•"/>
            </a:pPr>
            <a:r>
              <a:rPr b="0" i="0" lang="es-AR" sz="1800" u="none" cap="none" strike="noStrike">
                <a:solidFill>
                  <a:srgbClr val="D9D9D9"/>
                </a:solidFill>
                <a:latin typeface="Calibri"/>
                <a:ea typeface="Calibri"/>
                <a:cs typeface="Calibri"/>
                <a:sym typeface="Calibri"/>
              </a:rPr>
              <a:t>Algoritmo de clasificación elegido </a:t>
            </a:r>
            <a:r>
              <a:rPr b="1" i="0" lang="es-AR" sz="1800" u="none" cap="none" strike="noStrike">
                <a:solidFill>
                  <a:srgbClr val="D9D9D9"/>
                </a:solidFill>
                <a:latin typeface="Calibri"/>
                <a:ea typeface="Calibri"/>
                <a:cs typeface="Calibri"/>
                <a:sym typeface="Calibri"/>
              </a:rPr>
              <a:t>(20)</a:t>
            </a:r>
            <a:endParaRPr/>
          </a:p>
          <a:p>
            <a:pPr indent="-571500" lvl="0" marL="571500" marR="0" rtl="0" algn="l">
              <a:lnSpc>
                <a:spcPct val="90000"/>
              </a:lnSpc>
              <a:spcBef>
                <a:spcPts val="600"/>
              </a:spcBef>
              <a:spcAft>
                <a:spcPts val="0"/>
              </a:spcAft>
              <a:buClr>
                <a:srgbClr val="D9D9D9"/>
              </a:buClr>
              <a:buSzPts val="1080"/>
              <a:buFont typeface="Arial"/>
              <a:buChar char="•"/>
            </a:pPr>
            <a:r>
              <a:rPr b="0" i="0" lang="es-AR" sz="1800" u="none" cap="none" strike="noStrike">
                <a:solidFill>
                  <a:srgbClr val="D9D9D9"/>
                </a:solidFill>
                <a:latin typeface="Calibri"/>
                <a:ea typeface="Calibri"/>
                <a:cs typeface="Calibri"/>
                <a:sym typeface="Calibri"/>
              </a:rPr>
              <a:t>Métricas de desempeño del modelo </a:t>
            </a:r>
            <a:r>
              <a:rPr b="1" i="0" lang="es-AR" sz="1800" u="none" cap="none" strike="noStrike">
                <a:solidFill>
                  <a:srgbClr val="D9D9D9"/>
                </a:solidFill>
                <a:latin typeface="Calibri"/>
                <a:ea typeface="Calibri"/>
                <a:cs typeface="Calibri"/>
                <a:sym typeface="Calibri"/>
              </a:rPr>
              <a:t>(21)</a:t>
            </a:r>
            <a:endParaRPr b="1"/>
          </a:p>
          <a:p>
            <a:pPr indent="-571500" lvl="0" marL="571500" marR="0" rtl="0" algn="l">
              <a:lnSpc>
                <a:spcPct val="90000"/>
              </a:lnSpc>
              <a:spcBef>
                <a:spcPts val="600"/>
              </a:spcBef>
              <a:spcAft>
                <a:spcPts val="0"/>
              </a:spcAft>
              <a:buClr>
                <a:srgbClr val="D9D9D9"/>
              </a:buClr>
              <a:buSzPts val="1080"/>
              <a:buFont typeface="Arial"/>
              <a:buChar char="•"/>
            </a:pPr>
            <a:r>
              <a:rPr lang="es-AR" sz="1800">
                <a:solidFill>
                  <a:srgbClr val="D9D9D9"/>
                </a:solidFill>
                <a:latin typeface="Calibri"/>
                <a:ea typeface="Calibri"/>
                <a:cs typeface="Calibri"/>
                <a:sym typeface="Calibri"/>
              </a:rPr>
              <a:t>Iteraciones de optimización</a:t>
            </a:r>
            <a:r>
              <a:rPr b="0" i="0" lang="es-AR" sz="1800" u="none" cap="none" strike="noStrike">
                <a:solidFill>
                  <a:srgbClr val="D9D9D9"/>
                </a:solidFill>
                <a:latin typeface="Calibri"/>
                <a:ea typeface="Calibri"/>
                <a:cs typeface="Calibri"/>
                <a:sym typeface="Calibri"/>
              </a:rPr>
              <a:t> </a:t>
            </a:r>
            <a:r>
              <a:rPr b="1" i="0" lang="es-AR" sz="1800" u="none" cap="none" strike="noStrike">
                <a:solidFill>
                  <a:srgbClr val="D9D9D9"/>
                </a:solidFill>
                <a:latin typeface="Calibri"/>
                <a:ea typeface="Calibri"/>
                <a:cs typeface="Calibri"/>
                <a:sym typeface="Calibri"/>
              </a:rPr>
              <a:t>(2</a:t>
            </a:r>
            <a:r>
              <a:rPr b="1" lang="es-AR" sz="1800">
                <a:solidFill>
                  <a:srgbClr val="D9D9D9"/>
                </a:solidFill>
                <a:latin typeface="Calibri"/>
                <a:ea typeface="Calibri"/>
                <a:cs typeface="Calibri"/>
                <a:sym typeface="Calibri"/>
              </a:rPr>
              <a:t>3</a:t>
            </a:r>
            <a:r>
              <a:rPr b="1" i="0" lang="es-AR" sz="1800" u="none" cap="none" strike="noStrike">
                <a:solidFill>
                  <a:srgbClr val="D9D9D9"/>
                </a:solidFill>
                <a:latin typeface="Calibri"/>
                <a:ea typeface="Calibri"/>
                <a:cs typeface="Calibri"/>
                <a:sym typeface="Calibri"/>
              </a:rPr>
              <a:t>)</a:t>
            </a:r>
            <a:endParaRPr b="1"/>
          </a:p>
          <a:p>
            <a:pPr indent="-571500" lvl="0" marL="571500" marR="0" rtl="0" algn="l">
              <a:lnSpc>
                <a:spcPct val="90000"/>
              </a:lnSpc>
              <a:spcBef>
                <a:spcPts val="600"/>
              </a:spcBef>
              <a:spcAft>
                <a:spcPts val="0"/>
              </a:spcAft>
              <a:buClr>
                <a:srgbClr val="D9D9D9"/>
              </a:buClr>
              <a:buSzPts val="1080"/>
              <a:buFont typeface="Arial"/>
              <a:buChar char="•"/>
            </a:pPr>
            <a:r>
              <a:rPr b="0" i="0" lang="es-AR" sz="1800" u="none" cap="none" strike="noStrike">
                <a:solidFill>
                  <a:srgbClr val="D9D9D9"/>
                </a:solidFill>
                <a:latin typeface="Calibri"/>
                <a:ea typeface="Calibri"/>
                <a:cs typeface="Calibri"/>
                <a:sym typeface="Calibri"/>
              </a:rPr>
              <a:t>Futuras líneas (24)</a:t>
            </a:r>
            <a:endParaRPr/>
          </a:p>
          <a:p>
            <a:pPr indent="-571500" lvl="0" marL="571500" marR="0" rtl="0" algn="l">
              <a:lnSpc>
                <a:spcPct val="90000"/>
              </a:lnSpc>
              <a:spcBef>
                <a:spcPts val="600"/>
              </a:spcBef>
              <a:spcAft>
                <a:spcPts val="600"/>
              </a:spcAft>
              <a:buClr>
                <a:srgbClr val="D9D9D9"/>
              </a:buClr>
              <a:buSzPts val="1080"/>
              <a:buFont typeface="Arial"/>
              <a:buChar char="•"/>
            </a:pPr>
            <a:r>
              <a:rPr b="0" i="0" lang="es-AR" sz="1800" u="none" cap="none" strike="noStrike">
                <a:solidFill>
                  <a:srgbClr val="D9D9D9"/>
                </a:solidFill>
                <a:latin typeface="Calibri"/>
                <a:ea typeface="Calibri"/>
                <a:cs typeface="Calibri"/>
                <a:sym typeface="Calibri"/>
              </a:rPr>
              <a:t>Conclusiones (25)</a:t>
            </a:r>
            <a:endParaRPr/>
          </a:p>
        </p:txBody>
      </p:sp>
      <p:sp>
        <p:nvSpPr>
          <p:cNvPr id="101" name="Google Shape;101;p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s-A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0"/>
          <p:cNvSpPr txBox="1"/>
          <p:nvPr>
            <p:ph type="ctrTitle"/>
          </p:nvPr>
        </p:nvSpPr>
        <p:spPr>
          <a:xfrm>
            <a:off x="311700" y="584225"/>
            <a:ext cx="8520600" cy="7926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90000"/>
              </a:lnSpc>
              <a:spcBef>
                <a:spcPts val="0"/>
              </a:spcBef>
              <a:spcAft>
                <a:spcPts val="0"/>
              </a:spcAft>
              <a:buClr>
                <a:srgbClr val="D9D9D9"/>
              </a:buClr>
              <a:buSzPct val="100000"/>
              <a:buFont typeface="Calibri"/>
              <a:buNone/>
            </a:pPr>
            <a:r>
              <a:rPr lang="es-AR">
                <a:solidFill>
                  <a:srgbClr val="D9D9D9"/>
                </a:solidFill>
                <a:latin typeface="Calibri"/>
                <a:ea typeface="Calibri"/>
                <a:cs typeface="Calibri"/>
                <a:sym typeface="Calibri"/>
              </a:rPr>
              <a:t>Algortimo de clasificación elegido</a:t>
            </a:r>
            <a:endParaRPr>
              <a:solidFill>
                <a:srgbClr val="D9D9D9"/>
              </a:solidFill>
              <a:latin typeface="Calibri"/>
              <a:ea typeface="Calibri"/>
              <a:cs typeface="Calibri"/>
              <a:sym typeface="Calibri"/>
            </a:endParaRPr>
          </a:p>
        </p:txBody>
      </p:sp>
      <p:sp>
        <p:nvSpPr>
          <p:cNvPr id="239" name="Google Shape;239;p20"/>
          <p:cNvSpPr txBox="1"/>
          <p:nvPr>
            <p:ph idx="1" type="subTitle"/>
          </p:nvPr>
        </p:nvSpPr>
        <p:spPr>
          <a:xfrm>
            <a:off x="707400" y="1376825"/>
            <a:ext cx="7729200" cy="3317095"/>
          </a:xfrm>
          <a:prstGeom prst="rect">
            <a:avLst/>
          </a:prstGeom>
          <a:noFill/>
          <a:ln>
            <a:noFill/>
          </a:ln>
        </p:spPr>
        <p:txBody>
          <a:bodyPr anchorCtr="0" anchor="t" bIns="91425" lIns="91425" spcFirstLastPara="1" rIns="91425" wrap="square" tIns="91425">
            <a:normAutofit/>
          </a:bodyPr>
          <a:lstStyle/>
          <a:p>
            <a:pPr indent="0" lvl="0" marL="0" rtl="0" algn="just">
              <a:lnSpc>
                <a:spcPct val="150000"/>
              </a:lnSpc>
              <a:spcBef>
                <a:spcPts val="600"/>
              </a:spcBef>
              <a:spcAft>
                <a:spcPts val="0"/>
              </a:spcAft>
              <a:buClr>
                <a:srgbClr val="D9D9D9"/>
              </a:buClr>
              <a:buSzPts val="1800"/>
              <a:buNone/>
            </a:pPr>
            <a:r>
              <a:rPr lang="es-AR">
                <a:solidFill>
                  <a:srgbClr val="D9D9D9"/>
                </a:solidFill>
                <a:latin typeface="Calibri"/>
                <a:ea typeface="Calibri"/>
                <a:cs typeface="Calibri"/>
                <a:sym typeface="Calibri"/>
              </a:rPr>
              <a:t>Luego de evaluar la precisión de cuatro modelos de clasificación (Árbol de decisión, KNN, Random Forest y SVM) con los datos disponibles, se seleccionó la técnica </a:t>
            </a:r>
            <a:r>
              <a:rPr b="1" lang="es-AR">
                <a:solidFill>
                  <a:srgbClr val="D9D9D9"/>
                </a:solidFill>
                <a:latin typeface="Calibri"/>
                <a:ea typeface="Calibri"/>
                <a:cs typeface="Calibri"/>
                <a:sym typeface="Calibri"/>
              </a:rPr>
              <a:t>Random Forest</a:t>
            </a:r>
            <a:r>
              <a:rPr lang="es-AR">
                <a:solidFill>
                  <a:srgbClr val="D9D9D9"/>
                </a:solidFill>
                <a:latin typeface="Calibri"/>
                <a:ea typeface="Calibri"/>
                <a:cs typeface="Calibri"/>
                <a:sym typeface="Calibri"/>
              </a:rPr>
              <a:t>.</a:t>
            </a:r>
            <a:endParaRPr/>
          </a:p>
          <a:p>
            <a:pPr indent="0" lvl="0" marL="0" rtl="0" algn="just">
              <a:lnSpc>
                <a:spcPct val="150000"/>
              </a:lnSpc>
              <a:spcBef>
                <a:spcPts val="1100"/>
              </a:spcBef>
              <a:spcAft>
                <a:spcPts val="500"/>
              </a:spcAft>
              <a:buClr>
                <a:srgbClr val="D9D9D9"/>
              </a:buClr>
              <a:buSzPts val="1800"/>
              <a:buNone/>
            </a:pPr>
            <a:r>
              <a:rPr lang="es-AR">
                <a:solidFill>
                  <a:srgbClr val="D9D9D9"/>
                </a:solidFill>
                <a:latin typeface="Calibri"/>
                <a:ea typeface="Calibri"/>
                <a:cs typeface="Calibri"/>
                <a:sym typeface="Calibri"/>
              </a:rPr>
              <a:t>Se trata de un modelo de aprendizaje supervisado que combina distintos árboles de decisión y suele utilizarse en problemas de clasificación.</a:t>
            </a:r>
            <a:endParaRPr/>
          </a:p>
        </p:txBody>
      </p:sp>
      <p:sp>
        <p:nvSpPr>
          <p:cNvPr id="240" name="Google Shape;240;p2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s-A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1"/>
          <p:cNvSpPr txBox="1"/>
          <p:nvPr>
            <p:ph type="ctrTitle"/>
          </p:nvPr>
        </p:nvSpPr>
        <p:spPr>
          <a:xfrm>
            <a:off x="311700" y="584225"/>
            <a:ext cx="8520600" cy="7926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90000"/>
              </a:lnSpc>
              <a:spcBef>
                <a:spcPts val="0"/>
              </a:spcBef>
              <a:spcAft>
                <a:spcPts val="0"/>
              </a:spcAft>
              <a:buClr>
                <a:srgbClr val="D9D9D9"/>
              </a:buClr>
              <a:buSzPct val="100000"/>
              <a:buFont typeface="Calibri"/>
              <a:buNone/>
            </a:pPr>
            <a:r>
              <a:rPr lang="es-AR">
                <a:solidFill>
                  <a:srgbClr val="D9D9D9"/>
                </a:solidFill>
                <a:latin typeface="Calibri"/>
                <a:ea typeface="Calibri"/>
                <a:cs typeface="Calibri"/>
                <a:sym typeface="Calibri"/>
              </a:rPr>
              <a:t>Métricas del modelo</a:t>
            </a:r>
            <a:endParaRPr>
              <a:solidFill>
                <a:srgbClr val="D9D9D9"/>
              </a:solidFill>
              <a:latin typeface="Calibri"/>
              <a:ea typeface="Calibri"/>
              <a:cs typeface="Calibri"/>
              <a:sym typeface="Calibri"/>
            </a:endParaRPr>
          </a:p>
        </p:txBody>
      </p:sp>
      <p:sp>
        <p:nvSpPr>
          <p:cNvPr id="246" name="Google Shape;246;p21"/>
          <p:cNvSpPr txBox="1"/>
          <p:nvPr>
            <p:ph idx="1" type="subTitle"/>
          </p:nvPr>
        </p:nvSpPr>
        <p:spPr>
          <a:xfrm>
            <a:off x="452674" y="1239665"/>
            <a:ext cx="8238650" cy="900031"/>
          </a:xfrm>
          <a:prstGeom prst="rect">
            <a:avLst/>
          </a:prstGeom>
          <a:noFill/>
          <a:ln>
            <a:noFill/>
          </a:ln>
        </p:spPr>
        <p:txBody>
          <a:bodyPr anchorCtr="0" anchor="t" bIns="91425" lIns="91425" spcFirstLastPara="1" rIns="91425" wrap="square" tIns="91425">
            <a:normAutofit fontScale="77500"/>
          </a:bodyPr>
          <a:lstStyle/>
          <a:p>
            <a:pPr indent="0" lvl="0" marL="0" rtl="0" algn="l">
              <a:lnSpc>
                <a:spcPct val="150000"/>
              </a:lnSpc>
              <a:spcBef>
                <a:spcPts val="600"/>
              </a:spcBef>
              <a:spcAft>
                <a:spcPts val="0"/>
              </a:spcAft>
              <a:buClr>
                <a:srgbClr val="D9D9D9"/>
              </a:buClr>
              <a:buSzPct val="100000"/>
              <a:buNone/>
            </a:pPr>
            <a:r>
              <a:rPr lang="es-AR" sz="1500">
                <a:solidFill>
                  <a:srgbClr val="D9D9D9"/>
                </a:solidFill>
                <a:latin typeface="Calibri"/>
                <a:ea typeface="Calibri"/>
                <a:cs typeface="Calibri"/>
                <a:sym typeface="Calibri"/>
              </a:rPr>
              <a:t>Se probaron los cuatro modelos de clasificación con la variable target </a:t>
            </a:r>
            <a:r>
              <a:rPr b="1" lang="es-AR" sz="1500">
                <a:solidFill>
                  <a:srgbClr val="D9D9D9"/>
                </a:solidFill>
                <a:latin typeface="Calibri"/>
                <a:ea typeface="Calibri"/>
                <a:cs typeface="Calibri"/>
                <a:sym typeface="Calibri"/>
              </a:rPr>
              <a:t>droga recetada </a:t>
            </a:r>
            <a:r>
              <a:rPr lang="es-AR" sz="1500">
                <a:solidFill>
                  <a:srgbClr val="D9D9D9"/>
                </a:solidFill>
              </a:rPr>
              <a:t>y se obt</a:t>
            </a:r>
            <a:r>
              <a:rPr lang="es-AR" sz="1500">
                <a:solidFill>
                  <a:srgbClr val="D9D9D9"/>
                </a:solidFill>
              </a:rPr>
              <a:t>uvieron</a:t>
            </a:r>
            <a:r>
              <a:rPr lang="es-AR" sz="1500">
                <a:solidFill>
                  <a:srgbClr val="D9D9D9"/>
                </a:solidFill>
              </a:rPr>
              <a:t> los siguientes resultados:</a:t>
            </a:r>
            <a:endParaRPr sz="1500">
              <a:solidFill>
                <a:srgbClr val="D9D9D9"/>
              </a:solidFill>
            </a:endParaRPr>
          </a:p>
          <a:p>
            <a:pPr indent="0" lvl="0" marL="0" rtl="0" algn="l">
              <a:lnSpc>
                <a:spcPct val="150000"/>
              </a:lnSpc>
              <a:spcBef>
                <a:spcPts val="600"/>
              </a:spcBef>
              <a:spcAft>
                <a:spcPts val="500"/>
              </a:spcAft>
              <a:buClr>
                <a:schemeClr val="dk1"/>
              </a:buClr>
              <a:buSzPct val="100000"/>
              <a:buNone/>
            </a:pPr>
            <a:r>
              <a:t/>
            </a:r>
            <a:endParaRPr sz="1500">
              <a:solidFill>
                <a:srgbClr val="D9D9D9"/>
              </a:solidFill>
              <a:latin typeface="Calibri"/>
              <a:ea typeface="Calibri"/>
              <a:cs typeface="Calibri"/>
              <a:sym typeface="Calibri"/>
            </a:endParaRPr>
          </a:p>
        </p:txBody>
      </p:sp>
      <p:pic>
        <p:nvPicPr>
          <p:cNvPr id="247" name="Google Shape;247;p21"/>
          <p:cNvPicPr preferRelativeResize="0"/>
          <p:nvPr/>
        </p:nvPicPr>
        <p:blipFill rotWithShape="1">
          <a:blip r:embed="rId3">
            <a:alphaModFix/>
          </a:blip>
          <a:srcRect b="0" l="0" r="0" t="0"/>
          <a:stretch/>
        </p:blipFill>
        <p:spPr>
          <a:xfrm>
            <a:off x="2734503" y="1951263"/>
            <a:ext cx="3465129" cy="1687746"/>
          </a:xfrm>
          <a:prstGeom prst="rect">
            <a:avLst/>
          </a:prstGeom>
          <a:noFill/>
          <a:ln>
            <a:noFill/>
          </a:ln>
        </p:spPr>
      </p:pic>
      <p:sp>
        <p:nvSpPr>
          <p:cNvPr id="248" name="Google Shape;248;p21"/>
          <p:cNvSpPr txBox="1"/>
          <p:nvPr/>
        </p:nvSpPr>
        <p:spPr>
          <a:xfrm>
            <a:off x="452674" y="3821032"/>
            <a:ext cx="8238600" cy="785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AR" sz="1500" u="none" cap="none" strike="noStrike">
                <a:solidFill>
                  <a:srgbClr val="D5D5D5"/>
                </a:solidFill>
                <a:latin typeface="Calibri"/>
                <a:ea typeface="Calibri"/>
                <a:cs typeface="Calibri"/>
                <a:sym typeface="Calibri"/>
              </a:rPr>
              <a:t>Si bien estos valores podrían dar cuenta de cierto overfitting, se observa que la segunda mejor métrica corresponde a la de arboles de decisión, quedando en evidencia que estos dos tipos de algoritmos son los que presentan el mejor desempeño para clasificar los datos bajo análisis.</a:t>
            </a:r>
            <a:endParaRPr sz="1500">
              <a:solidFill>
                <a:schemeClr val="dk1"/>
              </a:solidFill>
              <a:latin typeface="Calibri"/>
              <a:ea typeface="Calibri"/>
              <a:cs typeface="Calibri"/>
              <a:sym typeface="Calibri"/>
            </a:endParaRPr>
          </a:p>
        </p:txBody>
      </p:sp>
      <p:sp>
        <p:nvSpPr>
          <p:cNvPr id="249" name="Google Shape;249;p2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s-A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1a98eac6db2_0_10"/>
          <p:cNvSpPr txBox="1"/>
          <p:nvPr>
            <p:ph type="ctrTitle"/>
          </p:nvPr>
        </p:nvSpPr>
        <p:spPr>
          <a:xfrm>
            <a:off x="311700" y="584225"/>
            <a:ext cx="8520600" cy="7926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90000"/>
              </a:lnSpc>
              <a:spcBef>
                <a:spcPts val="0"/>
              </a:spcBef>
              <a:spcAft>
                <a:spcPts val="0"/>
              </a:spcAft>
              <a:buClr>
                <a:srgbClr val="D9D9D9"/>
              </a:buClr>
              <a:buSzPct val="100000"/>
              <a:buFont typeface="Calibri"/>
              <a:buNone/>
            </a:pPr>
            <a:r>
              <a:rPr lang="es-AR">
                <a:solidFill>
                  <a:srgbClr val="D9D9D9"/>
                </a:solidFill>
                <a:latin typeface="Calibri"/>
                <a:ea typeface="Calibri"/>
                <a:cs typeface="Calibri"/>
                <a:sym typeface="Calibri"/>
              </a:rPr>
              <a:t>Métricas del modelo</a:t>
            </a:r>
            <a:endParaRPr>
              <a:solidFill>
                <a:srgbClr val="D9D9D9"/>
              </a:solidFill>
              <a:latin typeface="Calibri"/>
              <a:ea typeface="Calibri"/>
              <a:cs typeface="Calibri"/>
              <a:sym typeface="Calibri"/>
            </a:endParaRPr>
          </a:p>
        </p:txBody>
      </p:sp>
      <p:sp>
        <p:nvSpPr>
          <p:cNvPr id="255" name="Google Shape;255;g1a98eac6db2_0_1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s-AR"/>
              <a:t>‹#›</a:t>
            </a:fld>
            <a:endParaRPr/>
          </a:p>
        </p:txBody>
      </p:sp>
      <p:pic>
        <p:nvPicPr>
          <p:cNvPr id="256" name="Google Shape;256;g1a98eac6db2_0_10"/>
          <p:cNvPicPr preferRelativeResize="0"/>
          <p:nvPr/>
        </p:nvPicPr>
        <p:blipFill>
          <a:blip r:embed="rId3">
            <a:alphaModFix/>
          </a:blip>
          <a:stretch>
            <a:fillRect/>
          </a:stretch>
        </p:blipFill>
        <p:spPr>
          <a:xfrm>
            <a:off x="957250" y="1376825"/>
            <a:ext cx="3396975" cy="2193400"/>
          </a:xfrm>
          <a:prstGeom prst="rect">
            <a:avLst/>
          </a:prstGeom>
          <a:noFill/>
          <a:ln>
            <a:noFill/>
          </a:ln>
        </p:spPr>
      </p:pic>
      <p:sp>
        <p:nvSpPr>
          <p:cNvPr id="257" name="Google Shape;257;g1a98eac6db2_0_10"/>
          <p:cNvSpPr txBox="1"/>
          <p:nvPr/>
        </p:nvSpPr>
        <p:spPr>
          <a:xfrm>
            <a:off x="4801475" y="1376825"/>
            <a:ext cx="3832200" cy="21933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D5D5D5"/>
              </a:buClr>
              <a:buSzPts val="1600"/>
              <a:buFont typeface="Calibri"/>
              <a:buNone/>
            </a:pPr>
            <a:r>
              <a:rPr lang="es-AR" sz="1600">
                <a:solidFill>
                  <a:srgbClr val="D5D5D5"/>
                </a:solidFill>
                <a:latin typeface="Calibri"/>
                <a:ea typeface="Calibri"/>
                <a:cs typeface="Calibri"/>
                <a:sym typeface="Calibri"/>
              </a:rPr>
              <a:t>Para </a:t>
            </a:r>
            <a:r>
              <a:rPr lang="es-AR" sz="1600">
                <a:solidFill>
                  <a:srgbClr val="D5D5D5"/>
                </a:solidFill>
                <a:latin typeface="Calibri"/>
                <a:ea typeface="Calibri"/>
                <a:cs typeface="Calibri"/>
                <a:sym typeface="Calibri"/>
              </a:rPr>
              <a:t>identificar el número óptimo de clusters, se utilizaron el método Elbow y el Score de Silhouette.</a:t>
            </a:r>
            <a:endParaRPr sz="1600">
              <a:solidFill>
                <a:srgbClr val="D5D5D5"/>
              </a:solidFill>
              <a:latin typeface="Calibri"/>
              <a:ea typeface="Calibri"/>
              <a:cs typeface="Calibri"/>
              <a:sym typeface="Calibri"/>
            </a:endParaRPr>
          </a:p>
          <a:p>
            <a:pPr indent="0" lvl="0" marL="0" marR="0" rtl="0" algn="l">
              <a:lnSpc>
                <a:spcPct val="90000"/>
              </a:lnSpc>
              <a:spcBef>
                <a:spcPts val="0"/>
              </a:spcBef>
              <a:spcAft>
                <a:spcPts val="0"/>
              </a:spcAft>
              <a:buClr>
                <a:srgbClr val="D5D5D5"/>
              </a:buClr>
              <a:buSzPts val="1600"/>
              <a:buFont typeface="Calibri"/>
              <a:buNone/>
            </a:pPr>
            <a:r>
              <a:rPr lang="es-AR" sz="1600">
                <a:solidFill>
                  <a:srgbClr val="D5D5D5"/>
                </a:solidFill>
                <a:latin typeface="Calibri"/>
                <a:ea typeface="Calibri"/>
                <a:cs typeface="Calibri"/>
                <a:sym typeface="Calibri"/>
              </a:rPr>
              <a:t>Como en este último no se observaron diferencias significativas de performance entre los distintos números de clusters, se tomaron los resultados del método Elbow, concluyendo que el número óptimo de clusters es 8.</a:t>
            </a:r>
            <a:endParaRPr sz="1600">
              <a:solidFill>
                <a:srgbClr val="D5D5D5"/>
              </a:solidFill>
              <a:latin typeface="Calibri"/>
              <a:ea typeface="Calibri"/>
              <a:cs typeface="Calibri"/>
              <a:sym typeface="Calibri"/>
            </a:endParaRPr>
          </a:p>
        </p:txBody>
      </p:sp>
      <p:sp>
        <p:nvSpPr>
          <p:cNvPr id="258" name="Google Shape;258;g1a98eac6db2_0_10"/>
          <p:cNvSpPr txBox="1"/>
          <p:nvPr/>
        </p:nvSpPr>
        <p:spPr>
          <a:xfrm>
            <a:off x="854975" y="3855275"/>
            <a:ext cx="7778700" cy="912000"/>
          </a:xfrm>
          <a:prstGeom prst="rect">
            <a:avLst/>
          </a:prstGeom>
          <a:noFill/>
          <a:ln>
            <a:noFill/>
          </a:ln>
        </p:spPr>
        <p:txBody>
          <a:bodyPr anchorCtr="0" anchor="t" bIns="91425" lIns="91425" spcFirstLastPara="1" rIns="91425" wrap="square" tIns="91425">
            <a:noAutofit/>
          </a:bodyPr>
          <a:lstStyle/>
          <a:p>
            <a:pPr indent="0" lvl="0" marL="0" marR="0" rtl="0" algn="just">
              <a:lnSpc>
                <a:spcPct val="90000"/>
              </a:lnSpc>
              <a:spcBef>
                <a:spcPts val="0"/>
              </a:spcBef>
              <a:spcAft>
                <a:spcPts val="0"/>
              </a:spcAft>
              <a:buClr>
                <a:srgbClr val="D5D5D5"/>
              </a:buClr>
              <a:buSzPts val="1600"/>
              <a:buFont typeface="Calibri"/>
              <a:buNone/>
            </a:pPr>
            <a:r>
              <a:rPr lang="es-AR" sz="1800">
                <a:solidFill>
                  <a:srgbClr val="D5D5D5"/>
                </a:solidFill>
                <a:latin typeface="Calibri"/>
                <a:ea typeface="Calibri"/>
                <a:cs typeface="Calibri"/>
                <a:sym typeface="Calibri"/>
              </a:rPr>
              <a:t>Para finalizar, se utilizaron los parámetros de Hipertuning a fin de encontrar una combinación que devolviera un modelo óptimo, reduciendo una función de pérdida predefinida y aumentando la performance del mismo.</a:t>
            </a:r>
            <a:endParaRPr sz="1800">
              <a:solidFill>
                <a:srgbClr val="D5D5D5"/>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a98eac6db2_0_44"/>
          <p:cNvSpPr txBox="1"/>
          <p:nvPr>
            <p:ph type="ctrTitle"/>
          </p:nvPr>
        </p:nvSpPr>
        <p:spPr>
          <a:xfrm>
            <a:off x="311700" y="584225"/>
            <a:ext cx="8520600" cy="7926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90000"/>
              </a:lnSpc>
              <a:spcBef>
                <a:spcPts val="0"/>
              </a:spcBef>
              <a:spcAft>
                <a:spcPts val="0"/>
              </a:spcAft>
              <a:buClr>
                <a:srgbClr val="D9D9D9"/>
              </a:buClr>
              <a:buSzPct val="100000"/>
              <a:buFont typeface="Calibri"/>
              <a:buNone/>
            </a:pPr>
            <a:r>
              <a:rPr lang="es-AR">
                <a:solidFill>
                  <a:srgbClr val="D9D9D9"/>
                </a:solidFill>
              </a:rPr>
              <a:t>Conclusiones</a:t>
            </a:r>
            <a:endParaRPr>
              <a:solidFill>
                <a:srgbClr val="D9D9D9"/>
              </a:solidFill>
              <a:latin typeface="Calibri"/>
              <a:ea typeface="Calibri"/>
              <a:cs typeface="Calibri"/>
              <a:sym typeface="Calibri"/>
            </a:endParaRPr>
          </a:p>
        </p:txBody>
      </p:sp>
      <p:sp>
        <p:nvSpPr>
          <p:cNvPr id="264" name="Google Shape;264;g1a98eac6db2_0_4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s-AR"/>
              <a:t>‹#›</a:t>
            </a:fld>
            <a:endParaRPr/>
          </a:p>
        </p:txBody>
      </p:sp>
      <p:sp>
        <p:nvSpPr>
          <p:cNvPr id="265" name="Google Shape;265;g1a98eac6db2_0_44"/>
          <p:cNvSpPr txBox="1"/>
          <p:nvPr/>
        </p:nvSpPr>
        <p:spPr>
          <a:xfrm>
            <a:off x="854975" y="1262850"/>
            <a:ext cx="7778700" cy="32676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D5D5D5"/>
              </a:buClr>
              <a:buSzPts val="1600"/>
              <a:buFont typeface="Calibri"/>
              <a:buNone/>
            </a:pPr>
            <a:r>
              <a:rPr lang="es-AR" sz="1800">
                <a:solidFill>
                  <a:srgbClr val="D5D5D5"/>
                </a:solidFill>
                <a:latin typeface="Calibri"/>
                <a:ea typeface="Calibri"/>
                <a:cs typeface="Calibri"/>
                <a:sym typeface="Calibri"/>
              </a:rPr>
              <a:t>A partir del trabajo con la base de datos y el desarrollo del algoritmo de clasificación de los mismos, se logró trazar relaciones entre las características de los pacientes y las drogas recetadas por los profesionales de la salud y clusterizar a los pacientes de acuerdo con esas características.</a:t>
            </a:r>
            <a:endParaRPr sz="1800">
              <a:solidFill>
                <a:srgbClr val="D5D5D5"/>
              </a:solidFill>
              <a:latin typeface="Calibri"/>
              <a:ea typeface="Calibri"/>
              <a:cs typeface="Calibri"/>
              <a:sym typeface="Calibri"/>
            </a:endParaRPr>
          </a:p>
          <a:p>
            <a:pPr indent="0" lvl="0" marL="0" marR="0" rtl="0" algn="ctr">
              <a:lnSpc>
                <a:spcPct val="150000"/>
              </a:lnSpc>
              <a:spcBef>
                <a:spcPts val="0"/>
              </a:spcBef>
              <a:spcAft>
                <a:spcPts val="0"/>
              </a:spcAft>
              <a:buClr>
                <a:srgbClr val="D5D5D5"/>
              </a:buClr>
              <a:buSzPts val="1600"/>
              <a:buFont typeface="Calibri"/>
              <a:buNone/>
            </a:pPr>
            <a:r>
              <a:rPr lang="es-AR" sz="1800">
                <a:solidFill>
                  <a:srgbClr val="D5D5D5"/>
                </a:solidFill>
                <a:latin typeface="Calibri"/>
                <a:ea typeface="Calibri"/>
                <a:cs typeface="Calibri"/>
                <a:sym typeface="Calibri"/>
              </a:rPr>
              <a:t>De esta manera, se logró brindar información valioso para el cliente que le permitirá estimar costos a la hora de afiliar nuevos pacientes.</a:t>
            </a:r>
            <a:endParaRPr sz="1800">
              <a:solidFill>
                <a:srgbClr val="D5D5D5"/>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ctrTitle"/>
          </p:nvPr>
        </p:nvSpPr>
        <p:spPr>
          <a:xfrm>
            <a:off x="320000" y="515975"/>
            <a:ext cx="8520600" cy="7926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90000"/>
              </a:lnSpc>
              <a:spcBef>
                <a:spcPts val="0"/>
              </a:spcBef>
              <a:spcAft>
                <a:spcPts val="0"/>
              </a:spcAft>
              <a:buClr>
                <a:srgbClr val="D9D9D9"/>
              </a:buClr>
              <a:buSzPct val="100000"/>
              <a:buFont typeface="Calibri"/>
              <a:buNone/>
            </a:pPr>
            <a:r>
              <a:rPr lang="es-AR">
                <a:solidFill>
                  <a:srgbClr val="D9D9D9"/>
                </a:solidFill>
                <a:latin typeface="Calibri"/>
                <a:ea typeface="Calibri"/>
                <a:cs typeface="Calibri"/>
                <a:sym typeface="Calibri"/>
              </a:rPr>
              <a:t>Descripción del caso</a:t>
            </a:r>
            <a:endParaRPr>
              <a:solidFill>
                <a:srgbClr val="D9D9D9"/>
              </a:solidFill>
              <a:latin typeface="Calibri"/>
              <a:ea typeface="Calibri"/>
              <a:cs typeface="Calibri"/>
              <a:sym typeface="Calibri"/>
            </a:endParaRPr>
          </a:p>
        </p:txBody>
      </p:sp>
      <p:sp>
        <p:nvSpPr>
          <p:cNvPr id="107" name="Google Shape;107;p3"/>
          <p:cNvSpPr txBox="1"/>
          <p:nvPr>
            <p:ph idx="1" type="subTitle"/>
          </p:nvPr>
        </p:nvSpPr>
        <p:spPr>
          <a:xfrm>
            <a:off x="494400" y="1436981"/>
            <a:ext cx="8155200" cy="3425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600"/>
              </a:spcBef>
              <a:spcAft>
                <a:spcPts val="0"/>
              </a:spcAft>
              <a:buClr>
                <a:srgbClr val="D9D9D9"/>
              </a:buClr>
              <a:buSzPts val="1018"/>
              <a:buNone/>
            </a:pPr>
            <a:r>
              <a:rPr lang="es-AR">
                <a:solidFill>
                  <a:srgbClr val="D9D9D9"/>
                </a:solidFill>
                <a:latin typeface="Calibri"/>
                <a:ea typeface="Calibri"/>
                <a:cs typeface="Calibri"/>
                <a:sym typeface="Calibri"/>
              </a:rPr>
              <a:t>Hoy en día, la empresa de medicina prepaga Health Care provee, sin costo adicional, las drogas A, B, C, X e Y a sus afiliados y afiliadas.</a:t>
            </a:r>
            <a:endParaRPr>
              <a:solidFill>
                <a:srgbClr val="D9D9D9"/>
              </a:solidFill>
              <a:latin typeface="Calibri"/>
              <a:ea typeface="Calibri"/>
              <a:cs typeface="Calibri"/>
              <a:sym typeface="Calibri"/>
            </a:endParaRPr>
          </a:p>
          <a:p>
            <a:pPr indent="0" lvl="0" marL="0" rtl="0" algn="just">
              <a:lnSpc>
                <a:spcPct val="150000"/>
              </a:lnSpc>
              <a:spcBef>
                <a:spcPts val="600"/>
              </a:spcBef>
              <a:spcAft>
                <a:spcPts val="0"/>
              </a:spcAft>
              <a:buClr>
                <a:srgbClr val="D9D9D9"/>
              </a:buClr>
              <a:buSzPts val="1018"/>
              <a:buNone/>
            </a:pPr>
            <a:r>
              <a:rPr lang="es-AR">
                <a:solidFill>
                  <a:srgbClr val="D9D9D9"/>
                </a:solidFill>
                <a:latin typeface="Calibri"/>
                <a:ea typeface="Calibri"/>
                <a:cs typeface="Calibri"/>
                <a:sym typeface="Calibri"/>
              </a:rPr>
              <a:t>Cada una de esas drogas se receta para distintos tipos de padecimientos y tienen distintos costos para la empresa.</a:t>
            </a:r>
            <a:endParaRPr>
              <a:solidFill>
                <a:srgbClr val="D9D9D9"/>
              </a:solidFill>
              <a:latin typeface="Calibri"/>
              <a:ea typeface="Calibri"/>
              <a:cs typeface="Calibri"/>
              <a:sym typeface="Calibri"/>
            </a:endParaRPr>
          </a:p>
          <a:p>
            <a:pPr indent="0" lvl="0" marL="0" rtl="0" algn="just">
              <a:lnSpc>
                <a:spcPct val="150000"/>
              </a:lnSpc>
              <a:spcBef>
                <a:spcPts val="600"/>
              </a:spcBef>
              <a:spcAft>
                <a:spcPts val="0"/>
              </a:spcAft>
              <a:buClr>
                <a:srgbClr val="D9D9D9"/>
              </a:buClr>
              <a:buSzPts val="1018"/>
              <a:buNone/>
            </a:pPr>
            <a:r>
              <a:rPr lang="es-AR">
                <a:solidFill>
                  <a:srgbClr val="D9D9D9"/>
                </a:solidFill>
                <a:latin typeface="Calibri"/>
                <a:ea typeface="Calibri"/>
                <a:cs typeface="Calibri"/>
                <a:sym typeface="Calibri"/>
              </a:rPr>
              <a:t>Se necesita entender para qué padecimiento los y las profesionales de la salud recetan cada droga, a fin de estimar costos a la hora de </a:t>
            </a:r>
            <a:r>
              <a:rPr lang="es-AR">
                <a:solidFill>
                  <a:srgbClr val="D9D9D9"/>
                </a:solidFill>
              </a:rPr>
              <a:t>afiliar nuevos pacientes</a:t>
            </a:r>
            <a:r>
              <a:rPr lang="es-AR">
                <a:solidFill>
                  <a:srgbClr val="D9D9D9"/>
                </a:solidFill>
                <a:latin typeface="Calibri"/>
                <a:ea typeface="Calibri"/>
                <a:cs typeface="Calibri"/>
                <a:sym typeface="Calibri"/>
              </a:rPr>
              <a:t>.</a:t>
            </a:r>
            <a:endParaRPr/>
          </a:p>
        </p:txBody>
      </p:sp>
      <p:sp>
        <p:nvSpPr>
          <p:cNvPr id="108" name="Google Shape;108;p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s-A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ctrTitle"/>
          </p:nvPr>
        </p:nvSpPr>
        <p:spPr>
          <a:xfrm>
            <a:off x="320000" y="515975"/>
            <a:ext cx="8520600" cy="7926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90000"/>
              </a:lnSpc>
              <a:spcBef>
                <a:spcPts val="0"/>
              </a:spcBef>
              <a:spcAft>
                <a:spcPts val="0"/>
              </a:spcAft>
              <a:buClr>
                <a:srgbClr val="D9D9D9"/>
              </a:buClr>
              <a:buSzPct val="100000"/>
              <a:buFont typeface="Calibri"/>
              <a:buNone/>
            </a:pPr>
            <a:r>
              <a:rPr lang="es-AR">
                <a:solidFill>
                  <a:srgbClr val="D9D9D9"/>
                </a:solidFill>
                <a:latin typeface="Calibri"/>
                <a:ea typeface="Calibri"/>
                <a:cs typeface="Calibri"/>
                <a:sym typeface="Calibri"/>
              </a:rPr>
              <a:t>Tabla de versionado</a:t>
            </a:r>
            <a:endParaRPr>
              <a:solidFill>
                <a:srgbClr val="D9D9D9"/>
              </a:solidFill>
              <a:latin typeface="Calibri"/>
              <a:ea typeface="Calibri"/>
              <a:cs typeface="Calibri"/>
              <a:sym typeface="Calibri"/>
            </a:endParaRPr>
          </a:p>
        </p:txBody>
      </p:sp>
      <p:graphicFrame>
        <p:nvGraphicFramePr>
          <p:cNvPr id="114" name="Google Shape;114;p4"/>
          <p:cNvGraphicFramePr/>
          <p:nvPr/>
        </p:nvGraphicFramePr>
        <p:xfrm>
          <a:off x="1766197" y="1528031"/>
          <a:ext cx="3000000" cy="3000000"/>
        </p:xfrm>
        <a:graphic>
          <a:graphicData uri="http://schemas.openxmlformats.org/drawingml/2006/table">
            <a:tbl>
              <a:tblPr bandRow="1" firstRow="1">
                <a:noFill/>
                <a:tableStyleId>{AD26878D-0553-4D2A-B7C3-965E4D05EA79}</a:tableStyleId>
              </a:tblPr>
              <a:tblGrid>
                <a:gridCol w="1822225"/>
                <a:gridCol w="1822225"/>
                <a:gridCol w="1822225"/>
              </a:tblGrid>
              <a:tr h="722125">
                <a:tc>
                  <a:txBody>
                    <a:bodyPr/>
                    <a:lstStyle/>
                    <a:p>
                      <a:pPr indent="0" lvl="0" marL="0" marR="0" rtl="0" algn="ctr">
                        <a:spcBef>
                          <a:spcPts val="0"/>
                        </a:spcBef>
                        <a:spcAft>
                          <a:spcPts val="0"/>
                        </a:spcAft>
                        <a:buNone/>
                      </a:pPr>
                      <a:r>
                        <a:rPr lang="es-AR" sz="2000" u="none" cap="none" strike="noStrike"/>
                        <a:t>Versión</a:t>
                      </a:r>
                      <a:endParaRPr/>
                    </a:p>
                  </a:txBody>
                  <a:tcPr marT="45725" marB="45725" marR="91450" marL="91450" anchor="ctr">
                    <a:solidFill>
                      <a:srgbClr val="5A8AB3">
                        <a:alpha val="47843"/>
                      </a:srgbClr>
                    </a:solidFill>
                  </a:tcPr>
                </a:tc>
                <a:tc>
                  <a:txBody>
                    <a:bodyPr/>
                    <a:lstStyle/>
                    <a:p>
                      <a:pPr indent="0" lvl="0" marL="0" marR="0" rtl="0" algn="ctr">
                        <a:spcBef>
                          <a:spcPts val="0"/>
                        </a:spcBef>
                        <a:spcAft>
                          <a:spcPts val="0"/>
                        </a:spcAft>
                        <a:buNone/>
                      </a:pPr>
                      <a:r>
                        <a:rPr lang="es-AR" sz="2000" u="none" cap="none" strike="noStrike"/>
                        <a:t>Fecha</a:t>
                      </a:r>
                      <a:endParaRPr/>
                    </a:p>
                  </a:txBody>
                  <a:tcPr marT="45725" marB="45725" marR="91450" marL="91450" anchor="ctr">
                    <a:solidFill>
                      <a:srgbClr val="5A8AB3">
                        <a:alpha val="47843"/>
                      </a:srgbClr>
                    </a:solidFill>
                  </a:tcPr>
                </a:tc>
                <a:tc>
                  <a:txBody>
                    <a:bodyPr/>
                    <a:lstStyle/>
                    <a:p>
                      <a:pPr indent="0" lvl="0" marL="0" marR="0" rtl="0" algn="ctr">
                        <a:spcBef>
                          <a:spcPts val="0"/>
                        </a:spcBef>
                        <a:spcAft>
                          <a:spcPts val="0"/>
                        </a:spcAft>
                        <a:buNone/>
                      </a:pPr>
                      <a:r>
                        <a:rPr lang="es-AR" sz="2000" u="none" cap="none" strike="noStrike"/>
                        <a:t>Link</a:t>
                      </a:r>
                      <a:endParaRPr/>
                    </a:p>
                  </a:txBody>
                  <a:tcPr marT="45725" marB="45725" marR="91450" marL="91450" anchor="ctr">
                    <a:solidFill>
                      <a:srgbClr val="5A8AB3">
                        <a:alpha val="47843"/>
                      </a:srgbClr>
                    </a:solidFill>
                  </a:tcPr>
                </a:tc>
              </a:tr>
              <a:tr h="722125">
                <a:tc>
                  <a:txBody>
                    <a:bodyPr/>
                    <a:lstStyle/>
                    <a:p>
                      <a:pPr indent="0" lvl="0" marL="0" marR="0" rtl="0" algn="ctr">
                        <a:spcBef>
                          <a:spcPts val="0"/>
                        </a:spcBef>
                        <a:spcAft>
                          <a:spcPts val="0"/>
                        </a:spcAft>
                        <a:buNone/>
                      </a:pPr>
                      <a:r>
                        <a:rPr b="1" lang="es-AR" sz="1800" u="none" cap="none" strike="noStrike">
                          <a:solidFill>
                            <a:schemeClr val="lt1"/>
                          </a:solidFill>
                          <a:latin typeface="Calibri"/>
                          <a:ea typeface="Calibri"/>
                          <a:cs typeface="Calibri"/>
                          <a:sym typeface="Calibri"/>
                        </a:rPr>
                        <a:t>1</a:t>
                      </a:r>
                      <a:endParaRPr/>
                    </a:p>
                  </a:txBody>
                  <a:tcPr marT="45725" marB="45725" marR="91450" marL="91450" anchor="ctr">
                    <a:solidFill>
                      <a:srgbClr val="5A8AB3">
                        <a:alpha val="47843"/>
                      </a:srgbClr>
                    </a:solidFill>
                  </a:tcPr>
                </a:tc>
                <a:tc>
                  <a:txBody>
                    <a:bodyPr/>
                    <a:lstStyle/>
                    <a:p>
                      <a:pPr indent="0" lvl="0" marL="0" marR="0" rtl="0" algn="ctr">
                        <a:spcBef>
                          <a:spcPts val="0"/>
                        </a:spcBef>
                        <a:spcAft>
                          <a:spcPts val="0"/>
                        </a:spcAft>
                        <a:buNone/>
                      </a:pPr>
                      <a:r>
                        <a:rPr b="1" lang="es-AR" sz="1800" u="none" cap="none" strike="noStrike">
                          <a:solidFill>
                            <a:schemeClr val="lt1"/>
                          </a:solidFill>
                          <a:latin typeface="Calibri"/>
                          <a:ea typeface="Calibri"/>
                          <a:cs typeface="Calibri"/>
                          <a:sym typeface="Calibri"/>
                        </a:rPr>
                        <a:t>24/09/22</a:t>
                      </a:r>
                      <a:endParaRPr/>
                    </a:p>
                  </a:txBody>
                  <a:tcPr marT="45725" marB="45725" marR="91450" marL="91450" anchor="ctr">
                    <a:solidFill>
                      <a:srgbClr val="5A8AB3">
                        <a:alpha val="47843"/>
                      </a:srgbClr>
                    </a:solidFill>
                  </a:tcPr>
                </a:tc>
                <a:tc>
                  <a:txBody>
                    <a:bodyPr/>
                    <a:lstStyle/>
                    <a:p>
                      <a:pPr indent="0" lvl="0" marL="0" marR="0" rtl="0" algn="ctr">
                        <a:spcBef>
                          <a:spcPts val="0"/>
                        </a:spcBef>
                        <a:spcAft>
                          <a:spcPts val="0"/>
                        </a:spcAft>
                        <a:buNone/>
                      </a:pPr>
                      <a:r>
                        <a:rPr b="1" lang="es-AR" sz="1800" u="sng" cap="none" strike="noStrike">
                          <a:solidFill>
                            <a:schemeClr val="lt1"/>
                          </a:solidFill>
                          <a:latin typeface="Calibri"/>
                          <a:ea typeface="Calibri"/>
                          <a:cs typeface="Calibri"/>
                          <a:sym typeface="Calibri"/>
                          <a:hlinkClick r:id="rId3">
                            <a:extLst>
                              <a:ext uri="{A12FA001-AC4F-418D-AE19-62706E023703}">
                                <ahyp:hlinkClr val="tx"/>
                              </a:ext>
                            </a:extLst>
                          </a:hlinkClick>
                        </a:rPr>
                        <a:t>Primera entrega</a:t>
                      </a:r>
                      <a:endParaRPr b="1" sz="1800" u="none" cap="none" strike="noStrike">
                        <a:solidFill>
                          <a:schemeClr val="lt1"/>
                        </a:solidFill>
                        <a:latin typeface="Calibri"/>
                        <a:ea typeface="Calibri"/>
                        <a:cs typeface="Calibri"/>
                        <a:sym typeface="Calibri"/>
                      </a:endParaRPr>
                    </a:p>
                  </a:txBody>
                  <a:tcPr marT="45725" marB="45725" marR="91450" marL="91450" anchor="ctr">
                    <a:solidFill>
                      <a:srgbClr val="5A8AB3">
                        <a:alpha val="47843"/>
                      </a:srgbClr>
                    </a:solidFill>
                  </a:tcPr>
                </a:tc>
              </a:tr>
              <a:tr h="722125">
                <a:tc>
                  <a:txBody>
                    <a:bodyPr/>
                    <a:lstStyle/>
                    <a:p>
                      <a:pPr indent="0" lvl="0" marL="0" marR="0" rtl="0" algn="ctr">
                        <a:spcBef>
                          <a:spcPts val="0"/>
                        </a:spcBef>
                        <a:spcAft>
                          <a:spcPts val="0"/>
                        </a:spcAft>
                        <a:buNone/>
                      </a:pPr>
                      <a:r>
                        <a:rPr b="1" lang="es-AR" sz="1800" u="none" cap="none" strike="noStrike">
                          <a:solidFill>
                            <a:schemeClr val="lt1"/>
                          </a:solidFill>
                          <a:latin typeface="Calibri"/>
                          <a:ea typeface="Calibri"/>
                          <a:cs typeface="Calibri"/>
                          <a:sym typeface="Calibri"/>
                        </a:rPr>
                        <a:t>2</a:t>
                      </a:r>
                      <a:endParaRPr/>
                    </a:p>
                  </a:txBody>
                  <a:tcPr marT="45725" marB="45725" marR="91450" marL="91450" anchor="ctr">
                    <a:solidFill>
                      <a:srgbClr val="5A8AB3">
                        <a:alpha val="47843"/>
                      </a:srgbClr>
                    </a:solidFill>
                  </a:tcPr>
                </a:tc>
                <a:tc>
                  <a:txBody>
                    <a:bodyPr/>
                    <a:lstStyle/>
                    <a:p>
                      <a:pPr indent="0" lvl="0" marL="0" marR="0" rtl="0" algn="ctr">
                        <a:spcBef>
                          <a:spcPts val="0"/>
                        </a:spcBef>
                        <a:spcAft>
                          <a:spcPts val="0"/>
                        </a:spcAft>
                        <a:buNone/>
                      </a:pPr>
                      <a:r>
                        <a:rPr b="1" lang="es-AR" sz="1800" u="none" cap="none" strike="noStrike">
                          <a:solidFill>
                            <a:schemeClr val="lt1"/>
                          </a:solidFill>
                          <a:latin typeface="Calibri"/>
                          <a:ea typeface="Calibri"/>
                          <a:cs typeface="Calibri"/>
                          <a:sym typeface="Calibri"/>
                        </a:rPr>
                        <a:t>15/10/22</a:t>
                      </a:r>
                      <a:endParaRPr/>
                    </a:p>
                  </a:txBody>
                  <a:tcPr marT="45725" marB="45725" marR="91450" marL="91450" anchor="ctr">
                    <a:solidFill>
                      <a:srgbClr val="5A8AB3">
                        <a:alpha val="47843"/>
                      </a:srgbClr>
                    </a:solidFill>
                  </a:tcPr>
                </a:tc>
                <a:tc>
                  <a:txBody>
                    <a:bodyPr/>
                    <a:lstStyle/>
                    <a:p>
                      <a:pPr indent="0" lvl="0" marL="0" marR="0" rtl="0" algn="ctr">
                        <a:spcBef>
                          <a:spcPts val="0"/>
                        </a:spcBef>
                        <a:spcAft>
                          <a:spcPts val="0"/>
                        </a:spcAft>
                        <a:buNone/>
                      </a:pPr>
                      <a:r>
                        <a:rPr b="1" lang="es-AR" sz="1800" u="sng" cap="none" strike="noStrike">
                          <a:solidFill>
                            <a:schemeClr val="lt1"/>
                          </a:solidFill>
                          <a:latin typeface="Calibri"/>
                          <a:ea typeface="Calibri"/>
                          <a:cs typeface="Calibri"/>
                          <a:sym typeface="Calibri"/>
                          <a:hlinkClick r:id="rId4">
                            <a:extLst>
                              <a:ext uri="{A12FA001-AC4F-418D-AE19-62706E023703}">
                                <ahyp:hlinkClr val="tx"/>
                              </a:ext>
                            </a:extLst>
                          </a:hlinkClick>
                        </a:rPr>
                        <a:t>Segunda entrega</a:t>
                      </a:r>
                      <a:endParaRPr b="1" sz="1800" u="none" cap="none" strike="noStrike">
                        <a:solidFill>
                          <a:schemeClr val="lt1"/>
                        </a:solidFill>
                        <a:latin typeface="Calibri"/>
                        <a:ea typeface="Calibri"/>
                        <a:cs typeface="Calibri"/>
                        <a:sym typeface="Calibri"/>
                      </a:endParaRPr>
                    </a:p>
                  </a:txBody>
                  <a:tcPr marT="45725" marB="45725" marR="91450" marL="91450" anchor="ctr">
                    <a:solidFill>
                      <a:srgbClr val="5A8AB3">
                        <a:alpha val="47843"/>
                      </a:srgbClr>
                    </a:solidFill>
                  </a:tcPr>
                </a:tc>
              </a:tr>
              <a:tr h="722125">
                <a:tc>
                  <a:txBody>
                    <a:bodyPr/>
                    <a:lstStyle/>
                    <a:p>
                      <a:pPr indent="0" lvl="0" marL="0" marR="0" rtl="0" algn="ctr">
                        <a:spcBef>
                          <a:spcPts val="0"/>
                        </a:spcBef>
                        <a:spcAft>
                          <a:spcPts val="0"/>
                        </a:spcAft>
                        <a:buNone/>
                      </a:pPr>
                      <a:r>
                        <a:rPr b="1" lang="es-AR" sz="1800" u="none" cap="none" strike="noStrike">
                          <a:solidFill>
                            <a:schemeClr val="lt1"/>
                          </a:solidFill>
                          <a:latin typeface="Calibri"/>
                          <a:ea typeface="Calibri"/>
                          <a:cs typeface="Calibri"/>
                          <a:sym typeface="Calibri"/>
                        </a:rPr>
                        <a:t>3</a:t>
                      </a:r>
                      <a:endParaRPr/>
                    </a:p>
                  </a:txBody>
                  <a:tcPr marT="45725" marB="45725" marR="91450" marL="91450" anchor="ctr">
                    <a:solidFill>
                      <a:srgbClr val="5A8AB3">
                        <a:alpha val="47843"/>
                      </a:srgbClr>
                    </a:solidFill>
                  </a:tcPr>
                </a:tc>
                <a:tc>
                  <a:txBody>
                    <a:bodyPr/>
                    <a:lstStyle/>
                    <a:p>
                      <a:pPr indent="0" lvl="0" marL="0" marR="0" rtl="0" algn="ctr">
                        <a:spcBef>
                          <a:spcPts val="0"/>
                        </a:spcBef>
                        <a:spcAft>
                          <a:spcPts val="0"/>
                        </a:spcAft>
                        <a:buNone/>
                      </a:pPr>
                      <a:r>
                        <a:rPr b="1" lang="es-AR" sz="1800" u="none" cap="none" strike="noStrike">
                          <a:solidFill>
                            <a:schemeClr val="lt1"/>
                          </a:solidFill>
                          <a:latin typeface="Calibri"/>
                          <a:ea typeface="Calibri"/>
                          <a:cs typeface="Calibri"/>
                          <a:sym typeface="Calibri"/>
                        </a:rPr>
                        <a:t>05/11/22</a:t>
                      </a:r>
                      <a:endParaRPr/>
                    </a:p>
                  </a:txBody>
                  <a:tcPr marT="45725" marB="45725" marR="91450" marL="91450" anchor="ctr">
                    <a:solidFill>
                      <a:srgbClr val="5A8AB3">
                        <a:alpha val="47843"/>
                      </a:srgbClr>
                    </a:solidFill>
                  </a:tcPr>
                </a:tc>
                <a:tc>
                  <a:txBody>
                    <a:bodyPr/>
                    <a:lstStyle/>
                    <a:p>
                      <a:pPr indent="0" lvl="0" marL="0" marR="0" rtl="0" algn="ctr">
                        <a:spcBef>
                          <a:spcPts val="0"/>
                        </a:spcBef>
                        <a:spcAft>
                          <a:spcPts val="0"/>
                        </a:spcAft>
                        <a:buNone/>
                      </a:pPr>
                      <a:r>
                        <a:rPr b="1" lang="es-AR" sz="1800" u="sng" cap="none" strike="noStrike">
                          <a:solidFill>
                            <a:schemeClr val="lt1"/>
                          </a:solidFill>
                          <a:latin typeface="Calibri"/>
                          <a:ea typeface="Calibri"/>
                          <a:cs typeface="Calibri"/>
                          <a:sym typeface="Calibri"/>
                          <a:hlinkClick r:id="rId5">
                            <a:extLst>
                              <a:ext uri="{A12FA001-AC4F-418D-AE19-62706E023703}">
                                <ahyp:hlinkClr val="tx"/>
                              </a:ext>
                            </a:extLst>
                          </a:hlinkClick>
                        </a:rPr>
                        <a:t>Tercera entrega</a:t>
                      </a:r>
                      <a:endParaRPr b="1" sz="1800" u="none" cap="none" strike="noStrike">
                        <a:solidFill>
                          <a:schemeClr val="lt1"/>
                        </a:solidFill>
                        <a:latin typeface="Calibri"/>
                        <a:ea typeface="Calibri"/>
                        <a:cs typeface="Calibri"/>
                        <a:sym typeface="Calibri"/>
                      </a:endParaRPr>
                    </a:p>
                  </a:txBody>
                  <a:tcPr marT="45725" marB="45725" marR="91450" marL="91450" anchor="ctr">
                    <a:solidFill>
                      <a:srgbClr val="5A8AB3">
                        <a:alpha val="47843"/>
                      </a:srgbClr>
                    </a:solidFill>
                  </a:tcPr>
                </a:tc>
              </a:tr>
            </a:tbl>
          </a:graphicData>
        </a:graphic>
      </p:graphicFrame>
      <p:sp>
        <p:nvSpPr>
          <p:cNvPr id="115" name="Google Shape;115;p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s-A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ctrTitle"/>
          </p:nvPr>
        </p:nvSpPr>
        <p:spPr>
          <a:xfrm>
            <a:off x="311700" y="584225"/>
            <a:ext cx="8520600" cy="7926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90000"/>
              </a:lnSpc>
              <a:spcBef>
                <a:spcPts val="0"/>
              </a:spcBef>
              <a:spcAft>
                <a:spcPts val="0"/>
              </a:spcAft>
              <a:buClr>
                <a:srgbClr val="D9D9D9"/>
              </a:buClr>
              <a:buSzPct val="100000"/>
              <a:buFont typeface="Calibri"/>
              <a:buNone/>
            </a:pPr>
            <a:r>
              <a:rPr lang="es-AR">
                <a:solidFill>
                  <a:srgbClr val="D9D9D9"/>
                </a:solidFill>
                <a:latin typeface="Calibri"/>
                <a:ea typeface="Calibri"/>
                <a:cs typeface="Calibri"/>
                <a:sym typeface="Calibri"/>
              </a:rPr>
              <a:t>Objetivos del modelo</a:t>
            </a:r>
            <a:endParaRPr>
              <a:solidFill>
                <a:srgbClr val="D9D9D9"/>
              </a:solidFill>
              <a:latin typeface="Calibri"/>
              <a:ea typeface="Calibri"/>
              <a:cs typeface="Calibri"/>
              <a:sym typeface="Calibri"/>
            </a:endParaRPr>
          </a:p>
        </p:txBody>
      </p:sp>
      <p:sp>
        <p:nvSpPr>
          <p:cNvPr id="121" name="Google Shape;121;p5"/>
          <p:cNvSpPr txBox="1"/>
          <p:nvPr>
            <p:ph idx="1" type="subTitle"/>
          </p:nvPr>
        </p:nvSpPr>
        <p:spPr>
          <a:xfrm>
            <a:off x="452675" y="1376825"/>
            <a:ext cx="7264861" cy="2874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600"/>
              </a:spcBef>
              <a:spcAft>
                <a:spcPts val="0"/>
              </a:spcAft>
              <a:buClr>
                <a:srgbClr val="D9D9D9"/>
              </a:buClr>
              <a:buSzPts val="1600"/>
              <a:buNone/>
            </a:pPr>
            <a:r>
              <a:rPr b="1" lang="es-AR" sz="1600">
                <a:solidFill>
                  <a:srgbClr val="D9D9D9"/>
                </a:solidFill>
                <a:latin typeface="Calibri"/>
                <a:ea typeface="Calibri"/>
                <a:cs typeface="Calibri"/>
                <a:sym typeface="Calibri"/>
              </a:rPr>
              <a:t>Objetivo general: </a:t>
            </a:r>
            <a:endParaRPr b="1" sz="1600">
              <a:solidFill>
                <a:srgbClr val="D9D9D9"/>
              </a:solidFill>
              <a:latin typeface="Calibri"/>
              <a:ea typeface="Calibri"/>
              <a:cs typeface="Calibri"/>
              <a:sym typeface="Calibri"/>
            </a:endParaRPr>
          </a:p>
          <a:p>
            <a:pPr indent="-323850" lvl="0" marL="457200" rtl="0" algn="just">
              <a:lnSpc>
                <a:spcPct val="150000"/>
              </a:lnSpc>
              <a:spcBef>
                <a:spcPts val="600"/>
              </a:spcBef>
              <a:spcAft>
                <a:spcPts val="0"/>
              </a:spcAft>
              <a:buClr>
                <a:srgbClr val="D9D9D9"/>
              </a:buClr>
              <a:buSzPts val="1500"/>
              <a:buFont typeface="Calibri"/>
              <a:buChar char="●"/>
            </a:pPr>
            <a:r>
              <a:rPr lang="es-AR" sz="1600">
                <a:solidFill>
                  <a:srgbClr val="D9D9D9"/>
                </a:solidFill>
                <a:latin typeface="Calibri"/>
                <a:ea typeface="Calibri"/>
                <a:cs typeface="Calibri"/>
                <a:sym typeface="Calibri"/>
              </a:rPr>
              <a:t>Predecir qué droga se recetará a cada nuevo afiliado.</a:t>
            </a:r>
            <a:br>
              <a:rPr lang="es-AR" sz="1600">
                <a:solidFill>
                  <a:srgbClr val="D9D9D9"/>
                </a:solidFill>
                <a:latin typeface="Calibri"/>
                <a:ea typeface="Calibri"/>
                <a:cs typeface="Calibri"/>
                <a:sym typeface="Calibri"/>
              </a:rPr>
            </a:br>
            <a:endParaRPr sz="1600">
              <a:solidFill>
                <a:srgbClr val="D9D9D9"/>
              </a:solidFill>
              <a:latin typeface="Calibri"/>
              <a:ea typeface="Calibri"/>
              <a:cs typeface="Calibri"/>
              <a:sym typeface="Calibri"/>
            </a:endParaRPr>
          </a:p>
          <a:p>
            <a:pPr indent="0" lvl="0" marL="0" rtl="0" algn="l">
              <a:lnSpc>
                <a:spcPct val="150000"/>
              </a:lnSpc>
              <a:spcBef>
                <a:spcPts val="600"/>
              </a:spcBef>
              <a:spcAft>
                <a:spcPts val="0"/>
              </a:spcAft>
              <a:buClr>
                <a:srgbClr val="D9D9D9"/>
              </a:buClr>
              <a:buSzPts val="1600"/>
              <a:buNone/>
            </a:pPr>
            <a:r>
              <a:rPr b="1" lang="es-AR" sz="1600">
                <a:solidFill>
                  <a:srgbClr val="D9D9D9"/>
                </a:solidFill>
                <a:latin typeface="Calibri"/>
                <a:ea typeface="Calibri"/>
                <a:cs typeface="Calibri"/>
                <a:sym typeface="Calibri"/>
              </a:rPr>
              <a:t>Objetivos específicos: </a:t>
            </a:r>
            <a:endParaRPr b="1" sz="1600">
              <a:solidFill>
                <a:srgbClr val="D9D9D9"/>
              </a:solidFill>
              <a:latin typeface="Calibri"/>
              <a:ea typeface="Calibri"/>
              <a:cs typeface="Calibri"/>
              <a:sym typeface="Calibri"/>
            </a:endParaRPr>
          </a:p>
          <a:p>
            <a:pPr indent="-323850" lvl="0" marL="457200" rtl="0" algn="l">
              <a:lnSpc>
                <a:spcPct val="150000"/>
              </a:lnSpc>
              <a:spcBef>
                <a:spcPts val="600"/>
              </a:spcBef>
              <a:spcAft>
                <a:spcPts val="0"/>
              </a:spcAft>
              <a:buClr>
                <a:srgbClr val="D9D9D9"/>
              </a:buClr>
              <a:buSzPts val="1500"/>
              <a:buFont typeface="Calibri"/>
              <a:buChar char="●"/>
            </a:pPr>
            <a:r>
              <a:rPr lang="es-AR" sz="1600">
                <a:solidFill>
                  <a:srgbClr val="D9D9D9"/>
                </a:solidFill>
                <a:latin typeface="Calibri"/>
                <a:ea typeface="Calibri"/>
                <a:cs typeface="Calibri"/>
                <a:sym typeface="Calibri"/>
              </a:rPr>
              <a:t>Analizar la relación entre sexo, edad, colesterol, presión arterial y razón de sodio sobre potasio de los pacientes y droga recetada.</a:t>
            </a:r>
            <a:endParaRPr sz="1600">
              <a:solidFill>
                <a:srgbClr val="D9D9D9"/>
              </a:solidFill>
              <a:latin typeface="Calibri"/>
              <a:ea typeface="Calibri"/>
              <a:cs typeface="Calibri"/>
              <a:sym typeface="Calibri"/>
            </a:endParaRPr>
          </a:p>
          <a:p>
            <a:pPr indent="-323850" lvl="0" marL="457200" rtl="0" algn="l">
              <a:lnSpc>
                <a:spcPct val="150000"/>
              </a:lnSpc>
              <a:spcBef>
                <a:spcPts val="0"/>
              </a:spcBef>
              <a:spcAft>
                <a:spcPts val="0"/>
              </a:spcAft>
              <a:buClr>
                <a:srgbClr val="D9D9D9"/>
              </a:buClr>
              <a:buSzPts val="1500"/>
              <a:buFont typeface="Calibri"/>
              <a:buChar char="●"/>
            </a:pPr>
            <a:r>
              <a:rPr lang="es-AR" sz="1600">
                <a:solidFill>
                  <a:srgbClr val="D9D9D9"/>
                </a:solidFill>
                <a:latin typeface="Calibri"/>
                <a:ea typeface="Calibri"/>
                <a:cs typeface="Calibri"/>
                <a:sym typeface="Calibri"/>
              </a:rPr>
              <a:t>Construir un modelo predictivo que permita anticipar qué droga se recetará a cada nuevo afiliado.</a:t>
            </a:r>
            <a:endParaRPr sz="1600">
              <a:solidFill>
                <a:srgbClr val="D9D9D9"/>
              </a:solidFill>
              <a:latin typeface="Calibri"/>
              <a:ea typeface="Calibri"/>
              <a:cs typeface="Calibri"/>
              <a:sym typeface="Calibri"/>
            </a:endParaRPr>
          </a:p>
        </p:txBody>
      </p:sp>
      <p:sp>
        <p:nvSpPr>
          <p:cNvPr id="122" name="Google Shape;122;p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s-A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ctrTitle"/>
          </p:nvPr>
        </p:nvSpPr>
        <p:spPr>
          <a:xfrm>
            <a:off x="311700" y="565661"/>
            <a:ext cx="8520600" cy="7926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90000"/>
              </a:lnSpc>
              <a:spcBef>
                <a:spcPts val="0"/>
              </a:spcBef>
              <a:spcAft>
                <a:spcPts val="0"/>
              </a:spcAft>
              <a:buClr>
                <a:srgbClr val="D9D9D9"/>
              </a:buClr>
              <a:buSzPct val="100000"/>
              <a:buFont typeface="Calibri"/>
              <a:buNone/>
            </a:pPr>
            <a:r>
              <a:rPr lang="es-AR">
                <a:solidFill>
                  <a:srgbClr val="D9D9D9"/>
                </a:solidFill>
                <a:latin typeface="Calibri"/>
                <a:ea typeface="Calibri"/>
                <a:cs typeface="Calibri"/>
                <a:sym typeface="Calibri"/>
              </a:rPr>
              <a:t>Descripción de los datos</a:t>
            </a:r>
            <a:endParaRPr>
              <a:solidFill>
                <a:srgbClr val="D9D9D9"/>
              </a:solidFill>
              <a:latin typeface="Calibri"/>
              <a:ea typeface="Calibri"/>
              <a:cs typeface="Calibri"/>
              <a:sym typeface="Calibri"/>
            </a:endParaRPr>
          </a:p>
        </p:txBody>
      </p:sp>
      <p:sp>
        <p:nvSpPr>
          <p:cNvPr id="128" name="Google Shape;128;p6"/>
          <p:cNvSpPr txBox="1"/>
          <p:nvPr>
            <p:ph idx="1" type="subTitle"/>
          </p:nvPr>
        </p:nvSpPr>
        <p:spPr>
          <a:xfrm>
            <a:off x="430371" y="1136656"/>
            <a:ext cx="8283258" cy="3508273"/>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600"/>
              </a:spcBef>
              <a:spcAft>
                <a:spcPts val="0"/>
              </a:spcAft>
              <a:buClr>
                <a:srgbClr val="D9D9D9"/>
              </a:buClr>
              <a:buSzPts val="1018"/>
              <a:buNone/>
            </a:pPr>
            <a:r>
              <a:rPr lang="es-AR" sz="1400">
                <a:solidFill>
                  <a:srgbClr val="D9D9D9"/>
                </a:solidFill>
                <a:latin typeface="Calibri"/>
                <a:ea typeface="Calibri"/>
                <a:cs typeface="Calibri"/>
                <a:sym typeface="Calibri"/>
              </a:rPr>
              <a:t>Para realizar el modelo se trabajó con una </a:t>
            </a:r>
            <a:r>
              <a:rPr b="1" lang="es-AR" sz="1400">
                <a:solidFill>
                  <a:srgbClr val="D9D9D9"/>
                </a:solidFill>
                <a:latin typeface="Calibri"/>
                <a:ea typeface="Calibri"/>
                <a:cs typeface="Calibri"/>
                <a:sym typeface="Calibri"/>
              </a:rPr>
              <a:t>base de datos de 200 filas</a:t>
            </a:r>
            <a:r>
              <a:rPr lang="es-AR" sz="1400">
                <a:solidFill>
                  <a:srgbClr val="D9D9D9"/>
                </a:solidFill>
                <a:latin typeface="Calibri"/>
                <a:ea typeface="Calibri"/>
                <a:cs typeface="Calibri"/>
                <a:sym typeface="Calibri"/>
              </a:rPr>
              <a:t>, correspondientes a pacientes, </a:t>
            </a:r>
            <a:r>
              <a:rPr b="1" lang="es-AR" sz="1400">
                <a:solidFill>
                  <a:srgbClr val="D9D9D9"/>
                </a:solidFill>
                <a:latin typeface="Calibri"/>
                <a:ea typeface="Calibri"/>
                <a:cs typeface="Calibri"/>
                <a:sym typeface="Calibri"/>
              </a:rPr>
              <a:t>y 6 columnas</a:t>
            </a:r>
            <a:r>
              <a:rPr lang="es-AR" sz="1400">
                <a:solidFill>
                  <a:srgbClr val="D9D9D9"/>
                </a:solidFill>
                <a:latin typeface="Calibri"/>
                <a:ea typeface="Calibri"/>
                <a:cs typeface="Calibri"/>
                <a:sym typeface="Calibri"/>
              </a:rPr>
              <a:t>, correspondientes a 5 variables relacionadas con características de los y las pacientes (Sexo, Edad, Presión Arterial, Colesterol y Proporción de sodio sobre Potasio) y la variable principal del análisis: Droga recetada.</a:t>
            </a:r>
            <a:endParaRPr/>
          </a:p>
          <a:p>
            <a:pPr indent="0" lvl="0" marL="0" rtl="0" algn="just">
              <a:lnSpc>
                <a:spcPct val="150000"/>
              </a:lnSpc>
              <a:spcBef>
                <a:spcPts val="600"/>
              </a:spcBef>
              <a:spcAft>
                <a:spcPts val="0"/>
              </a:spcAft>
              <a:buClr>
                <a:srgbClr val="D9D9D9"/>
              </a:buClr>
              <a:buSzPts val="1018"/>
              <a:buNone/>
            </a:pPr>
            <a:r>
              <a:rPr lang="es-AR" sz="1400">
                <a:solidFill>
                  <a:srgbClr val="D9D9D9"/>
                </a:solidFill>
                <a:latin typeface="Calibri"/>
                <a:ea typeface="Calibri"/>
                <a:cs typeface="Calibri"/>
                <a:sym typeface="Calibri"/>
              </a:rPr>
              <a:t>No se encontraron valores perdidos.</a:t>
            </a:r>
            <a:endParaRPr/>
          </a:p>
          <a:p>
            <a:pPr indent="0" lvl="0" marL="0" rtl="0" algn="just">
              <a:lnSpc>
                <a:spcPct val="150000"/>
              </a:lnSpc>
              <a:spcBef>
                <a:spcPts val="600"/>
              </a:spcBef>
              <a:spcAft>
                <a:spcPts val="0"/>
              </a:spcAft>
              <a:buClr>
                <a:srgbClr val="D9D9D9"/>
              </a:buClr>
              <a:buSzPts val="1018"/>
              <a:buNone/>
            </a:pPr>
            <a:r>
              <a:rPr lang="es-AR" sz="1400">
                <a:solidFill>
                  <a:srgbClr val="D9D9D9"/>
                </a:solidFill>
                <a:latin typeface="Calibri"/>
                <a:ea typeface="Calibri"/>
                <a:cs typeface="Calibri"/>
                <a:sym typeface="Calibri"/>
              </a:rPr>
              <a:t>Se decidió trabajar con todas las variables disponibles ya que incluían datos de valor de los y las pacientes a la hora de entender la decisión de los y las profesionales de la salud respecto a qué droga recetar.</a:t>
            </a:r>
            <a:endParaRPr/>
          </a:p>
          <a:p>
            <a:pPr indent="0" lvl="0" marL="0" rtl="0" algn="just">
              <a:lnSpc>
                <a:spcPct val="150000"/>
              </a:lnSpc>
              <a:spcBef>
                <a:spcPts val="600"/>
              </a:spcBef>
              <a:spcAft>
                <a:spcPts val="0"/>
              </a:spcAft>
              <a:buClr>
                <a:srgbClr val="D9D9D9"/>
              </a:buClr>
              <a:buSzPts val="1018"/>
              <a:buNone/>
            </a:pPr>
            <a:r>
              <a:rPr lang="es-AR" sz="1400">
                <a:solidFill>
                  <a:srgbClr val="D9D9D9"/>
                </a:solidFill>
                <a:latin typeface="Calibri"/>
                <a:ea typeface="Calibri"/>
                <a:cs typeface="Calibri"/>
                <a:sym typeface="Calibri"/>
              </a:rPr>
              <a:t>De las 6 variables mencionadas, 2 eran numéricas (Edad y Proporción de sodio sobre potasio) y las 4 restantes, categóricas. </a:t>
            </a:r>
            <a:endParaRPr/>
          </a:p>
          <a:p>
            <a:pPr indent="0" lvl="0" marL="0" rtl="0" algn="just">
              <a:lnSpc>
                <a:spcPct val="150000"/>
              </a:lnSpc>
              <a:spcBef>
                <a:spcPts val="600"/>
              </a:spcBef>
              <a:spcAft>
                <a:spcPts val="0"/>
              </a:spcAft>
              <a:buClr>
                <a:srgbClr val="D9D9D9"/>
              </a:buClr>
              <a:buSzPts val="1018"/>
              <a:buNone/>
            </a:pPr>
            <a:r>
              <a:rPr lang="es-AR" sz="1400">
                <a:solidFill>
                  <a:srgbClr val="D9D9D9"/>
                </a:solidFill>
                <a:latin typeface="Calibri"/>
                <a:ea typeface="Calibri"/>
                <a:cs typeface="Calibri"/>
                <a:sym typeface="Calibri"/>
              </a:rPr>
              <a:t>Para llevar adelante el análisis, se transformaron los datos categóricos en numéricos.</a:t>
            </a:r>
            <a:endParaRPr/>
          </a:p>
          <a:p>
            <a:pPr indent="0" lvl="0" marL="0" rtl="0" algn="just">
              <a:lnSpc>
                <a:spcPct val="150000"/>
              </a:lnSpc>
              <a:spcBef>
                <a:spcPts val="600"/>
              </a:spcBef>
              <a:spcAft>
                <a:spcPts val="0"/>
              </a:spcAft>
              <a:buClr>
                <a:schemeClr val="dk1"/>
              </a:buClr>
              <a:buSzPts val="1018"/>
              <a:buNone/>
            </a:pPr>
            <a:r>
              <a:t/>
            </a:r>
            <a:endParaRPr sz="1400">
              <a:solidFill>
                <a:srgbClr val="D9D9D9"/>
              </a:solidFill>
              <a:latin typeface="Calibri"/>
              <a:ea typeface="Calibri"/>
              <a:cs typeface="Calibri"/>
              <a:sym typeface="Calibri"/>
            </a:endParaRPr>
          </a:p>
        </p:txBody>
      </p:sp>
      <p:sp>
        <p:nvSpPr>
          <p:cNvPr id="129" name="Google Shape;129;p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s-A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ctrTitle"/>
          </p:nvPr>
        </p:nvSpPr>
        <p:spPr>
          <a:xfrm>
            <a:off x="311700" y="584225"/>
            <a:ext cx="8520600" cy="7926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90000"/>
              </a:lnSpc>
              <a:spcBef>
                <a:spcPts val="0"/>
              </a:spcBef>
              <a:spcAft>
                <a:spcPts val="0"/>
              </a:spcAft>
              <a:buClr>
                <a:srgbClr val="D9D9D9"/>
              </a:buClr>
              <a:buSzPct val="100000"/>
              <a:buFont typeface="Calibri"/>
              <a:buNone/>
            </a:pPr>
            <a:r>
              <a:rPr lang="es-AR">
                <a:solidFill>
                  <a:srgbClr val="D9D9D9"/>
                </a:solidFill>
                <a:latin typeface="Calibri"/>
                <a:ea typeface="Calibri"/>
                <a:cs typeface="Calibri"/>
                <a:sym typeface="Calibri"/>
              </a:rPr>
              <a:t>Hallazgos encontrados por el EDA</a:t>
            </a:r>
            <a:endParaRPr>
              <a:solidFill>
                <a:srgbClr val="D9D9D9"/>
              </a:solidFill>
              <a:latin typeface="Calibri"/>
              <a:ea typeface="Calibri"/>
              <a:cs typeface="Calibri"/>
              <a:sym typeface="Calibri"/>
            </a:endParaRPr>
          </a:p>
        </p:txBody>
      </p:sp>
      <p:sp>
        <p:nvSpPr>
          <p:cNvPr id="135" name="Google Shape;135;p7"/>
          <p:cNvSpPr txBox="1"/>
          <p:nvPr>
            <p:ph idx="1" type="subTitle"/>
          </p:nvPr>
        </p:nvSpPr>
        <p:spPr>
          <a:xfrm>
            <a:off x="425243" y="1376825"/>
            <a:ext cx="7729200" cy="2874000"/>
          </a:xfrm>
          <a:prstGeom prst="rect">
            <a:avLst/>
          </a:prstGeom>
          <a:noFill/>
          <a:ln>
            <a:noFill/>
          </a:ln>
        </p:spPr>
        <p:txBody>
          <a:bodyPr anchorCtr="0" anchor="t" bIns="91425" lIns="91425" spcFirstLastPara="1" rIns="91425" wrap="square" tIns="91425">
            <a:normAutofit/>
          </a:bodyPr>
          <a:lstStyle/>
          <a:p>
            <a:pPr indent="0" lvl="0" marL="0" rtl="0" algn="just">
              <a:lnSpc>
                <a:spcPct val="150000"/>
              </a:lnSpc>
              <a:spcBef>
                <a:spcPts val="600"/>
              </a:spcBef>
              <a:spcAft>
                <a:spcPts val="0"/>
              </a:spcAft>
              <a:buClr>
                <a:srgbClr val="D9D9D9"/>
              </a:buClr>
              <a:buSzPts val="2000"/>
              <a:buNone/>
            </a:pPr>
            <a:r>
              <a:rPr lang="es-AR" sz="2000">
                <a:solidFill>
                  <a:srgbClr val="D9D9D9"/>
                </a:solidFill>
                <a:latin typeface="Calibri"/>
                <a:ea typeface="Calibri"/>
                <a:cs typeface="Calibri"/>
                <a:sym typeface="Calibri"/>
              </a:rPr>
              <a:t>Por medio de un </a:t>
            </a:r>
            <a:r>
              <a:rPr b="1" lang="es-AR" sz="2000">
                <a:solidFill>
                  <a:srgbClr val="D9D9D9"/>
                </a:solidFill>
                <a:latin typeface="Calibri"/>
                <a:ea typeface="Calibri"/>
                <a:cs typeface="Calibri"/>
                <a:sym typeface="Calibri"/>
              </a:rPr>
              <a:t>análisis exploratorio del set de datos</a:t>
            </a:r>
            <a:r>
              <a:rPr lang="es-AR" sz="2000">
                <a:solidFill>
                  <a:srgbClr val="D9D9D9"/>
                </a:solidFill>
                <a:latin typeface="Calibri"/>
                <a:ea typeface="Calibri"/>
                <a:cs typeface="Calibri"/>
                <a:sym typeface="Calibri"/>
              </a:rPr>
              <a:t>, se indagó la distribución de los valores (análisis univariado) y las posibles relaciones entre las distintas variables (análisis bivariado y multivariado).</a:t>
            </a:r>
            <a:endParaRPr/>
          </a:p>
          <a:p>
            <a:pPr indent="0" lvl="0" marL="0" rtl="0" algn="just">
              <a:lnSpc>
                <a:spcPct val="150000"/>
              </a:lnSpc>
              <a:spcBef>
                <a:spcPts val="1100"/>
              </a:spcBef>
              <a:spcAft>
                <a:spcPts val="500"/>
              </a:spcAft>
              <a:buClr>
                <a:srgbClr val="D9D9D9"/>
              </a:buClr>
              <a:buSzPts val="2000"/>
              <a:buNone/>
            </a:pPr>
            <a:r>
              <a:rPr lang="es-AR" sz="2000">
                <a:solidFill>
                  <a:srgbClr val="D9D9D9"/>
                </a:solidFill>
                <a:latin typeface="Calibri"/>
                <a:ea typeface="Calibri"/>
                <a:cs typeface="Calibri"/>
                <a:sym typeface="Calibri"/>
              </a:rPr>
              <a:t>A continuación, se compartirán los principales hallazgos:</a:t>
            </a:r>
            <a:endParaRPr/>
          </a:p>
        </p:txBody>
      </p:sp>
      <p:sp>
        <p:nvSpPr>
          <p:cNvPr id="136" name="Google Shape;136;p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s-A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ctrTitle"/>
          </p:nvPr>
        </p:nvSpPr>
        <p:spPr>
          <a:xfrm>
            <a:off x="311700" y="694850"/>
            <a:ext cx="8520600" cy="792600"/>
          </a:xfrm>
          <a:prstGeom prst="rect">
            <a:avLst/>
          </a:prstGeom>
          <a:noFill/>
          <a:ln cap="flat" cmpd="sng" w="2540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D9D9D9"/>
              </a:buClr>
              <a:buSzPts val="4400"/>
              <a:buFont typeface="Calibri"/>
              <a:buNone/>
            </a:pPr>
            <a:r>
              <a:rPr lang="es-AR" sz="4400">
                <a:solidFill>
                  <a:srgbClr val="D9D9D9"/>
                </a:solidFill>
                <a:latin typeface="Calibri"/>
                <a:ea typeface="Calibri"/>
                <a:cs typeface="Calibri"/>
                <a:sym typeface="Calibri"/>
              </a:rPr>
              <a:t>Hallazgos encontrados por el EDA</a:t>
            </a:r>
            <a:endParaRPr sz="4400">
              <a:solidFill>
                <a:srgbClr val="D9D9D9"/>
              </a:solidFill>
              <a:latin typeface="Calibri"/>
              <a:ea typeface="Calibri"/>
              <a:cs typeface="Calibri"/>
              <a:sym typeface="Calibri"/>
            </a:endParaRPr>
          </a:p>
        </p:txBody>
      </p:sp>
      <p:sp>
        <p:nvSpPr>
          <p:cNvPr id="142" name="Google Shape;142;p8"/>
          <p:cNvSpPr txBox="1"/>
          <p:nvPr/>
        </p:nvSpPr>
        <p:spPr>
          <a:xfrm>
            <a:off x="2679594" y="2504634"/>
            <a:ext cx="3784812" cy="792600"/>
          </a:xfrm>
          <a:prstGeom prst="rect">
            <a:avLst/>
          </a:prstGeom>
          <a:noFill/>
          <a:ln cap="flat" cmpd="sng" w="2540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D9D9D9"/>
              </a:buClr>
              <a:buSzPts val="3600"/>
              <a:buFont typeface="Calibri"/>
              <a:buNone/>
            </a:pPr>
            <a:r>
              <a:rPr b="0" i="0" lang="es-AR" sz="3600" u="none" cap="none" strike="noStrike">
                <a:solidFill>
                  <a:srgbClr val="D9D9D9"/>
                </a:solidFill>
                <a:latin typeface="Calibri"/>
                <a:ea typeface="Calibri"/>
                <a:cs typeface="Calibri"/>
                <a:sym typeface="Calibri"/>
              </a:rPr>
              <a:t>Análisis univariado</a:t>
            </a:r>
            <a:endParaRPr b="0" i="0" sz="3600" u="none" cap="none" strike="noStrike">
              <a:solidFill>
                <a:srgbClr val="D9D9D9"/>
              </a:solidFill>
              <a:latin typeface="Calibri"/>
              <a:ea typeface="Calibri"/>
              <a:cs typeface="Calibri"/>
              <a:sym typeface="Calibri"/>
            </a:endParaRPr>
          </a:p>
        </p:txBody>
      </p:sp>
      <p:sp>
        <p:nvSpPr>
          <p:cNvPr id="143" name="Google Shape;143;p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s-A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9"/>
          <p:cNvPicPr preferRelativeResize="0"/>
          <p:nvPr/>
        </p:nvPicPr>
        <p:blipFill rotWithShape="1">
          <a:blip r:embed="rId3">
            <a:alphaModFix/>
          </a:blip>
          <a:srcRect b="0" l="0" r="0" t="0"/>
          <a:stretch/>
        </p:blipFill>
        <p:spPr>
          <a:xfrm>
            <a:off x="311700" y="1479608"/>
            <a:ext cx="3803036" cy="2149851"/>
          </a:xfrm>
          <a:prstGeom prst="rect">
            <a:avLst/>
          </a:prstGeom>
          <a:noFill/>
          <a:ln>
            <a:noFill/>
          </a:ln>
        </p:spPr>
      </p:pic>
      <p:pic>
        <p:nvPicPr>
          <p:cNvPr id="149" name="Google Shape;149;p9"/>
          <p:cNvPicPr preferRelativeResize="0"/>
          <p:nvPr/>
        </p:nvPicPr>
        <p:blipFill rotWithShape="1">
          <a:blip r:embed="rId4">
            <a:alphaModFix/>
          </a:blip>
          <a:srcRect b="0" l="0" r="0" t="0"/>
          <a:stretch/>
        </p:blipFill>
        <p:spPr>
          <a:xfrm>
            <a:off x="4572000" y="1479608"/>
            <a:ext cx="4081986" cy="2336736"/>
          </a:xfrm>
          <a:prstGeom prst="rect">
            <a:avLst/>
          </a:prstGeom>
          <a:noFill/>
          <a:ln>
            <a:noFill/>
          </a:ln>
        </p:spPr>
      </p:pic>
      <p:sp>
        <p:nvSpPr>
          <p:cNvPr id="150" name="Google Shape;150;p9"/>
          <p:cNvSpPr txBox="1"/>
          <p:nvPr/>
        </p:nvSpPr>
        <p:spPr>
          <a:xfrm>
            <a:off x="311700" y="4040996"/>
            <a:ext cx="8520600" cy="792600"/>
          </a:xfrm>
          <a:prstGeom prst="rect">
            <a:avLst/>
          </a:prstGeom>
          <a:noFill/>
          <a:ln>
            <a:noFill/>
          </a:ln>
        </p:spPr>
        <p:txBody>
          <a:bodyPr anchorCtr="0" anchor="ctr" bIns="91425" lIns="91425" spcFirstLastPara="1" rIns="91425" wrap="square" tIns="91425">
            <a:noAutofit/>
          </a:bodyPr>
          <a:lstStyle/>
          <a:p>
            <a:pPr indent="0" lvl="0" marL="0" marR="0" rtl="0" algn="just">
              <a:lnSpc>
                <a:spcPct val="90000"/>
              </a:lnSpc>
              <a:spcBef>
                <a:spcPts val="0"/>
              </a:spcBef>
              <a:spcAft>
                <a:spcPts val="0"/>
              </a:spcAft>
              <a:buClr>
                <a:srgbClr val="D9D9D9"/>
              </a:buClr>
              <a:buSzPts val="1600"/>
              <a:buFont typeface="Calibri"/>
              <a:buNone/>
            </a:pPr>
            <a:r>
              <a:rPr b="0" i="0" lang="es-AR" sz="1600" u="none" cap="none" strike="noStrike">
                <a:solidFill>
                  <a:srgbClr val="D9D9D9"/>
                </a:solidFill>
                <a:latin typeface="Calibri"/>
                <a:ea typeface="Calibri"/>
                <a:cs typeface="Calibri"/>
                <a:sym typeface="Calibri"/>
              </a:rPr>
              <a:t>En relación al rango etario de los pacientes, la moda es entre 45 y 50 años.</a:t>
            </a:r>
            <a:endParaRPr/>
          </a:p>
          <a:p>
            <a:pPr indent="0" lvl="0" marL="0" marR="0" rtl="0" algn="just">
              <a:lnSpc>
                <a:spcPct val="90000"/>
              </a:lnSpc>
              <a:spcBef>
                <a:spcPts val="0"/>
              </a:spcBef>
              <a:spcAft>
                <a:spcPts val="0"/>
              </a:spcAft>
              <a:buClr>
                <a:srgbClr val="D9D9D9"/>
              </a:buClr>
              <a:buSzPts val="1600"/>
              <a:buFont typeface="Calibri"/>
              <a:buNone/>
            </a:pPr>
            <a:r>
              <a:rPr b="0" i="0" lang="es-AR" sz="1600" u="none" cap="none" strike="noStrike">
                <a:solidFill>
                  <a:srgbClr val="D9D9D9"/>
                </a:solidFill>
                <a:latin typeface="Calibri"/>
                <a:ea typeface="Calibri"/>
                <a:cs typeface="Calibri"/>
                <a:sym typeface="Calibri"/>
              </a:rPr>
              <a:t>La mayoría de los pacientes son mujeres aunque no existe una diferencia significativa entre la proporción de mujeres y la proporción de varones.</a:t>
            </a:r>
            <a:endParaRPr/>
          </a:p>
        </p:txBody>
      </p:sp>
      <p:sp>
        <p:nvSpPr>
          <p:cNvPr id="151" name="Google Shape;151;p9"/>
          <p:cNvSpPr txBox="1"/>
          <p:nvPr/>
        </p:nvSpPr>
        <p:spPr>
          <a:xfrm>
            <a:off x="311700" y="462356"/>
            <a:ext cx="8520600" cy="792600"/>
          </a:xfrm>
          <a:prstGeom prst="rect">
            <a:avLst/>
          </a:prstGeom>
          <a:noFill/>
          <a:ln>
            <a:noFill/>
          </a:ln>
        </p:spPr>
        <p:txBody>
          <a:bodyPr anchorCtr="0" anchor="ctr" bIns="91425" lIns="91425" spcFirstLastPara="1" rIns="91425" wrap="square" tIns="91425">
            <a:normAutofit fontScale="97500"/>
          </a:bodyPr>
          <a:lstStyle/>
          <a:p>
            <a:pPr indent="0" lvl="0" marL="0" marR="0" rtl="0" algn="ctr">
              <a:lnSpc>
                <a:spcPct val="90000"/>
              </a:lnSpc>
              <a:spcBef>
                <a:spcPts val="0"/>
              </a:spcBef>
              <a:spcAft>
                <a:spcPts val="0"/>
              </a:spcAft>
              <a:buClr>
                <a:srgbClr val="D9D9D9"/>
              </a:buClr>
              <a:buSzPct val="100000"/>
              <a:buFont typeface="Calibri"/>
              <a:buNone/>
            </a:pPr>
            <a:r>
              <a:rPr b="0" i="0" lang="es-AR" sz="3200" u="none" cap="none" strike="noStrike">
                <a:solidFill>
                  <a:srgbClr val="D9D9D9"/>
                </a:solidFill>
                <a:latin typeface="Calibri"/>
                <a:ea typeface="Calibri"/>
                <a:cs typeface="Calibri"/>
                <a:sym typeface="Calibri"/>
              </a:rPr>
              <a:t>Características </a:t>
            </a:r>
            <a:r>
              <a:rPr b="0" i="0" lang="es-AR" sz="3300" u="none" cap="none" strike="noStrike">
                <a:solidFill>
                  <a:srgbClr val="D9D9D9"/>
                </a:solidFill>
                <a:latin typeface="Calibri"/>
                <a:ea typeface="Calibri"/>
                <a:cs typeface="Calibri"/>
                <a:sym typeface="Calibri"/>
              </a:rPr>
              <a:t>sociodemográficas</a:t>
            </a:r>
            <a:r>
              <a:rPr b="0" i="0" lang="es-AR" sz="3200" u="none" cap="none" strike="noStrike">
                <a:solidFill>
                  <a:srgbClr val="D9D9D9"/>
                </a:solidFill>
                <a:latin typeface="Calibri"/>
                <a:ea typeface="Calibri"/>
                <a:cs typeface="Calibri"/>
                <a:sym typeface="Calibri"/>
              </a:rPr>
              <a:t> de los pacientes</a:t>
            </a:r>
            <a:endParaRPr/>
          </a:p>
        </p:txBody>
      </p:sp>
      <p:sp>
        <p:nvSpPr>
          <p:cNvPr id="152" name="Google Shape;152;p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Calibri"/>
              <a:buNone/>
            </a:pPr>
            <a:fld id="{00000000-1234-1234-1234-123412341234}" type="slidenum">
              <a:rPr lang="es-A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Noelia Aparicio</dc:creator>
</cp:coreProperties>
</file>