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009000" y="953025"/>
            <a:ext cx="3078300" cy="41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9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bar chart illustrates the average operating profits for each sub industry in the Consumer Discretionary sector from 2014-2016.</a:t>
            </a:r>
            <a:endParaRPr sz="9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mean operating profit was $1,831,492,132.36, and the median operating profit was $1,302,822,270.83. There is a standard deviation of $1,685,397,069.13. This will result in a right-skewed or positively skewed distribution, due to the mean being greater than the median. With a range of $7,029,589,000 (Minimum = $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523,911,000</a:t>
            </a:r>
            <a:r>
              <a:rPr lang="en" sz="9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this data displays large variability, and it may be more difficult to make predictions.</a:t>
            </a:r>
            <a:endParaRPr sz="9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Nonetheless, the average operating profit for three sub industries were much higher than the overall mean. Those industries were Automotive Manufacturers ($4,696,833,333), Broadcasting and Cable TV ($6,424,784,250), and Home Improvement Retail ($7,553,500,000). Though, the companies in these sub industries had average operating margins of 3.01%, 28.1%, and 10.37%. By examining both metrics, Broadcasting and Cable TV is a sub industry that can be further evaluated for profitability and efficiency.</a:t>
            </a:r>
            <a:endParaRPr sz="9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9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88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are the average Operating Profits for the Consumer Discretionary sector from 2014-2016?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 title="Average Operating Profits ($) for the Consumer Discretionary Sect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" y="1078400"/>
            <a:ext cx="5900877" cy="3709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