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g8rcI/41938n8dJTHVQoCreNU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6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0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/>
        </p:nvSpPr>
        <p:spPr>
          <a:xfrm>
            <a:off x="1789611" y="609600"/>
            <a:ext cx="6257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16416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164161"/>
                </a:solidFill>
                <a:latin typeface="Trebuchet MS"/>
                <a:ea typeface="Trebuchet MS"/>
                <a:cs typeface="Trebuchet MS"/>
                <a:sym typeface="Trebuchet MS"/>
              </a:rPr>
              <a:t>Tecnicatura </a:t>
            </a:r>
            <a:r>
              <a:rPr b="1" lang="es-AR" sz="2400">
                <a:solidFill>
                  <a:srgbClr val="164161"/>
                </a:solidFill>
                <a:latin typeface="Trebuchet MS"/>
                <a:ea typeface="Trebuchet MS"/>
                <a:cs typeface="Trebuchet MS"/>
                <a:sym typeface="Trebuchet MS"/>
              </a:rPr>
              <a:t>U</a:t>
            </a:r>
            <a:r>
              <a:rPr b="1" i="0" lang="es-AR" sz="2400" u="none" cap="none" strike="noStrike">
                <a:solidFill>
                  <a:srgbClr val="164161"/>
                </a:solidFill>
                <a:latin typeface="Trebuchet MS"/>
                <a:ea typeface="Trebuchet MS"/>
                <a:cs typeface="Trebuchet MS"/>
                <a:sym typeface="Trebuchet MS"/>
              </a:rPr>
              <a:t>niversitaria en </a:t>
            </a:r>
            <a:r>
              <a:rPr b="1" lang="es-AR" sz="2400">
                <a:solidFill>
                  <a:srgbClr val="164161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b="1" i="0" lang="es-AR" sz="2400" u="none" cap="none" strike="noStrike">
                <a:solidFill>
                  <a:srgbClr val="164161"/>
                </a:solidFill>
                <a:latin typeface="Trebuchet MS"/>
                <a:ea typeface="Trebuchet MS"/>
                <a:cs typeface="Trebuchet MS"/>
                <a:sym typeface="Trebuchet MS"/>
              </a:rPr>
              <a:t>rogramación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164161"/>
                </a:solidFill>
                <a:latin typeface="Trebuchet MS"/>
                <a:ea typeface="Trebuchet MS"/>
                <a:cs typeface="Trebuchet MS"/>
                <a:sym typeface="Trebuchet MS"/>
              </a:rPr>
              <a:t>Asignatura: Programación I</a:t>
            </a:r>
            <a:endParaRPr b="1" i="0" sz="2400" u="none" cap="none" strike="noStrike">
              <a:solidFill>
                <a:srgbClr val="16416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1484813" y="5211077"/>
            <a:ext cx="625710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200" u="none" cap="none" strike="noStrike">
                <a:solidFill>
                  <a:srgbClr val="226292"/>
                </a:solidFill>
                <a:latin typeface="Trebuchet MS"/>
                <a:ea typeface="Trebuchet MS"/>
                <a:cs typeface="Trebuchet MS"/>
                <a:sym typeface="Trebuchet MS"/>
              </a:rPr>
              <a:t>Alumnos: </a:t>
            </a:r>
            <a:r>
              <a:rPr b="1" i="0" lang="es-AR" sz="2800" u="none" cap="none" strike="noStrike">
                <a:solidFill>
                  <a:srgbClr val="226292"/>
                </a:solidFill>
                <a:latin typeface="Trebuchet MS"/>
                <a:ea typeface="Trebuchet MS"/>
                <a:cs typeface="Trebuchet MS"/>
                <a:sym typeface="Trebuchet MS"/>
              </a:rPr>
              <a:t>Cufré, Facundo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226292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Sánchez, Noelia</a:t>
            </a:r>
            <a:endParaRPr b="1" i="0" sz="2800" u="none" cap="none" strike="noStrike">
              <a:solidFill>
                <a:srgbClr val="22629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1985553" y="2425108"/>
            <a:ext cx="625710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5400" u="none" cap="none" strike="noStrike">
                <a:solidFill>
                  <a:srgbClr val="226292"/>
                </a:solidFill>
                <a:latin typeface="Trebuchet MS"/>
                <a:ea typeface="Trebuchet MS"/>
                <a:cs typeface="Trebuchet MS"/>
                <a:sym typeface="Trebuchet MS"/>
              </a:rPr>
              <a:t>Búsqueda y Ordenamiento</a:t>
            </a:r>
            <a:endParaRPr b="1" i="0" sz="5400" u="none" cap="none" strike="noStrike">
              <a:solidFill>
                <a:srgbClr val="22629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6" name="Google Shape;1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1190" y="364944"/>
            <a:ext cx="2013949" cy="65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>
            <p:ph type="title"/>
          </p:nvPr>
        </p:nvSpPr>
        <p:spPr>
          <a:xfrm>
            <a:off x="829734" y="3499669"/>
            <a:ext cx="3973043" cy="827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/>
              <a:t>Ordenamiento</a:t>
            </a:r>
            <a:endParaRPr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829734" y="1609635"/>
            <a:ext cx="8596668" cy="89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s-AR" sz="2400"/>
              <a:t>Encontrar un elemento específico dentro de un conjunto de datos</a:t>
            </a:r>
            <a:endParaRPr sz="2400"/>
          </a:p>
        </p:txBody>
      </p:sp>
      <p:sp>
        <p:nvSpPr>
          <p:cNvPr id="153" name="Google Shape;153;p2"/>
          <p:cNvSpPr txBox="1"/>
          <p:nvPr/>
        </p:nvSpPr>
        <p:spPr>
          <a:xfrm>
            <a:off x="829734" y="836611"/>
            <a:ext cx="3258940" cy="773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0" i="0" lang="es-AR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Búsqueda</a:t>
            </a:r>
            <a:endParaRPr b="0" i="0" sz="36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829734" y="4131040"/>
            <a:ext cx="8596668" cy="89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Organiza los datos de acuerdo a un criterio </a:t>
            </a:r>
            <a:endParaRPr b="0" i="0" sz="2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type="title"/>
          </p:nvPr>
        </p:nvSpPr>
        <p:spPr>
          <a:xfrm>
            <a:off x="677334" y="570411"/>
            <a:ext cx="4560872" cy="8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s-AR" sz="4000"/>
              <a:t>Tipos de búsquedas</a:t>
            </a:r>
            <a:endParaRPr sz="4000"/>
          </a:p>
        </p:txBody>
      </p:sp>
      <p:sp>
        <p:nvSpPr>
          <p:cNvPr id="160" name="Google Shape;160;p3"/>
          <p:cNvSpPr txBox="1"/>
          <p:nvPr>
            <p:ph idx="1" type="body"/>
          </p:nvPr>
        </p:nvSpPr>
        <p:spPr>
          <a:xfrm>
            <a:off x="677334" y="1423850"/>
            <a:ext cx="3907729" cy="4728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es-AR" sz="2000"/>
              <a:t> Búsqueda lineal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AR"/>
              <a:t>Revisa elemento a elemento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AR"/>
              <a:t>Sencilla pero lenta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AR"/>
              <a:t>No requiere lista ordenada</a:t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s-AR" sz="2000"/>
              <a:t> Búsqueda binaria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AR"/>
              <a:t>Opera en listas ordenadas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AR"/>
              <a:t>Descarta la mitad paso a paso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s-AR"/>
              <a:t>Mucho más rápida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61" name="Google Shape;161;p3"/>
          <p:cNvSpPr txBox="1"/>
          <p:nvPr/>
        </p:nvSpPr>
        <p:spPr>
          <a:xfrm>
            <a:off x="5467048" y="1423850"/>
            <a:ext cx="4930986" cy="4728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1" i="0" lang="es-AR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Búsqueda de interpolación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s-AR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Mejora con datos uniformemente distribuidos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s-AR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Mejora la búsqueda binaria 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s-AR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Utiliza fórmula de interpolación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s-AR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Eficiente para conjuntos de datos grandes. </a:t>
            </a:r>
            <a:endParaRPr/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►"/>
            </a:pPr>
            <a:r>
              <a:rPr b="1" i="0" lang="es-AR" sz="20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Búsqueda de hash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s-AR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Acceso rápido a los datos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s-AR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Utiliza una función hash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794900" y="505097"/>
            <a:ext cx="7225695" cy="840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/>
              <a:t>Tipos de Ordenamientos </a:t>
            </a:r>
            <a:endParaRPr/>
          </a:p>
        </p:txBody>
      </p:sp>
      <p:sp>
        <p:nvSpPr>
          <p:cNvPr id="167" name="Google Shape;167;p4"/>
          <p:cNvSpPr txBox="1"/>
          <p:nvPr>
            <p:ph idx="1" type="body"/>
          </p:nvPr>
        </p:nvSpPr>
        <p:spPr>
          <a:xfrm>
            <a:off x="664272" y="1345474"/>
            <a:ext cx="4707828" cy="4826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b="1" lang="es-AR" sz="2200"/>
              <a:t>Ordenamiento por burbuja</a:t>
            </a:r>
            <a:endParaRPr b="1" sz="2200"/>
          </a:p>
          <a:p>
            <a:pPr indent="-285775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s-AR" sz="1700"/>
              <a:t>Intercambio de elementos vecinos</a:t>
            </a:r>
            <a:endParaRPr/>
          </a:p>
          <a:p>
            <a:pPr indent="-285775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s-AR" sz="1700"/>
              <a:t>Sencillo pero muy lento</a:t>
            </a:r>
            <a:endParaRPr/>
          </a:p>
          <a:p>
            <a:pPr indent="-177698" lvl="1" marL="7429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sz="23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b="1" lang="es-AR" sz="2200"/>
              <a:t> Ordenamiento por selección</a:t>
            </a:r>
            <a:endParaRPr/>
          </a:p>
          <a:p>
            <a:pPr indent="-285775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s-AR" sz="1700"/>
              <a:t>Coloca el elemento </a:t>
            </a:r>
            <a:r>
              <a:rPr lang="es-AR" sz="1700"/>
              <a:t>más</a:t>
            </a:r>
            <a:r>
              <a:rPr lang="es-AR" sz="1700"/>
              <a:t> pequeño de la lista al principio</a:t>
            </a:r>
            <a:endParaRPr/>
          </a:p>
          <a:p>
            <a:pPr indent="-285775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s-AR" sz="1700"/>
              <a:t>Lento para listas grandes </a:t>
            </a:r>
            <a:endParaRPr sz="1700"/>
          </a:p>
          <a:p>
            <a:pPr indent="-244246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 b="1" sz="2100"/>
          </a:p>
          <a:p>
            <a:pPr indent="-342925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s-AR" sz="2100"/>
              <a:t> </a:t>
            </a:r>
            <a:r>
              <a:rPr b="1" lang="es-AR" sz="2200"/>
              <a:t>Ordenamiento por inserción</a:t>
            </a:r>
            <a:endParaRPr/>
          </a:p>
          <a:p>
            <a:pPr indent="-285775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s-AR" sz="1700"/>
              <a:t>Construye la lista ordenada elemento por elemento </a:t>
            </a:r>
            <a:endParaRPr/>
          </a:p>
          <a:p>
            <a:pPr indent="-285775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s-AR" sz="1700"/>
              <a:t>Eficiente para listas pequeñas y parcialmente ordenadas</a:t>
            </a:r>
            <a:endParaRPr sz="1700"/>
          </a:p>
        </p:txBody>
      </p:sp>
      <p:sp>
        <p:nvSpPr>
          <p:cNvPr id="168" name="Google Shape;168;p4"/>
          <p:cNvSpPr txBox="1"/>
          <p:nvPr/>
        </p:nvSpPr>
        <p:spPr>
          <a:xfrm>
            <a:off x="5854700" y="1345473"/>
            <a:ext cx="4521200" cy="309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►"/>
            </a:pPr>
            <a:r>
              <a:rPr b="1" i="0" lang="es-AR" sz="2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Ordenamiento rápido </a:t>
            </a:r>
            <a:endParaRPr b="1" i="0" sz="21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s-AR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Divide en dos y ordena recursivamente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s-AR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Puede desbalancearse ocasionalmente</a:t>
            </a:r>
            <a:endParaRPr/>
          </a:p>
          <a:p>
            <a:pPr indent="-21463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t/>
            </a:r>
            <a:endParaRPr b="1" i="0" sz="1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►"/>
            </a:pPr>
            <a:r>
              <a:rPr b="1" i="0" lang="es-AR" sz="2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Ordenamiento por mezcla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es-AR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Divide en dos, ordena y fusiona</a:t>
            </a:r>
            <a:endParaRPr/>
          </a:p>
          <a:p>
            <a:pPr indent="-18923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1" i="0" sz="19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8923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t/>
            </a:r>
            <a:endParaRPr b="1" i="0" sz="19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a">
  <a:themeElements>
    <a:clrScheme name="Fac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2025-06-08T21:22:47Z</dcterms:created>
  <dc:creator>Sanchez Noelia Luciana</dc:creator>
</cp:coreProperties>
</file>