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74" r:id="rId2"/>
    <p:sldId id="277" r:id="rId3"/>
    <p:sldId id="278" r:id="rId4"/>
    <p:sldId id="279" r:id="rId5"/>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54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4" name="Google Shape;64;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156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315710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 name="TextBox 2">
            <a:extLst>
              <a:ext uri="{FF2B5EF4-FFF2-40B4-BE49-F238E27FC236}">
                <a16:creationId xmlns:a16="http://schemas.microsoft.com/office/drawing/2014/main" id="{86078E7F-7589-C051-CAC9-83CC0B9ECF3F}"/>
              </a:ext>
            </a:extLst>
          </p:cNvPr>
          <p:cNvSpPr txBox="1"/>
          <p:nvPr userDrawn="1">
            <p:extLst>
              <p:ext uri="{1162E1C5-73C7-4A58-AE30-91384D911F3F}">
                <p184:classification xmlns:p184="http://schemas.microsoft.com/office/powerpoint/2018/4/main" val="ftr"/>
              </p:ext>
            </p:extLst>
          </p:nvPr>
        </p:nvSpPr>
        <p:spPr>
          <a:xfrm>
            <a:off x="0" y="6705600"/>
            <a:ext cx="1266825" cy="152400"/>
          </a:xfrm>
          <a:prstGeom prst="rect">
            <a:avLst/>
          </a:prstGeom>
        </p:spPr>
        <p:txBody>
          <a:bodyPr horzOverflow="overflow" lIns="0" tIns="0" rIns="0" bIns="0">
            <a:spAutoFit/>
          </a:bodyPr>
          <a:lstStyle/>
          <a:p>
            <a:pPr algn="l"/>
            <a:r>
              <a:rPr lang="en-US" sz="1000">
                <a:solidFill>
                  <a:srgbClr val="000000"/>
                </a:solidFill>
                <a:latin typeface="Verdana" panose="020B0604030504040204" pitchFamily="34" charset="0"/>
                <a:ea typeface="Verdana" panose="020B0604030504040204" pitchFamily="34" charset="0"/>
              </a:rPr>
              <a:t>Internal - KMD A/S</a:t>
            </a:r>
          </a:p>
        </p:txBody>
      </p:sp>
    </p:spTree>
  </p:cSld>
  <p:clrMap bg1="lt1" tx1="dk1" bg2="dk2" tx2="lt2" accent1="accent1" accent2="accent2" accent3="accent3" accent4="accent4" accent5="accent5" accent6="accent6" hlink="hlink" folHlink="folHlink"/>
  <p:sldLayoutIdLst>
    <p:sldLayoutId id="2147483649" r:id="rId1"/>
    <p:sldLayoutId id="2147483671" r:id="rId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oeljohnk007/datasets/blob/6cc7df228178a0e5382f7643d218e0393426a8f4/covid-19/bing_covid-19_data%20-%20India%20-%20past%2012%20months.csv" TargetMode="External"/><Relationship Id="rId2" Type="http://schemas.openxmlformats.org/officeDocument/2006/relationships/hyperlink" Target="https://learn.microsoft.com/en-us/azure/open-datasets/dataset-bing-covid-19?tabs=azure-storag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Title 2">
            <a:extLst>
              <a:ext uri="{FF2B5EF4-FFF2-40B4-BE49-F238E27FC236}">
                <a16:creationId xmlns:a16="http://schemas.microsoft.com/office/drawing/2014/main" id="{BF2FF2E5-9281-E726-881A-56AD9498CF70}"/>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3BB8A428-395C-FBE2-63F0-8E1ECF8B7CFD}"/>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8DE975F-D16A-3460-876A-7E8CC30B6041}"/>
              </a:ext>
            </a:extLst>
          </p:cNvPr>
          <p:cNvPicPr>
            <a:picLocks noChangeAspect="1"/>
          </p:cNvPicPr>
          <p:nvPr/>
        </p:nvPicPr>
        <p:blipFill>
          <a:blip r:embed="rId3"/>
          <a:stretch>
            <a:fillRect/>
          </a:stretch>
        </p:blipFill>
        <p:spPr>
          <a:xfrm>
            <a:off x="0" y="642151"/>
            <a:ext cx="9215022" cy="6183297"/>
          </a:xfrm>
          <a:prstGeom prst="rect">
            <a:avLst/>
          </a:prstGeom>
        </p:spPr>
      </p:pic>
      <p:pic>
        <p:nvPicPr>
          <p:cNvPr id="8" name="Picture 7">
            <a:extLst>
              <a:ext uri="{FF2B5EF4-FFF2-40B4-BE49-F238E27FC236}">
                <a16:creationId xmlns:a16="http://schemas.microsoft.com/office/drawing/2014/main" id="{9C29E606-8CC5-4DEF-FFC2-FD0294D6118A}"/>
              </a:ext>
            </a:extLst>
          </p:cNvPr>
          <p:cNvPicPr>
            <a:picLocks noChangeAspect="1"/>
          </p:cNvPicPr>
          <p:nvPr/>
        </p:nvPicPr>
        <p:blipFill>
          <a:blip r:embed="rId4"/>
          <a:stretch>
            <a:fillRect/>
          </a:stretch>
        </p:blipFill>
        <p:spPr>
          <a:xfrm>
            <a:off x="1899821" y="1849779"/>
            <a:ext cx="6837836" cy="2684684"/>
          </a:xfrm>
          <a:prstGeom prst="rect">
            <a:avLst/>
          </a:prstGeom>
        </p:spPr>
      </p:pic>
      <p:pic>
        <p:nvPicPr>
          <p:cNvPr id="10" name="Picture 9">
            <a:extLst>
              <a:ext uri="{FF2B5EF4-FFF2-40B4-BE49-F238E27FC236}">
                <a16:creationId xmlns:a16="http://schemas.microsoft.com/office/drawing/2014/main" id="{02CBB3D8-879E-B6AD-147D-B368000E7221}"/>
              </a:ext>
            </a:extLst>
          </p:cNvPr>
          <p:cNvPicPr>
            <a:picLocks noChangeAspect="1"/>
          </p:cNvPicPr>
          <p:nvPr/>
        </p:nvPicPr>
        <p:blipFill>
          <a:blip r:embed="rId4"/>
          <a:stretch>
            <a:fillRect/>
          </a:stretch>
        </p:blipFill>
        <p:spPr>
          <a:xfrm>
            <a:off x="-2" y="1849779"/>
            <a:ext cx="7131754" cy="1884021"/>
          </a:xfrm>
          <a:prstGeom prst="rect">
            <a:avLst/>
          </a:prstGeom>
        </p:spPr>
      </p:pic>
      <p:pic>
        <p:nvPicPr>
          <p:cNvPr id="12" name="Picture 11">
            <a:extLst>
              <a:ext uri="{FF2B5EF4-FFF2-40B4-BE49-F238E27FC236}">
                <a16:creationId xmlns:a16="http://schemas.microsoft.com/office/drawing/2014/main" id="{49FD5B83-8EF6-709F-D10C-57FA04D285DC}"/>
              </a:ext>
            </a:extLst>
          </p:cNvPr>
          <p:cNvPicPr>
            <a:picLocks noChangeAspect="1"/>
          </p:cNvPicPr>
          <p:nvPr/>
        </p:nvPicPr>
        <p:blipFill>
          <a:blip r:embed="rId5"/>
          <a:stretch>
            <a:fillRect/>
          </a:stretch>
        </p:blipFill>
        <p:spPr>
          <a:xfrm>
            <a:off x="-1" y="-3087"/>
            <a:ext cx="6640497" cy="677790"/>
          </a:xfrm>
          <a:prstGeom prst="rect">
            <a:avLst/>
          </a:prstGeom>
        </p:spPr>
      </p:pic>
      <p:pic>
        <p:nvPicPr>
          <p:cNvPr id="14" name="Picture 13">
            <a:extLst>
              <a:ext uri="{FF2B5EF4-FFF2-40B4-BE49-F238E27FC236}">
                <a16:creationId xmlns:a16="http://schemas.microsoft.com/office/drawing/2014/main" id="{4239B353-8CD5-628B-7253-9D1EA09EAA51}"/>
              </a:ext>
            </a:extLst>
          </p:cNvPr>
          <p:cNvPicPr>
            <a:picLocks noChangeAspect="1"/>
          </p:cNvPicPr>
          <p:nvPr/>
        </p:nvPicPr>
        <p:blipFill>
          <a:blip r:embed="rId5"/>
          <a:stretch>
            <a:fillRect/>
          </a:stretch>
        </p:blipFill>
        <p:spPr>
          <a:xfrm>
            <a:off x="8824282" y="-1"/>
            <a:ext cx="390740" cy="674701"/>
          </a:xfrm>
          <a:prstGeom prst="rect">
            <a:avLst/>
          </a:prstGeom>
        </p:spPr>
      </p:pic>
      <p:sp>
        <p:nvSpPr>
          <p:cNvPr id="17" name="TextBox 16">
            <a:extLst>
              <a:ext uri="{FF2B5EF4-FFF2-40B4-BE49-F238E27FC236}">
                <a16:creationId xmlns:a16="http://schemas.microsoft.com/office/drawing/2014/main" id="{D5F19A34-ABE7-AFBC-012D-CDAD57C71DF4}"/>
              </a:ext>
            </a:extLst>
          </p:cNvPr>
          <p:cNvSpPr txBox="1"/>
          <p:nvPr/>
        </p:nvSpPr>
        <p:spPr>
          <a:xfrm>
            <a:off x="1627597" y="2126483"/>
            <a:ext cx="5504155" cy="1015663"/>
          </a:xfrm>
          <a:prstGeom prst="rect">
            <a:avLst/>
          </a:prstGeom>
          <a:noFill/>
        </p:spPr>
        <p:txBody>
          <a:bodyPr wrap="square" rtlCol="0">
            <a:spAutoFit/>
          </a:bodyPr>
          <a:lstStyle/>
          <a:p>
            <a:pPr algn="ctr"/>
            <a:r>
              <a:rPr lang="en-US" sz="1800" b="1" dirty="0">
                <a:solidFill>
                  <a:schemeClr val="bg1"/>
                </a:solidFill>
              </a:rPr>
              <a:t>Big Data Systems </a:t>
            </a:r>
          </a:p>
          <a:p>
            <a:pPr algn="ctr"/>
            <a:endParaRPr lang="en-US" dirty="0">
              <a:solidFill>
                <a:schemeClr val="bg1"/>
              </a:solidFill>
            </a:endParaRPr>
          </a:p>
          <a:p>
            <a:pPr algn="ctr"/>
            <a:r>
              <a:rPr lang="en-US" b="1" dirty="0">
                <a:solidFill>
                  <a:srgbClr val="FFFF00"/>
                </a:solidFill>
              </a:rPr>
              <a:t>Assignment 1</a:t>
            </a:r>
            <a:r>
              <a:rPr lang="en-US" dirty="0">
                <a:solidFill>
                  <a:schemeClr val="bg1"/>
                </a:solidFill>
              </a:rPr>
              <a:t> (</a:t>
            </a:r>
            <a:r>
              <a:rPr lang="en-US" b="1" i="0" dirty="0">
                <a:solidFill>
                  <a:schemeClr val="bg1"/>
                </a:solidFill>
                <a:effectLst/>
                <a:latin typeface="Helvetica Neue"/>
              </a:rPr>
              <a:t>S1-22_SEZG522)</a:t>
            </a:r>
          </a:p>
          <a:p>
            <a:pPr algn="ctr"/>
            <a:endParaRPr lang="en-US" dirty="0">
              <a:solidFill>
                <a:schemeClr val="bg1"/>
              </a:solidFill>
            </a:endParaRPr>
          </a:p>
        </p:txBody>
      </p:sp>
      <p:sp>
        <p:nvSpPr>
          <p:cNvPr id="19" name="TextBox 18">
            <a:extLst>
              <a:ext uri="{FF2B5EF4-FFF2-40B4-BE49-F238E27FC236}">
                <a16:creationId xmlns:a16="http://schemas.microsoft.com/office/drawing/2014/main" id="{B81E3736-2213-73CF-A972-952CCB9763E6}"/>
              </a:ext>
            </a:extLst>
          </p:cNvPr>
          <p:cNvSpPr txBox="1"/>
          <p:nvPr/>
        </p:nvSpPr>
        <p:spPr>
          <a:xfrm>
            <a:off x="1627597" y="3162080"/>
            <a:ext cx="5504155" cy="830997"/>
          </a:xfrm>
          <a:prstGeom prst="rect">
            <a:avLst/>
          </a:prstGeom>
          <a:noFill/>
        </p:spPr>
        <p:txBody>
          <a:bodyPr wrap="square" rtlCol="0">
            <a:spAutoFit/>
          </a:bodyPr>
          <a:lstStyle/>
          <a:p>
            <a:pPr algn="ctr"/>
            <a:r>
              <a:rPr lang="en-US" sz="2400" b="1" dirty="0">
                <a:solidFill>
                  <a:schemeClr val="bg1"/>
                </a:solidFill>
              </a:rPr>
              <a:t>Problem Statement: Covid Cases in India For past 1 year</a:t>
            </a:r>
            <a:endParaRPr lang="en-US" sz="1800" dirty="0">
              <a:solidFill>
                <a:schemeClr val="bg1"/>
              </a:solidFill>
            </a:endParaRPr>
          </a:p>
        </p:txBody>
      </p:sp>
      <p:sp>
        <p:nvSpPr>
          <p:cNvPr id="21" name="TextBox 20">
            <a:extLst>
              <a:ext uri="{FF2B5EF4-FFF2-40B4-BE49-F238E27FC236}">
                <a16:creationId xmlns:a16="http://schemas.microsoft.com/office/drawing/2014/main" id="{822DD8BF-C9AB-AB80-8D6D-41CC1C8E6ED3}"/>
              </a:ext>
            </a:extLst>
          </p:cNvPr>
          <p:cNvSpPr txBox="1"/>
          <p:nvPr/>
        </p:nvSpPr>
        <p:spPr>
          <a:xfrm>
            <a:off x="2546300" y="4253151"/>
            <a:ext cx="5544878" cy="1077218"/>
          </a:xfrm>
          <a:prstGeom prst="rect">
            <a:avLst/>
          </a:prstGeom>
          <a:noFill/>
        </p:spPr>
        <p:txBody>
          <a:bodyPr wrap="square">
            <a:spAutoFit/>
          </a:bodyPr>
          <a:lstStyle/>
          <a:p>
            <a:pPr algn="ctr"/>
            <a:r>
              <a:rPr lang="en-US" sz="1800" b="1" dirty="0">
                <a:solidFill>
                  <a:schemeClr val="bg1"/>
                </a:solidFill>
              </a:rPr>
              <a:t>Submitted by </a:t>
            </a:r>
            <a:r>
              <a:rPr lang="en-US" sz="1800" b="1" dirty="0">
                <a:solidFill>
                  <a:srgbClr val="FFFF00"/>
                </a:solidFill>
              </a:rPr>
              <a:t>Group 11</a:t>
            </a:r>
            <a:r>
              <a:rPr lang="en-US" sz="1800" b="1" dirty="0">
                <a:solidFill>
                  <a:schemeClr val="bg1"/>
                </a:solidFill>
              </a:rPr>
              <a:t>:</a:t>
            </a:r>
          </a:p>
          <a:p>
            <a:pPr algn="ctr"/>
            <a:endParaRPr lang="en-US" sz="1800" b="1" dirty="0">
              <a:solidFill>
                <a:schemeClr val="bg1"/>
              </a:solidFill>
            </a:endParaRPr>
          </a:p>
          <a:p>
            <a:pPr algn="ctr"/>
            <a:endParaRPr lang="en-US" b="1" i="0" dirty="0">
              <a:solidFill>
                <a:schemeClr val="bg1"/>
              </a:solidFill>
              <a:effectLst/>
              <a:latin typeface="Helvetica Neue"/>
            </a:endParaRPr>
          </a:p>
          <a:p>
            <a:pPr algn="ctr"/>
            <a:endParaRPr lang="en-US" dirty="0">
              <a:solidFill>
                <a:schemeClr val="bg1"/>
              </a:solidFill>
            </a:endParaRPr>
          </a:p>
        </p:txBody>
      </p:sp>
      <p:graphicFrame>
        <p:nvGraphicFramePr>
          <p:cNvPr id="22" name="Table 21">
            <a:extLst>
              <a:ext uri="{FF2B5EF4-FFF2-40B4-BE49-F238E27FC236}">
                <a16:creationId xmlns:a16="http://schemas.microsoft.com/office/drawing/2014/main" id="{C2B754AE-72C3-F5AA-292F-FF8F5CDDF3D5}"/>
              </a:ext>
            </a:extLst>
          </p:cNvPr>
          <p:cNvGraphicFramePr>
            <a:graphicFrameLocks noGrp="1"/>
          </p:cNvGraphicFramePr>
          <p:nvPr>
            <p:extLst>
              <p:ext uri="{D42A27DB-BD31-4B8C-83A1-F6EECF244321}">
                <p14:modId xmlns:p14="http://schemas.microsoft.com/office/powerpoint/2010/main" val="2470308125"/>
              </p:ext>
            </p:extLst>
          </p:nvPr>
        </p:nvGraphicFramePr>
        <p:xfrm>
          <a:off x="4044951" y="4694125"/>
          <a:ext cx="4489450" cy="190500"/>
        </p:xfrm>
        <a:graphic>
          <a:graphicData uri="http://schemas.openxmlformats.org/drawingml/2006/table">
            <a:tbl>
              <a:tblPr/>
              <a:tblGrid>
                <a:gridCol w="2711275">
                  <a:extLst>
                    <a:ext uri="{9D8B030D-6E8A-4147-A177-3AD203B41FA5}">
                      <a16:colId xmlns:a16="http://schemas.microsoft.com/office/drawing/2014/main" val="3825159566"/>
                    </a:ext>
                  </a:extLst>
                </a:gridCol>
                <a:gridCol w="1778175">
                  <a:extLst>
                    <a:ext uri="{9D8B030D-6E8A-4147-A177-3AD203B41FA5}">
                      <a16:colId xmlns:a16="http://schemas.microsoft.com/office/drawing/2014/main" val="3951609498"/>
                    </a:ext>
                  </a:extLst>
                </a:gridCol>
              </a:tblGrid>
              <a:tr h="190500">
                <a:tc>
                  <a:txBody>
                    <a:bodyPr/>
                    <a:lstStyle/>
                    <a:p>
                      <a:pPr algn="l" fontAlgn="b"/>
                      <a:r>
                        <a:rPr lang="en-US" sz="1100" b="0" i="0" u="none" strike="noStrike" cap="none" dirty="0">
                          <a:solidFill>
                            <a:schemeClr val="bg1"/>
                          </a:solidFill>
                          <a:effectLst/>
                          <a:latin typeface="+mn-lt"/>
                          <a:ea typeface="+mn-ea"/>
                          <a:cs typeface="+mn-cs"/>
                          <a:sym typeface="Arial"/>
                        </a:rPr>
                        <a:t>NOEL JOHN K</a:t>
                      </a:r>
                      <a:endParaRPr lang="en-US" sz="1100" b="1" i="0" u="none" strike="noStrike" dirty="0">
                        <a:solidFill>
                          <a:srgbClr val="FF0000"/>
                        </a:solidFill>
                        <a:effectLst/>
                        <a:latin typeface="+mj-lt"/>
                      </a:endParaRPr>
                    </a:p>
                  </a:txBody>
                  <a:tcPr marL="9525" marR="9525" marT="9525" marB="0" anchor="b">
                    <a:lnL>
                      <a:noFill/>
                    </a:lnL>
                    <a:lnR>
                      <a:noFill/>
                    </a:lnR>
                    <a:lnT>
                      <a:noFill/>
                    </a:lnT>
                    <a:lnB>
                      <a:noFill/>
                    </a:lnB>
                  </a:tcPr>
                </a:tc>
                <a:tc>
                  <a:txBody>
                    <a:bodyPr/>
                    <a:lstStyle/>
                    <a:p>
                      <a:pPr algn="l" fontAlgn="b"/>
                      <a:r>
                        <a:rPr lang="en-US" sz="1100" b="0" i="0" u="none" strike="noStrike" cap="none" dirty="0">
                          <a:solidFill>
                            <a:schemeClr val="bg1"/>
                          </a:solidFill>
                          <a:effectLst/>
                          <a:latin typeface="+mn-lt"/>
                          <a:ea typeface="+mn-ea"/>
                          <a:cs typeface="+mn-cs"/>
                          <a:sym typeface="Arial"/>
                        </a:rPr>
                        <a:t>2021MT93693</a:t>
                      </a:r>
                      <a:endParaRPr lang="en-US" sz="1100" b="1" i="0" u="none" strike="noStrike" dirty="0">
                        <a:solidFill>
                          <a:schemeClr val="bg1"/>
                        </a:solidFill>
                        <a:effectLst/>
                        <a:latin typeface="+mj-lt"/>
                      </a:endParaRPr>
                    </a:p>
                  </a:txBody>
                  <a:tcPr marL="9525" marR="9525" marT="9525" marB="0" anchor="b">
                    <a:lnL>
                      <a:noFill/>
                    </a:lnL>
                    <a:lnR>
                      <a:noFill/>
                    </a:lnR>
                    <a:lnT>
                      <a:noFill/>
                    </a:lnT>
                    <a:lnB>
                      <a:noFill/>
                    </a:lnB>
                  </a:tcPr>
                </a:tc>
                <a:extLst>
                  <a:ext uri="{0D108BD9-81ED-4DB2-BD59-A6C34878D82A}">
                    <a16:rowId xmlns:a16="http://schemas.microsoft.com/office/drawing/2014/main" val="8080988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697094"/>
            <a:ext cx="8229600" cy="4525962"/>
          </a:xfrm>
          <a:prstGeom prst="rect">
            <a:avLst/>
          </a:prstGeom>
          <a:noFill/>
          <a:ln>
            <a:noFill/>
          </a:ln>
        </p:spPr>
        <p:txBody>
          <a:bodyPr spcFirstLastPara="1" wrap="square" lIns="91425" tIns="45700" rIns="91425" bIns="45700" anchor="t" anchorCtr="0">
            <a:noAutofit/>
          </a:bodyPr>
          <a:lstStyle/>
          <a:p>
            <a:pPr marL="628650" lvl="1" indent="-400050" algn="just">
              <a:lnSpc>
                <a:spcPct val="107000"/>
              </a:lnSpc>
              <a:spcBef>
                <a:spcPts val="0"/>
              </a:spcBef>
              <a:spcAft>
                <a:spcPts val="800"/>
              </a:spcAft>
              <a:buSzPct val="100000"/>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Confirmed in different states</a:t>
            </a:r>
          </a:p>
          <a:p>
            <a:pPr marL="628650" lvl="1" indent="-400050" algn="just">
              <a:lnSpc>
                <a:spcPct val="107000"/>
              </a:lnSpc>
              <a:spcBef>
                <a:spcPts val="0"/>
              </a:spcBef>
              <a:spcAft>
                <a:spcPts val="800"/>
              </a:spcAft>
              <a:buSzPct val="100000"/>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Times New Roman" panose="02020603050405020304" pitchFamily="18" charset="0"/>
              </a:rPr>
              <a:t>Total </a:t>
            </a:r>
            <a:r>
              <a:rPr lang="en-US" sz="1800" dirty="0">
                <a:effectLst/>
                <a:latin typeface="Calibri" panose="020F0502020204030204" pitchFamily="34" charset="0"/>
                <a:ea typeface="Calibri" panose="020F0502020204030204" pitchFamily="34" charset="0"/>
                <a:cs typeface="Times New Roman" panose="02020603050405020304" pitchFamily="18" charset="0"/>
              </a:rPr>
              <a:t>Deaths in different states</a:t>
            </a:r>
          </a:p>
          <a:p>
            <a:pPr marL="628650" lvl="1" indent="-400050" algn="just">
              <a:lnSpc>
                <a:spcPct val="107000"/>
              </a:lnSpc>
              <a:spcBef>
                <a:spcPts val="0"/>
              </a:spcBef>
              <a:spcAft>
                <a:spcPts val="800"/>
              </a:spcAft>
              <a:buSzPct val="100000"/>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Times New Roman" panose="02020603050405020304" pitchFamily="18" charset="0"/>
              </a:rPr>
              <a:t>Total R</a:t>
            </a:r>
            <a:r>
              <a:rPr lang="en-US" sz="1800" dirty="0">
                <a:effectLst/>
                <a:latin typeface="Calibri" panose="020F0502020204030204" pitchFamily="34" charset="0"/>
                <a:ea typeface="Calibri" panose="020F0502020204030204" pitchFamily="34" charset="0"/>
                <a:cs typeface="Times New Roman" panose="02020603050405020304" pitchFamily="18" charset="0"/>
              </a:rPr>
              <a:t>ecovered cases in different states</a:t>
            </a:r>
          </a:p>
          <a:p>
            <a:pPr marL="628650" lvl="1" indent="-400050" algn="just">
              <a:lnSpc>
                <a:spcPct val="107000"/>
              </a:lnSpc>
              <a:spcBef>
                <a:spcPts val="0"/>
              </a:spcBef>
              <a:spcAft>
                <a:spcPts val="800"/>
              </a:spcAft>
              <a:buSzPct val="100000"/>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Ratio of Deaths to Confirmed cases in different states </a:t>
            </a:r>
          </a:p>
          <a:p>
            <a:pPr marL="628650" lvl="1" indent="-400050" algn="just">
              <a:lnSpc>
                <a:spcPct val="107000"/>
              </a:lnSpc>
              <a:spcBef>
                <a:spcPts val="0"/>
              </a:spcBef>
              <a:spcAft>
                <a:spcPts val="800"/>
              </a:spcAft>
              <a:buSzPct val="100000"/>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Ratio of Recovered to Confirmed cases in different states</a:t>
            </a:r>
          </a:p>
          <a:p>
            <a:pPr marL="228600" lvl="0" indent="0" algn="just"/>
            <a:endParaRPr lang="en-US" sz="1800" dirty="0"/>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28600" lvl="0" indent="0" algn="just"/>
            <a:r>
              <a:rPr lang="en-US" sz="3600" dirty="0">
                <a:latin typeface="Calibri" panose="020F0502020204030204" pitchFamily="34" charset="0"/>
                <a:cs typeface="Times New Roman" panose="02020603050405020304" pitchFamily="18" charset="0"/>
              </a:rPr>
              <a:t>Analysis performed</a:t>
            </a:r>
          </a:p>
        </p:txBody>
      </p:sp>
    </p:spTree>
    <p:extLst>
      <p:ext uri="{BB962C8B-B14F-4D97-AF65-F5344CB8AC3E}">
        <p14:creationId xmlns:p14="http://schemas.microsoft.com/office/powerpoint/2010/main" val="291923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C3F1F2-E35D-75DE-5BC6-1FBEF6EB0C13}"/>
              </a:ext>
            </a:extLst>
          </p:cNvPr>
          <p:cNvSpPr>
            <a:spLocks noGrp="1"/>
          </p:cNvSpPr>
          <p:nvPr>
            <p:ph type="body" idx="1"/>
          </p:nvPr>
        </p:nvSpPr>
        <p:spPr/>
        <p:txBody>
          <a:bodyPr/>
          <a:lstStyle/>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Dataset source </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hlinkClick r:id="rId2"/>
              </a:rPr>
              <a:t>https://learn.microsoft.com/en-us/azure/open-datasets/dataset-bing-covid-19?tabs=azure-storage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dataset contains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1,048,576</a:t>
            </a:r>
            <a:r>
              <a:rPr lang="en-US" sz="1600" dirty="0">
                <a:effectLst/>
                <a:latin typeface="Calibri" panose="020F0502020204030204" pitchFamily="34" charset="0"/>
                <a:ea typeface="Calibri" panose="020F0502020204030204" pitchFamily="34" charset="0"/>
                <a:cs typeface="Times New Roman" panose="02020603050405020304" pitchFamily="18" charset="0"/>
              </a:rPr>
              <a:t> records which includes all the covid cases all over the world. For our use case, we will consider only the cases in India for the past 12 months. Thus, the dataset is reduced to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29,100</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Filtered dataset </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https://github.com/noeljohnk007/datasets/blob/6cc7df228178a0e5382f7643d218e0393426a8f4/covid-19/bing_covid-19_data%20-%20India%20-%20past%2012%20months.csv</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The dataset contains following attributes - </a:t>
            </a:r>
            <a:r>
              <a:rPr lang="en-GB" sz="1600" b="1" dirty="0">
                <a:latin typeface="Calibri" panose="020F0502020204030204" pitchFamily="34" charset="0"/>
                <a:ea typeface="Calibri" panose="020F0502020204030204" pitchFamily="34" charset="0"/>
                <a:cs typeface="Times New Roman" panose="02020603050405020304" pitchFamily="18" charset="0"/>
              </a:rPr>
              <a:t>id</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updated</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confirmed</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err="1">
                <a:latin typeface="Calibri" panose="020F0502020204030204" pitchFamily="34" charset="0"/>
                <a:ea typeface="Calibri" panose="020F0502020204030204" pitchFamily="34" charset="0"/>
                <a:cs typeface="Times New Roman" panose="02020603050405020304" pitchFamily="18" charset="0"/>
              </a:rPr>
              <a:t>confirmed_change</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deaths</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err="1">
                <a:latin typeface="Calibri" panose="020F0502020204030204" pitchFamily="34" charset="0"/>
                <a:ea typeface="Calibri" panose="020F0502020204030204" pitchFamily="34" charset="0"/>
                <a:cs typeface="Times New Roman" panose="02020603050405020304" pitchFamily="18" charset="0"/>
              </a:rPr>
              <a:t>deaths_change</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recovered</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err="1">
                <a:latin typeface="Calibri" panose="020F0502020204030204" pitchFamily="34" charset="0"/>
                <a:ea typeface="Calibri" panose="020F0502020204030204" pitchFamily="34" charset="0"/>
                <a:cs typeface="Times New Roman" panose="02020603050405020304" pitchFamily="18" charset="0"/>
              </a:rPr>
              <a:t>recovered_change</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latitude</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longitude</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iso2</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iso3</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err="1">
                <a:latin typeface="Calibri" panose="020F0502020204030204" pitchFamily="34" charset="0"/>
                <a:ea typeface="Calibri" panose="020F0502020204030204" pitchFamily="34" charset="0"/>
                <a:cs typeface="Times New Roman" panose="02020603050405020304" pitchFamily="18" charset="0"/>
              </a:rPr>
              <a:t>country_region</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admin_region_1</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err="1">
                <a:latin typeface="Calibri" panose="020F0502020204030204" pitchFamily="34" charset="0"/>
                <a:ea typeface="Calibri" panose="020F0502020204030204" pitchFamily="34" charset="0"/>
                <a:cs typeface="Times New Roman" panose="02020603050405020304" pitchFamily="18" charset="0"/>
              </a:rPr>
              <a:t>iso_subdivision</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a:latin typeface="Calibri" panose="020F0502020204030204" pitchFamily="34" charset="0"/>
                <a:ea typeface="Calibri" panose="020F0502020204030204" pitchFamily="34" charset="0"/>
                <a:cs typeface="Times New Roman" panose="02020603050405020304" pitchFamily="18" charset="0"/>
              </a:rPr>
              <a:t>admin_region_2</a:t>
            </a:r>
            <a:r>
              <a:rPr lang="en-GB" sz="1600" dirty="0">
                <a:latin typeface="Calibri" panose="020F0502020204030204" pitchFamily="34" charset="0"/>
                <a:ea typeface="Calibri" panose="020F0502020204030204" pitchFamily="34" charset="0"/>
                <a:cs typeface="Times New Roman" panose="02020603050405020304" pitchFamily="18" charset="0"/>
              </a:rPr>
              <a:t>, </a:t>
            </a:r>
            <a:r>
              <a:rPr lang="en-GB" sz="1600" b="1" dirty="0" err="1">
                <a:latin typeface="Calibri" panose="020F0502020204030204" pitchFamily="34" charset="0"/>
                <a:ea typeface="Calibri" panose="020F0502020204030204" pitchFamily="34" charset="0"/>
                <a:cs typeface="Times New Roman" panose="02020603050405020304" pitchFamily="18" charset="0"/>
              </a:rPr>
              <a:t>load_time</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7AC3383-D697-CAE9-1CBC-B8DA12C4EB6A}"/>
              </a:ext>
            </a:extLst>
          </p:cNvPr>
          <p:cNvSpPr>
            <a:spLocks noGrp="1"/>
          </p:cNvSpPr>
          <p:nvPr>
            <p:ph type="body" idx="2"/>
          </p:nvPr>
        </p:nvSpPr>
        <p:spPr/>
        <p:txBody>
          <a:bodyPr/>
          <a:lstStyle/>
          <a:p>
            <a:pPr algn="just"/>
            <a:r>
              <a:rPr lang="en-US" dirty="0"/>
              <a:t>Dataset</a:t>
            </a:r>
          </a:p>
        </p:txBody>
      </p:sp>
    </p:spTree>
    <p:extLst>
      <p:ext uri="{BB962C8B-B14F-4D97-AF65-F5344CB8AC3E}">
        <p14:creationId xmlns:p14="http://schemas.microsoft.com/office/powerpoint/2010/main" val="94411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3C5A8F-A190-5AC7-A678-3759524D8296}"/>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5FF04E32-5A12-BED8-0088-C1DC98921936}"/>
              </a:ext>
            </a:extLst>
          </p:cNvPr>
          <p:cNvSpPr>
            <a:spLocks noGrp="1"/>
          </p:cNvSpPr>
          <p:nvPr>
            <p:ph type="body" idx="2"/>
          </p:nvPr>
        </p:nvSpPr>
        <p:spPr/>
        <p:txBody>
          <a:bodyPr/>
          <a:lstStyle/>
          <a:p>
            <a:pPr algn="just"/>
            <a:r>
              <a:rPr lang="en-US" sz="3600" dirty="0">
                <a:effectLst/>
                <a:latin typeface="Calibri" panose="020F0502020204030204" pitchFamily="34" charset="0"/>
                <a:ea typeface="Calibri" panose="020F0502020204030204" pitchFamily="34" charset="0"/>
                <a:cs typeface="Times New Roman" panose="02020603050405020304" pitchFamily="18" charset="0"/>
              </a:rPr>
              <a:t>Map-Reduce diagrams</a:t>
            </a:r>
          </a:p>
        </p:txBody>
      </p:sp>
    </p:spTree>
    <p:extLst>
      <p:ext uri="{BB962C8B-B14F-4D97-AF65-F5344CB8AC3E}">
        <p14:creationId xmlns:p14="http://schemas.microsoft.com/office/powerpoint/2010/main" val="4252280891"/>
      </p:ext>
    </p:extLst>
  </p:cSld>
  <p:clrMapOvr>
    <a:masterClrMapping/>
  </p:clrMapOvr>
</p:sld>
</file>

<file path=ppt/theme/theme1.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TotalTime>
  <Words>230</Words>
  <Application>Microsoft Office PowerPoint</Application>
  <PresentationFormat>On-screen Show (4:3)</PresentationFormat>
  <Paragraphs>23</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Helvetica Neue</vt:lpstr>
      <vt:lpstr>Verdana</vt:lpstr>
      <vt:lpstr>Wingdings</vt:lpstr>
      <vt:lpstr>4_Office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Create business plan – Lean Canvas</dc:title>
  <cp:lastModifiedBy>Noel John (NFF)</cp:lastModifiedBy>
  <cp:revision>53</cp:revision>
  <dcterms:modified xsi:type="dcterms:W3CDTF">2022-10-27T09:09:57Z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d1bf97-4b98-4e5c-84f4-bbc497191520_Enabled">
    <vt:lpwstr>true</vt:lpwstr>
  </property>
  <property fmtid="{D5CDD505-2E9C-101B-9397-08002B2CF9AE}" pid="3" name="MSIP_Label_fad1bf97-4b98-4e5c-84f4-bbc497191520_SetDate">
    <vt:lpwstr>2022-09-05T16:37:10Z</vt:lpwstr>
  </property>
  <property fmtid="{D5CDD505-2E9C-101B-9397-08002B2CF9AE}" pid="4" name="MSIP_Label_fad1bf97-4b98-4e5c-84f4-bbc497191520_Method">
    <vt:lpwstr>Standard</vt:lpwstr>
  </property>
  <property fmtid="{D5CDD505-2E9C-101B-9397-08002B2CF9AE}" pid="5" name="MSIP_Label_fad1bf97-4b98-4e5c-84f4-bbc497191520_Name">
    <vt:lpwstr>fad1bf97-4b98-4e5c-84f4-bbc497191520</vt:lpwstr>
  </property>
  <property fmtid="{D5CDD505-2E9C-101B-9397-08002B2CF9AE}" pid="6" name="MSIP_Label_fad1bf97-4b98-4e5c-84f4-bbc497191520_SiteId">
    <vt:lpwstr>1e2ad6d6-274f-43e8-89ef-d36d65bb83b5</vt:lpwstr>
  </property>
  <property fmtid="{D5CDD505-2E9C-101B-9397-08002B2CF9AE}" pid="7" name="MSIP_Label_fad1bf97-4b98-4e5c-84f4-bbc497191520_ActionId">
    <vt:lpwstr>fb19e647-c4af-47a9-a4f7-2772a313ecff</vt:lpwstr>
  </property>
  <property fmtid="{D5CDD505-2E9C-101B-9397-08002B2CF9AE}" pid="8" name="MSIP_Label_fad1bf97-4b98-4e5c-84f4-bbc497191520_ContentBits">
    <vt:lpwstr>2</vt:lpwstr>
  </property>
  <property fmtid="{D5CDD505-2E9C-101B-9397-08002B2CF9AE}" pid="9" name="ClassificationContentMarkingFooterLocations">
    <vt:lpwstr>4_Office Theme:3\Office Theme:3\1_Office Theme:3\3_Office Theme:3\5_Office Theme:3\6_Office Theme:3\7_Office Theme:3\8_Office Theme:3\9_Office Theme:3\10_Office Theme:3\11_Office Theme:3</vt:lpwstr>
  </property>
  <property fmtid="{D5CDD505-2E9C-101B-9397-08002B2CF9AE}" pid="10" name="ClassificationContentMarkingFooterText">
    <vt:lpwstr>Internal - KMD A/S</vt:lpwstr>
  </property>
</Properties>
</file>