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GoogleSlidesCustomDataVersion2">
      <go:slidesCustomData xmlns:go="http://customooxmlschemas.google.com/" r:id="rId17" roundtripDataSignature="AMtx7mjrZKOvmIENSeZ9d+QlvkcZ2pb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5808000" cy="24936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G2M Case Study</a:t>
            </a:r>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Virtual</a:t>
            </a:r>
            <a:r>
              <a:rPr lang="en-US" sz="2500">
                <a:solidFill>
                  <a:schemeClr val="dk1"/>
                </a:solidFill>
                <a:latin typeface="Calibri"/>
                <a:ea typeface="Calibri"/>
                <a:cs typeface="Calibri"/>
                <a:sym typeface="Calibri"/>
              </a:rPr>
              <a:t> </a:t>
            </a:r>
            <a:r>
              <a:rPr lang="en-US" sz="2500">
                <a:solidFill>
                  <a:srgbClr val="FF6600"/>
                </a:solidFill>
                <a:latin typeface="Calibri"/>
                <a:ea typeface="Calibri"/>
                <a:cs typeface="Calibri"/>
                <a:sym typeface="Calibri"/>
              </a:rPr>
              <a:t>Internship</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23-Mar-2024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nvSpPr>
        <p:spPr>
          <a:xfrm>
            <a:off x="762000" y="1595021"/>
            <a:ext cx="11430000" cy="427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We have evaluated both the cab companies on following points and found Yellow cab better than Pink cab:</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Total Rides  : </a:t>
            </a:r>
            <a:r>
              <a:rPr lang="en-US" sz="1600">
                <a:solidFill>
                  <a:schemeClr val="dk1"/>
                </a:solidFill>
                <a:latin typeface="Calibri"/>
                <a:ea typeface="Calibri"/>
                <a:cs typeface="Calibri"/>
                <a:sym typeface="Calibri"/>
              </a:rPr>
              <a:t>Yellow cab has higher number of rides per month, as compared to Pink Cab.</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Age wise Reach : </a:t>
            </a:r>
            <a:r>
              <a:rPr lang="en-US" sz="1600">
                <a:solidFill>
                  <a:schemeClr val="dk1"/>
                </a:solidFill>
                <a:latin typeface="Calibri"/>
                <a:ea typeface="Calibri"/>
                <a:cs typeface="Calibri"/>
                <a:sym typeface="Calibri"/>
              </a:rPr>
              <a:t>Yellow cab has customer in all age group and it’s been observed that it’s even popular in 60+ age group as equally as its in 18-25 age group, compared to Pink Cab.</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Seasonal Profitability</a:t>
            </a:r>
            <a:r>
              <a:rPr b="1" lang="en-US" sz="16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Both companies experienced fluctuations throughout the year although Yellow Cab demonstrated higher profitability during peak seasons compared to Pink Cab.</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City Profitability</a:t>
            </a:r>
            <a:r>
              <a:rPr b="1" lang="en-US" sz="16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Yellow Cab has more profitability across all cities, especially in New York, compared to Pink Cab.</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Predicted Growth</a:t>
            </a:r>
            <a:r>
              <a:rPr b="1" lang="en-US" sz="1600">
                <a:solidFill>
                  <a:schemeClr val="dk1"/>
                </a:solidFill>
                <a:latin typeface="Calibri"/>
                <a:ea typeface="Calibri"/>
                <a:cs typeface="Calibri"/>
                <a:sym typeface="Calibri"/>
              </a:rPr>
              <a:t> : </a:t>
            </a:r>
            <a:r>
              <a:rPr lang="en-US" sz="1600">
                <a:solidFill>
                  <a:schemeClr val="dk1"/>
                </a:solidFill>
                <a:latin typeface="Calibri"/>
                <a:ea typeface="Calibri"/>
                <a:cs typeface="Calibri"/>
                <a:sym typeface="Calibri"/>
              </a:rPr>
              <a:t>Both companies will experience profit growth in 2019, with Yellow Cab experiencing more profit growth than Pink Cab.</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On the basis of above points , we recommend Yellow cab for the investment.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66" name="Google Shape;166;p20"/>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Recommendations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172" name="Google Shape;172;p21"/>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3" name="Google Shape;173;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1800"/>
              <a:buFont typeface="Calibri"/>
              <a:buChar char="•"/>
            </a:pPr>
            <a:r>
              <a:rPr lang="en-US" sz="1800">
                <a:solidFill>
                  <a:srgbClr val="2D3B45"/>
                </a:solidFill>
                <a:highlight>
                  <a:srgbClr val="FFFFFF"/>
                </a:highligh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sz="1800"/>
          </a:p>
          <a:p>
            <a:pPr indent="0" lvl="0" marL="0" rtl="0" algn="l">
              <a:lnSpc>
                <a:spcPct val="90000"/>
              </a:lnSpc>
              <a:spcBef>
                <a:spcPts val="10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Char char="•"/>
            </a:pPr>
            <a:r>
              <a:rPr lang="en-US" sz="1800"/>
              <a:t>Objective: To provide actionable insights to help XYZ firm in identifying the right company for making investment.</a:t>
            </a:r>
            <a:endParaRPr/>
          </a:p>
          <a:p>
            <a:pPr indent="-114300" lvl="0" marL="22860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US" sz="1800"/>
              <a:t>The analysis has been divided into four parts: </a:t>
            </a:r>
            <a:endParaRPr/>
          </a:p>
          <a:p>
            <a:pPr indent="-228600" lvl="0" marL="228600" rtl="0" algn="l">
              <a:lnSpc>
                <a:spcPct val="90000"/>
              </a:lnSpc>
              <a:spcBef>
                <a:spcPts val="1000"/>
              </a:spcBef>
              <a:spcAft>
                <a:spcPts val="0"/>
              </a:spcAft>
              <a:buClr>
                <a:schemeClr val="dk1"/>
              </a:buClr>
              <a:buSzPts val="1800"/>
              <a:buChar char="•"/>
            </a:pPr>
            <a:r>
              <a:rPr lang="en-US" sz="1800"/>
              <a:t>Data Understanding </a:t>
            </a:r>
            <a:endParaRPr/>
          </a:p>
          <a:p>
            <a:pPr indent="-228600" lvl="0" marL="228600" rtl="0" algn="l">
              <a:lnSpc>
                <a:spcPct val="90000"/>
              </a:lnSpc>
              <a:spcBef>
                <a:spcPts val="1000"/>
              </a:spcBef>
              <a:spcAft>
                <a:spcPts val="0"/>
              </a:spcAft>
              <a:buClr>
                <a:schemeClr val="dk1"/>
              </a:buClr>
              <a:buSzPts val="1800"/>
              <a:buChar char="•"/>
            </a:pPr>
            <a:r>
              <a:rPr lang="en-US" sz="1800"/>
              <a:t>Forecasting profit and number of rides for each cab type </a:t>
            </a:r>
            <a:endParaRPr/>
          </a:p>
          <a:p>
            <a:pPr indent="-228600" lvl="0" marL="228600" rtl="0" algn="l">
              <a:lnSpc>
                <a:spcPct val="90000"/>
              </a:lnSpc>
              <a:spcBef>
                <a:spcPts val="1000"/>
              </a:spcBef>
              <a:spcAft>
                <a:spcPts val="0"/>
              </a:spcAft>
              <a:buClr>
                <a:schemeClr val="dk1"/>
              </a:buClr>
              <a:buSzPts val="1800"/>
              <a:buChar char="•"/>
            </a:pPr>
            <a:r>
              <a:rPr lang="en-US" sz="1800"/>
              <a:t>Finding the most profitable Cab company </a:t>
            </a:r>
            <a:endParaRPr/>
          </a:p>
          <a:p>
            <a:pPr indent="-228600" lvl="0" marL="228600" rtl="0" algn="l">
              <a:lnSpc>
                <a:spcPct val="90000"/>
              </a:lnSpc>
              <a:spcBef>
                <a:spcPts val="1000"/>
              </a:spcBef>
              <a:spcAft>
                <a:spcPts val="0"/>
              </a:spcAft>
              <a:buClr>
                <a:schemeClr val="dk1"/>
              </a:buClr>
              <a:buSzPts val="1800"/>
              <a:buChar char="•"/>
            </a:pPr>
            <a:r>
              <a:rPr lang="en-US" sz="1800"/>
              <a:t>Recommendations for investment</a:t>
            </a:r>
            <a:endParaRPr/>
          </a:p>
        </p:txBody>
      </p:sp>
      <p:sp>
        <p:nvSpPr>
          <p:cNvPr id="91" name="Google Shape;91;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 –G2M(cab industry) case study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802907" y="1371600"/>
            <a:ext cx="7841400" cy="45393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Timeframe of the data: 2016-01-31 to 2018-12-31</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Total number of rows is 359,392</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Approach</a:t>
            </a:r>
            <a:r>
              <a:rPr b="1"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rgbClr val="0D0D0D"/>
              </a:buClr>
              <a:buSzPts val="1800"/>
              <a:buFont typeface="Calibri"/>
              <a:buChar char="●"/>
            </a:pPr>
            <a:r>
              <a:rPr lang="en-US" sz="1800">
                <a:solidFill>
                  <a:srgbClr val="0D0D0D"/>
                </a:solidFill>
                <a:highlight>
                  <a:srgbClr val="FFFFFF"/>
                </a:highlight>
                <a:latin typeface="Calibri"/>
                <a:ea typeface="Calibri"/>
                <a:cs typeface="Calibri"/>
                <a:sym typeface="Calibri"/>
              </a:rPr>
              <a:t>Conduct exploratory data analysis (EDA) to understand the distribution and characteristics of the datasets.</a:t>
            </a:r>
            <a:endParaRPr sz="1800">
              <a:solidFill>
                <a:srgbClr val="0D0D0D"/>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rgbClr val="0D0D0D"/>
              </a:buClr>
              <a:buSzPts val="1800"/>
              <a:buFont typeface="Calibri"/>
              <a:buChar char="●"/>
            </a:pPr>
            <a:r>
              <a:rPr lang="en-US" sz="1800">
                <a:solidFill>
                  <a:srgbClr val="0D0D0D"/>
                </a:solidFill>
                <a:highlight>
                  <a:srgbClr val="FFFFFF"/>
                </a:highlight>
                <a:latin typeface="Calibri"/>
                <a:ea typeface="Calibri"/>
                <a:cs typeface="Calibri"/>
                <a:sym typeface="Calibri"/>
              </a:rPr>
              <a:t>Formulate hypotheses to test relationships between different variables and cab company profitability.</a:t>
            </a:r>
            <a:endParaRPr sz="1800">
              <a:solidFill>
                <a:srgbClr val="0D0D0D"/>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rgbClr val="0D0D0D"/>
              </a:buClr>
              <a:buSzPts val="1800"/>
              <a:buFont typeface="Calibri"/>
              <a:buChar char="●"/>
            </a:pPr>
            <a:r>
              <a:rPr lang="en-US" sz="1800">
                <a:solidFill>
                  <a:srgbClr val="0D0D0D"/>
                </a:solidFill>
                <a:highlight>
                  <a:srgbClr val="FFFFFF"/>
                </a:highlight>
                <a:latin typeface="Calibri"/>
                <a:ea typeface="Calibri"/>
                <a:cs typeface="Calibri"/>
                <a:sym typeface="Calibri"/>
              </a:rPr>
              <a:t>Perform statistical tests and data visualizations to validate or reject the hypotheses.</a:t>
            </a:r>
            <a:endParaRPr sz="1800">
              <a:solidFill>
                <a:srgbClr val="0D0D0D"/>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rgbClr val="0D0D0D"/>
              </a:buClr>
              <a:buSzPts val="1800"/>
              <a:buFont typeface="Calibri"/>
              <a:buChar char="●"/>
            </a:pPr>
            <a:r>
              <a:rPr lang="en-US" sz="1800">
                <a:solidFill>
                  <a:srgbClr val="0D0D0D"/>
                </a:solidFill>
                <a:highlight>
                  <a:srgbClr val="FFFFFF"/>
                </a:highlight>
                <a:latin typeface="Calibri"/>
                <a:ea typeface="Calibri"/>
                <a:cs typeface="Calibri"/>
                <a:sym typeface="Calibri"/>
              </a:rPr>
              <a:t>Use predictive modeling techniques to forecast future trends and growth opportunities.</a:t>
            </a:r>
            <a:endParaRPr sz="1800">
              <a:solidFill>
                <a:schemeClr val="dk1"/>
              </a:solidFill>
              <a:latin typeface="Calibri"/>
              <a:ea typeface="Calibri"/>
              <a:cs typeface="Calibri"/>
              <a:sym typeface="Calibri"/>
            </a:endParaRPr>
          </a:p>
        </p:txBody>
      </p:sp>
      <p:grpSp>
        <p:nvGrpSpPr>
          <p:cNvPr id="98" name="Google Shape;98;p3"/>
          <p:cNvGrpSpPr/>
          <p:nvPr/>
        </p:nvGrpSpPr>
        <p:grpSpPr>
          <a:xfrm>
            <a:off x="7126922" y="1496050"/>
            <a:ext cx="5990176" cy="2915524"/>
            <a:chOff x="5536376" y="1858363"/>
            <a:chExt cx="6407976" cy="3872907"/>
          </a:xfrm>
        </p:grpSpPr>
        <p:grpSp>
          <p:nvGrpSpPr>
            <p:cNvPr id="99" name="Google Shape;99;p3"/>
            <p:cNvGrpSpPr/>
            <p:nvPr/>
          </p:nvGrpSpPr>
          <p:grpSpPr>
            <a:xfrm>
              <a:off x="5536376" y="1858363"/>
              <a:ext cx="5168575" cy="3872907"/>
              <a:chOff x="1702411" y="3452991"/>
              <a:chExt cx="5168575" cy="4379013"/>
            </a:xfrm>
          </p:grpSpPr>
          <p:grpSp>
            <p:nvGrpSpPr>
              <p:cNvPr id="100" name="Google Shape;100;p3"/>
              <p:cNvGrpSpPr/>
              <p:nvPr/>
            </p:nvGrpSpPr>
            <p:grpSpPr>
              <a:xfrm>
                <a:off x="1702411" y="3452991"/>
                <a:ext cx="5168575" cy="1879800"/>
                <a:chOff x="1702411" y="4026102"/>
                <a:chExt cx="5168575" cy="1879800"/>
              </a:xfrm>
            </p:grpSpPr>
            <p:sp>
              <p:nvSpPr>
                <p:cNvPr id="101" name="Google Shape;101;p3"/>
                <p:cNvSpPr/>
                <p:nvPr/>
              </p:nvSpPr>
              <p:spPr>
                <a:xfrm>
                  <a:off x="6051395" y="4026103"/>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1961385"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3343118"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4697256"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txBox="1"/>
                <p:nvPr/>
              </p:nvSpPr>
              <p:spPr>
                <a:xfrm>
                  <a:off x="1702411" y="5212301"/>
                  <a:ext cx="1121326" cy="4160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Cab_Data.csv </a:t>
                  </a:r>
                  <a:endParaRPr/>
                </a:p>
              </p:txBody>
            </p:sp>
            <p:sp>
              <p:nvSpPr>
                <p:cNvPr id="106" name="Google Shape;106;p3"/>
                <p:cNvSpPr txBox="1"/>
                <p:nvPr/>
              </p:nvSpPr>
              <p:spPr>
                <a:xfrm>
                  <a:off x="3097359" y="5212301"/>
                  <a:ext cx="1263900" cy="6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Customer_ID.csv </a:t>
                  </a:r>
                  <a:endParaRPr/>
                </a:p>
              </p:txBody>
            </p:sp>
            <p:sp>
              <p:nvSpPr>
                <p:cNvPr id="107" name="Google Shape;107;p3"/>
                <p:cNvSpPr txBox="1"/>
                <p:nvPr/>
              </p:nvSpPr>
              <p:spPr>
                <a:xfrm>
                  <a:off x="4525356" y="5212302"/>
                  <a:ext cx="1376400" cy="6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Transaction_ID.csv </a:t>
                  </a:r>
                  <a:endParaRPr/>
                </a:p>
              </p:txBody>
            </p:sp>
            <p:sp>
              <p:nvSpPr>
                <p:cNvPr id="108" name="Google Shape;108;p3"/>
                <p:cNvSpPr txBox="1"/>
                <p:nvPr/>
              </p:nvSpPr>
              <p:spPr>
                <a:xfrm>
                  <a:off x="6120505" y="5212301"/>
                  <a:ext cx="750481" cy="4160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City.csv</a:t>
                  </a:r>
                  <a:endParaRPr/>
                </a:p>
              </p:txBody>
            </p:sp>
          </p:grpSp>
          <p:cxnSp>
            <p:nvCxnSpPr>
              <p:cNvPr id="109" name="Google Shape;109;p3"/>
              <p:cNvCxnSpPr/>
              <p:nvPr/>
            </p:nvCxnSpPr>
            <p:spPr>
              <a:xfrm>
                <a:off x="2624242" y="4379438"/>
                <a:ext cx="1826170" cy="1511381"/>
              </a:xfrm>
              <a:prstGeom prst="straightConnector1">
                <a:avLst/>
              </a:prstGeom>
              <a:noFill/>
              <a:ln cap="flat" cmpd="sng" w="9525">
                <a:solidFill>
                  <a:schemeClr val="accent1"/>
                </a:solidFill>
                <a:prstDash val="solid"/>
                <a:miter lim="800000"/>
                <a:headEnd len="sm" w="sm" type="none"/>
                <a:tailEnd len="med" w="med" type="triangle"/>
              </a:ln>
            </p:spPr>
          </p:cxnSp>
          <p:cxnSp>
            <p:nvCxnSpPr>
              <p:cNvPr id="110" name="Google Shape;110;p3"/>
              <p:cNvCxnSpPr/>
              <p:nvPr/>
            </p:nvCxnSpPr>
            <p:spPr>
              <a:xfrm flipH="1">
                <a:off x="5258570" y="4455645"/>
                <a:ext cx="782456" cy="1256454"/>
              </a:xfrm>
              <a:prstGeom prst="straightConnector1">
                <a:avLst/>
              </a:prstGeom>
              <a:noFill/>
              <a:ln cap="flat" cmpd="sng" w="9525">
                <a:solidFill>
                  <a:schemeClr val="accent1"/>
                </a:solidFill>
                <a:prstDash val="solid"/>
                <a:miter lim="800000"/>
                <a:headEnd len="sm" w="sm" type="none"/>
                <a:tailEnd len="med" w="med" type="triangle"/>
              </a:ln>
            </p:spPr>
          </p:cxnSp>
          <p:cxnSp>
            <p:nvCxnSpPr>
              <p:cNvPr id="111" name="Google Shape;111;p3"/>
              <p:cNvCxnSpPr/>
              <p:nvPr/>
            </p:nvCxnSpPr>
            <p:spPr>
              <a:xfrm>
                <a:off x="3729359" y="4367355"/>
                <a:ext cx="827805" cy="1334194"/>
              </a:xfrm>
              <a:prstGeom prst="straightConnector1">
                <a:avLst/>
              </a:prstGeom>
              <a:noFill/>
              <a:ln cap="flat" cmpd="sng" w="9525">
                <a:solidFill>
                  <a:schemeClr val="accent1"/>
                </a:solidFill>
                <a:prstDash val="solid"/>
                <a:miter lim="800000"/>
                <a:headEnd len="sm" w="sm" type="none"/>
                <a:tailEnd len="med" w="med" type="triangle"/>
              </a:ln>
            </p:spPr>
          </p:cxnSp>
          <p:cxnSp>
            <p:nvCxnSpPr>
              <p:cNvPr id="112" name="Google Shape;112;p3"/>
              <p:cNvCxnSpPr/>
              <p:nvPr/>
            </p:nvCxnSpPr>
            <p:spPr>
              <a:xfrm>
                <a:off x="4861033" y="4457496"/>
                <a:ext cx="0" cy="1167845"/>
              </a:xfrm>
              <a:prstGeom prst="straightConnector1">
                <a:avLst/>
              </a:prstGeom>
              <a:noFill/>
              <a:ln cap="flat" cmpd="sng" w="9525">
                <a:solidFill>
                  <a:schemeClr val="accent1"/>
                </a:solidFill>
                <a:prstDash val="solid"/>
                <a:miter lim="800000"/>
                <a:headEnd len="sm" w="sm" type="none"/>
                <a:tailEnd len="med" w="med" type="triangle"/>
              </a:ln>
            </p:spPr>
          </p:cxnSp>
          <p:sp>
            <p:nvSpPr>
              <p:cNvPr id="113" name="Google Shape;113;p3"/>
              <p:cNvSpPr/>
              <p:nvPr/>
            </p:nvSpPr>
            <p:spPr>
              <a:xfrm>
                <a:off x="4570553" y="5755223"/>
                <a:ext cx="662857" cy="926448"/>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3"/>
              <p:cNvSpPr txBox="1"/>
              <p:nvPr/>
            </p:nvSpPr>
            <p:spPr>
              <a:xfrm>
                <a:off x="4381330" y="6722304"/>
                <a:ext cx="1044000" cy="1109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Master </a:t>
                </a:r>
                <a:r>
                  <a:rPr lang="en-US" sz="1200">
                    <a:solidFill>
                      <a:schemeClr val="dk1"/>
                    </a:solidFill>
                    <a:latin typeface="Calibri"/>
                    <a:ea typeface="Calibri"/>
                    <a:cs typeface="Calibri"/>
                    <a:sym typeface="Calibri"/>
                  </a:rPr>
                  <a:t>cab data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5" name="Google Shape;115;p3"/>
            <p:cNvSpPr txBox="1"/>
            <p:nvPr/>
          </p:nvSpPr>
          <p:spPr>
            <a:xfrm>
              <a:off x="10915652" y="2887014"/>
              <a:ext cx="1028700" cy="40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grpSp>
      <p:sp>
        <p:nvSpPr>
          <p:cNvPr id="116" name="Google Shape;116;p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3"/>
          <p:cNvSpPr txBox="1"/>
          <p:nvPr>
            <p:ph type="title"/>
          </p:nvPr>
        </p:nvSpPr>
        <p:spPr>
          <a:xfrm>
            <a:off x="838200" y="599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Exploration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555761" y="1523419"/>
            <a:ext cx="6425464" cy="4254422"/>
            <a:chOff x="555761" y="1690688"/>
            <a:chExt cx="6425464" cy="4254422"/>
          </a:xfrm>
        </p:grpSpPr>
        <p:sp>
          <p:nvSpPr>
            <p:cNvPr id="123" name="Google Shape;123;p4"/>
            <p:cNvSpPr/>
            <p:nvPr/>
          </p:nvSpPr>
          <p:spPr>
            <a:xfrm>
              <a:off x="3445727" y="1735060"/>
              <a:ext cx="379141" cy="388666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4"/>
            <p:cNvSpPr/>
            <p:nvPr/>
          </p:nvSpPr>
          <p:spPr>
            <a:xfrm>
              <a:off x="555761" y="1690688"/>
              <a:ext cx="379141" cy="388666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4"/>
            <p:cNvSpPr/>
            <p:nvPr/>
          </p:nvSpPr>
          <p:spPr>
            <a:xfrm>
              <a:off x="6602084" y="2058446"/>
              <a:ext cx="379141" cy="388666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4"/>
            <p:cNvSpPr/>
            <p:nvPr/>
          </p:nvSpPr>
          <p:spPr>
            <a:xfrm>
              <a:off x="6786563" y="1735060"/>
              <a:ext cx="194662" cy="32338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7" name="Google Shape;127;p4"/>
          <p:cNvSpPr txBox="1"/>
          <p:nvPr>
            <p:ph type="title"/>
          </p:nvPr>
        </p:nvSpPr>
        <p:spPr>
          <a:xfrm>
            <a:off x="762000" y="7107"/>
            <a:ext cx="10498930"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Profit Analysis</a:t>
            </a:r>
            <a:endParaRPr/>
          </a:p>
        </p:txBody>
      </p:sp>
      <p:sp>
        <p:nvSpPr>
          <p:cNvPr id="128" name="Google Shape;128;p4"/>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Total Cab Rides per Month</a:t>
            </a:r>
            <a:endParaRPr b="1" sz="4400">
              <a:solidFill>
                <a:srgbClr val="3A3838"/>
              </a:solidFill>
              <a:latin typeface="Calibri"/>
              <a:ea typeface="Calibri"/>
              <a:cs typeface="Calibri"/>
              <a:sym typeface="Calibri"/>
            </a:endParaRPr>
          </a:p>
        </p:txBody>
      </p:sp>
      <p:pic>
        <p:nvPicPr>
          <p:cNvPr id="129" name="Google Shape;129;p4"/>
          <p:cNvPicPr preferRelativeResize="0"/>
          <p:nvPr/>
        </p:nvPicPr>
        <p:blipFill>
          <a:blip r:embed="rId3">
            <a:alphaModFix/>
          </a:blip>
          <a:stretch>
            <a:fillRect/>
          </a:stretch>
        </p:blipFill>
        <p:spPr>
          <a:xfrm>
            <a:off x="728087" y="1523425"/>
            <a:ext cx="10735839" cy="5321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p:nvPr/>
        </p:nvSpPr>
        <p:spPr>
          <a:xfrm>
            <a:off x="0"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Average Profit Margins Over Time</a:t>
            </a:r>
            <a:endParaRPr/>
          </a:p>
        </p:txBody>
      </p:sp>
      <p:pic>
        <p:nvPicPr>
          <p:cNvPr id="135" name="Google Shape;135;p5"/>
          <p:cNvPicPr preferRelativeResize="0"/>
          <p:nvPr/>
        </p:nvPicPr>
        <p:blipFill>
          <a:blip r:embed="rId3">
            <a:alphaModFix/>
          </a:blip>
          <a:stretch>
            <a:fillRect/>
          </a:stretch>
        </p:blipFill>
        <p:spPr>
          <a:xfrm>
            <a:off x="967950" y="1526075"/>
            <a:ext cx="10094100" cy="518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Customer Age Distribution by Cab Company      </a:t>
            </a:r>
            <a:endParaRPr sz="4400">
              <a:solidFill>
                <a:schemeClr val="accent2"/>
              </a:solidFill>
              <a:latin typeface="Calibri"/>
              <a:ea typeface="Calibri"/>
              <a:cs typeface="Calibri"/>
              <a:sym typeface="Calibri"/>
            </a:endParaRPr>
          </a:p>
        </p:txBody>
      </p:sp>
      <p:pic>
        <p:nvPicPr>
          <p:cNvPr id="141" name="Google Shape;141;p6"/>
          <p:cNvPicPr preferRelativeResize="0"/>
          <p:nvPr/>
        </p:nvPicPr>
        <p:blipFill>
          <a:blip r:embed="rId3">
            <a:alphaModFix/>
          </a:blip>
          <a:stretch>
            <a:fillRect/>
          </a:stretch>
        </p:blipFill>
        <p:spPr>
          <a:xfrm>
            <a:off x="762000" y="1598650"/>
            <a:ext cx="10071450" cy="516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p:nvPr/>
        </p:nvSpPr>
        <p:spPr>
          <a:xfrm>
            <a:off x="7055666" y="1373852"/>
            <a:ext cx="742860" cy="31683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7"/>
          <p:cNvSpPr/>
          <p:nvPr/>
        </p:nvSpPr>
        <p:spPr>
          <a:xfrm>
            <a:off x="0" y="-16865"/>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457200" lvl="0" marL="457200" marR="0" rtl="0" algn="l">
              <a:spcBef>
                <a:spcPts val="0"/>
              </a:spcBef>
              <a:spcAft>
                <a:spcPts val="0"/>
              </a:spcAft>
              <a:buNone/>
            </a:pPr>
            <a:r>
              <a:rPr b="1" lang="en-US" sz="4200">
                <a:solidFill>
                  <a:schemeClr val="accent2"/>
                </a:solidFill>
                <a:latin typeface="Calibri"/>
                <a:ea typeface="Calibri"/>
                <a:cs typeface="Calibri"/>
                <a:sym typeface="Calibri"/>
              </a:rPr>
              <a:t>Profitability by City and Cab Company</a:t>
            </a:r>
            <a:endParaRPr sz="4200">
              <a:solidFill>
                <a:schemeClr val="accent2"/>
              </a:solidFill>
              <a:latin typeface="Calibri"/>
              <a:ea typeface="Calibri"/>
              <a:cs typeface="Calibri"/>
              <a:sym typeface="Calibri"/>
            </a:endParaRPr>
          </a:p>
        </p:txBody>
      </p:sp>
      <p:pic>
        <p:nvPicPr>
          <p:cNvPr id="148" name="Google Shape;148;p7"/>
          <p:cNvPicPr preferRelativeResize="0"/>
          <p:nvPr/>
        </p:nvPicPr>
        <p:blipFill>
          <a:blip r:embed="rId3">
            <a:alphaModFix/>
          </a:blip>
          <a:stretch>
            <a:fillRect/>
          </a:stretch>
        </p:blipFill>
        <p:spPr>
          <a:xfrm>
            <a:off x="965975" y="1502550"/>
            <a:ext cx="9929826" cy="518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p:nvPr/>
        </p:nvSpPr>
        <p:spPr>
          <a:xfrm>
            <a:off x="-6531"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914400" marR="0" rtl="0" algn="l">
              <a:spcBef>
                <a:spcPts val="0"/>
              </a:spcBef>
              <a:spcAft>
                <a:spcPts val="0"/>
              </a:spcAft>
              <a:buNone/>
            </a:pPr>
            <a:r>
              <a:rPr b="1" lang="en-US" sz="4300">
                <a:solidFill>
                  <a:schemeClr val="accent2"/>
                </a:solidFill>
                <a:latin typeface="Calibri"/>
                <a:ea typeface="Calibri"/>
                <a:cs typeface="Calibri"/>
                <a:sym typeface="Calibri"/>
              </a:rPr>
              <a:t>Forecasting Profit Growth in 2019</a:t>
            </a:r>
            <a:endParaRPr sz="4300">
              <a:solidFill>
                <a:schemeClr val="accent2"/>
              </a:solidFill>
              <a:latin typeface="Calibri"/>
              <a:ea typeface="Calibri"/>
              <a:cs typeface="Calibri"/>
              <a:sym typeface="Calibri"/>
            </a:endParaRPr>
          </a:p>
        </p:txBody>
      </p:sp>
      <p:pic>
        <p:nvPicPr>
          <p:cNvPr id="154" name="Google Shape;154;p8"/>
          <p:cNvPicPr preferRelativeResize="0"/>
          <p:nvPr/>
        </p:nvPicPr>
        <p:blipFill>
          <a:blip r:embed="rId3">
            <a:alphaModFix/>
          </a:blip>
          <a:stretch>
            <a:fillRect/>
          </a:stretch>
        </p:blipFill>
        <p:spPr>
          <a:xfrm>
            <a:off x="892775" y="1482450"/>
            <a:ext cx="9940675" cy="491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Forecasting of no. of rides for 2019</a:t>
            </a:r>
            <a:endParaRPr/>
          </a:p>
        </p:txBody>
      </p:sp>
      <p:pic>
        <p:nvPicPr>
          <p:cNvPr id="160" name="Google Shape;160;p19"/>
          <p:cNvPicPr preferRelativeResize="0"/>
          <p:nvPr/>
        </p:nvPicPr>
        <p:blipFill>
          <a:blip r:embed="rId3">
            <a:alphaModFix/>
          </a:blip>
          <a:stretch>
            <a:fillRect/>
          </a:stretch>
        </p:blipFill>
        <p:spPr>
          <a:xfrm>
            <a:off x="512800" y="1510587"/>
            <a:ext cx="6486525" cy="5124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