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2"/>
  </p:notesMasterIdLst>
  <p:sldIdLst>
    <p:sldId id="256" r:id="rId2"/>
    <p:sldId id="288" r:id="rId3"/>
    <p:sldId id="258" r:id="rId4"/>
    <p:sldId id="257" r:id="rId5"/>
    <p:sldId id="289" r:id="rId6"/>
    <p:sldId id="290" r:id="rId7"/>
    <p:sldId id="291" r:id="rId8"/>
    <p:sldId id="259" r:id="rId9"/>
    <p:sldId id="292" r:id="rId10"/>
    <p:sldId id="294" r:id="rId11"/>
    <p:sldId id="295" r:id="rId12"/>
    <p:sldId id="296" r:id="rId13"/>
    <p:sldId id="297" r:id="rId14"/>
    <p:sldId id="260" r:id="rId15"/>
    <p:sldId id="261" r:id="rId16"/>
    <p:sldId id="262" r:id="rId17"/>
    <p:sldId id="298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4"/>
    <p:restoredTop sz="77640"/>
  </p:normalViewPr>
  <p:slideViewPr>
    <p:cSldViewPr snapToGrid="0" snapToObjects="1">
      <p:cViewPr varScale="1">
        <p:scale>
          <a:sx n="56" d="100"/>
          <a:sy n="56" d="100"/>
        </p:scale>
        <p:origin x="235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1A59-CB91-B644-B9E2-5A60563099A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CC7B-1B3D-AA42-9DF7-720BD19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2CC7B-1B3D-AA42-9DF7-720BD1909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December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Employment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599" y="3375491"/>
            <a:ext cx="6720357" cy="685800"/>
          </a:xfrm>
        </p:spPr>
        <p:txBody>
          <a:bodyPr>
            <a:normAutofit/>
          </a:bodyPr>
          <a:lstStyle/>
          <a:p>
            <a:r>
              <a:rPr lang="en-US" dirty="0"/>
              <a:t>By Ann Nelson, Noelle Brown, and William Gonzalez</a:t>
            </a:r>
          </a:p>
        </p:txBody>
      </p:sp>
    </p:spTree>
    <p:extLst>
      <p:ext uri="{BB962C8B-B14F-4D97-AF65-F5344CB8AC3E}">
        <p14:creationId xmlns:p14="http://schemas.microsoft.com/office/powerpoint/2010/main" val="2568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3. Run ANOVA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442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4. Fitting the model using STEP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6724" cy="3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5. Create final training model with top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9232" cy="829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41"/>
            <a:ext cx="6306344" cy="28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6. Run the model against test data to determine accuracy</a:t>
            </a:r>
            <a:br>
              <a:rPr lang="en-US" sz="2400" dirty="0"/>
            </a:br>
            <a:r>
              <a:rPr lang="en-US" sz="2400" dirty="0"/>
              <a:t>7. Run the Model against All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4000" dirty="0"/>
              <a:t>Top factors that lead to attrition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67811"/>
              </p:ext>
            </p:extLst>
          </p:nvPr>
        </p:nvGraphicFramePr>
        <p:xfrm>
          <a:off x="1524000" y="664341"/>
          <a:ext cx="6096000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Odds</a:t>
                      </a:r>
                      <a:r>
                        <a:rPr lang="en-US" baseline="0" dirty="0"/>
                        <a:t> Ratio of Leaving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 Overtime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Travel 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Companies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 from</a:t>
                      </a:r>
                      <a:r>
                        <a:rPr lang="en-US" baseline="0" dirty="0"/>
                        <a:t>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5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8257" y="685801"/>
            <a:ext cx="7171343" cy="3657599"/>
          </a:xfrm>
        </p:spPr>
        <p:txBody>
          <a:bodyPr>
            <a:noAutofit/>
          </a:bodyPr>
          <a:lstStyle/>
          <a:p>
            <a:r>
              <a:rPr lang="en-US" sz="2800" u="sng" dirty="0"/>
              <a:t>Sales Representatives</a:t>
            </a:r>
            <a:r>
              <a:rPr lang="en-US" sz="2800" dirty="0"/>
              <a:t> (8 times more likely to have Attrition than any other category)</a:t>
            </a:r>
          </a:p>
          <a:p>
            <a:r>
              <a:rPr lang="en-US" sz="2800" u="sng" dirty="0"/>
              <a:t>Working Overtime</a:t>
            </a:r>
            <a:r>
              <a:rPr lang="en-US" sz="2800" dirty="0"/>
              <a:t> (5 times more likely)</a:t>
            </a:r>
          </a:p>
          <a:p>
            <a:r>
              <a:rPr lang="en-US" sz="2800" u="sng" dirty="0"/>
              <a:t>Travel frequently</a:t>
            </a:r>
            <a:r>
              <a:rPr lang="en-US" sz="2800" dirty="0"/>
              <a:t> (4 times more likely) </a:t>
            </a:r>
          </a:p>
          <a:p>
            <a:r>
              <a:rPr lang="en-US" sz="2800" dirty="0"/>
              <a:t>Job Roles like </a:t>
            </a:r>
            <a:r>
              <a:rPr lang="en-US" sz="2800" u="sng" dirty="0"/>
              <a:t>Lab technician</a:t>
            </a:r>
            <a:r>
              <a:rPr lang="en-US" sz="2800" dirty="0"/>
              <a:t> and </a:t>
            </a:r>
            <a:r>
              <a:rPr lang="en-US" sz="2800" u="sng" dirty="0"/>
              <a:t>HR</a:t>
            </a:r>
            <a:r>
              <a:rPr lang="en-US" sz="2800" dirty="0"/>
              <a:t> are more likely to leave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09222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Job Role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Roles</a:t>
            </a:r>
          </a:p>
        </p:txBody>
      </p:sp>
    </p:spTree>
    <p:extLst>
      <p:ext uri="{BB962C8B-B14F-4D97-AF65-F5344CB8AC3E}">
        <p14:creationId xmlns:p14="http://schemas.microsoft.com/office/powerpoint/2010/main" val="11131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00800" y="1209675"/>
            <a:ext cx="2590800" cy="4459598"/>
          </a:xfrm>
        </p:spPr>
        <p:txBody>
          <a:bodyPr>
            <a:noAutofit/>
          </a:bodyPr>
          <a:lstStyle/>
          <a:p>
            <a:r>
              <a:rPr lang="en-US" sz="2000" b="1" dirty="0"/>
              <a:t>Linear Regression Modeling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Education Field, Age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Job Involvement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Gender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Job Level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Monthly Income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,Number of Companies Worked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Years At Company </a:t>
            </a:r>
            <a:endParaRPr lang="en-US" sz="2000" dirty="0"/>
          </a:p>
          <a:p>
            <a:pPr marL="342900" indent="-342900">
              <a:buFont typeface="Arial" pitchFamily="2" charset="2"/>
              <a:buChar char="•"/>
            </a:pPr>
            <a:r>
              <a:rPr lang="en-US" sz="2000" b="1" dirty="0"/>
              <a:t> Years with Current Manager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055" y="5019675"/>
            <a:ext cx="7543800" cy="914400"/>
          </a:xfrm>
        </p:spPr>
        <p:txBody>
          <a:bodyPr/>
          <a:lstStyle/>
          <a:p>
            <a:r>
              <a:rPr lang="en-US" sz="4400" dirty="0"/>
              <a:t>Differences between Job Roles</a:t>
            </a:r>
          </a:p>
        </p:txBody>
      </p:sp>
      <p:pic>
        <p:nvPicPr>
          <p:cNvPr id="7" name="Picture 6" descr="Screen Shot 2017-11-30 at 6.18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" y="1427666"/>
            <a:ext cx="6012790" cy="29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" name="Picture 3" descr="Screen Shot 2017-11-30 at 6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97"/>
            <a:ext cx="9144000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4" name="Picture 3" descr="Screen Shot 2017-11-30 at 6.2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25"/>
            <a:ext cx="9144000" cy="46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pic>
        <p:nvPicPr>
          <p:cNvPr id="3" name="Picture 2" descr="Screen Shot 2017-11-30 at 7.18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85"/>
            <a:ext cx="9144000" cy="35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Involvement</a:t>
            </a:r>
          </a:p>
        </p:txBody>
      </p:sp>
      <p:pic>
        <p:nvPicPr>
          <p:cNvPr id="5" name="Picture 4" descr="Screen Shot 2017-11-30 at 6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26"/>
            <a:ext cx="9144000" cy="4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4" name="Picture 3" descr="Screen Shot 2017-11-30 at 6.2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26"/>
            <a:ext cx="9144000" cy="45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</a:t>
            </a:r>
          </a:p>
        </p:txBody>
      </p:sp>
      <p:pic>
        <p:nvPicPr>
          <p:cNvPr id="4" name="Picture 3" descr="Screen Shot 2017-11-30 at 6.2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59"/>
            <a:ext cx="9144000" cy="46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Number of Companies Worked</a:t>
            </a:r>
          </a:p>
        </p:txBody>
      </p:sp>
      <p:pic>
        <p:nvPicPr>
          <p:cNvPr id="4" name="Picture 3" descr="Screen Shot 2017-11-30 at 6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44"/>
            <a:ext cx="9144000" cy="45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at Company</a:t>
            </a:r>
          </a:p>
        </p:txBody>
      </p:sp>
      <p:pic>
        <p:nvPicPr>
          <p:cNvPr id="4" name="Picture 3" descr="Screen Shot 2017-11-30 at 6.2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01"/>
            <a:ext cx="9144000" cy="46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Years with Current Manager</a:t>
            </a:r>
          </a:p>
        </p:txBody>
      </p:sp>
      <p:pic>
        <p:nvPicPr>
          <p:cNvPr id="4" name="Picture 3" descr="Screen Shot 2017-11-30 at 6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59"/>
            <a:ext cx="9144000" cy="4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Company Specific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Specifics</a:t>
            </a:r>
          </a:p>
        </p:txBody>
      </p:sp>
    </p:spTree>
    <p:extLst>
      <p:ext uri="{BB962C8B-B14F-4D97-AF65-F5344CB8AC3E}">
        <p14:creationId xmlns:p14="http://schemas.microsoft.com/office/powerpoint/2010/main" val="398099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8571" y="685801"/>
            <a:ext cx="7487167" cy="3657599"/>
          </a:xfrm>
        </p:spPr>
        <p:txBody>
          <a:bodyPr>
            <a:noAutofit/>
          </a:bodyPr>
          <a:lstStyle/>
          <a:p>
            <a:r>
              <a:rPr lang="en-US" sz="2800" dirty="0"/>
              <a:t>Only 16% attrition in the data</a:t>
            </a:r>
          </a:p>
          <a:p>
            <a:r>
              <a:rPr lang="en-US" sz="2800" dirty="0"/>
              <a:t>BusinessTravel, OverTime, JobInvolvement, PerformanceRating, seem to be unbalanced. All other Variables seem balanced</a:t>
            </a:r>
          </a:p>
          <a:p>
            <a:r>
              <a:rPr lang="en-US" sz="2800" dirty="0"/>
              <a:t>YearsAtCompany, YearsInCurrentRole, YearsSinceLastPromotion, YearsWithCurrManager may be skewed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03353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46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9" y="4267368"/>
            <a:ext cx="4476095" cy="1183312"/>
          </a:xfrm>
        </p:spPr>
        <p:txBody>
          <a:bodyPr>
            <a:normAutofit/>
          </a:bodyPr>
          <a:lstStyle/>
          <a:p>
            <a:r>
              <a:rPr lang="en-US" dirty="0"/>
              <a:t>Job Satisfaction Trends</a:t>
            </a:r>
          </a:p>
          <a:p>
            <a:r>
              <a:rPr lang="en-US" i="1" dirty="0"/>
              <a:t>Note: All analysis has been performed on employees only (No attrition participants)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4355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998"/>
            <a:ext cx="9144000" cy="4493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40E09-B632-4EED-A73A-5CCC478D87AB}"/>
              </a:ext>
            </a:extLst>
          </p:cNvPr>
          <p:cNvSpPr txBox="1"/>
          <p:nvPr/>
        </p:nvSpPr>
        <p:spPr>
          <a:xfrm>
            <a:off x="0" y="1494998"/>
            <a:ext cx="91439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Job Satisfaction Increases with Decreasing Hourly Rate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p-value = .05</a:t>
            </a:r>
          </a:p>
        </p:txBody>
      </p:sp>
    </p:spTree>
    <p:extLst>
      <p:ext uri="{BB962C8B-B14F-4D97-AF65-F5344CB8AC3E}">
        <p14:creationId xmlns:p14="http://schemas.microsoft.com/office/powerpoint/2010/main" val="14341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30 at 6.4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6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8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563672" cy="2350008"/>
          </a:xfrm>
        </p:spPr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findings from our analysis</a:t>
            </a:r>
          </a:p>
        </p:txBody>
      </p:sp>
    </p:spTree>
    <p:extLst>
      <p:ext uri="{BB962C8B-B14F-4D97-AF65-F5344CB8AC3E}">
        <p14:creationId xmlns:p14="http://schemas.microsoft.com/office/powerpoint/2010/main" val="108127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30 at 6.4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analysis of the top factors that lead to voluntary employee turnover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3281490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7240" y="5212543"/>
            <a:ext cx="7543800" cy="1455279"/>
          </a:xfrm>
        </p:spPr>
        <p:txBody>
          <a:bodyPr/>
          <a:lstStyle/>
          <a:p>
            <a:r>
              <a:rPr lang="en-US" sz="2800" dirty="0"/>
              <a:t>This is similar for Monthly Income vs. Daily Rate, Monthly Rate vs. Daily Rate, &amp; Monthly Income vs. Monthly Rate</a:t>
            </a:r>
          </a:p>
        </p:txBody>
      </p:sp>
      <p:pic>
        <p:nvPicPr>
          <p:cNvPr id="13" name="Picture 12" descr="Screen Shot 2017-11-30 at 6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61"/>
            <a:ext cx="9144000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7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284921"/>
            <a:ext cx="7543800" cy="1506279"/>
          </a:xfrm>
        </p:spPr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600" dirty="0"/>
              <a:t>Continuous vs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sz="3600" dirty="0"/>
              <a:t>Logit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80711" cy="3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dirty="0"/>
              <a:t>Split the data into training and test 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Define null + full models for the training data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Run ANOVA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Fitting the model using STEP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Create Final Training Model with top variables (lowest p-value).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Test Final Training Model Against Test data to determine the accuracy of the model. </a:t>
            </a:r>
          </a:p>
          <a:p>
            <a:pPr marL="475488" indent="-457200">
              <a:buFont typeface="+mj-lt"/>
              <a:buAutoNum type="arabicPeriod"/>
            </a:pPr>
            <a:r>
              <a:rPr lang="en-US" dirty="0"/>
              <a:t>Obtain Odd Ratio of covariences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716520" cy="914400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23214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910" y="4152602"/>
            <a:ext cx="7716520" cy="2014282"/>
          </a:xfrm>
        </p:spPr>
        <p:txBody>
          <a:bodyPr/>
          <a:lstStyle/>
          <a:p>
            <a:r>
              <a:rPr lang="en-US" dirty="0"/>
              <a:t>Model Fitting: </a:t>
            </a:r>
            <a:br>
              <a:rPr lang="en-US" dirty="0"/>
            </a:br>
            <a:r>
              <a:rPr lang="en-US" sz="3600" dirty="0"/>
              <a:t>Logistic Regression Experimentation</a:t>
            </a:r>
            <a:br>
              <a:rPr lang="en-US" sz="3600" dirty="0"/>
            </a:br>
            <a:r>
              <a:rPr lang="en-US" sz="2400" dirty="0"/>
              <a:t>1. Split data 80/20</a:t>
            </a:r>
            <a:br>
              <a:rPr lang="en-US" sz="2400" dirty="0"/>
            </a:br>
            <a:r>
              <a:rPr lang="en-US" sz="2400" dirty="0"/>
              <a:t>2. Define Null &amp; Full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99936" cy="961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620"/>
            <a:ext cx="6922581" cy="2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2645</TotalTime>
  <Words>375</Words>
  <Application>Microsoft Office PowerPoint</Application>
  <PresentationFormat>On-screen Show (4:3)</PresentationFormat>
  <Paragraphs>96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Palatino Linotype</vt:lpstr>
      <vt:lpstr>Wingdings</vt:lpstr>
      <vt:lpstr>Elemental</vt:lpstr>
      <vt:lpstr>Employment Data Analysis</vt:lpstr>
      <vt:lpstr>Our Project</vt:lpstr>
      <vt:lpstr>Initial Observations</vt:lpstr>
      <vt:lpstr>Attrition Analysis</vt:lpstr>
      <vt:lpstr>Regression Analysis</vt:lpstr>
      <vt:lpstr>Linear Regression Continuous vs Binary</vt:lpstr>
      <vt:lpstr>Logistic Regression Logit function</vt:lpstr>
      <vt:lpstr>Model Fitting:  Logistic Regression Experimentation</vt:lpstr>
      <vt:lpstr>Model Fitting:  Logistic Regression Experimentation 1. Split data 80/20 2. Define Null &amp; Full Models </vt:lpstr>
      <vt:lpstr>Model Fitting:  Logistic Regression Experimentation 3. Run ANOVA </vt:lpstr>
      <vt:lpstr>Model Fitting:  Logistic Regression Experimentation 4. Fitting the model using STEP </vt:lpstr>
      <vt:lpstr>Model Fitting:  Logistic Regression Experimentation 5. Create final training model with top variables</vt:lpstr>
      <vt:lpstr>Model Fitting:  Logistic Regression Experimentation 6. Run the model against test data to determine accuracy 7. Run the Model against All data</vt:lpstr>
      <vt:lpstr>Top factors that lead to attrition</vt:lpstr>
      <vt:lpstr>Key Findings</vt:lpstr>
      <vt:lpstr>Job Roles</vt:lpstr>
      <vt:lpstr>Differences between Job Roles</vt:lpstr>
      <vt:lpstr>Education</vt:lpstr>
      <vt:lpstr>Age</vt:lpstr>
      <vt:lpstr>Job Involvement</vt:lpstr>
      <vt:lpstr>Gender</vt:lpstr>
      <vt:lpstr>Monthly Income</vt:lpstr>
      <vt:lpstr>Number of Companies Worked</vt:lpstr>
      <vt:lpstr>Years at Company</vt:lpstr>
      <vt:lpstr>Years with Current Manager</vt:lpstr>
      <vt:lpstr>Company Specifics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Satisfaction</vt:lpstr>
      <vt:lpstr>PowerPoint Presentation</vt:lpstr>
      <vt:lpstr>PowerPoint Presentation</vt:lpstr>
      <vt:lpstr>PowerPoint Presentation</vt:lpstr>
      <vt:lpstr>Interesting Findings</vt:lpstr>
      <vt:lpstr>PowerPoint Presentation</vt:lpstr>
      <vt:lpstr>This is similar for Monthly Income vs. Daily Rate, Monthly Rate vs. Daily Rate, &amp; Monthly Income vs. Monthly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Analysis</dc:title>
  <dc:creator>Noelle Brown</dc:creator>
  <cp:lastModifiedBy>Ann Nelson</cp:lastModifiedBy>
  <cp:revision>30</cp:revision>
  <dcterms:created xsi:type="dcterms:W3CDTF">2017-12-01T00:52:51Z</dcterms:created>
  <dcterms:modified xsi:type="dcterms:W3CDTF">2017-12-04T05:26:16Z</dcterms:modified>
</cp:coreProperties>
</file>