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2"/>
  </p:notesMasterIdLst>
  <p:sldIdLst>
    <p:sldId id="256" r:id="rId2"/>
    <p:sldId id="288" r:id="rId3"/>
    <p:sldId id="258" r:id="rId4"/>
    <p:sldId id="257" r:id="rId5"/>
    <p:sldId id="289" r:id="rId6"/>
    <p:sldId id="290" r:id="rId7"/>
    <p:sldId id="291" r:id="rId8"/>
    <p:sldId id="259" r:id="rId9"/>
    <p:sldId id="292" r:id="rId10"/>
    <p:sldId id="294" r:id="rId11"/>
    <p:sldId id="295" r:id="rId12"/>
    <p:sldId id="296" r:id="rId13"/>
    <p:sldId id="297" r:id="rId14"/>
    <p:sldId id="260" r:id="rId15"/>
    <p:sldId id="261" r:id="rId16"/>
    <p:sldId id="262" r:id="rId17"/>
    <p:sldId id="298" r:id="rId18"/>
    <p:sldId id="264" r:id="rId19"/>
    <p:sldId id="265" r:id="rId20"/>
    <p:sldId id="266" r:id="rId21"/>
    <p:sldId id="267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4"/>
    <p:restoredTop sz="77640"/>
  </p:normalViewPr>
  <p:slideViewPr>
    <p:cSldViewPr snapToGrid="0" snapToObjects="1">
      <p:cViewPr varScale="1">
        <p:scale>
          <a:sx n="88" d="100"/>
          <a:sy n="88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1A59-CB91-B644-B9E2-5A60563099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2CC7B-1B3D-AA42-9DF7-720BD19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8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2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Employment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599" y="3375491"/>
            <a:ext cx="6720357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By Ann Nelson, Noelle Brown, and William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 smtClean="0"/>
              <a:t>3. Run ANOVA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9442" cy="40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/>
              <a:t>4</a:t>
            </a:r>
            <a:r>
              <a:rPr lang="en-US" sz="2400" dirty="0" smtClean="0"/>
              <a:t>. Fitting the model using STEP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6724" cy="38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 smtClean="0"/>
              <a:t>5. Create final training model with top variables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9232" cy="829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741"/>
            <a:ext cx="6306344" cy="28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6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 smtClean="0"/>
              <a:t>6. Run the model against test data to determine accuracy</a:t>
            </a:r>
            <a:br>
              <a:rPr lang="en-US" sz="2400" dirty="0" smtClean="0"/>
            </a:br>
            <a:r>
              <a:rPr lang="en-US" sz="2400" dirty="0" smtClean="0"/>
              <a:t>7. Run the Model against All data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r>
              <a:rPr lang="en-US" sz="4000" dirty="0" smtClean="0"/>
              <a:t>Top factors that lead to attrition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67811"/>
              </p:ext>
            </p:extLst>
          </p:nvPr>
        </p:nvGraphicFramePr>
        <p:xfrm>
          <a:off x="1524000" y="664341"/>
          <a:ext cx="6096000" cy="4719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Odds</a:t>
                      </a:r>
                      <a:r>
                        <a:rPr lang="en-US" baseline="0" dirty="0" smtClean="0"/>
                        <a:t> Ratio of Leaving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Representative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Overtime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Travel Frequently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Laboratory Technician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Travel Rarely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Scientist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Companies Worked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from</a:t>
                      </a:r>
                      <a:r>
                        <a:rPr lang="en-US" baseline="0" dirty="0" smtClean="0"/>
                        <a:t>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5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8257" y="685801"/>
            <a:ext cx="7171343" cy="3657599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Sales </a:t>
            </a:r>
            <a:r>
              <a:rPr lang="en-US" sz="2800" u="sng" dirty="0"/>
              <a:t>Representatives</a:t>
            </a:r>
            <a:r>
              <a:rPr lang="en-US" sz="2800" dirty="0"/>
              <a:t> (</a:t>
            </a:r>
            <a:r>
              <a:rPr lang="en-US" sz="2800" dirty="0" smtClean="0"/>
              <a:t>8 </a:t>
            </a:r>
            <a:r>
              <a:rPr lang="en-US" sz="2800" dirty="0"/>
              <a:t>times more likely to have Attrition than any other </a:t>
            </a:r>
            <a:r>
              <a:rPr lang="en-US" sz="2800" dirty="0" smtClean="0"/>
              <a:t>category)</a:t>
            </a:r>
          </a:p>
          <a:p>
            <a:r>
              <a:rPr lang="en-US" sz="2800" u="sng" dirty="0" smtClean="0"/>
              <a:t>Working Overtime</a:t>
            </a:r>
            <a:r>
              <a:rPr lang="en-US" sz="2800" dirty="0" smtClean="0"/>
              <a:t> (5 </a:t>
            </a:r>
            <a:r>
              <a:rPr lang="en-US" sz="2800" dirty="0"/>
              <a:t>times more </a:t>
            </a:r>
            <a:r>
              <a:rPr lang="en-US" sz="2800" dirty="0" smtClean="0"/>
              <a:t>likely)</a:t>
            </a:r>
          </a:p>
          <a:p>
            <a:r>
              <a:rPr lang="en-US" sz="2800" u="sng" dirty="0" smtClean="0"/>
              <a:t>Travel </a:t>
            </a:r>
            <a:r>
              <a:rPr lang="en-US" sz="2800" u="sng" dirty="0"/>
              <a:t>frequently</a:t>
            </a:r>
            <a:r>
              <a:rPr lang="en-US" sz="2800" dirty="0"/>
              <a:t> </a:t>
            </a:r>
            <a:r>
              <a:rPr lang="en-US" sz="2800" dirty="0" smtClean="0"/>
              <a:t>(4 times more likely) </a:t>
            </a:r>
          </a:p>
          <a:p>
            <a:r>
              <a:rPr lang="en-US" sz="2800" dirty="0" smtClean="0"/>
              <a:t>Job </a:t>
            </a:r>
            <a:r>
              <a:rPr lang="en-US" sz="2800" dirty="0"/>
              <a:t>Roles like </a:t>
            </a:r>
            <a:r>
              <a:rPr lang="en-US" sz="2800" u="sng" dirty="0"/>
              <a:t>Lab technician</a:t>
            </a:r>
            <a:r>
              <a:rPr lang="en-US" sz="2800" dirty="0"/>
              <a:t> and </a:t>
            </a:r>
            <a:r>
              <a:rPr lang="en-US" sz="2800" u="sng" dirty="0"/>
              <a:t>HR</a:t>
            </a:r>
            <a:r>
              <a:rPr lang="en-US" sz="2800" dirty="0"/>
              <a:t> are more likely to </a:t>
            </a:r>
            <a:r>
              <a:rPr lang="en-US" sz="2800" dirty="0" smtClean="0"/>
              <a:t>leave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 smtClean="0"/>
              <a:t>Job Role Specific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00800" y="1209675"/>
            <a:ext cx="2590800" cy="4459598"/>
          </a:xfrm>
        </p:spPr>
        <p:txBody>
          <a:bodyPr>
            <a:noAutofit/>
          </a:bodyPr>
          <a:lstStyle/>
          <a:p>
            <a:r>
              <a:rPr lang="en-US" sz="2000" b="1" dirty="0"/>
              <a:t>Linear Regression Modeling 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Education Field, Age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Job Involvement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Gender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Job Level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Monthly Income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,Number of Companies Worked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Years At Company 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Years with Current Manager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055" y="5019675"/>
            <a:ext cx="7543800" cy="914400"/>
          </a:xfrm>
        </p:spPr>
        <p:txBody>
          <a:bodyPr/>
          <a:lstStyle/>
          <a:p>
            <a:r>
              <a:rPr lang="en-US" sz="4400" dirty="0"/>
              <a:t>Differences between Job Roles</a:t>
            </a:r>
          </a:p>
        </p:txBody>
      </p:sp>
      <p:pic>
        <p:nvPicPr>
          <p:cNvPr id="7" name="Picture 6" descr="Screen Shot 2017-11-30 at 6.1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5" y="1427666"/>
            <a:ext cx="6012790" cy="29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4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pic>
        <p:nvPicPr>
          <p:cNvPr id="4" name="Picture 3" descr="Screen Shot 2017-11-30 at 6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97"/>
            <a:ext cx="9144000" cy="4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pic>
        <p:nvPicPr>
          <p:cNvPr id="4" name="Picture 3" descr="Screen Shot 2017-11-30 at 6.2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25"/>
            <a:ext cx="9144000" cy="46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pic>
        <p:nvPicPr>
          <p:cNvPr id="3" name="Picture 2" descr="Screen Shot 2017-11-30 at 7.1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85"/>
            <a:ext cx="9144000" cy="35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Involvement</a:t>
            </a:r>
            <a:endParaRPr lang="en-US" dirty="0"/>
          </a:p>
        </p:txBody>
      </p:sp>
      <p:pic>
        <p:nvPicPr>
          <p:cNvPr id="5" name="Picture 4" descr="Screen Shot 2017-11-30 at 6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626"/>
            <a:ext cx="9144000" cy="44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pic>
        <p:nvPicPr>
          <p:cNvPr id="4" name="Picture 3" descr="Screen Shot 2017-11-30 at 6.2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826"/>
            <a:ext cx="9144000" cy="45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Income</a:t>
            </a:r>
            <a:endParaRPr lang="en-US" dirty="0"/>
          </a:p>
        </p:txBody>
      </p:sp>
      <p:pic>
        <p:nvPicPr>
          <p:cNvPr id="4" name="Picture 3" descr="Screen Shot 2017-11-30 at 6.2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59"/>
            <a:ext cx="9144000" cy="46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2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Number of Companies Worked</a:t>
            </a:r>
            <a:endParaRPr lang="en-US" sz="4000" dirty="0"/>
          </a:p>
        </p:txBody>
      </p:sp>
      <p:pic>
        <p:nvPicPr>
          <p:cNvPr id="4" name="Picture 3" descr="Screen Shot 2017-11-30 at 6.2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644"/>
            <a:ext cx="9144000" cy="45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Years at Company</a:t>
            </a:r>
            <a:endParaRPr lang="en-US" dirty="0"/>
          </a:p>
        </p:txBody>
      </p:sp>
      <p:pic>
        <p:nvPicPr>
          <p:cNvPr id="4" name="Picture 3" descr="Screen Shot 2017-11-30 at 6.2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01"/>
            <a:ext cx="9144000" cy="46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Years with Current Manager</a:t>
            </a:r>
            <a:endParaRPr lang="en-US" sz="4400" dirty="0"/>
          </a:p>
        </p:txBody>
      </p:sp>
      <p:pic>
        <p:nvPicPr>
          <p:cNvPr id="4" name="Picture 3" descr="Screen Shot 2017-11-30 at 6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59"/>
            <a:ext cx="9144000" cy="46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 smtClean="0"/>
              <a:t>Company Specific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92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8571" y="685801"/>
            <a:ext cx="7487167" cy="3657599"/>
          </a:xfrm>
        </p:spPr>
        <p:txBody>
          <a:bodyPr>
            <a:noAutofit/>
          </a:bodyPr>
          <a:lstStyle/>
          <a:p>
            <a:r>
              <a:rPr lang="en-US" sz="2800" dirty="0"/>
              <a:t>Only 16% attrition in the data</a:t>
            </a:r>
          </a:p>
          <a:p>
            <a:r>
              <a:rPr lang="en-US" sz="2800" dirty="0"/>
              <a:t>BusinessTravel, OverTime, JobInvolvement, PerformanceRating, seem to be unbalanced. All other Variables seem </a:t>
            </a:r>
            <a:r>
              <a:rPr lang="en-US" sz="2800" dirty="0" smtClean="0"/>
              <a:t>balanced</a:t>
            </a:r>
            <a:endParaRPr lang="en-US" sz="2800" dirty="0"/>
          </a:p>
          <a:p>
            <a:r>
              <a:rPr lang="en-US" sz="2800" dirty="0"/>
              <a:t>YearsAtCompany, YearsInCurrentRole, YearsSinceLastPromotion, YearsWithCurrManager may be skewed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53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0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9144000" cy="46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6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 smtClean="0"/>
              <a:t>Job Satisfaction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0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9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44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7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78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4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6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8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563672" cy="2350008"/>
          </a:xfrm>
        </p:spPr>
        <p:txBody>
          <a:bodyPr/>
          <a:lstStyle/>
          <a:p>
            <a:r>
              <a:rPr lang="en-US" dirty="0" smtClean="0"/>
              <a:t>Interesting Findings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interesting findings from our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77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1-30 at 6.4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46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analysis of the top factors that lead to voluntary employee turnover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0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77240" y="5212543"/>
            <a:ext cx="7543800" cy="1455279"/>
          </a:xfrm>
        </p:spPr>
        <p:txBody>
          <a:bodyPr/>
          <a:lstStyle/>
          <a:p>
            <a:r>
              <a:rPr lang="en-US" sz="2800" dirty="0" smtClean="0"/>
              <a:t>This is similar for Monthly Income vs. Daily Rate, Monthly Rate vs. Daily Rate, &amp; Monthly Income vs. Monthly Rate</a:t>
            </a:r>
            <a:endParaRPr lang="en-US" sz="2800" dirty="0"/>
          </a:p>
        </p:txBody>
      </p:sp>
      <p:pic>
        <p:nvPicPr>
          <p:cNvPr id="13" name="Picture 12" descr="Screen Shot 2017-11-30 at 6.4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861"/>
            <a:ext cx="9144000" cy="45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7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284921"/>
            <a:ext cx="7543800" cy="1506279"/>
          </a:xfrm>
        </p:spPr>
        <p:txBody>
          <a:bodyPr/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sz="3600" dirty="0" smtClean="0"/>
              <a:t>Continuous vs Binary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1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sz="3600" dirty="0" smtClean="0"/>
              <a:t>Logit function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en-US" dirty="0" smtClean="0"/>
              <a:t>Split </a:t>
            </a:r>
            <a:r>
              <a:rPr lang="en-US" dirty="0"/>
              <a:t>the data into </a:t>
            </a:r>
            <a:r>
              <a:rPr lang="en-US" dirty="0" smtClean="0"/>
              <a:t>training </a:t>
            </a:r>
            <a:r>
              <a:rPr lang="en-US" dirty="0"/>
              <a:t>and test </a:t>
            </a:r>
            <a:r>
              <a:rPr lang="en-US" dirty="0" smtClean="0"/>
              <a:t>data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Define null + full models for the training </a:t>
            </a:r>
            <a:r>
              <a:rPr lang="en-US" dirty="0" smtClean="0"/>
              <a:t>data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smtClean="0"/>
              <a:t>ANOVA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Fitting the model using </a:t>
            </a:r>
            <a:r>
              <a:rPr lang="en-US" dirty="0" smtClean="0"/>
              <a:t>STEP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Create Final Training Model with top variables (lowest p-value)</a:t>
            </a:r>
            <a:r>
              <a:rPr lang="en-US" dirty="0" smtClean="0"/>
              <a:t>.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Test Final Training Model Against Test </a:t>
            </a:r>
            <a:r>
              <a:rPr lang="en-US" dirty="0" smtClean="0"/>
              <a:t>data to determine the accuracy </a:t>
            </a:r>
            <a:r>
              <a:rPr lang="en-US" dirty="0"/>
              <a:t>of </a:t>
            </a:r>
            <a:r>
              <a:rPr lang="en-US" dirty="0" smtClean="0"/>
              <a:t>the model. 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Obtain Odd Ratio of covariences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716520" cy="914400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144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 smtClean="0"/>
              <a:t>1. Split data 80/20</a:t>
            </a:r>
            <a:br>
              <a:rPr lang="en-US" sz="2400" dirty="0" smtClean="0"/>
            </a:br>
            <a:r>
              <a:rPr lang="en-US" sz="2400" dirty="0" smtClean="0"/>
              <a:t>2. Define Null &amp; Full Models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99936" cy="961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620"/>
            <a:ext cx="6922581" cy="2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2643</TotalTime>
  <Words>367</Words>
  <Application>Microsoft Macintosh PowerPoint</Application>
  <PresentationFormat>On-screen Show (4:3)</PresentationFormat>
  <Paragraphs>94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Elemental</vt:lpstr>
      <vt:lpstr>Employment Data Analysis</vt:lpstr>
      <vt:lpstr>Our Project</vt:lpstr>
      <vt:lpstr>Initial Observations</vt:lpstr>
      <vt:lpstr>Attrition Analysis</vt:lpstr>
      <vt:lpstr>Regression Analysis</vt:lpstr>
      <vt:lpstr>Linear Regression Continuous vs Binary</vt:lpstr>
      <vt:lpstr>Logistic Regression Logit function</vt:lpstr>
      <vt:lpstr>Model Fitting:  Logistic Regression Experimentation</vt:lpstr>
      <vt:lpstr>Model Fitting:  Logistic Regression Experimentation 1. Split data 80/20 2. Define Null &amp; Full Models </vt:lpstr>
      <vt:lpstr>Model Fitting:  Logistic Regression Experimentation 3. Run ANOVA </vt:lpstr>
      <vt:lpstr>Model Fitting:  Logistic Regression Experimentation 4. Fitting the model using STEP </vt:lpstr>
      <vt:lpstr>Model Fitting:  Logistic Regression Experimentation 5. Create final training model with top variables</vt:lpstr>
      <vt:lpstr>Model Fitting:  Logistic Regression Experimentation 6. Run the model against test data to determine accuracy 7. Run the Model against All data</vt:lpstr>
      <vt:lpstr>Top factors that lead to attrition</vt:lpstr>
      <vt:lpstr>Key Findings</vt:lpstr>
      <vt:lpstr>Job Roles</vt:lpstr>
      <vt:lpstr>Differences between Job Roles</vt:lpstr>
      <vt:lpstr>Education</vt:lpstr>
      <vt:lpstr>Age</vt:lpstr>
      <vt:lpstr>Job Involvement</vt:lpstr>
      <vt:lpstr>Gender</vt:lpstr>
      <vt:lpstr>Monthly Income</vt:lpstr>
      <vt:lpstr>Number of Companies Worked</vt:lpstr>
      <vt:lpstr>Years at Company</vt:lpstr>
      <vt:lpstr>Years with Current Manager</vt:lpstr>
      <vt:lpstr>Company Specifics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Satisfaction</vt:lpstr>
      <vt:lpstr>PowerPoint Presentation</vt:lpstr>
      <vt:lpstr>PowerPoint Presentation</vt:lpstr>
      <vt:lpstr>PowerPoint Presentation</vt:lpstr>
      <vt:lpstr>Interesting Findings</vt:lpstr>
      <vt:lpstr>PowerPoint Presentation</vt:lpstr>
      <vt:lpstr>This is similar for Monthly Income vs. Daily Rate, Monthly Rate vs. Daily Rate, &amp; Monthly Income vs. Monthly Rate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Data Analysis</dc:title>
  <dc:creator>Noelle Brown</dc:creator>
  <cp:lastModifiedBy>Noelle Brown</cp:lastModifiedBy>
  <cp:revision>29</cp:revision>
  <dcterms:created xsi:type="dcterms:W3CDTF">2017-12-01T00:52:51Z</dcterms:created>
  <dcterms:modified xsi:type="dcterms:W3CDTF">2017-12-03T21:05:25Z</dcterms:modified>
</cp:coreProperties>
</file>