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44"/>
  </p:notesMasterIdLst>
  <p:sldIdLst>
    <p:sldId id="256" r:id="rId2"/>
    <p:sldId id="257" r:id="rId3"/>
    <p:sldId id="288" r:id="rId4"/>
    <p:sldId id="258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262" r:id="rId19"/>
    <p:sldId id="263" r:id="rId20"/>
    <p:sldId id="264" r:id="rId21"/>
    <p:sldId id="265" r:id="rId22"/>
    <p:sldId id="266" r:id="rId23"/>
    <p:sldId id="267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A0F6E-A052-C34C-91C2-927C88EDC1DF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70731-5617-3344-A44D-84D28E184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17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2CC7B-1B3D-AA42-9DF7-720BD1909F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88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2CC7B-1B3D-AA42-9DF7-720BD1909F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05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2CC7B-1B3D-AA42-9DF7-720BD1909F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90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2CC7B-1B3D-AA42-9DF7-720BD1909F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00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2CC7B-1B3D-AA42-9DF7-720BD1909F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2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2CC7B-1B3D-AA42-9DF7-720BD1909F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54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2CC7B-1B3D-AA42-9DF7-720BD1909F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62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2CC7B-1B3D-AA42-9DF7-720BD1909F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2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2CC7B-1B3D-AA42-9DF7-720BD1909F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26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Sunday, December 3, 17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Sunday, December 3,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Sunday, December 3,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Sunday, December 3, 17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Sunday, December 3, 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Sunday, December 3, 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Sunday, December 3, 17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Sunday, December 3, 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Sunday, December 3, 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Sunday, December 3, 17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Sunday, December 3, 17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Sunday, December 3,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Employment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599" y="3375491"/>
            <a:ext cx="6720357" cy="685800"/>
          </a:xfrm>
        </p:spPr>
        <p:txBody>
          <a:bodyPr>
            <a:normAutofit/>
          </a:bodyPr>
          <a:lstStyle/>
          <a:p>
            <a:r>
              <a:rPr lang="en-US" dirty="0"/>
              <a:t>By Ann Nelson, Noelle Brown, and William Gonzalez</a:t>
            </a:r>
          </a:p>
        </p:txBody>
      </p:sp>
    </p:spTree>
    <p:extLst>
      <p:ext uri="{BB962C8B-B14F-4D97-AF65-F5344CB8AC3E}">
        <p14:creationId xmlns:p14="http://schemas.microsoft.com/office/powerpoint/2010/main" val="25689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75488" indent="-457200">
              <a:buFont typeface="+mj-lt"/>
              <a:buAutoNum type="arabicPeriod"/>
            </a:pPr>
            <a:r>
              <a:rPr lang="en-US" dirty="0"/>
              <a:t>Split the data into training and test data</a:t>
            </a:r>
          </a:p>
          <a:p>
            <a:pPr marL="475488" indent="-457200">
              <a:buFont typeface="+mj-lt"/>
              <a:buAutoNum type="arabicPeriod"/>
            </a:pPr>
            <a:r>
              <a:rPr lang="en-US" dirty="0"/>
              <a:t>Define null + full models for the training data</a:t>
            </a:r>
          </a:p>
          <a:p>
            <a:pPr marL="475488" indent="-457200">
              <a:buFont typeface="+mj-lt"/>
              <a:buAutoNum type="arabicPeriod"/>
            </a:pPr>
            <a:r>
              <a:rPr lang="en-US" dirty="0"/>
              <a:t>Run ANOVA</a:t>
            </a:r>
          </a:p>
          <a:p>
            <a:pPr marL="475488" indent="-457200">
              <a:buFont typeface="+mj-lt"/>
              <a:buAutoNum type="arabicPeriod"/>
            </a:pPr>
            <a:r>
              <a:rPr lang="en-US" dirty="0"/>
              <a:t>Fitting the model using STEP</a:t>
            </a:r>
          </a:p>
          <a:p>
            <a:pPr marL="475488" indent="-457200">
              <a:buFont typeface="+mj-lt"/>
              <a:buAutoNum type="arabicPeriod"/>
            </a:pPr>
            <a:r>
              <a:rPr lang="en-US" dirty="0"/>
              <a:t>Create Final Training Model with top variables (lowest p-value).</a:t>
            </a:r>
          </a:p>
          <a:p>
            <a:pPr marL="475488" indent="-457200">
              <a:buFont typeface="+mj-lt"/>
              <a:buAutoNum type="arabicPeriod"/>
            </a:pPr>
            <a:r>
              <a:rPr lang="en-US" dirty="0"/>
              <a:t>Test Final Training Model Against Test data to determine the accuracy of the model. </a:t>
            </a:r>
          </a:p>
          <a:p>
            <a:pPr marL="475488" indent="-457200">
              <a:buFont typeface="+mj-lt"/>
              <a:buAutoNum type="arabicPeriod"/>
            </a:pPr>
            <a:r>
              <a:rPr lang="en-US" dirty="0"/>
              <a:t>Obtain Odd Ratio of covariences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716520" cy="914400"/>
          </a:xfrm>
        </p:spPr>
        <p:txBody>
          <a:bodyPr/>
          <a:lstStyle/>
          <a:p>
            <a:r>
              <a:rPr lang="en-US" dirty="0"/>
              <a:t>Model Fitting: </a:t>
            </a:r>
            <a:br>
              <a:rPr lang="en-US" dirty="0"/>
            </a:br>
            <a:r>
              <a:rPr lang="en-US" sz="3600" dirty="0"/>
              <a:t>Logistic Regression Experimentation</a:t>
            </a:r>
          </a:p>
        </p:txBody>
      </p:sp>
    </p:spTree>
    <p:extLst>
      <p:ext uri="{BB962C8B-B14F-4D97-AF65-F5344CB8AC3E}">
        <p14:creationId xmlns:p14="http://schemas.microsoft.com/office/powerpoint/2010/main" val="3353709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4910" y="4152602"/>
            <a:ext cx="7716520" cy="2014282"/>
          </a:xfrm>
        </p:spPr>
        <p:txBody>
          <a:bodyPr/>
          <a:lstStyle/>
          <a:p>
            <a:r>
              <a:rPr lang="en-US" dirty="0"/>
              <a:t>Model Fitting: </a:t>
            </a:r>
            <a:br>
              <a:rPr lang="en-US" dirty="0"/>
            </a:br>
            <a:r>
              <a:rPr lang="en-US" sz="3600" dirty="0"/>
              <a:t>Logistic Regression Experimentation</a:t>
            </a:r>
            <a:br>
              <a:rPr lang="en-US" sz="3600" dirty="0"/>
            </a:br>
            <a:r>
              <a:rPr lang="en-US" sz="2400" dirty="0"/>
              <a:t>1. Split data 80/20</a:t>
            </a:r>
            <a:br>
              <a:rPr lang="en-US" sz="2400" dirty="0"/>
            </a:br>
            <a:r>
              <a:rPr lang="en-US" sz="2400" dirty="0"/>
              <a:t>2. Define Null &amp; Full Models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99936" cy="9616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8620"/>
            <a:ext cx="6922581" cy="240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11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4910" y="4152602"/>
            <a:ext cx="7716520" cy="2014282"/>
          </a:xfrm>
        </p:spPr>
        <p:txBody>
          <a:bodyPr/>
          <a:lstStyle/>
          <a:p>
            <a:r>
              <a:rPr lang="en-US" dirty="0"/>
              <a:t>Model Fitting: </a:t>
            </a:r>
            <a:br>
              <a:rPr lang="en-US" dirty="0"/>
            </a:br>
            <a:r>
              <a:rPr lang="en-US" sz="3600" dirty="0"/>
              <a:t>Logistic Regression Experimentation</a:t>
            </a:r>
            <a:br>
              <a:rPr lang="en-US" sz="3600" dirty="0"/>
            </a:br>
            <a:r>
              <a:rPr lang="en-US" sz="2400" dirty="0"/>
              <a:t>3. Run ANOVA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69442" cy="405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442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4910" y="4152602"/>
            <a:ext cx="7716520" cy="2014282"/>
          </a:xfrm>
        </p:spPr>
        <p:txBody>
          <a:bodyPr/>
          <a:lstStyle/>
          <a:p>
            <a:r>
              <a:rPr lang="en-US" dirty="0"/>
              <a:t>Model Fitting: </a:t>
            </a:r>
            <a:br>
              <a:rPr lang="en-US" dirty="0"/>
            </a:br>
            <a:r>
              <a:rPr lang="en-US" sz="3600" dirty="0"/>
              <a:t>Logistic Regression Experimentation</a:t>
            </a:r>
            <a:br>
              <a:rPr lang="en-US" sz="3600" dirty="0"/>
            </a:br>
            <a:r>
              <a:rPr lang="en-US" sz="2400" dirty="0"/>
              <a:t>4. Fitting the model using STEP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46724" cy="383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54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4910" y="4152602"/>
            <a:ext cx="7716520" cy="2014282"/>
          </a:xfrm>
        </p:spPr>
        <p:txBody>
          <a:bodyPr/>
          <a:lstStyle/>
          <a:p>
            <a:r>
              <a:rPr lang="en-US" dirty="0"/>
              <a:t>Model Fitting: </a:t>
            </a:r>
            <a:br>
              <a:rPr lang="en-US" dirty="0"/>
            </a:br>
            <a:r>
              <a:rPr lang="en-US" sz="3600" dirty="0"/>
              <a:t>Logistic Regression Experimentation</a:t>
            </a:r>
            <a:br>
              <a:rPr lang="en-US" sz="3600" dirty="0"/>
            </a:br>
            <a:r>
              <a:rPr lang="en-US" sz="2400" dirty="0"/>
              <a:t>5. Create final training model with top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89232" cy="8293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1741"/>
            <a:ext cx="6306344" cy="282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21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4910" y="4152602"/>
            <a:ext cx="7716520" cy="2014282"/>
          </a:xfrm>
        </p:spPr>
        <p:txBody>
          <a:bodyPr/>
          <a:lstStyle/>
          <a:p>
            <a:r>
              <a:rPr lang="en-US" dirty="0"/>
              <a:t>Model Fitting: </a:t>
            </a:r>
            <a:br>
              <a:rPr lang="en-US" dirty="0"/>
            </a:br>
            <a:r>
              <a:rPr lang="en-US" sz="3600" dirty="0"/>
              <a:t>Logistic Regression Experimentation</a:t>
            </a:r>
            <a:br>
              <a:rPr lang="en-US" sz="3600" dirty="0"/>
            </a:br>
            <a:r>
              <a:rPr lang="en-US" sz="2400" dirty="0"/>
              <a:t>6. Run the model against test data to determine accuracy</a:t>
            </a:r>
            <a:br>
              <a:rPr lang="en-US" sz="2400" dirty="0"/>
            </a:br>
            <a:r>
              <a:rPr lang="en-US" sz="2400" dirty="0"/>
              <a:t>7. Run the Model against All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71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5334000"/>
            <a:ext cx="7543800" cy="914400"/>
          </a:xfrm>
        </p:spPr>
        <p:txBody>
          <a:bodyPr/>
          <a:lstStyle/>
          <a:p>
            <a:r>
              <a:rPr lang="en-US" sz="4000" dirty="0"/>
              <a:t>Top factors that lead to attrition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986301"/>
              </p:ext>
            </p:extLst>
          </p:nvPr>
        </p:nvGraphicFramePr>
        <p:xfrm>
          <a:off x="1524000" y="664341"/>
          <a:ext cx="6096000" cy="4719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Odds</a:t>
                      </a:r>
                      <a:r>
                        <a:rPr lang="en-US" baseline="0" dirty="0"/>
                        <a:t> Ratio of Leaving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Sales Representative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8.367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 Overtime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5.343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Travel Frequently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4.787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Laboratory Technician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Human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Sales Executive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Travel Rarely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Research Scientist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Companies Worked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Distance from</a:t>
                      </a:r>
                      <a:r>
                        <a:rPr lang="en-US" baseline="0" dirty="0"/>
                        <a:t> 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471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58257" y="685801"/>
            <a:ext cx="7171343" cy="3657599"/>
          </a:xfrm>
        </p:spPr>
        <p:txBody>
          <a:bodyPr>
            <a:noAutofit/>
          </a:bodyPr>
          <a:lstStyle/>
          <a:p>
            <a:r>
              <a:rPr lang="en-US" sz="2800" u="sng" dirty="0"/>
              <a:t>Sales Representatives</a:t>
            </a:r>
            <a:r>
              <a:rPr lang="en-US" sz="2800" dirty="0"/>
              <a:t> (8 times more likely to have Attrition than any other category)</a:t>
            </a:r>
          </a:p>
          <a:p>
            <a:r>
              <a:rPr lang="en-US" sz="2800" u="sng" dirty="0"/>
              <a:t>Working Overtime</a:t>
            </a:r>
            <a:r>
              <a:rPr lang="en-US" sz="2800" dirty="0"/>
              <a:t> (5 times more likely)</a:t>
            </a:r>
          </a:p>
          <a:p>
            <a:r>
              <a:rPr lang="en-US" sz="2800" u="sng" dirty="0"/>
              <a:t>Travel frequently</a:t>
            </a:r>
            <a:r>
              <a:rPr lang="en-US" sz="2800" dirty="0"/>
              <a:t> (4 times more likely) </a:t>
            </a:r>
          </a:p>
          <a:p>
            <a:r>
              <a:rPr lang="en-US" sz="2800" dirty="0"/>
              <a:t>Job Roles like </a:t>
            </a:r>
            <a:r>
              <a:rPr lang="en-US" sz="2800" u="sng" dirty="0"/>
              <a:t>Lab technician</a:t>
            </a:r>
            <a:r>
              <a:rPr lang="en-US" sz="2800" dirty="0"/>
              <a:t> and </a:t>
            </a:r>
            <a:r>
              <a:rPr lang="en-US" sz="2800" u="sng" dirty="0"/>
              <a:t>HR</a:t>
            </a:r>
            <a:r>
              <a:rPr lang="en-US" sz="2800" dirty="0"/>
              <a:t> are more likely to leave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</p:spTree>
    <p:extLst>
      <p:ext uri="{BB962C8B-B14F-4D97-AF65-F5344CB8AC3E}">
        <p14:creationId xmlns:p14="http://schemas.microsoft.com/office/powerpoint/2010/main" val="2326927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1999" y="4267368"/>
            <a:ext cx="4476095" cy="1183312"/>
          </a:xfrm>
        </p:spPr>
        <p:txBody>
          <a:bodyPr>
            <a:normAutofit/>
          </a:bodyPr>
          <a:lstStyle/>
          <a:p>
            <a:r>
              <a:rPr lang="en-US" dirty="0"/>
              <a:t>Job Role Specific Trends</a:t>
            </a:r>
          </a:p>
          <a:p>
            <a:r>
              <a:rPr lang="en-US" i="1" dirty="0"/>
              <a:t>Note: All analysis has been performed on employees only (No attrition participants)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Roles</a:t>
            </a:r>
          </a:p>
        </p:txBody>
      </p:sp>
    </p:spTree>
    <p:extLst>
      <p:ext uri="{BB962C8B-B14F-4D97-AF65-F5344CB8AC3E}">
        <p14:creationId xmlns:p14="http://schemas.microsoft.com/office/powerpoint/2010/main" val="111317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400800" y="1209675"/>
            <a:ext cx="2590800" cy="4459598"/>
          </a:xfrm>
        </p:spPr>
        <p:txBody>
          <a:bodyPr>
            <a:noAutofit/>
          </a:bodyPr>
          <a:lstStyle/>
          <a:p>
            <a:r>
              <a:rPr lang="en-US" sz="2000" b="1" dirty="0"/>
              <a:t>Linear Regression Modeling </a:t>
            </a:r>
            <a:endParaRPr lang="en-US" sz="2000" dirty="0"/>
          </a:p>
          <a:p>
            <a:pPr marL="342900" indent="-342900">
              <a:buFont typeface="Arial" pitchFamily="2" charset="2"/>
              <a:buChar char="•"/>
            </a:pPr>
            <a:r>
              <a:rPr lang="en-US" sz="2000" b="1" dirty="0"/>
              <a:t>Education Field, Age</a:t>
            </a:r>
            <a:endParaRPr lang="en-US" sz="2000" dirty="0"/>
          </a:p>
          <a:p>
            <a:pPr marL="342900" indent="-342900">
              <a:buFont typeface="Arial" pitchFamily="2" charset="2"/>
              <a:buChar char="•"/>
            </a:pPr>
            <a:r>
              <a:rPr lang="en-US" sz="2000" b="1" dirty="0"/>
              <a:t>Job Involvement</a:t>
            </a:r>
            <a:endParaRPr lang="en-US" sz="2000" dirty="0"/>
          </a:p>
          <a:p>
            <a:pPr marL="342900" indent="-342900">
              <a:buFont typeface="Arial" pitchFamily="2" charset="2"/>
              <a:buChar char="•"/>
            </a:pPr>
            <a:r>
              <a:rPr lang="en-US" sz="2000" b="1" dirty="0"/>
              <a:t> Gender</a:t>
            </a:r>
            <a:endParaRPr lang="en-US" sz="2000" dirty="0"/>
          </a:p>
          <a:p>
            <a:pPr marL="342900" indent="-342900">
              <a:buFont typeface="Arial" pitchFamily="2" charset="2"/>
              <a:buChar char="•"/>
            </a:pPr>
            <a:r>
              <a:rPr lang="en-US" sz="2000" b="1" dirty="0"/>
              <a:t> Job Level</a:t>
            </a:r>
            <a:endParaRPr lang="en-US" sz="2000" dirty="0"/>
          </a:p>
          <a:p>
            <a:pPr marL="342900" indent="-342900">
              <a:buFont typeface="Arial" pitchFamily="2" charset="2"/>
              <a:buChar char="•"/>
            </a:pPr>
            <a:r>
              <a:rPr lang="en-US" sz="2000" b="1" dirty="0"/>
              <a:t> Monthly Income</a:t>
            </a:r>
            <a:endParaRPr lang="en-US" sz="2000" dirty="0"/>
          </a:p>
          <a:p>
            <a:pPr marL="342900" indent="-342900">
              <a:buFont typeface="Arial" pitchFamily="2" charset="2"/>
              <a:buChar char="•"/>
            </a:pPr>
            <a:r>
              <a:rPr lang="en-US" sz="2000" b="1" dirty="0"/>
              <a:t>,Number of Companies Worked</a:t>
            </a:r>
            <a:endParaRPr lang="en-US" sz="2000" dirty="0"/>
          </a:p>
          <a:p>
            <a:pPr marL="342900" indent="-342900">
              <a:buFont typeface="Arial" pitchFamily="2" charset="2"/>
              <a:buChar char="•"/>
            </a:pPr>
            <a:r>
              <a:rPr lang="en-US" sz="2000" b="1" dirty="0"/>
              <a:t>Years At Company </a:t>
            </a:r>
            <a:endParaRPr lang="en-US" sz="2000" dirty="0"/>
          </a:p>
          <a:p>
            <a:pPr marL="342900" indent="-342900">
              <a:buFont typeface="Arial" pitchFamily="2" charset="2"/>
              <a:buChar char="•"/>
            </a:pPr>
            <a:r>
              <a:rPr lang="en-US" sz="2000" b="1" dirty="0"/>
              <a:t> Years with Current Manager 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9055" y="5019675"/>
            <a:ext cx="7543800" cy="914400"/>
          </a:xfrm>
        </p:spPr>
        <p:txBody>
          <a:bodyPr/>
          <a:lstStyle/>
          <a:p>
            <a:r>
              <a:rPr lang="en-US" sz="4400" dirty="0"/>
              <a:t>Differences between Job Roles</a:t>
            </a:r>
          </a:p>
        </p:txBody>
      </p:sp>
      <p:pic>
        <p:nvPicPr>
          <p:cNvPr id="7" name="Picture 6" descr="Screen Shot 2017-11-30 at 6.18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55" y="1427666"/>
            <a:ext cx="6012790" cy="294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6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 analysis of </a:t>
            </a:r>
            <a:r>
              <a:rPr lang="en-US" sz="3200" dirty="0" err="1"/>
              <a:t>DDSAnalytics</a:t>
            </a:r>
            <a:r>
              <a:rPr lang="en-US" sz="3200" dirty="0"/>
              <a:t> of the top factors that lead to attrition, job specific roles, &amp; other interesting trends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81490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</p:txBody>
      </p:sp>
      <p:pic>
        <p:nvPicPr>
          <p:cNvPr id="4" name="Picture 3" descr="Screen Shot 2017-11-30 at 6.18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97"/>
            <a:ext cx="9144000" cy="456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17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</a:t>
            </a:r>
          </a:p>
        </p:txBody>
      </p:sp>
      <p:pic>
        <p:nvPicPr>
          <p:cNvPr id="4" name="Picture 3" descr="Screen Shot 2017-11-30 at 6.23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125"/>
            <a:ext cx="9144000" cy="463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41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Involvement</a:t>
            </a:r>
          </a:p>
        </p:txBody>
      </p:sp>
      <p:pic>
        <p:nvPicPr>
          <p:cNvPr id="5" name="Picture 4" descr="Screen Shot 2017-11-30 at 6.25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626"/>
            <a:ext cx="9144000" cy="449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93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</a:t>
            </a:r>
          </a:p>
        </p:txBody>
      </p:sp>
      <p:pic>
        <p:nvPicPr>
          <p:cNvPr id="4" name="Picture 3" descr="Screen Shot 2017-11-30 at 6.24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826"/>
            <a:ext cx="9144000" cy="451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10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Income</a:t>
            </a:r>
          </a:p>
        </p:txBody>
      </p:sp>
      <p:pic>
        <p:nvPicPr>
          <p:cNvPr id="4" name="Picture 3" descr="Screen Shot 2017-11-30 at 6.26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659"/>
            <a:ext cx="9144000" cy="462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25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Number of Companies Worked</a:t>
            </a:r>
          </a:p>
        </p:txBody>
      </p:sp>
      <p:pic>
        <p:nvPicPr>
          <p:cNvPr id="4" name="Picture 3" descr="Screen Shot 2017-11-30 at 6.27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644"/>
            <a:ext cx="9144000" cy="458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22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Years at Company</a:t>
            </a:r>
          </a:p>
        </p:txBody>
      </p:sp>
      <p:pic>
        <p:nvPicPr>
          <p:cNvPr id="4" name="Picture 3" descr="Screen Shot 2017-11-30 at 6.27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401"/>
            <a:ext cx="9144000" cy="467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99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Years with Current Manager</a:t>
            </a:r>
          </a:p>
        </p:txBody>
      </p:sp>
      <p:pic>
        <p:nvPicPr>
          <p:cNvPr id="4" name="Picture 3" descr="Screen Shot 2017-11-30 at 6.28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659"/>
            <a:ext cx="9144000" cy="469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19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1999" y="4267368"/>
            <a:ext cx="4476095" cy="1183312"/>
          </a:xfrm>
        </p:spPr>
        <p:txBody>
          <a:bodyPr>
            <a:normAutofit/>
          </a:bodyPr>
          <a:lstStyle/>
          <a:p>
            <a:r>
              <a:rPr lang="en-US" dirty="0"/>
              <a:t>Company Specific Trends</a:t>
            </a:r>
          </a:p>
          <a:p>
            <a:r>
              <a:rPr lang="en-US" i="1" dirty="0"/>
              <a:t>Note: All analysis has been performed on employees only (No attrition participants)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Specifics</a:t>
            </a:r>
          </a:p>
        </p:txBody>
      </p:sp>
    </p:spTree>
    <p:extLst>
      <p:ext uri="{BB962C8B-B14F-4D97-AF65-F5344CB8AC3E}">
        <p14:creationId xmlns:p14="http://schemas.microsoft.com/office/powerpoint/2010/main" val="3980992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30 at 6.31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0300"/>
            <a:ext cx="9144000" cy="459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5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</a:t>
            </a:r>
          </a:p>
        </p:txBody>
      </p:sp>
      <p:pic>
        <p:nvPicPr>
          <p:cNvPr id="3" name="Picture 2" descr="Screen Shot 2017-11-30 at 7.18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185"/>
            <a:ext cx="9144000" cy="354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21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30 at 6.31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0300"/>
            <a:ext cx="9144000" cy="458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80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30 at 6.32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0300"/>
            <a:ext cx="9144000" cy="457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21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30 at 6.32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8400"/>
            <a:ext cx="9144000" cy="451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55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30 at 6.3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9144000" cy="562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50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30 at 6.35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300"/>
            <a:ext cx="9144000" cy="433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09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30 at 6.35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4900"/>
            <a:ext cx="9144000" cy="464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86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1999" y="4267368"/>
            <a:ext cx="4476095" cy="1183312"/>
          </a:xfrm>
        </p:spPr>
        <p:txBody>
          <a:bodyPr>
            <a:normAutofit/>
          </a:bodyPr>
          <a:lstStyle/>
          <a:p>
            <a:r>
              <a:rPr lang="en-US" dirty="0"/>
              <a:t>Job Satisfaction Trends</a:t>
            </a:r>
          </a:p>
          <a:p>
            <a:r>
              <a:rPr lang="en-US" i="1" dirty="0"/>
              <a:t>Note: All analysis has been performed on employees only (No attrition participants)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Satisfaction</a:t>
            </a:r>
          </a:p>
        </p:txBody>
      </p:sp>
    </p:spTree>
    <p:extLst>
      <p:ext uri="{BB962C8B-B14F-4D97-AF65-F5344CB8AC3E}">
        <p14:creationId xmlns:p14="http://schemas.microsoft.com/office/powerpoint/2010/main" val="1435503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30 at 6.39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44931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CBCF9E3-88C2-409C-AE53-701F95AE790A}"/>
              </a:ext>
            </a:extLst>
          </p:cNvPr>
          <p:cNvSpPr txBox="1"/>
          <p:nvPr/>
        </p:nvSpPr>
        <p:spPr>
          <a:xfrm>
            <a:off x="0" y="1476375"/>
            <a:ext cx="9458322" cy="369888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Job Satisfaction Increases with Decreasing Hourly Salary</a:t>
            </a:r>
          </a:p>
        </p:txBody>
      </p:sp>
    </p:spTree>
    <p:extLst>
      <p:ext uri="{BB962C8B-B14F-4D97-AF65-F5344CB8AC3E}">
        <p14:creationId xmlns:p14="http://schemas.microsoft.com/office/powerpoint/2010/main" val="1434175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30 at 6.39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0300"/>
            <a:ext cx="9144000" cy="457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785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30 at 6.40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469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0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18571" y="685801"/>
            <a:ext cx="7487167" cy="4190999"/>
          </a:xfrm>
        </p:spPr>
        <p:txBody>
          <a:bodyPr>
            <a:noAutofit/>
          </a:bodyPr>
          <a:lstStyle/>
          <a:p>
            <a:r>
              <a:rPr lang="en-US" sz="2400" dirty="0"/>
              <a:t>Only 16% attrition in the data</a:t>
            </a:r>
          </a:p>
          <a:p>
            <a:r>
              <a:rPr lang="en-US" sz="2400" dirty="0"/>
              <a:t>BusinessTravel, OverTime, JobInvolvement, PerformanceRating, seem to be unbalanced. All other Variables seem balanced</a:t>
            </a:r>
          </a:p>
          <a:p>
            <a:r>
              <a:rPr lang="en-US" sz="2400" dirty="0"/>
              <a:t>YearsAtCompany, YearsInCurrentRole, YearsSinceLastPromotion, YearsWithCurrManager may be skewed</a:t>
            </a:r>
          </a:p>
          <a:p>
            <a:r>
              <a:rPr lang="en-US" sz="2400" dirty="0"/>
              <a:t>No correlation between Monthly Income vs. Daily Rate, Monthly Rate vs. Daily Rate, &amp; Monthly Income vs. Monthly Rate,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Observations</a:t>
            </a:r>
          </a:p>
        </p:txBody>
      </p:sp>
    </p:spTree>
    <p:extLst>
      <p:ext uri="{BB962C8B-B14F-4D97-AF65-F5344CB8AC3E}">
        <p14:creationId xmlns:p14="http://schemas.microsoft.com/office/powerpoint/2010/main" val="3403353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563672" cy="2350008"/>
          </a:xfrm>
        </p:spPr>
        <p:txBody>
          <a:bodyPr/>
          <a:lstStyle/>
          <a:p>
            <a:r>
              <a:rPr lang="en-US" dirty="0"/>
              <a:t>Interesting Findings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interesting findings from our analysis</a:t>
            </a:r>
          </a:p>
        </p:txBody>
      </p:sp>
    </p:spTree>
    <p:extLst>
      <p:ext uri="{BB962C8B-B14F-4D97-AF65-F5344CB8AC3E}">
        <p14:creationId xmlns:p14="http://schemas.microsoft.com/office/powerpoint/2010/main" val="10812778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11-30 at 6.41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500"/>
            <a:ext cx="9144000" cy="469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438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77240" y="5212543"/>
            <a:ext cx="7543800" cy="1455279"/>
          </a:xfrm>
        </p:spPr>
        <p:txBody>
          <a:bodyPr/>
          <a:lstStyle/>
          <a:p>
            <a:r>
              <a:rPr lang="en-US" sz="2800" dirty="0"/>
              <a:t>This is similar for Monthly Income vs. Daily Rate, Monthly Rate vs. Daily Rate, &amp; Monthly Income vs. Monthly Rate</a:t>
            </a:r>
          </a:p>
        </p:txBody>
      </p:sp>
      <p:pic>
        <p:nvPicPr>
          <p:cNvPr id="13" name="Picture 12" descr="Screen Shot 2017-11-30 at 6.43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861"/>
            <a:ext cx="9144000" cy="458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1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50262" y="685801"/>
            <a:ext cx="7179338" cy="4190999"/>
          </a:xfrm>
        </p:spPr>
        <p:txBody>
          <a:bodyPr>
            <a:noAutofit/>
          </a:bodyPr>
          <a:lstStyle/>
          <a:p>
            <a:r>
              <a:rPr lang="en-US" sz="3200" dirty="0"/>
              <a:t>Top 3 factors that lead to attrition are:</a:t>
            </a:r>
          </a:p>
          <a:p>
            <a:pPr lvl="1"/>
            <a:r>
              <a:rPr lang="en-US" sz="2800" dirty="0"/>
              <a:t>Sales Representative</a:t>
            </a:r>
          </a:p>
          <a:p>
            <a:pPr lvl="1"/>
            <a:r>
              <a:rPr lang="en-US" sz="2800" dirty="0"/>
              <a:t>Working Overtime</a:t>
            </a:r>
          </a:p>
          <a:p>
            <a:pPr lvl="1"/>
            <a:r>
              <a:rPr lang="en-US" sz="2800" dirty="0"/>
              <a:t>Travelling Frequently</a:t>
            </a:r>
          </a:p>
          <a:p>
            <a:r>
              <a:rPr lang="en-US" sz="3200" dirty="0"/>
              <a:t>Other findings include job specific trends, company specific trends, and other interesting trends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45138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 analysis of the top factors that lead to voluntary employee turnover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Analysis</a:t>
            </a:r>
          </a:p>
        </p:txBody>
      </p:sp>
    </p:spTree>
    <p:extLst>
      <p:ext uri="{BB962C8B-B14F-4D97-AF65-F5344CB8AC3E}">
        <p14:creationId xmlns:p14="http://schemas.microsoft.com/office/powerpoint/2010/main" val="376998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80711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90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4284921"/>
            <a:ext cx="7543800" cy="1506279"/>
          </a:xfrm>
        </p:spPr>
        <p:txBody>
          <a:bodyPr/>
          <a:lstStyle/>
          <a:p>
            <a:r>
              <a:rPr lang="en-US" dirty="0"/>
              <a:t>Linear Regression</a:t>
            </a:r>
            <a:br>
              <a:rPr lang="en-US" dirty="0"/>
            </a:br>
            <a:r>
              <a:rPr lang="en-US" sz="3600" dirty="0"/>
              <a:t>Continuous vs Binary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80711" cy="398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6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br>
              <a:rPr lang="en-US" dirty="0"/>
            </a:br>
            <a:r>
              <a:rPr lang="en-US" sz="3600" dirty="0"/>
              <a:t>Logit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80711" cy="398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38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185</TotalTime>
  <Words>454</Words>
  <Application>Microsoft Macintosh PowerPoint</Application>
  <PresentationFormat>On-screen Show (4:3)</PresentationFormat>
  <Paragraphs>104</Paragraphs>
  <Slides>42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Elemental</vt:lpstr>
      <vt:lpstr>Employment Data Analysis</vt:lpstr>
      <vt:lpstr>Introduction</vt:lpstr>
      <vt:lpstr>Our Project</vt:lpstr>
      <vt:lpstr>Initial Observations</vt:lpstr>
      <vt:lpstr>Findings</vt:lpstr>
      <vt:lpstr>Attrition Analysis</vt:lpstr>
      <vt:lpstr>Regression Analysis</vt:lpstr>
      <vt:lpstr>Linear Regression Continuous vs Binary</vt:lpstr>
      <vt:lpstr>Logistic Regression Logit function</vt:lpstr>
      <vt:lpstr>Model Fitting:  Logistic Regression Experimentation</vt:lpstr>
      <vt:lpstr>Model Fitting:  Logistic Regression Experimentation 1. Split data 80/20 2. Define Null &amp; Full Models </vt:lpstr>
      <vt:lpstr>Model Fitting:  Logistic Regression Experimentation 3. Run ANOVA </vt:lpstr>
      <vt:lpstr>Model Fitting:  Logistic Regression Experimentation 4. Fitting the model using STEP </vt:lpstr>
      <vt:lpstr>Model Fitting:  Logistic Regression Experimentation 5. Create final training model with top variables</vt:lpstr>
      <vt:lpstr>Model Fitting:  Logistic Regression Experimentation 6. Run the model against test data to determine accuracy 7. Run the Model against All data</vt:lpstr>
      <vt:lpstr>Top factors that lead to attrition</vt:lpstr>
      <vt:lpstr>Key Findings</vt:lpstr>
      <vt:lpstr>Job Roles</vt:lpstr>
      <vt:lpstr>Differences between Job Roles</vt:lpstr>
      <vt:lpstr>Education</vt:lpstr>
      <vt:lpstr>Age</vt:lpstr>
      <vt:lpstr>Job Involvement</vt:lpstr>
      <vt:lpstr>Gender</vt:lpstr>
      <vt:lpstr>Monthly Income</vt:lpstr>
      <vt:lpstr>Number of Companies Worked</vt:lpstr>
      <vt:lpstr>Years at Company</vt:lpstr>
      <vt:lpstr>Years with Current Manager</vt:lpstr>
      <vt:lpstr>Company Specifics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Job Satisfaction</vt:lpstr>
      <vt:lpstr>PowerPoint Presentation</vt:lpstr>
      <vt:lpstr>PowerPoint Presentation</vt:lpstr>
      <vt:lpstr>PowerPoint Presentation</vt:lpstr>
      <vt:lpstr>Interesting Findings</vt:lpstr>
      <vt:lpstr>PowerPoint Presentation</vt:lpstr>
      <vt:lpstr>This is similar for Monthly Income vs. Daily Rate, Monthly Rate vs. Daily Rate, &amp; Monthly Income vs. Monthly Rate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Employment Data Analysis</dc:title>
  <dc:creator>Noelle Brown</dc:creator>
  <cp:lastModifiedBy>Noelle Brown</cp:lastModifiedBy>
  <cp:revision>37</cp:revision>
  <dcterms:created xsi:type="dcterms:W3CDTF">2017-12-01T00:52:51Z</dcterms:created>
  <dcterms:modified xsi:type="dcterms:W3CDTF">2017-12-03T20:58:08Z</dcterms:modified>
</cp:coreProperties>
</file>