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54DD-783C-4E83-98CC-1001DCBAF96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94C5-AAA8-4355-8514-FB3C5A936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16C07-5570-4111-8960-D73183BBF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F95699-E783-4D09-AF12-F7FE2F33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99ADD-BF27-4694-9545-D67EB0C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1F072-6715-4D45-ABE3-86E596BB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6A553-79F0-406E-8997-5EEEBE4B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F4301-5E9C-4209-B446-DD00FD00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660F36-7505-448D-B3E7-E5BDA6C9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18902A-75D8-452F-A68A-8F61646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47F61-D5CB-45A1-94B5-BFBB9DD5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E9133-A24B-485D-8E18-B312719D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8BDB1B-93BF-4F54-974F-411104823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FEECA5-842E-4422-AA7A-D8736D90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818FE-7E5D-42B6-A5E4-FCCB1B4E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458CC-8914-4D3B-80EC-9D89B99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A7B18-B676-4EAC-958D-719E66D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024BA-62F3-4B55-966F-6C9AD969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35ECF-2064-4E30-9973-47A1EE34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2D32A-891E-4A8C-8B6B-8809BC5C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26B29-6BB8-44D3-A149-6D9488E4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16E4A-D6DC-44B9-AED4-F292AC5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1AD51-EBBD-43F7-879C-DB5D73F1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516E3-8441-437C-A95E-88347503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553E6-FC6A-492B-8F6B-5C52754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596083-BE05-4641-9AF2-16F1F45C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69558-857C-4AC9-81FD-1004D84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9BFFE-5EBC-4DF8-9D56-069F50F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87258-6965-4522-9F3A-4622FB5CD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973FBC-9F7E-41C7-9FA7-CD6607CF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734C0-15DB-453D-BD1C-88611FDA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E6901-9BFC-4FAA-BCE3-B92C65F4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04CEDE-4067-4E60-885F-AA7CEABC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62E4E-D0E8-4709-A784-3CD6F059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91E337-2778-4F7B-8AB5-86200C03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0D72D-313D-46B5-8173-F6DB7DA5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05A4A0-2B13-4A8C-8CB5-D5C5A8F7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607F-43C4-4413-A0EE-394B8023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071191-970F-46A7-B41B-9F46E4AA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6A4C3D-08D8-4281-9A96-C899CB0B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4713A1-C593-47D5-8139-DBFEA246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C17F-F2DE-44F9-9850-14E98C95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08B204-2D41-4F74-9694-0032B411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582ABB-E957-467F-A1B4-62C7190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D3AE6B-361A-437A-B56B-9AF414B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02E6C9-EE19-4EB5-9063-C34DD9DE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39998A-1D04-4D69-AFA3-542CEF4F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AA5FAB-D8F5-4E48-A000-2F79FA48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A929C-41FC-43D3-9950-88488AFD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AAD05-70BF-4AA4-9F0C-4E1CD614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51F581-C24E-4D1B-AB95-34BD6FAF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07750D-EB31-42AF-98DA-54DD33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1C1E9B-EB7A-4855-BE5A-DBB25734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4A1B5B-32EE-4EEE-80B1-B658CAF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1DDC4-42D1-4D82-A38B-22F824C8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CFA19B-AD37-4168-A79A-642F9B4A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A8228A-FA4A-4027-9279-5308FA34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004443-3F6C-4AF4-A50A-F34326A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D54CE-8F12-49D0-979D-E5C8E2EE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57C5E-267C-4191-B279-3FDD8AF1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446C69-345B-42E4-A9C3-16BFCEA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6075BD-7CCF-4E10-A036-4C52FF3F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7C2B7-1B65-41A0-B5F0-51DAD4DC4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42A6-9862-4403-AD79-4A11B1B9CA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8D9D3-FE17-494C-8E15-4EB95AA37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DA354-E959-41F9-9617-8123B3A7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3358-BB5C-4778-82CB-3A0EE5B85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9A572-51C1-4E1F-B2D4-A355F2A2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C00000"/>
                </a:solidFill>
              </a:rPr>
              <a:t>PIQÛRES DE RAPPELS</a:t>
            </a:r>
          </a:p>
        </p:txBody>
      </p:sp>
    </p:spTree>
    <p:extLst>
      <p:ext uri="{BB962C8B-B14F-4D97-AF65-F5344CB8AC3E}">
        <p14:creationId xmlns:p14="http://schemas.microsoft.com/office/powerpoint/2010/main" val="4170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261D0-837C-49F7-A43A-F831B5F7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QUESTIONS / REPONSES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4D7C2-2BA9-4A20-8EC5-1FF5F04A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quels cas effectuer un relevé de frais généraux?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Réponses :</a:t>
            </a:r>
          </a:p>
          <a:p>
            <a:pPr lvl="3"/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4F4D0-858B-4C02-962B-FAC454AB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Gérants, dans quells cas déduire vos repas d’affaires? Quid TVA?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AEF71-F22C-4798-BA72-6290325C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Deux catégories de repas sont déductibles du résultat</a:t>
            </a:r>
          </a:p>
          <a:p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Les frais de déjeuners d’affaires sont systématiquement déductibles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Les frais de restauration si vous déjeunez seul: déductibles sous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4F818-0A1E-4CB2-B33E-214EA15D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Les frais de déjeuners d’affaires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BB6AB-F999-4364-8F73-8F0750BE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Ils sont systématiquement déductibles, dès lors qu’ils sont dûment justifiés (invitation prospects, clients, etc.).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chaque note de restaurant, il est important de préciser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800" dirty="0"/>
              <a:t>L’identité des invités,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Les sociétés qu’ils représentent.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2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38198-996C-437F-AD40-16839C3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Les frais de restauration si vous déjeunez seul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C25BE-973E-46B9-B0A3-354AFD18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fr-FR" dirty="0"/>
              <a:t>Seuls les gérants d’EURL ou entrepreneurs individuels peuvent déduire leurs frais personnel pris sur le lieu de travail si: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800" dirty="0"/>
              <a:t>Les frais de repas sont justifiés ( notes de restaurant, factures)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800" dirty="0"/>
              <a:t>Les conditions d’exercice ne permettent pas à l’employeur de rentrer chez lui</a:t>
            </a:r>
          </a:p>
          <a:p>
            <a:pPr marL="914400" lvl="2" indent="0">
              <a:buNone/>
            </a:pPr>
            <a:endParaRPr lang="fr-FR" sz="2800" dirty="0"/>
          </a:p>
          <a:p>
            <a:r>
              <a:rPr lang="fr-FR" dirty="0"/>
              <a:t>Les montants déductibles sont limités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800" dirty="0"/>
              <a:t>Ils ne peuvent excéder 18,60€ (base 2018)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800" dirty="0"/>
              <a:t>La part correspondant au coût d’un repas pris au domicile n’est pas déductible soit 4,80€ (pour 2018).</a:t>
            </a:r>
          </a:p>
        </p:txBody>
      </p:sp>
    </p:spTree>
    <p:extLst>
      <p:ext uri="{BB962C8B-B14F-4D97-AF65-F5344CB8AC3E}">
        <p14:creationId xmlns:p14="http://schemas.microsoft.com/office/powerpoint/2010/main" val="57388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DDE4-2B44-4800-A2BE-36F33D8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Les frais de restauration si vous déjeunez seul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E2364-C6DA-4161-94CD-518A0675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conséquent, la part fiscalement déductible pour chaque repas est au maximum 18,6 – 4,8 = 13,80 € (pour 2018)</a:t>
            </a:r>
          </a:p>
          <a:p>
            <a:endParaRPr lang="fr-FR" dirty="0"/>
          </a:p>
          <a:p>
            <a:r>
              <a:rPr lang="fr-FR" u="sng" dirty="0"/>
              <a:t>Exemples</a:t>
            </a:r>
            <a:r>
              <a:rPr lang="fr-FR" dirty="0"/>
              <a:t>: </a:t>
            </a:r>
          </a:p>
          <a:p>
            <a:r>
              <a:rPr lang="fr-FR" dirty="0"/>
              <a:t>Pour un repas de 14€, la charge déductible ne pourra pas dépasser : 14 – 4,80 = 9,20 €</a:t>
            </a:r>
          </a:p>
          <a:p>
            <a:r>
              <a:rPr lang="fr-FR" dirty="0"/>
              <a:t> Pour un repas de 40 €, la charge déductible sera de : 18,40 – 4,8 = 13,60 €</a:t>
            </a:r>
          </a:p>
        </p:txBody>
      </p:sp>
    </p:spTree>
    <p:extLst>
      <p:ext uri="{BB962C8B-B14F-4D97-AF65-F5344CB8AC3E}">
        <p14:creationId xmlns:p14="http://schemas.microsoft.com/office/powerpoint/2010/main" val="42816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41549-D292-41FD-8D1B-66BD422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Récupération de la TVA sur les repas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8BE60-B018-4E74-AAFF-62F15CEF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De nombreux frais sont éligibles à la récupération de la TVA: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Repas en compagnie d’invités extérieurs (clients, prospects, fournisseurs, etc.),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Repas d’un salarié seul, en mission ou en déplacement,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Repas à l’occasion d’une réunion professionnelle entre salariés,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Repas de fin d’année,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Repas pour événement (team building, fin de projet, etc.).</a:t>
            </a:r>
          </a:p>
          <a:p>
            <a:pPr marL="457200" lvl="1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626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14898-5F75-4B28-A974-28C6A97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Récupération de la TVA sur les repas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EC757-C4A0-4352-B14E-6A16C0B5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conditions à remplir pour déduire la TVA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La dépense doit être nécessaire à l’exploitation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Pour les repas de moins de 150 €, le ticket de caisse du restaurant suffit,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Pour les repas de plus de 150 €, une facture doit être établie en respectant les conditions de formes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b="1" dirty="0"/>
              <a:t>ATTENTION :  </a:t>
            </a:r>
            <a:r>
              <a:rPr lang="fr-FR" dirty="0"/>
              <a:t>Vous ne pourrez pas déduire la TVA </a:t>
            </a: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Si le justificatif est au nom du salarié,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Si le justificatif ne mentionne pas la TVA.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6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B64CA-3F59-43CB-810C-B5612B2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QUESTIONS / REPONSES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C989C-606F-494C-B7CF-BED0DFEA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Quel est le montant maximum des paiements en espèces entre particulier et professionnel?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Réponse : 1 000 €</a:t>
            </a:r>
          </a:p>
          <a:p>
            <a:pPr lvl="2"/>
            <a:endParaRPr lang="fr-FR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Quel est le montant maximum des paiements en espèce en particuliers?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Réponse: Aucun plafond, toutefois un écrit est vivement recommandé pour toute transaction &gt; 1 500 €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Exception pour l’immobilier, le plafond est fixé à 3 000 €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06BEC-6C76-4CE6-8D3B-A5AEBCA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QUESTIONS / REPONSES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70224-E7FD-49F8-96FE-E0AC9E27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Quel est le montant maximum des paiements en espèce en professionnels?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Réponse : 1 000 €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C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dirty="0"/>
              <a:t>Peut-on payer un salaire en espèces? Si oui quel est le plafond?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Réponse : Oui, jusqu’à 1 500 €. </a:t>
            </a:r>
          </a:p>
          <a:p>
            <a:pPr lvl="2"/>
            <a:r>
              <a:rPr lang="fr-FR" sz="2800" dirty="0">
                <a:solidFill>
                  <a:srgbClr val="C00000"/>
                </a:solidFill>
              </a:rPr>
              <a:t>Exception pour les particuliers employeurs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541</Words>
  <Application>Microsoft Office PowerPoint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PIQÛRES DE RAPPELS</vt:lpstr>
      <vt:lpstr>Gérants, dans quells cas déduire vos repas d’affaires? Quid TVA?</vt:lpstr>
      <vt:lpstr>Les frais de déjeuners d’affaires</vt:lpstr>
      <vt:lpstr>Les frais de restauration si vous déjeunez seul</vt:lpstr>
      <vt:lpstr>Les frais de restauration si vous déjeunez seul</vt:lpstr>
      <vt:lpstr>Récupération de la TVA sur les repas</vt:lpstr>
      <vt:lpstr>Récupération de la TVA sur les repas</vt:lpstr>
      <vt:lpstr>QUESTIONS / REPONSES</vt:lpstr>
      <vt:lpstr>QUESTIONS / REPONSES</vt:lpstr>
      <vt:lpstr>QUESTIONS / REPONSES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RAPPELS</dc:title>
  <dc:creator>Konda</dc:creator>
  <cp:lastModifiedBy>Sorel KONDA</cp:lastModifiedBy>
  <cp:revision>30</cp:revision>
  <dcterms:created xsi:type="dcterms:W3CDTF">2018-11-04T06:18:25Z</dcterms:created>
  <dcterms:modified xsi:type="dcterms:W3CDTF">2018-12-03T08:21:02Z</dcterms:modified>
</cp:coreProperties>
</file>