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gif" ContentType="image/gif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e32d91"/>
                </a:solidFill>
                <a:latin typeface="Gill Sans MT"/>
              </a:rPr>
              <a:t>Click to edit </a:t>
            </a:r>
            <a:r>
              <a:rPr b="0" lang="en-US" sz="3600" spc="-1" strike="noStrike" cap="all">
                <a:solidFill>
                  <a:srgbClr val="e32d91"/>
                </a:solidFill>
                <a:latin typeface="Gill Sans MT"/>
              </a:rPr>
              <a:t>Master title </a:t>
            </a:r>
            <a:r>
              <a:rPr b="0" lang="en-US" sz="3600" spc="-1" strike="noStrike" cap="all">
                <a:solidFill>
                  <a:srgbClr val="e32d91"/>
                </a:solidFill>
                <a:latin typeface="Gill Sans MT"/>
              </a:rPr>
              <a:t>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B3E14E-7454-4B2E-92AB-01948C4B1A97}" type="datetime">
              <a:rPr b="0" lang="en-US" sz="900" spc="-1" strike="noStrike">
                <a:solidFill>
                  <a:srgbClr val="ea61ac"/>
                </a:solidFill>
                <a:latin typeface="Gill Sans MT"/>
              </a:rPr>
              <a:t>4/6/18</a:t>
            </a:fld>
            <a:endParaRPr b="0" lang="en-US" sz="900" spc="-1" strike="noStrike">
              <a:latin typeface="DejaVu Serif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A5C8C7-0820-49E4-A828-CBB1628FCF28}" type="slidenum">
              <a:rPr b="0" lang="en-US" sz="900" spc="-1" strike="noStrike">
                <a:solidFill>
                  <a:srgbClr val="ea61ac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DejaVu Serif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54551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54551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454551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54551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454551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54551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454551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4551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4551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4551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ill Sans MT"/>
              </a:rPr>
              <a:t>Edit Master text styles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454551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454551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54551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rgbClr val="454551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454551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rgbClr val="454551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454551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EAF453-BB62-4BF3-B62A-876440EEABA9}" type="datetime">
              <a:rPr b="0" lang="en-US" sz="900" spc="-1" strike="noStrike">
                <a:solidFill>
                  <a:srgbClr val="c830cc"/>
                </a:solidFill>
                <a:latin typeface="Gill Sans MT"/>
              </a:rPr>
              <a:t>4/6/18</a:t>
            </a:fld>
            <a:endParaRPr b="0" lang="en-US" sz="900" spc="-1" strike="noStrike">
              <a:latin typeface="DejaVu Serif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9FA984-973B-4B51-A869-6700A86368D9}" type="slidenum">
              <a:rPr b="0" lang="en-US" sz="900" spc="-1" strike="noStrike">
                <a:solidFill>
                  <a:srgbClr val="c830cc"/>
                </a:solidFill>
                <a:latin typeface="Gill Sans MT"/>
              </a:rPr>
              <a:t>1</a:t>
            </a:fld>
            <a:endParaRPr b="0" lang="en-US" sz="9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e32d91"/>
                </a:solidFill>
                <a:latin typeface="Gill Sans MT"/>
              </a:rPr>
              <a:t>Click to edit </a:t>
            </a:r>
            <a:r>
              <a:rPr b="0" lang="en-US" sz="3600" spc="-1" strike="noStrike" cap="all">
                <a:solidFill>
                  <a:srgbClr val="e32d91"/>
                </a:solidFill>
                <a:latin typeface="Gill Sans MT"/>
              </a:rPr>
              <a:t>Master title </a:t>
            </a:r>
            <a:r>
              <a:rPr b="0" lang="en-US" sz="3600" spc="-1" strike="noStrike" cap="all">
                <a:solidFill>
                  <a:srgbClr val="e32d91"/>
                </a:solidFill>
                <a:latin typeface="Gill Sans MT"/>
              </a:rPr>
              <a:t>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 cap="all">
                <a:solidFill>
                  <a:srgbClr val="c830cc"/>
                </a:solidFill>
                <a:latin typeface="Gill Sans MT"/>
              </a:rPr>
              <a:t>Edit Master text styles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492ABA-130A-494A-AF2C-E4245358D115}" type="datetime">
              <a:rPr b="0" lang="en-US" sz="900" spc="-1" strike="noStrike">
                <a:solidFill>
                  <a:srgbClr val="ea61ac"/>
                </a:solidFill>
                <a:latin typeface="Gill Sans MT"/>
              </a:rPr>
              <a:t>4/6/18</a:t>
            </a:fld>
            <a:endParaRPr b="0" lang="en-US" sz="900" spc="-1" strike="noStrike">
              <a:latin typeface="DejaVu Serif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41D549-3F2E-4B2E-B181-1234780F15B1}" type="slidenum">
              <a:rPr b="0" lang="en-US" sz="900" spc="-1" strike="noStrike">
                <a:solidFill>
                  <a:srgbClr val="ea61ac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Glossary/CSS" TargetMode="External"/><Relationship Id="rId2" Type="http://schemas.openxmlformats.org/officeDocument/2006/relationships/hyperlink" Target="https://developer.mozilla.org/en-US/docs/Glossary/Metadata" TargetMode="External"/><Relationship Id="rId3" Type="http://schemas.openxmlformats.org/officeDocument/2006/relationships/hyperlink" Target="https://developer.mozilla.org/en-US/docs/Web/HTML/Element/base" TargetMode="External"/><Relationship Id="rId4" Type="http://schemas.openxmlformats.org/officeDocument/2006/relationships/hyperlink" Target="https://developer.mozilla.org/en-US/docs/Web/HTML/Element/link" TargetMode="External"/><Relationship Id="rId5" Type="http://schemas.openxmlformats.org/officeDocument/2006/relationships/hyperlink" Target="https://developer.mozilla.org/en-US/docs/Web/HTML/Element/script" TargetMode="External"/><Relationship Id="rId6" Type="http://schemas.openxmlformats.org/officeDocument/2006/relationships/hyperlink" Target="https://developer.mozilla.org/en-US/docs/Web/HTML/Element/style" TargetMode="External"/><Relationship Id="rId7" Type="http://schemas.openxmlformats.org/officeDocument/2006/relationships/hyperlink" Target="https://developer.mozilla.org/en-US/docs/Web/HTML/Element/title" TargetMode="External"/><Relationship Id="rId8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/dt" TargetMode="External"/><Relationship Id="rId2" Type="http://schemas.openxmlformats.org/officeDocument/2006/relationships/hyperlink" Target="https://developer.mozilla.org/en-US/docs/Web/HTML/Element/dt" TargetMode="External"/><Relationship Id="rId3" Type="http://schemas.openxmlformats.org/officeDocument/2006/relationships/hyperlink" Target="https://developer.mozilla.org/en-US/docs/Web/HTML/Element/dt" TargetMode="External"/><Relationship Id="rId4" Type="http://schemas.openxmlformats.org/officeDocument/2006/relationships/hyperlink" Target="https://developer.mozilla.org/en-US/docs/Web/HTML/Element/dl" TargetMode="External"/><Relationship Id="rId5" Type="http://schemas.openxmlformats.org/officeDocument/2006/relationships/hyperlink" Target="https://developer.mozilla.org/en-US/docs/Web/HTML/Element/dt" TargetMode="External"/><Relationship Id="rId6" Type="http://schemas.openxmlformats.org/officeDocument/2006/relationships/hyperlink" Target="https://developer.mozilla.org/en-US/docs/Web/HTML/Element/dt" TargetMode="External"/><Relationship Id="rId7" Type="http://schemas.openxmlformats.org/officeDocument/2006/relationships/hyperlink" Target="https://developer.mozilla.org/en-US/docs/Web/HTML/Element/dt" TargetMode="External"/><Relationship Id="rId8" Type="http://schemas.openxmlformats.org/officeDocument/2006/relationships/hyperlink" Target="https://developer.mozilla.org/en-US/docs/Web/HTML/Element/dd" TargetMode="External"/><Relationship Id="rId9" Type="http://schemas.openxmlformats.org/officeDocument/2006/relationships/hyperlink" Target="https://developer.mozilla.org/en-US/docs/Web/HTML/Element/dd" TargetMode="External"/><Relationship Id="rId10" Type="http://schemas.openxmlformats.org/officeDocument/2006/relationships/hyperlink" Target="https://developer.mozilla.org/en-US/docs/Web/HTML/Element/dd" TargetMode="External"/><Relationship Id="rId1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/dl" TargetMode="External"/><Relationship Id="rId2" Type="http://schemas.openxmlformats.org/officeDocument/2006/relationships/hyperlink" Target="https://developer.mozilla.org/en-US/docs/Web/HTML/Element/ol" TargetMode="External"/><Relationship Id="rId3" Type="http://schemas.openxmlformats.org/officeDocument/2006/relationships/hyperlink" Target="https://developer.mozilla.org/en-US/docs/Web/HTML/Element/ol" TargetMode="External"/><Relationship Id="rId4" Type="http://schemas.openxmlformats.org/officeDocument/2006/relationships/hyperlink" Target="https://developer.mozilla.org/en-US/docs/Web/HTML/Element/ol" TargetMode="External"/><Relationship Id="rId5" Type="http://schemas.openxmlformats.org/officeDocument/2006/relationships/hyperlink" Target="https://developer.mozilla.org/en-US/docs/Web/HTML/Element/ul" TargetMode="External"/><Relationship Id="rId6" Type="http://schemas.openxmlformats.org/officeDocument/2006/relationships/hyperlink" Target="https://developer.mozilla.org/en-US/docs/Web/HTML/Element/ul" TargetMode="External"/><Relationship Id="rId7" Type="http://schemas.openxmlformats.org/officeDocument/2006/relationships/hyperlink" Target="https://developer.mozilla.org/en-US/docs/Web/HTML/Element/ul" TargetMode="External"/><Relationship Id="rId8" Type="http://schemas.openxmlformats.org/officeDocument/2006/relationships/hyperlink" Target="https://developer.mozilla.org/en-US/docs/Web/HTML/Element/menu" TargetMode="External"/><Relationship Id="rId9" Type="http://schemas.openxmlformats.org/officeDocument/2006/relationships/hyperlink" Target="https://developer.mozilla.org/en-US/docs/Web/HTML/Element/body" TargetMode="External"/><Relationship Id="rId10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81040" y="857160"/>
            <a:ext cx="10993320" cy="1514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6600" spc="-1" strike="noStrike" cap="all">
                <a:solidFill>
                  <a:srgbClr val="1a4cc8"/>
                </a:solidFill>
                <a:latin typeface="Georgia"/>
              </a:rPr>
              <a:t>HTML Workshop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566160" y="4502520"/>
            <a:ext cx="4663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Georgia"/>
              </a:rPr>
              <a:t>The Basic Of HTML</a:t>
            </a:r>
            <a:endParaRPr b="0" lang="en-US" sz="3200" spc="-1" strike="noStrike"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Body elements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81040" y="2548080"/>
            <a:ext cx="11029320" cy="380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The content of an HTML document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Can be only one &lt;body&gt; element in a document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Able to view by users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body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 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h1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&gt;Welcome To My Website&lt;/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h1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 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img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 src="images/profile_pic.jpg"&gt;</a:t>
            </a:r>
            <a:br/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 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p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&gt;Hello, Nice to meet you&lt;/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p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body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br/>
            <a:br/>
            <a:r>
              <a:rPr b="0" lang="en-US" sz="1800" spc="-1" strike="noStrike">
                <a:solidFill>
                  <a:srgbClr val="454551"/>
                </a:solidFill>
                <a:latin typeface="Gill Sans MT"/>
              </a:rPr>
              <a:t> 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Document metadata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63" name="Table 2"/>
          <p:cNvGraphicFramePr/>
          <p:nvPr/>
        </p:nvGraphicFramePr>
        <p:xfrm>
          <a:off x="549720" y="2335680"/>
          <a:ext cx="11092320" cy="3771720"/>
        </p:xfrm>
        <a:graphic>
          <a:graphicData uri="http://schemas.openxmlformats.org/drawingml/2006/table">
            <a:tbl>
              <a:tblPr/>
              <a:tblGrid>
                <a:gridCol w="5546160"/>
                <a:gridCol w="554616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&lt;link&gt;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Specifies relationships between the current document and an external resource. This element is most used to link to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1"/>
                        </a:rPr>
                        <a:t>style sheets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&lt;meta&gt;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2"/>
                        </a:rPr>
                        <a:t>Metadata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that cannot be represented by other HTML meta-related elements, like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3"/>
                        </a:rPr>
                        <a:t>&lt;base&gt;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4"/>
                        </a:rPr>
                        <a:t>&lt;link&gt;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5"/>
                        </a:rPr>
                        <a:t>&lt;script&gt;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6"/>
                        </a:rPr>
                        <a:t>&lt;style&gt;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or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7"/>
                        </a:rPr>
                        <a:t>&lt;title&gt;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&lt;style&gt;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Contains style information for a document, or part of a document.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&lt;title&gt;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Defines the title of the document, shown in a browser's title bar or on the page's tab.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Sectioning root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65" name="Table 2"/>
          <p:cNvGraphicFramePr/>
          <p:nvPr/>
        </p:nvGraphicFramePr>
        <p:xfrm>
          <a:off x="1828080" y="2754000"/>
          <a:ext cx="8535600" cy="1506240"/>
        </p:xfrm>
        <a:graphic>
          <a:graphicData uri="http://schemas.openxmlformats.org/drawingml/2006/table">
            <a:tbl>
              <a:tblPr/>
              <a:tblGrid>
                <a:gridCol w="4267800"/>
                <a:gridCol w="4267800"/>
              </a:tblGrid>
              <a:tr h="522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983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&lt;body&gt;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Content of an HTML document. There can be only one &lt;body&gt; element in a document.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Content sectioning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422280" y="2455560"/>
          <a:ext cx="11347200" cy="2426400"/>
        </p:xfrm>
        <a:graphic>
          <a:graphicData uri="http://schemas.openxmlformats.org/drawingml/2006/table">
            <a:tbl>
              <a:tblPr/>
              <a:tblGrid>
                <a:gridCol w="5673600"/>
                <a:gridCol w="567900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&lt;footer&gt;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Contains information about the author of the section, copyright data or links to related documents.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&lt;header&gt;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Introductory content, typically a group of introductory or navigational aids. It may contain some heading elements but also other elements like a logo, a search form, an author name, and so on.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Table 1"/>
          <p:cNvGraphicFramePr/>
          <p:nvPr/>
        </p:nvGraphicFramePr>
        <p:xfrm>
          <a:off x="352800" y="393480"/>
          <a:ext cx="11485800" cy="4291200"/>
        </p:xfrm>
        <a:graphic>
          <a:graphicData uri="http://schemas.openxmlformats.org/drawingml/2006/table">
            <a:tbl>
              <a:tblPr/>
              <a:tblGrid>
                <a:gridCol w="5742720"/>
                <a:gridCol w="5743080"/>
              </a:tblGrid>
              <a:tr h="130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&lt;h1&gt;, &lt;h2&gt;</a:t>
                      </a:r>
                      <a:endParaRPr b="0" lang="en-US" sz="20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&lt;h3&gt;, &lt;h4&gt;</a:t>
                      </a:r>
                      <a:endParaRPr b="0" lang="en-US" sz="20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&lt;h5&gt;, &lt;h6&gt;</a:t>
                      </a:r>
                      <a:endParaRPr b="0" lang="en-US" sz="20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Six levels of section headings. &lt;h1&gt; is the highest section level and &lt;h6&gt; is the lowest.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&lt;hgroup&gt;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Multi-level heading for a section of a document. It groups a set of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1"/>
                        </a:rPr>
                        <a:t>&lt;h1&gt;–&lt;h6&gt;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elements.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&lt;nav&gt;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Provide navigation links, either within the current document or to other documents. Common examples: menus, tables of contents, and indexes.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94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&lt;section&gt;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standalone section — which doesn't have a more specific semantic element to represent it — contained within an HTML document.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Text content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581040" y="2405160"/>
          <a:ext cx="11029680" cy="3543120"/>
        </p:xfrm>
        <a:graphic>
          <a:graphicData uri="http://schemas.openxmlformats.org/drawingml/2006/table">
            <a:tbl>
              <a:tblPr/>
              <a:tblGrid>
                <a:gridCol w="5514840"/>
                <a:gridCol w="551484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624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&lt;bloackquote&gt;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The enclosed text is an extended quotation. Rendered visually by indentation.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&lt;dd&gt;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Provides the details about or the definition of the preceding term (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1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2"/>
                        </a:rPr>
                        <a:t>dt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3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 in a description list (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4"/>
                        </a:rPr>
                        <a:t>&lt;dl&gt;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&lt;dl&gt;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description list. The element encloses a list of groups of terms (specified using the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5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6"/>
                        </a:rPr>
                        <a:t>dt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7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element) and descriptions (provided by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8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9"/>
                        </a:rPr>
                        <a:t>dd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10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elements). Common used to display a list of key-value pairs.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72" name="Table 2"/>
          <p:cNvGraphicFramePr/>
          <p:nvPr/>
        </p:nvGraphicFramePr>
        <p:xfrm>
          <a:off x="365760" y="449640"/>
          <a:ext cx="11422440" cy="5262480"/>
        </p:xfrm>
        <a:graphic>
          <a:graphicData uri="http://schemas.openxmlformats.org/drawingml/2006/table">
            <a:tbl>
              <a:tblPr/>
              <a:tblGrid>
                <a:gridCol w="5711040"/>
                <a:gridCol w="5711400"/>
              </a:tblGrid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&lt;dt&gt;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Display a term in a description or definition list, and as such must be used inside a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1"/>
                        </a:rPr>
                        <a:t>&lt;dl&gt;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element.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&lt;div&gt;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Generic container for flow content. It has no effect on the content or layout until styled using CSS.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22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&lt;li&gt;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An item in a list. It must be contained in a parent element: an ordered list (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2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3"/>
                        </a:rPr>
                        <a:t>ol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4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), an unordered list (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5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6"/>
                        </a:rPr>
                        <a:t>ul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7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), or a menu (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8"/>
                        </a:rPr>
                        <a:t>&lt;menu&gt;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). In menus and unordered lists, list items are usually displayed using bullet points. In ordered lists, they are usually displayed with an ascending counter on the left, such as a number or letter.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&lt;main&gt;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Dominant content of the </a:t>
                      </a:r>
                      <a:r>
                        <a:rPr b="0" lang="en-US" sz="1800" spc="-1" strike="noStrike" u="sng">
                          <a:solidFill>
                            <a:srgbClr val="6b9f25"/>
                          </a:solidFill>
                          <a:uFillTx/>
                          <a:latin typeface="Georgia"/>
                          <a:hlinkClick r:id="rId9"/>
                        </a:rPr>
                        <a:t>&lt;body&gt;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of a document, portion of a document or application. Contents in &lt;main&gt; related to or expands upon the central topic of a document, or the central functionality of an application.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74" name="Table 2"/>
          <p:cNvGraphicFramePr/>
          <p:nvPr/>
        </p:nvGraphicFramePr>
        <p:xfrm>
          <a:off x="384840" y="447840"/>
          <a:ext cx="11422440" cy="2379600"/>
        </p:xfrm>
        <a:graphic>
          <a:graphicData uri="http://schemas.openxmlformats.org/drawingml/2006/table">
            <a:tbl>
              <a:tblPr/>
              <a:tblGrid>
                <a:gridCol w="5711040"/>
                <a:gridCol w="5711400"/>
              </a:tblGrid>
              <a:tr h="948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&lt;ol&gt;</a:t>
                      </a:r>
                      <a:endParaRPr b="0" lang="en-US" sz="20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Ordered list of items, typically rendered as a numbered list.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92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&lt;ul&gt;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Unordered list of items, typically rendered as a bulleted list.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507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&lt;p&gt;</a:t>
                      </a:r>
                      <a:endParaRPr b="1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paragraph of text.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Inline text semantics 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2031840" y="2038320"/>
          <a:ext cx="8101440" cy="4493880"/>
        </p:xfrm>
        <a:graphic>
          <a:graphicData uri="http://schemas.openxmlformats.org/drawingml/2006/table">
            <a:tbl>
              <a:tblPr/>
              <a:tblGrid>
                <a:gridCol w="4050720"/>
                <a:gridCol w="4050720"/>
              </a:tblGrid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&lt;a&gt;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Anchor element which use for hyperlink to other web pages, files, locations within the same page, email addresses or other URLs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379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Bold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1215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&lt;br&gt;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line break in text (carriage-return). Useful for writing a poem or an address, where the division of lines is significant.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63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&lt;em&gt;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 lIns="50760" rIns="5076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Marks text that has stress emphasis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&lt;i&gt;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Display words in italic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78" name="Table 2"/>
          <p:cNvGraphicFramePr/>
          <p:nvPr/>
        </p:nvGraphicFramePr>
        <p:xfrm>
          <a:off x="401760" y="456120"/>
          <a:ext cx="11437920" cy="3342600"/>
        </p:xfrm>
        <a:graphic>
          <a:graphicData uri="http://schemas.openxmlformats.org/drawingml/2006/table">
            <a:tbl>
              <a:tblPr/>
              <a:tblGrid>
                <a:gridCol w="5718960"/>
                <a:gridCol w="5718960"/>
              </a:tblGrid>
              <a:tr h="74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&lt;mark&gt;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Text which is 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marked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 or 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highlighted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 for reference or notation purposes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113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&lt;small&gt;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Text 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font size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 one size smaller (for example, from large to medium, or from small to x-small) down to the browser's minimum font size.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50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&lt;strong&gt;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Bold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966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&lt;span&gt;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Generic inline container for phrasing content. Used to group elements for styling purposes (using the class or id attributes).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Topics covered 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81040" y="255744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Introduction to web development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Front-end development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Back-end development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Html vs Html &amp; CSS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HTML elements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Head elements 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Body elements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Example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Image &amp; multimedia 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80" name="Table 2"/>
          <p:cNvGraphicFramePr/>
          <p:nvPr/>
        </p:nvGraphicFramePr>
        <p:xfrm>
          <a:off x="1874160" y="2269440"/>
          <a:ext cx="8443800" cy="3357720"/>
        </p:xfrm>
        <a:graphic>
          <a:graphicData uri="http://schemas.openxmlformats.org/drawingml/2006/table">
            <a:tbl>
              <a:tblPr/>
              <a:tblGrid>
                <a:gridCol w="4221720"/>
                <a:gridCol w="422208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16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&lt;audio&gt;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Embed sound content in documents. May contain one or more audio sources, use src attribute or the &lt;source&gt; element: browser will choose the most suitable one.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&lt;img&gt;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Embeds an image into the document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&lt;video&gt;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Embeds a media player which supports video playback into the document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Table content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82" name="Table 2"/>
          <p:cNvGraphicFramePr/>
          <p:nvPr/>
        </p:nvGraphicFramePr>
        <p:xfrm>
          <a:off x="1949400" y="2178360"/>
          <a:ext cx="8292960" cy="3899880"/>
        </p:xfrm>
        <a:graphic>
          <a:graphicData uri="http://schemas.openxmlformats.org/drawingml/2006/table">
            <a:tbl>
              <a:tblPr/>
              <a:tblGrid>
                <a:gridCol w="4146480"/>
                <a:gridCol w="414648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&lt;caption&gt;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Specifies the caption (or title) of a table in the first child of the &lt;table&gt;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&lt;table&gt;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Represents tabular data, information presented in a two-dimensional table comprised of rows and columns of cell containing data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&lt;col&gt;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column within  a table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&lt;td&gt;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Cell of a table that contains data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&lt;th&gt;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cell as header of a group of table cells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&lt;tr&gt;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row of cells in a table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forms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84" name="Table 2"/>
          <p:cNvGraphicFramePr/>
          <p:nvPr/>
        </p:nvGraphicFramePr>
        <p:xfrm>
          <a:off x="1936800" y="2345040"/>
          <a:ext cx="8318160" cy="3980160"/>
        </p:xfrm>
        <a:graphic>
          <a:graphicData uri="http://schemas.openxmlformats.org/drawingml/2006/table">
            <a:tbl>
              <a:tblPr/>
              <a:tblGrid>
                <a:gridCol w="4159080"/>
                <a:gridCol w="415908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Elements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&lt;button&gt;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clickable button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&lt;fieldset&gt;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Used to group several controls as and labels within a web form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&lt;form&gt;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document section that contains interactive controls for submitting information to a web server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&lt;input&gt;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Use to create interactive controls for web-based forms to accept data from the user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&lt;label&gt;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caption for an item in a user interface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86" name="Table 2"/>
          <p:cNvGraphicFramePr/>
          <p:nvPr/>
        </p:nvGraphicFramePr>
        <p:xfrm>
          <a:off x="430200" y="446760"/>
          <a:ext cx="11334240" cy="2286720"/>
        </p:xfrm>
        <a:graphic>
          <a:graphicData uri="http://schemas.openxmlformats.org/drawingml/2006/table">
            <a:tbl>
              <a:tblPr/>
              <a:tblGrid>
                <a:gridCol w="5667120"/>
                <a:gridCol w="566712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&lt;legend&gt;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Caption of the content of its parent &lt;fieldset&gt;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04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&lt;option&gt;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Menu items in popups and other lists of items in an HTML document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44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&lt;select&gt;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control that provides a menu of options: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406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&lt;textarea&gt;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Multi-line plain0text editing control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81040" y="2148480"/>
            <a:ext cx="11029320" cy="149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8000" spc="-1" strike="noStrike" cap="all">
                <a:solidFill>
                  <a:srgbClr val="1a4cc8"/>
                </a:solidFill>
                <a:latin typeface="Georgia"/>
              </a:rPr>
              <a:t>Practical TIme</a:t>
            </a:r>
            <a:endParaRPr b="0" lang="en-US" sz="8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    </a:t>
            </a: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Html                 vs         html &amp; css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615240" y="2099160"/>
            <a:ext cx="10961280" cy="405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HTML &amp; CSS metaphor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1966320" y="2106360"/>
            <a:ext cx="8258760" cy="432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Introduction to web development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81040" y="2293560"/>
            <a:ext cx="11029320" cy="2920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AKA web programming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Social networking sites (Facebook) / e-commerce sites (Amazon)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2 broad divisions of web development: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3" marL="1335960" indent="-399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romanLcPeriod"/>
            </a:pPr>
            <a:r>
              <a:rPr b="1" lang="en-US" sz="2000" spc="-1" strike="noStrike">
                <a:solidFill>
                  <a:srgbClr val="454551"/>
                </a:solidFill>
                <a:latin typeface="Georgia"/>
              </a:rPr>
              <a:t>Front-end development / client-side development (Browser)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  <a:p>
            <a:pPr lvl="3" marL="1335960" indent="-399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romanLcPeriod"/>
            </a:pPr>
            <a:r>
              <a:rPr b="1" lang="en-US" sz="2000" spc="-1" strike="noStrike">
                <a:solidFill>
                  <a:srgbClr val="454551"/>
                </a:solidFill>
                <a:latin typeface="Georgia"/>
              </a:rPr>
              <a:t>Back-end development / server-side development (Server)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972840" y="6380640"/>
            <a:ext cx="55908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1a4cc8"/>
                </a:solidFill>
                <a:latin typeface="Gill Sans MT"/>
              </a:rPr>
              <a:t>http://www.codeconquest.com/what-is-coding/web-programming/</a:t>
            </a:r>
            <a:endParaRPr b="0" lang="en-US" sz="1400" spc="-1" strike="noStrike"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Front-end development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81040" y="22093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Able to view when loading a web application 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Courier New"/>
              <a:buChar char="o"/>
            </a:pP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content, design &amp; how you interact with it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  <a:p>
            <a:pPr lvl="2" marL="937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b="1" lang="en-US" sz="2400" spc="-1" strike="noStrike">
                <a:solidFill>
                  <a:srgbClr val="454551"/>
                </a:solidFill>
                <a:latin typeface="Georgia"/>
              </a:rPr>
              <a:t>Hyper Text Markup Language (HTML)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4" marL="1639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‘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marking up text’ to turn into a web page  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	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  <a:p>
            <a:pPr lvl="2" marL="937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b="1" lang="en-US" sz="2400" spc="-1" strike="noStrike">
                <a:solidFill>
                  <a:srgbClr val="454551"/>
                </a:solidFill>
                <a:latin typeface="Georgia"/>
              </a:rPr>
              <a:t>Cascading Style Sheets (CSS) 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4" marL="1639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 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code for setting style rules for appearance of web pages 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  <a:p>
            <a:pPr lvl="2" marL="937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b="1" lang="en-US" sz="2400" spc="-1" strike="noStrike">
                <a:solidFill>
                  <a:srgbClr val="454551"/>
                </a:solidFill>
                <a:latin typeface="Georgia"/>
              </a:rPr>
              <a:t>JavaScript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4" marL="1639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 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widely used </a:t>
            </a:r>
            <a:r>
              <a:rPr b="0" lang="en-US" sz="2000" spc="-1" strike="noStrike">
                <a:solidFill>
                  <a:srgbClr val="454551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 add functionality &amp; interactivity to web pages </a:t>
            </a:r>
            <a:endParaRPr b="0" lang="en-US" sz="20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972840" y="6380640"/>
            <a:ext cx="55908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1a4cc8"/>
                </a:solidFill>
                <a:latin typeface="Gill Sans MT"/>
              </a:rPr>
              <a:t>http://www.codeconquest.com/what-is-coding/web-programming/</a:t>
            </a:r>
            <a:endParaRPr b="0" lang="en-US" sz="1400" spc="-1" strike="noStrike"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Back-end development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Business logic and data persistent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How do you sell your product on e-commerce website? 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How do you search and buy product? 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How to determine the hot product?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Advertisement?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Examples: PHP, Node.js, Python</a:t>
            </a: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endParaRPr b="0" lang="en-US" sz="2400" spc="-1" strike="noStrike">
              <a:solidFill>
                <a:srgbClr val="454551"/>
              </a:solidFill>
              <a:latin typeface="Gill Sans MT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972840" y="6380640"/>
            <a:ext cx="55908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1a4cc8"/>
                </a:solidFill>
                <a:latin typeface="Gill Sans MT"/>
              </a:rPr>
              <a:t>http://www.codeconquest.com/what-is-coding/web-programming/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1371600" y="2926080"/>
            <a:ext cx="3749040" cy="355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81040" y="670320"/>
            <a:ext cx="11029320" cy="107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how do we create new HTML element?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4613400" y="2468880"/>
            <a:ext cx="2976120" cy="17287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3826080" y="4846320"/>
            <a:ext cx="4769280" cy="14630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Tag and element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27320" y="1937520"/>
            <a:ext cx="9606960" cy="461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2400" spc="-1" strike="noStrike">
                <a:latin typeface="DejaVu Sans"/>
              </a:rPr>
              <a:t>Tags:</a:t>
            </a:r>
            <a:endParaRPr b="0" lang="en-US" sz="2400" spc="-1" strike="noStrike">
              <a:latin typeface="DejaVu Sans"/>
            </a:endParaRPr>
          </a:p>
          <a:p>
            <a:pPr algn="just"/>
            <a:r>
              <a:rPr b="0" lang="en-US" sz="2400" spc="-1" strike="noStrike">
                <a:latin typeface="DejaVu Sans"/>
              </a:rPr>
              <a:t>This is a opening tag. &lt;p&gt;</a:t>
            </a:r>
            <a:endParaRPr b="0" lang="en-US" sz="2400" spc="-1" strike="noStrike">
              <a:latin typeface="DejaVu Sans"/>
            </a:endParaRPr>
          </a:p>
          <a:p>
            <a:pPr algn="just"/>
            <a:r>
              <a:rPr b="0" lang="en-US" sz="2400" spc="-1" strike="noStrike">
                <a:latin typeface="DejaVu Sans"/>
              </a:rPr>
              <a:t>This is a closing tag. &lt;/p&gt;</a:t>
            </a:r>
            <a:endParaRPr b="0" lang="en-US" sz="2400" spc="-1" strike="noStrike">
              <a:latin typeface="DejaVu Sans"/>
            </a:endParaRPr>
          </a:p>
          <a:p>
            <a:pPr algn="just"/>
            <a:r>
              <a:rPr b="0" lang="en-US" sz="2400" spc="-1" strike="noStrike">
                <a:latin typeface="DejaVu Sans"/>
              </a:rPr>
              <a:t>This is a self-closing tag. &lt;br/&gt;</a:t>
            </a:r>
            <a:endParaRPr b="0" lang="en-US" sz="2400" spc="-1" strike="noStrike">
              <a:latin typeface="DejaVu Sans"/>
            </a:endParaRPr>
          </a:p>
          <a:p>
            <a:pPr algn="just"/>
            <a:endParaRPr b="0" lang="en-US" sz="2400" spc="-1" strike="noStrike">
              <a:latin typeface="DejaVu Sans"/>
            </a:endParaRPr>
          </a:p>
          <a:p>
            <a:pPr algn="just"/>
            <a:endParaRPr b="0" lang="en-US" sz="2400" spc="-1" strike="noStrike">
              <a:latin typeface="DejaVu Sans"/>
            </a:endParaRPr>
          </a:p>
          <a:p>
            <a:pPr algn="just"/>
            <a:r>
              <a:rPr b="0" lang="en-US" sz="2400" spc="-1" strike="noStrike">
                <a:latin typeface="DejaVu Sans"/>
              </a:rPr>
              <a:t>Elements:</a:t>
            </a:r>
            <a:endParaRPr b="0" lang="en-US" sz="2400" spc="-1" strike="noStrike">
              <a:latin typeface="DejaVu Sans"/>
            </a:endParaRPr>
          </a:p>
          <a:p>
            <a:pPr algn="just"/>
            <a:r>
              <a:rPr b="0" lang="en-US" sz="2400" spc="-1" strike="noStrike">
                <a:latin typeface="DejaVu Sans"/>
              </a:rPr>
              <a:t>This is an element. &lt;p&gt;&lt;/p&gt;</a:t>
            </a:r>
            <a:endParaRPr b="0" lang="en-US" sz="2400" spc="-1" strike="noStrike">
              <a:latin typeface="DejaVu Sans"/>
            </a:endParaRPr>
          </a:p>
          <a:p>
            <a:pPr algn="just"/>
            <a:r>
              <a:rPr b="0" lang="en-US" sz="2400" spc="-1" strike="noStrike">
                <a:latin typeface="DejaVu Sans"/>
              </a:rPr>
              <a:t>We call it &lt;p&gt; element</a:t>
            </a:r>
            <a:endParaRPr b="0" lang="en-US" sz="2400" spc="-1" strike="noStrike">
              <a:latin typeface="DejaVu Sans"/>
            </a:endParaRPr>
          </a:p>
          <a:p>
            <a:pPr algn="just"/>
            <a:r>
              <a:rPr b="0" lang="en-US" sz="2400" spc="-1" strike="noStrike">
                <a:latin typeface="DejaVu Sans"/>
              </a:rPr>
              <a:t>Tags create Elements</a:t>
            </a:r>
            <a:endParaRPr b="0" lang="en-US" sz="2400" spc="-1" strike="noStrike">
              <a:latin typeface="DejaVu Sans"/>
            </a:endParaRPr>
          </a:p>
          <a:p>
            <a:pPr algn="just"/>
            <a:endParaRPr b="0" lang="en-US" sz="2400" spc="-1" strike="noStrike">
              <a:latin typeface="DejaVu Sans"/>
            </a:endParaRPr>
          </a:p>
          <a:p>
            <a:pPr algn="just"/>
            <a:endParaRPr b="0" lang="en-US" sz="2400" spc="-1" strike="noStrike">
              <a:latin typeface="DejaVu Sans"/>
            </a:endParaRPr>
          </a:p>
          <a:p>
            <a:pPr algn="just"/>
            <a:endParaRPr b="0" lang="en-US" sz="2400" spc="-1" strike="noStrike">
              <a:latin typeface="DejaVu Sans"/>
            </a:endParaRPr>
          </a:p>
          <a:p>
            <a:pPr algn="just"/>
            <a:r>
              <a:rPr b="0" lang="en-US" sz="2400" spc="-1" strike="noStrike">
                <a:latin typeface="DejaVu Sans"/>
              </a:rPr>
              <a:t>Tags create Elements, Elements create your websites.</a:t>
            </a:r>
            <a:endParaRPr b="0" lang="en-US" sz="2400" spc="-1" strike="noStrike">
              <a:latin typeface="DejaVu Sans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748920" y="2826720"/>
            <a:ext cx="4769280" cy="1463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Main Root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56" name="Table 2"/>
          <p:cNvGraphicFramePr/>
          <p:nvPr/>
        </p:nvGraphicFramePr>
        <p:xfrm>
          <a:off x="1273320" y="2743200"/>
          <a:ext cx="9645120" cy="1554840"/>
        </p:xfrm>
        <a:graphic>
          <a:graphicData uri="http://schemas.openxmlformats.org/drawingml/2006/table">
            <a:tbl>
              <a:tblPr/>
              <a:tblGrid>
                <a:gridCol w="4822560"/>
                <a:gridCol w="482256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1104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&lt;html&gt;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The root (top-level element) of an HTML document (root element).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  <p:sp>
        <p:nvSpPr>
          <p:cNvPr id="157" name="CustomShape 3"/>
          <p:cNvSpPr/>
          <p:nvPr/>
        </p:nvSpPr>
        <p:spPr>
          <a:xfrm>
            <a:off x="6432480" y="6392160"/>
            <a:ext cx="6356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Gill Sans MT"/>
              </a:rPr>
              <a:t>https://developer.mozilla.org/en-US/docs/Web/HTML/Element</a:t>
            </a:r>
            <a:endParaRPr b="0" lang="en-US" sz="1600" spc="-1" strike="noStrike">
              <a:latin typeface="DejaVu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Head elements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81040" y="1869480"/>
            <a:ext cx="11029320" cy="3975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Provides general information (metadata) about the document, including its title and links to its scripts and stylesheets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&lt;title&gt;, &lt;link&gt;, &lt;meta&gt;, &lt;script&gt;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Hidden from the user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head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 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title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&gt;Home&lt;/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title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head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endParaRPr b="0" lang="en-US" sz="1800" spc="-1" strike="noStrike">
              <a:solidFill>
                <a:srgbClr val="454551"/>
              </a:solid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251</TotalTime>
  <Application>LibreOffice/6.0.2.1.0$Linux_X86_64 LibreOffice_project/00m0$Build-1</Application>
  <Words>1180</Words>
  <Paragraphs>181</Paragraphs>
  <Company>Sunway Education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2018-03-30T01:49:58Z</dcterms:created>
  <dc:creator>TEONG CAI ZHI</dc:creator>
  <dc:description/>
  <dc:language>en-US</dc:language>
  <cp:lastModifiedBy/>
  <dcterms:modified xsi:type="dcterms:W3CDTF">2018-04-06T00:27:53Z</dcterms:modified>
  <cp:revision>42</cp:revision>
  <dc:subject/>
  <dc:title>HTML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Sunway Education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