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8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447840" y="5141880"/>
            <a:ext cx="1129032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title" TargetMode="External"/><Relationship Id="rId3" Type="http://schemas.openxmlformats.org/officeDocument/2006/relationships/hyperlink" Target="https://developer.mozilla.org/en-US/docs/Glossary/Metadata" TargetMode="External"/><Relationship Id="rId7" Type="http://schemas.openxmlformats.org/officeDocument/2006/relationships/hyperlink" Target="https://developer.mozilla.org/en-US/docs/Web/HTML/Element/style" TargetMode="External"/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.mozilla.org/en-US/docs/Web/HTML/Element/script" TargetMode="External"/><Relationship Id="rId5" Type="http://schemas.openxmlformats.org/officeDocument/2006/relationships/hyperlink" Target="https://developer.mozilla.org/en-US/docs/Web/HTML/Element/link" TargetMode="External"/><Relationship Id="rId4" Type="http://schemas.openxmlformats.org/officeDocument/2006/relationships/hyperlink" Target="https://developer.mozilla.org/en-US/docs/Web/HTML/Element/bas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ing_Elements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l" TargetMode="External"/><Relationship Id="rId2" Type="http://schemas.openxmlformats.org/officeDocument/2006/relationships/hyperlink" Target="https://developer.mozilla.org/en-US/docs/Web/HTML/Element/d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mozilla.org/en-US/docs/Web/HTML/Element/d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hyperlink" Target="https://developer.mozilla.org/en-US/docs/Web/HTML/Element/d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.mozilla.org/en-US/docs/Web/HTML/Element/body" TargetMode="External"/><Relationship Id="rId5" Type="http://schemas.openxmlformats.org/officeDocument/2006/relationships/hyperlink" Target="https://developer.mozilla.org/en-US/docs/Web/HTML/Element/menu" TargetMode="External"/><Relationship Id="rId4" Type="http://schemas.openxmlformats.org/officeDocument/2006/relationships/hyperlink" Target="https://developer.mozilla.org/en-US/docs/Web/HTML/Element/u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928E-1546-254D-AD89-A20C76F9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1" y="1362661"/>
            <a:ext cx="10972440" cy="1144800"/>
          </a:xfrm>
        </p:spPr>
        <p:txBody>
          <a:bodyPr/>
          <a:lstStyle/>
          <a:p>
            <a:r>
              <a:rPr lang="en-US" sz="6600" strike="sngStrike" dirty="0" err="1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AppLaunch</a:t>
            </a:r>
            <a:endParaRPr lang="en-US" sz="6600" strike="sngStrike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B7CBE2-7CF9-B648-8B6C-CD6159DDFA23}"/>
              </a:ext>
            </a:extLst>
          </p:cNvPr>
          <p:cNvSpPr txBox="1">
            <a:spLocks/>
          </p:cNvSpPr>
          <p:nvPr/>
        </p:nvSpPr>
        <p:spPr>
          <a:xfrm>
            <a:off x="537561" y="1362661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AppLaunch</a:t>
            </a:r>
            <a:endParaRPr lang="en-US" sz="66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9A31C0-D39E-564F-9C66-9B0C3BE82001}"/>
              </a:ext>
            </a:extLst>
          </p:cNvPr>
          <p:cNvSpPr txBox="1">
            <a:spLocks/>
          </p:cNvSpPr>
          <p:nvPr/>
        </p:nvSpPr>
        <p:spPr>
          <a:xfrm>
            <a:off x="537561" y="1362661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WebLaunch</a:t>
            </a:r>
            <a:endParaRPr lang="en-US" sz="6600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Head elements</a:t>
            </a:r>
            <a:endParaRPr lang="en-US" sz="3600" b="0" strike="noStrike" spc="-1">
              <a:latin typeface="DejaVu Sans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81040" y="1869480"/>
            <a:ext cx="1102896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Provides general information (metadata) about the document, including its title and links to its scripts and stylesheets</a:t>
            </a:r>
            <a:endParaRPr lang="en-US" sz="18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&lt;title&gt;, &lt;link&gt;, &lt;meta&gt;, &lt;script&gt;</a:t>
            </a:r>
            <a:endParaRPr lang="en-US" sz="18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Hidden from the user</a:t>
            </a:r>
            <a:endParaRPr lang="en-US" sz="18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&lt;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head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 		&lt;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title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&gt;Home&lt;/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title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&lt;/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head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Body elements</a:t>
            </a:r>
            <a:endParaRPr lang="en-US" sz="3600" b="0" strike="noStrike" spc="-1">
              <a:latin typeface="DejaVu Sans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81040" y="2548080"/>
            <a:ext cx="11028960" cy="38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The content of an HTML document</a:t>
            </a:r>
            <a:endParaRPr lang="en-US" sz="18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Can be only one &lt;body&gt; element in a document</a:t>
            </a:r>
            <a:endParaRPr lang="en-US" sz="18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Able to view by users</a:t>
            </a:r>
            <a:endParaRPr lang="en-US" sz="18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&lt;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body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 		&lt;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h1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&gt;Welcome To My Website&lt;/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h1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 		&lt;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img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 src="images/profile_pic.jpg"&gt;</a:t>
            </a:r>
            <a:br/>
            <a:br/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 		&lt;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p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&gt;Hello, Nice to meet you&lt;/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p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&lt;/</a:t>
            </a:r>
            <a:r>
              <a:rPr lang="en-US" sz="1800" b="1" strike="noStrike" spc="-1">
                <a:solidFill>
                  <a:srgbClr val="454551"/>
                </a:solidFill>
                <a:latin typeface="Georgia"/>
              </a:rPr>
              <a:t>body</a:t>
            </a:r>
            <a:r>
              <a:rPr lang="en-US" sz="1800" b="0" strike="noStrike" spc="-1">
                <a:solidFill>
                  <a:srgbClr val="454551"/>
                </a:solidFill>
                <a:latin typeface="Georgia"/>
              </a:rPr>
              <a:t>&gt;</a:t>
            </a:r>
            <a:br/>
            <a:br/>
            <a:br/>
            <a:r>
              <a:rPr lang="en-US" sz="1800" b="0" strike="noStrike" spc="-1">
                <a:solidFill>
                  <a:srgbClr val="454551"/>
                </a:solidFill>
                <a:latin typeface="Gill Sans MT"/>
              </a:rPr>
              <a:t> 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Document metadata</a:t>
            </a:r>
            <a:endParaRPr lang="en-US" sz="3600" b="0" strike="noStrike" spc="-1">
              <a:latin typeface="DejaVu Sans"/>
            </a:endParaRPr>
          </a:p>
        </p:txBody>
      </p:sp>
      <p:graphicFrame>
        <p:nvGraphicFramePr>
          <p:cNvPr id="154" name="Table 2"/>
          <p:cNvGraphicFramePr/>
          <p:nvPr/>
        </p:nvGraphicFramePr>
        <p:xfrm>
          <a:off x="549720" y="2335680"/>
          <a:ext cx="11091960" cy="3735360"/>
        </p:xfrm>
        <a:graphic>
          <a:graphicData uri="http://schemas.openxmlformats.org/drawingml/2006/table">
            <a:tbl>
              <a:tblPr/>
              <a:tblGrid>
                <a:gridCol w="554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&lt;link&gt;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Specifies relationships between the current document and an external resource. This element is most used to link to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style sheets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&lt;meta&gt;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3"/>
                        </a:rPr>
                        <a:t>Metadata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 that cannot be represented by other HTML meta-related elements, like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&lt;base&gt;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,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5"/>
                        </a:rPr>
                        <a:t>&lt;link&gt;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,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6"/>
                        </a:rPr>
                        <a:t>&lt;script&gt;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,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7"/>
                        </a:rPr>
                        <a:t>&lt;style&gt;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 or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8"/>
                        </a:rPr>
                        <a:t>&lt;title&gt;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&lt;style&gt;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Contains style information for a document, or part of a document.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&lt;title&gt;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Defines the title of the document, shown in a browser's title bar or on the page's tab.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Sectioning root</a:t>
            </a:r>
            <a:endParaRPr lang="en-US" sz="3600" b="0" strike="noStrike" spc="-1">
              <a:latin typeface="DejaVu Sans"/>
            </a:endParaRPr>
          </a:p>
        </p:txBody>
      </p:sp>
      <p:graphicFrame>
        <p:nvGraphicFramePr>
          <p:cNvPr id="156" name="Table 2"/>
          <p:cNvGraphicFramePr/>
          <p:nvPr/>
        </p:nvGraphicFramePr>
        <p:xfrm>
          <a:off x="1828080" y="2754000"/>
          <a:ext cx="8535240" cy="1505880"/>
        </p:xfrm>
        <a:graphic>
          <a:graphicData uri="http://schemas.openxmlformats.org/drawingml/2006/table">
            <a:tbl>
              <a:tblPr/>
              <a:tblGrid>
                <a:gridCol w="42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&lt;body&gt;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Content of an HTML document. There can be only one &lt;body&gt; element in a document.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Content sectioning</a:t>
            </a:r>
            <a:endParaRPr lang="en-US" sz="3600" b="0" strike="noStrike" spc="-1">
              <a:latin typeface="DejaVu Sans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422280" y="2455560"/>
          <a:ext cx="11352240" cy="2755800"/>
        </p:xfrm>
        <a:graphic>
          <a:graphicData uri="http://schemas.openxmlformats.org/drawingml/2006/table">
            <a:tbl>
              <a:tblPr/>
              <a:tblGrid>
                <a:gridCol w="56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&lt;footer&gt;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Contains information about the author of the section, copyright data or links to related documents.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&lt;header&gt;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Introductory content, typically a group of introductory or navigational aids. It may contain some heading elements but also other elements like a logo, a search form, an author name, and so on.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Table 1"/>
          <p:cNvGraphicFramePr/>
          <p:nvPr/>
        </p:nvGraphicFramePr>
        <p:xfrm>
          <a:off x="352800" y="393480"/>
          <a:ext cx="11485440" cy="4290840"/>
        </p:xfrm>
        <a:graphic>
          <a:graphicData uri="http://schemas.openxmlformats.org/drawingml/2006/table">
            <a:tbl>
              <a:tblPr/>
              <a:tblGrid>
                <a:gridCol w="57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&lt;h1&gt;, &lt;h2&gt;</a:t>
                      </a:r>
                      <a:endParaRPr lang="en-US" sz="2000" b="0" strike="noStrike" spc="-1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&lt;h3&gt;, &lt;h4&gt;</a:t>
                      </a:r>
                      <a:endParaRPr lang="en-US" sz="2000" b="0" strike="noStrike" spc="-1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&lt;h5&gt;, &lt;h6&gt;</a:t>
                      </a:r>
                      <a:endParaRPr lang="en-US" sz="2000" b="0" strike="noStrike" spc="-1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Six levels of section headings. &lt;h1&gt; is the highest section level and &lt;h6&gt; is the lowest.</a:t>
                      </a:r>
                      <a:endParaRPr lang="en-US" sz="1800" b="0" strike="noStrike" spc="-1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&lt;hgroup&gt;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Multi-level heading for a section of a document. It groups a set of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&lt;h1&gt;–&lt;h6&gt;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 elements.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&lt;nav&gt;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Provide navigation links, either within the current document or to other documents. Common examples: menus, tables of contents, and indexes.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&lt;section&gt;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standalone section — which doesn't have a more specific semantic element to represent it — contained within an HTML document.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Text content</a:t>
            </a:r>
            <a:endParaRPr lang="en-US" sz="3600" b="0" strike="noStrike" spc="-1">
              <a:latin typeface="DejaVu Sans"/>
            </a:endParaRPr>
          </a:p>
        </p:txBody>
      </p:sp>
      <p:graphicFrame>
        <p:nvGraphicFramePr>
          <p:cNvPr id="161" name="Table 2"/>
          <p:cNvGraphicFramePr/>
          <p:nvPr/>
        </p:nvGraphicFramePr>
        <p:xfrm>
          <a:off x="581040" y="2405160"/>
          <a:ext cx="11029320" cy="3380400"/>
        </p:xfrm>
        <a:graphic>
          <a:graphicData uri="http://schemas.openxmlformats.org/drawingml/2006/table">
            <a:tbl>
              <a:tblPr/>
              <a:tblGrid>
                <a:gridCol w="55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&lt;bloackquote&gt;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The enclosed text is an extended quotation. Rendered visually by indentation.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&lt;dd&gt;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Provides the details about or the definition of the preceding term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&lt;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dt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) in a description list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3"/>
                        </a:rPr>
                        <a:t>&lt;dl&gt;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).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&lt;dl&gt;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description list. The element encloses a list of groups of terms (specified using the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&lt;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dt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 element) and descriptions (provided by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&lt;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dd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 elements). Common used to display a list of key-value pairs.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3" name="Table 2"/>
          <p:cNvGraphicFramePr/>
          <p:nvPr/>
        </p:nvGraphicFramePr>
        <p:xfrm>
          <a:off x="365760" y="449640"/>
          <a:ext cx="11422080" cy="5407920"/>
        </p:xfrm>
        <a:graphic>
          <a:graphicData uri="http://schemas.openxmlformats.org/drawingml/2006/table">
            <a:tbl>
              <a:tblPr/>
              <a:tblGrid>
                <a:gridCol w="571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&lt;dt&gt;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Display a term in a description or definition list, and as such must be used inside a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&lt;dl&gt;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 element.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&lt;div&gt;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Generic container for flow content. It has no effect on the content or layout until styled using CSS.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&lt;li&gt;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An item in a list. It must be contained in a parent element: an ordered list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3"/>
                        </a:rPr>
                        <a:t>&lt;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3"/>
                        </a:rPr>
                        <a:t>ol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3"/>
                        </a:rPr>
                        <a:t>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), an unordered list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&lt;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ul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), or a menu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5"/>
                        </a:rPr>
                        <a:t>&lt;menu&gt;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). In menus and unordered lists, list items are usually displayed using bullet points. In ordered lists, they are usually displayed with an ascending counter on the left, such as a number or letter.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&lt;main&gt;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Dominant content of the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6"/>
                        </a:rPr>
                        <a:t>&lt;body&gt;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 of a document, portion of a document or application. Contents in &lt;main&gt; related to or expands upon the central topic of a document, or the central functionality of an application.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5" name="Table 2"/>
          <p:cNvGraphicFramePr/>
          <p:nvPr/>
        </p:nvGraphicFramePr>
        <p:xfrm>
          <a:off x="384840" y="447840"/>
          <a:ext cx="11422080" cy="2379240"/>
        </p:xfrm>
        <a:graphic>
          <a:graphicData uri="http://schemas.openxmlformats.org/drawingml/2006/table">
            <a:tbl>
              <a:tblPr/>
              <a:tblGrid>
                <a:gridCol w="571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8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&lt;ol&gt;</a:t>
                      </a:r>
                      <a:endParaRPr lang="en-US" sz="2000" b="0" strike="noStrike" spc="-1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Ordered list of items, typically rendered as a numbered list.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&lt;ul&gt;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Unordered list of items, typically rendered as a bulleted list.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&lt;p&gt;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paragraph of text.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Inline text semantics </a:t>
            </a:r>
            <a:endParaRPr lang="en-US" sz="3600" b="0" strike="noStrike" spc="-1">
              <a:latin typeface="DejaVu Sans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2031840" y="2038320"/>
          <a:ext cx="8101080" cy="4493520"/>
        </p:xfrm>
        <a:graphic>
          <a:graphicData uri="http://schemas.openxmlformats.org/drawingml/2006/table">
            <a:tbl>
              <a:tblPr/>
              <a:tblGrid>
                <a:gridCol w="40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&lt;a&gt;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Anchor element which use for hyperlink to other web pages, files, locations within the same page, email addresses or other URLs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&lt;b&gt;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Bold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&lt;br&gt;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line break in text (carriage-return). Useful for writing a poem or an address, where the division of lines is significant.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&lt;em&gt;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 Marks text that has stress emphasis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&lt;i&gt;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Display words in italic 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1040" y="857160"/>
            <a:ext cx="10992960" cy="15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cap="all" spc="-1" dirty="0">
                <a:solidFill>
                  <a:srgbClr val="1A4CC8"/>
                </a:solidFill>
                <a:latin typeface="Georgia"/>
              </a:rPr>
              <a:t>HTML Workshop</a:t>
            </a:r>
            <a:endParaRPr lang="en-US" sz="6600" b="0" strike="noStrike" spc="-1" dirty="0">
              <a:latin typeface="DejaVu Sans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566160" y="4502520"/>
            <a:ext cx="4663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Georgia"/>
                <a:ea typeface="DejaVu Sans"/>
              </a:rPr>
              <a:t>The Basic Of HTML</a:t>
            </a: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9" name="Table 2"/>
          <p:cNvGraphicFramePr/>
          <p:nvPr/>
        </p:nvGraphicFramePr>
        <p:xfrm>
          <a:off x="401760" y="456120"/>
          <a:ext cx="11437560" cy="3342240"/>
        </p:xfrm>
        <a:graphic>
          <a:graphicData uri="http://schemas.openxmlformats.org/drawingml/2006/table">
            <a:tbl>
              <a:tblPr/>
              <a:tblGrid>
                <a:gridCol w="57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&lt;mark&gt;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Text which is 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marked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 or 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highlighted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 for reference or notation purposes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&lt;small&gt;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Text </a:t>
                      </a: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font size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 one size smaller (for example, from large to medium, or from small to x-small) down to the browser's minimum font size.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&lt;strong&gt;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Bold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&lt;span&gt;</a:t>
                      </a:r>
                      <a:endParaRPr lang="en-US" sz="1800" b="0" strike="noStrike" spc="-1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Generic inline container for phrasing content. Used to group elements for styling purposes (using the class or id attributes). 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Image &amp; multimedia </a:t>
            </a:r>
            <a:endParaRPr lang="en-US" sz="3600" b="0" strike="noStrike" spc="-1">
              <a:latin typeface="DejaVu Sans"/>
            </a:endParaRPr>
          </a:p>
        </p:txBody>
      </p:sp>
      <p:graphicFrame>
        <p:nvGraphicFramePr>
          <p:cNvPr id="171" name="Table 2"/>
          <p:cNvGraphicFramePr/>
          <p:nvPr/>
        </p:nvGraphicFramePr>
        <p:xfrm>
          <a:off x="1874160" y="2269440"/>
          <a:ext cx="8443440" cy="3643560"/>
        </p:xfrm>
        <a:graphic>
          <a:graphicData uri="http://schemas.openxmlformats.org/drawingml/2006/table">
            <a:tbl>
              <a:tblPr/>
              <a:tblGrid>
                <a:gridCol w="422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&lt;audio&gt;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Embed sound content in documents. May contain one or more audio sources, use src attribute or the &lt;source&gt; element: browser will choose the most suitable one. 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&lt;img&gt;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Embeds an image into the document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&lt;video&gt;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Embeds a media player which supports video playback into the document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Table content</a:t>
            </a:r>
            <a:endParaRPr lang="en-US" sz="3600" b="0" strike="noStrike" spc="-1">
              <a:latin typeface="DejaVu Sans"/>
            </a:endParaRPr>
          </a:p>
        </p:txBody>
      </p:sp>
      <p:graphicFrame>
        <p:nvGraphicFramePr>
          <p:cNvPr id="173" name="Table 2"/>
          <p:cNvGraphicFramePr/>
          <p:nvPr/>
        </p:nvGraphicFramePr>
        <p:xfrm>
          <a:off x="1949400" y="2178360"/>
          <a:ext cx="8292600" cy="4458240"/>
        </p:xfrm>
        <a:graphic>
          <a:graphicData uri="http://schemas.openxmlformats.org/drawingml/2006/table">
            <a:tbl>
              <a:tblPr/>
              <a:tblGrid>
                <a:gridCol w="41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&lt;caption&gt;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Specifies the caption (or title) of a table in the first child of the &lt;table&gt;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&lt;table&gt;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Represents tabular data, information presented in a two-dimensional table comprised of rows and columns of cell containing data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&lt;col&gt;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column within  a table 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&lt;td&gt;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Cell of a table that contains data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&lt;th&gt;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cell as header of a group of table cells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&lt;tr&gt;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row of cells in a table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forms</a:t>
            </a:r>
            <a:endParaRPr lang="en-US" sz="3600" b="0" strike="noStrike" spc="-1">
              <a:latin typeface="DejaVu Sans"/>
            </a:endParaRPr>
          </a:p>
        </p:txBody>
      </p:sp>
      <p:graphicFrame>
        <p:nvGraphicFramePr>
          <p:cNvPr id="175" name="Table 2"/>
          <p:cNvGraphicFramePr/>
          <p:nvPr/>
        </p:nvGraphicFramePr>
        <p:xfrm>
          <a:off x="1936800" y="2345040"/>
          <a:ext cx="8317800" cy="4095360"/>
        </p:xfrm>
        <a:graphic>
          <a:graphicData uri="http://schemas.openxmlformats.org/drawingml/2006/table">
            <a:tbl>
              <a:tblPr/>
              <a:tblGrid>
                <a:gridCol w="415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Elements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&lt;button&gt;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clickable button 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&lt;fieldset&gt;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Used to group several controls as and labels within a web form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&lt;form&gt;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document section that contains interactive controls for submitting information to a web server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&lt;input&gt;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Use to create interactive controls for web-based forms to accept data from the user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&lt;label&gt;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caption for an item in a user interface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77" name="Table 2"/>
          <p:cNvGraphicFramePr/>
          <p:nvPr/>
        </p:nvGraphicFramePr>
        <p:xfrm>
          <a:off x="430200" y="446760"/>
          <a:ext cx="11333880" cy="2286360"/>
        </p:xfrm>
        <a:graphic>
          <a:graphicData uri="http://schemas.openxmlformats.org/drawingml/2006/table">
            <a:tbl>
              <a:tblPr/>
              <a:tblGrid>
                <a:gridCol w="566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&lt;legend&gt;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Caption of the content of its parent &lt;fieldset&gt;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&lt;option&gt;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Menu items in popups and other lists of items in an HTML document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&lt;select&gt;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A control that provides a menu of options: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&lt;textarea&gt;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Multi-line plain0text editing control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1040" y="2148480"/>
            <a:ext cx="11028960" cy="149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strike="noStrike" cap="all" spc="-1">
                <a:solidFill>
                  <a:srgbClr val="1A4CC8"/>
                </a:solidFill>
                <a:latin typeface="Georgia"/>
              </a:rPr>
              <a:t>Practical TIme</a:t>
            </a:r>
            <a:endParaRPr lang="en-US" sz="80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    Html                 vs         html &amp; css</a:t>
            </a:r>
            <a:endParaRPr lang="en-US" sz="3600" b="0" strike="noStrike" spc="-1">
              <a:latin typeface="DejaVu Sans"/>
            </a:endParaRPr>
          </a:p>
        </p:txBody>
      </p:sp>
      <p:pic>
        <p:nvPicPr>
          <p:cNvPr id="180" name="Picture 2"/>
          <p:cNvPicPr/>
          <p:nvPr/>
        </p:nvPicPr>
        <p:blipFill>
          <a:blip r:embed="rId2"/>
          <a:stretch/>
        </p:blipFill>
        <p:spPr>
          <a:xfrm>
            <a:off x="615240" y="2099160"/>
            <a:ext cx="10960920" cy="405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HTML &amp; CSS metaphor</a:t>
            </a:r>
            <a:endParaRPr lang="en-US" sz="3600" b="0" strike="noStrike" spc="-1">
              <a:latin typeface="DejaVu Sans"/>
            </a:endParaRPr>
          </a:p>
        </p:txBody>
      </p:sp>
      <p:pic>
        <p:nvPicPr>
          <p:cNvPr id="182" name="Picture 4"/>
          <p:cNvPicPr/>
          <p:nvPr/>
        </p:nvPicPr>
        <p:blipFill>
          <a:blip r:embed="rId2"/>
          <a:stretch/>
        </p:blipFill>
        <p:spPr>
          <a:xfrm>
            <a:off x="1966320" y="2106360"/>
            <a:ext cx="8258400" cy="43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Rules</a:t>
            </a:r>
            <a:endParaRPr lang="en-US" sz="3600" b="0" strike="noStrike" spc="-1">
              <a:latin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81040" y="255744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Thou shall asketh thy question if thou hast one</a:t>
            </a:r>
            <a:endParaRPr lang="en-US" sz="24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Thou shall not laugh at questions of others</a:t>
            </a:r>
            <a:endParaRPr lang="en-US" sz="24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The world existeth no stupid questions</a:t>
            </a:r>
            <a:endParaRPr lang="en-US" sz="24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Existeth only people who brave not to asketh</a:t>
            </a:r>
            <a:endParaRPr lang="en-US" sz="24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Do unto other as thou would do unto thyself</a:t>
            </a:r>
            <a:endParaRPr lang="en-US" sz="24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Thou shalt convenant to follows the common rules</a:t>
            </a:r>
            <a:endParaRPr lang="en-US" sz="24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Introduction to web development</a:t>
            </a:r>
            <a:endParaRPr lang="en-US" sz="3600" b="0" strike="noStrike" spc="-1">
              <a:latin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81040" y="2293560"/>
            <a:ext cx="11028960" cy="291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AKA web programming</a:t>
            </a:r>
            <a:endParaRPr lang="en-US" sz="24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Social networking sites (Facebook) / e-commerce sites (Amazon)</a:t>
            </a:r>
            <a:endParaRPr lang="en-US" sz="24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2 broad divisions of web development:</a:t>
            </a:r>
            <a:endParaRPr lang="en-US" sz="2400" b="0" strike="noStrike" spc="-1">
              <a:latin typeface="DejaVu Sans"/>
            </a:endParaRPr>
          </a:p>
          <a:p>
            <a:pPr marL="1335960" lvl="3" indent="-399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romanLcPeriod"/>
            </a:pPr>
            <a:r>
              <a:rPr lang="en-US" sz="2000" b="1" strike="noStrike" spc="-1">
                <a:solidFill>
                  <a:srgbClr val="454551"/>
                </a:solidFill>
                <a:latin typeface="Georgia"/>
              </a:rPr>
              <a:t>Front-end development / client-side development (Browser)</a:t>
            </a:r>
            <a:endParaRPr lang="en-US" sz="2000" b="0" strike="noStrike" spc="-1">
              <a:latin typeface="DejaVu Sans"/>
            </a:endParaRPr>
          </a:p>
          <a:p>
            <a:pPr marL="1335960" lvl="3" indent="-399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romanLcPeriod"/>
            </a:pPr>
            <a:r>
              <a:rPr lang="en-US" sz="2000" b="1" strike="noStrike" spc="-1">
                <a:solidFill>
                  <a:srgbClr val="454551"/>
                </a:solidFill>
                <a:latin typeface="Georgia"/>
              </a:rPr>
              <a:t>Back-end development / server-side development (Server)</a:t>
            </a:r>
            <a:endParaRPr lang="en-US" sz="2000" b="0" strike="noStrike" spc="-1">
              <a:latin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972840" y="6380640"/>
            <a:ext cx="55904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1A4CC8"/>
                </a:solidFill>
                <a:latin typeface="Gill Sans MT"/>
                <a:ea typeface="DejaVu Sans"/>
              </a:rPr>
              <a:t>http://www.codeconquest.com/what-is-coding/web-programming/</a:t>
            </a:r>
            <a:endParaRPr lang="en-US" sz="14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Front-end development</a:t>
            </a:r>
            <a:endParaRPr lang="en-US" sz="3600" b="0" strike="noStrike" spc="-1">
              <a:latin typeface="DejaVu Sans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81040" y="22093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Able to view when loading a web application </a:t>
            </a:r>
            <a:endParaRPr lang="en-US" sz="2400" b="0" strike="noStrike" spc="-1">
              <a:latin typeface="DejaVu Sans"/>
            </a:endParaRPr>
          </a:p>
          <a:p>
            <a:pPr marL="900000" lvl="2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Courier New"/>
              <a:buChar char="o"/>
            </a:pPr>
            <a:r>
              <a:rPr lang="en-US" sz="2000" b="0" strike="noStrike" spc="-1">
                <a:solidFill>
                  <a:srgbClr val="454551"/>
                </a:solidFill>
                <a:latin typeface="Georgia"/>
              </a:rPr>
              <a:t>content, design &amp; how you interact with it</a:t>
            </a:r>
            <a:endParaRPr lang="en-US" sz="2000" b="0" strike="noStrike" spc="-1">
              <a:latin typeface="DejaVu Sans"/>
            </a:endParaRPr>
          </a:p>
          <a:p>
            <a:pPr marL="937080" lvl="2" indent="-342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lang="en-US" sz="2400" b="1" strike="noStrike" spc="-1">
                <a:solidFill>
                  <a:srgbClr val="454551"/>
                </a:solidFill>
                <a:latin typeface="Georgia"/>
              </a:rPr>
              <a:t>Hyper Text Markup Language (HTML)</a:t>
            </a:r>
            <a:endParaRPr lang="en-US" sz="2400" b="0" strike="noStrike" spc="-1">
              <a:latin typeface="DejaVu Sans"/>
            </a:endParaRPr>
          </a:p>
          <a:p>
            <a:pPr marL="1639080" lvl="4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454551"/>
                </a:solidFill>
                <a:latin typeface="Georgia"/>
              </a:rPr>
              <a:t>‘marking up text’ to turn into a web page  	</a:t>
            </a:r>
            <a:endParaRPr lang="en-US" sz="2000" b="0" strike="noStrike" spc="-1">
              <a:latin typeface="DejaVu Sans"/>
            </a:endParaRPr>
          </a:p>
          <a:p>
            <a:pPr marL="937080" lvl="2" indent="-342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lang="en-US" sz="2400" b="1" strike="noStrike" spc="-1">
                <a:solidFill>
                  <a:srgbClr val="454551"/>
                </a:solidFill>
                <a:latin typeface="Georgia"/>
              </a:rPr>
              <a:t>Cascading Style Sheets (CSS) </a:t>
            </a:r>
            <a:endParaRPr lang="en-US" sz="2400" b="0" strike="noStrike" spc="-1">
              <a:latin typeface="DejaVu Sans"/>
            </a:endParaRPr>
          </a:p>
          <a:p>
            <a:pPr marL="1639080" lvl="4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454551"/>
                </a:solidFill>
                <a:latin typeface="Georgia"/>
              </a:rPr>
              <a:t> code for setting style rules for appearance of web pages </a:t>
            </a:r>
            <a:endParaRPr lang="en-US" sz="2000" b="0" strike="noStrike" spc="-1">
              <a:latin typeface="DejaVu Sans"/>
            </a:endParaRPr>
          </a:p>
          <a:p>
            <a:pPr marL="937080" lvl="2" indent="-342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lang="en-US" sz="2400" b="1" strike="noStrike" spc="-1">
                <a:solidFill>
                  <a:srgbClr val="454551"/>
                </a:solidFill>
                <a:latin typeface="Georgia"/>
              </a:rPr>
              <a:t>JavaScript</a:t>
            </a:r>
            <a:endParaRPr lang="en-US" sz="2400" b="0" strike="noStrike" spc="-1">
              <a:latin typeface="DejaVu Sans"/>
            </a:endParaRPr>
          </a:p>
          <a:p>
            <a:pPr marL="1639080" lvl="4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454551"/>
                </a:solidFill>
                <a:latin typeface="Georgia"/>
              </a:rPr>
              <a:t> widely used </a:t>
            </a:r>
            <a:r>
              <a:rPr lang="en-US" sz="2000" b="0" strike="noStrike" spc="-1">
                <a:solidFill>
                  <a:srgbClr val="454551"/>
                </a:solidFill>
                <a:latin typeface="Wingdings"/>
              </a:rPr>
              <a:t></a:t>
            </a:r>
            <a:r>
              <a:rPr lang="en-US" sz="2000" b="0" strike="noStrike" spc="-1">
                <a:solidFill>
                  <a:srgbClr val="454551"/>
                </a:solidFill>
                <a:latin typeface="Georgia"/>
              </a:rPr>
              <a:t> add functionality &amp; interactivity to web pages </a:t>
            </a:r>
            <a:endParaRPr lang="en-US" sz="2000" b="0" strike="noStrike" spc="-1">
              <a:latin typeface="DejaVu Sans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972840" y="6380640"/>
            <a:ext cx="55904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1A4CC8"/>
                </a:solidFill>
                <a:latin typeface="Gill Sans MT"/>
                <a:ea typeface="DejaVu Sans"/>
              </a:rPr>
              <a:t>http://www.codeconquest.com/what-is-coding/web-programming/</a:t>
            </a:r>
            <a:endParaRPr lang="en-US" sz="14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Back-end development</a:t>
            </a:r>
            <a:endParaRPr lang="en-US" sz="3600" b="0" strike="noStrike" spc="-1">
              <a:latin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Business logic and data persistent</a:t>
            </a:r>
            <a:endParaRPr lang="en-US" sz="2400" b="0" strike="noStrike" spc="-1">
              <a:latin typeface="DejaVu Sans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How do you sell your product on e-commerce website? </a:t>
            </a:r>
            <a:endParaRPr lang="en-US" sz="2400" b="0" strike="noStrike" spc="-1">
              <a:latin typeface="DejaVu Sans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How do you search and buy product? </a:t>
            </a:r>
            <a:endParaRPr lang="en-US" sz="2400" b="0" strike="noStrike" spc="-1">
              <a:latin typeface="DejaVu Sans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How to determine the hot product?</a:t>
            </a:r>
            <a:endParaRPr lang="en-US" sz="2400" b="0" strike="noStrike" spc="-1">
              <a:latin typeface="DejaVu Sans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Advertisement?</a:t>
            </a:r>
            <a:endParaRPr lang="en-US" sz="2400" b="0" strike="noStrike" spc="-1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454551"/>
                </a:solidFill>
                <a:latin typeface="Georgia"/>
              </a:rPr>
              <a:t>Examples: PHP, Node.js, Python</a:t>
            </a:r>
            <a:endParaRPr lang="en-US" sz="24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972840" y="6380640"/>
            <a:ext cx="55904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1A4CC8"/>
                </a:solidFill>
                <a:latin typeface="Gill Sans MT"/>
                <a:ea typeface="DejaVu Sans"/>
              </a:rPr>
              <a:t>http://www.codeconquest.com/what-is-coding/web-programming/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371600" y="2926080"/>
            <a:ext cx="3748680" cy="35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1040" y="670320"/>
            <a:ext cx="11028960" cy="10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how do we create new HTML element?</a:t>
            </a:r>
            <a:endParaRPr lang="en-US" sz="3600" b="0" strike="noStrike" spc="-1">
              <a:latin typeface="DejaVu Sans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613400" y="2468880"/>
            <a:ext cx="2975760" cy="172836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/>
        </p:blipFill>
        <p:spPr>
          <a:xfrm>
            <a:off x="3826080" y="4846320"/>
            <a:ext cx="4768920" cy="14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Tag and element</a:t>
            </a:r>
            <a:endParaRPr lang="en-US" sz="3600" b="0" strike="noStrike" spc="-1">
              <a:latin typeface="DejaVu Sans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27320" y="1937520"/>
            <a:ext cx="9606600" cy="461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latin typeface="DejaVu Sans"/>
              </a:rPr>
              <a:t>Tags:</a:t>
            </a: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latin typeface="DejaVu Sans"/>
              </a:rPr>
              <a:t>This is a opening tag. &lt;p&gt;</a:t>
            </a: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latin typeface="DejaVu Sans"/>
              </a:rPr>
              <a:t>This is a closing tag. &lt;/p&gt;</a:t>
            </a: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latin typeface="DejaVu Sans"/>
              </a:rPr>
              <a:t>This is a self-closing tag. &lt;br/&gt;</a:t>
            </a:r>
          </a:p>
          <a:p>
            <a:pPr algn="just">
              <a:lnSpc>
                <a:spcPct val="100000"/>
              </a:lnSpc>
            </a:pPr>
            <a:endParaRPr lang="en-US" sz="2400" b="0" strike="noStrike" spc="-1">
              <a:latin typeface="DejaVu Sans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latin typeface="DejaVu Sans"/>
              </a:rPr>
              <a:t>Elements:</a:t>
            </a: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latin typeface="DejaVu Sans"/>
              </a:rPr>
              <a:t>This is an element. &lt;p&gt;&lt;/p&gt;</a:t>
            </a: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latin typeface="DejaVu Sans"/>
              </a:rPr>
              <a:t>We call it &lt;p&gt; element</a:t>
            </a: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latin typeface="DejaVu Sans"/>
              </a:rPr>
              <a:t>Tags create Elements</a:t>
            </a:r>
          </a:p>
          <a:p>
            <a:pPr algn="just">
              <a:lnSpc>
                <a:spcPct val="100000"/>
              </a:lnSpc>
            </a:pPr>
            <a:endParaRPr lang="en-US" sz="2400" b="0" strike="noStrike" spc="-1">
              <a:latin typeface="DejaVu Sans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>
              <a:latin typeface="DejaVu Sans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latin typeface="DejaVu Sans"/>
              </a:rPr>
              <a:t>Tags create Elements, Elements create your websites.</a:t>
            </a:r>
          </a:p>
        </p:txBody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6748920" y="2826720"/>
            <a:ext cx="4768920" cy="14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FFFFFF"/>
                </a:solidFill>
                <a:latin typeface="Georgia"/>
              </a:rPr>
              <a:t>Main Root</a:t>
            </a:r>
            <a:endParaRPr lang="en-US" sz="3600" b="0" strike="noStrike" spc="-1">
              <a:latin typeface="DejaVu Sans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1273320" y="2743200"/>
          <a:ext cx="9644760" cy="1554480"/>
        </p:xfrm>
        <a:graphic>
          <a:graphicData uri="http://schemas.openxmlformats.org/drawingml/2006/table">
            <a:tbl>
              <a:tblPr/>
              <a:tblGrid>
                <a:gridCol w="482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Description</a:t>
                      </a:r>
                      <a:endParaRPr lang="en-US" sz="24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&lt;html&gt;</a:t>
                      </a:r>
                      <a:endParaRPr lang="en-US" sz="20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The root (top-level element) of an HTML document (root element). 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8" name="CustomShape 3"/>
          <p:cNvSpPr/>
          <p:nvPr/>
        </p:nvSpPr>
        <p:spPr>
          <a:xfrm>
            <a:off x="6432480" y="6392160"/>
            <a:ext cx="63561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https://developer.mozilla.org/en-US/docs/Web/HTML/Element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468</TotalTime>
  <Words>1293</Words>
  <Application>Microsoft Macintosh PowerPoint</Application>
  <PresentationFormat>Widescreen</PresentationFormat>
  <Paragraphs>194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DejaVu Sans</vt:lpstr>
      <vt:lpstr>Arial</vt:lpstr>
      <vt:lpstr>Courier New</vt:lpstr>
      <vt:lpstr>Georgia</vt:lpstr>
      <vt:lpstr>Gill Sans MT</vt:lpstr>
      <vt:lpstr>Symbol</vt:lpstr>
      <vt:lpstr>Wingdings</vt:lpstr>
      <vt:lpstr>Wingdings 2</vt:lpstr>
      <vt:lpstr>Office Theme</vt:lpstr>
      <vt:lpstr>Office Theme</vt:lpstr>
      <vt:lpstr>Office Theme</vt:lpstr>
      <vt:lpstr>AppLaunch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Sunway Education Group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Workshop</dc:title>
  <dc:subject/>
  <dc:creator>TEONG CAI ZHI</dc:creator>
  <dc:description/>
  <cp:lastModifiedBy>LEE WEI FAN</cp:lastModifiedBy>
  <cp:revision>44</cp:revision>
  <dcterms:created xsi:type="dcterms:W3CDTF">2018-03-30T01:49:58Z</dcterms:created>
  <dcterms:modified xsi:type="dcterms:W3CDTF">2018-04-10T09:02:50Z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Sunway Education Group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24</vt:i4>
  </property>
</Properties>
</file>