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5" r:id="rId1"/>
  </p:sldMasterIdLst>
  <p:notesMasterIdLst>
    <p:notesMasterId r:id="rId89"/>
  </p:notesMasterIdLst>
  <p:handoutMasterIdLst>
    <p:handoutMasterId r:id="rId90"/>
  </p:handoutMasterIdLst>
  <p:sldIdLst>
    <p:sldId id="256" r:id="rId2"/>
    <p:sldId id="265" r:id="rId3"/>
    <p:sldId id="428" r:id="rId4"/>
    <p:sldId id="429" r:id="rId5"/>
    <p:sldId id="430" r:id="rId6"/>
    <p:sldId id="431" r:id="rId7"/>
    <p:sldId id="432" r:id="rId8"/>
    <p:sldId id="433" r:id="rId9"/>
    <p:sldId id="434" r:id="rId10"/>
    <p:sldId id="435" r:id="rId11"/>
    <p:sldId id="436" r:id="rId12"/>
    <p:sldId id="437" r:id="rId13"/>
    <p:sldId id="438" r:id="rId14"/>
    <p:sldId id="439" r:id="rId15"/>
    <p:sldId id="440" r:id="rId16"/>
    <p:sldId id="441" r:id="rId17"/>
    <p:sldId id="443" r:id="rId18"/>
    <p:sldId id="442" r:id="rId19"/>
    <p:sldId id="444" r:id="rId20"/>
    <p:sldId id="445" r:id="rId21"/>
    <p:sldId id="446" r:id="rId22"/>
    <p:sldId id="447" r:id="rId23"/>
    <p:sldId id="448" r:id="rId24"/>
    <p:sldId id="449" r:id="rId25"/>
    <p:sldId id="450" r:id="rId26"/>
    <p:sldId id="451" r:id="rId27"/>
    <p:sldId id="452" r:id="rId28"/>
    <p:sldId id="453" r:id="rId29"/>
    <p:sldId id="454" r:id="rId30"/>
    <p:sldId id="455" r:id="rId31"/>
    <p:sldId id="456" r:id="rId32"/>
    <p:sldId id="457" r:id="rId33"/>
    <p:sldId id="458" r:id="rId34"/>
    <p:sldId id="459" r:id="rId35"/>
    <p:sldId id="460" r:id="rId36"/>
    <p:sldId id="461" r:id="rId37"/>
    <p:sldId id="462" r:id="rId38"/>
    <p:sldId id="463" r:id="rId39"/>
    <p:sldId id="464" r:id="rId40"/>
    <p:sldId id="465" r:id="rId41"/>
    <p:sldId id="466" r:id="rId42"/>
    <p:sldId id="467" r:id="rId43"/>
    <p:sldId id="468" r:id="rId44"/>
    <p:sldId id="469" r:id="rId45"/>
    <p:sldId id="470" r:id="rId46"/>
    <p:sldId id="471" r:id="rId47"/>
    <p:sldId id="472" r:id="rId48"/>
    <p:sldId id="266" r:id="rId49"/>
    <p:sldId id="512" r:id="rId50"/>
    <p:sldId id="513" r:id="rId51"/>
    <p:sldId id="514" r:id="rId52"/>
    <p:sldId id="515" r:id="rId53"/>
    <p:sldId id="516" r:id="rId54"/>
    <p:sldId id="518" r:id="rId55"/>
    <p:sldId id="519" r:id="rId56"/>
    <p:sldId id="520" r:id="rId57"/>
    <p:sldId id="521" r:id="rId58"/>
    <p:sldId id="522" r:id="rId59"/>
    <p:sldId id="523" r:id="rId60"/>
    <p:sldId id="524" r:id="rId61"/>
    <p:sldId id="525" r:id="rId62"/>
    <p:sldId id="526" r:id="rId63"/>
    <p:sldId id="527" r:id="rId64"/>
    <p:sldId id="528" r:id="rId65"/>
    <p:sldId id="529" r:id="rId66"/>
    <p:sldId id="530" r:id="rId67"/>
    <p:sldId id="531" r:id="rId68"/>
    <p:sldId id="532" r:id="rId69"/>
    <p:sldId id="533" r:id="rId70"/>
    <p:sldId id="534" r:id="rId71"/>
    <p:sldId id="535" r:id="rId72"/>
    <p:sldId id="536" r:id="rId73"/>
    <p:sldId id="537" r:id="rId74"/>
    <p:sldId id="538" r:id="rId75"/>
    <p:sldId id="539" r:id="rId76"/>
    <p:sldId id="540" r:id="rId77"/>
    <p:sldId id="541" r:id="rId78"/>
    <p:sldId id="542" r:id="rId79"/>
    <p:sldId id="543" r:id="rId80"/>
    <p:sldId id="544" r:id="rId81"/>
    <p:sldId id="545" r:id="rId82"/>
    <p:sldId id="546" r:id="rId83"/>
    <p:sldId id="547" r:id="rId84"/>
    <p:sldId id="548" r:id="rId85"/>
    <p:sldId id="549" r:id="rId86"/>
    <p:sldId id="550" r:id="rId87"/>
    <p:sldId id="551"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4" autoAdjust="0"/>
    <p:restoredTop sz="92993"/>
  </p:normalViewPr>
  <p:slideViewPr>
    <p:cSldViewPr snapToGrid="0" snapToObjects="1">
      <p:cViewPr>
        <p:scale>
          <a:sx n="50" d="100"/>
          <a:sy n="50" d="100"/>
        </p:scale>
        <p:origin x="924"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EBEF6B-6182-AEA0-613D-0330B29B23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3E22A6-3015-8D56-50A6-3D302857F7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0C7E5-96BF-964C-83E4-1140F0BF94E9}" type="datetimeFigureOut">
              <a:rPr lang="en-US" smtClean="0"/>
              <a:t>10/27/2022</a:t>
            </a:fld>
            <a:endParaRPr lang="en-US"/>
          </a:p>
        </p:txBody>
      </p:sp>
      <p:sp>
        <p:nvSpPr>
          <p:cNvPr id="4" name="Footer Placeholder 3">
            <a:extLst>
              <a:ext uri="{FF2B5EF4-FFF2-40B4-BE49-F238E27FC236}">
                <a16:creationId xmlns:a16="http://schemas.microsoft.com/office/drawing/2014/main" id="{22F398F0-A3BE-E485-64AF-6001A00D76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3E7254-1033-A68C-6694-721C3A6A99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BA4EC2-C6DD-6044-A9A4-3A8D3B30BD18}" type="slidenum">
              <a:rPr lang="en-US" smtClean="0"/>
              <a:t>‹#›</a:t>
            </a:fld>
            <a:endParaRPr lang="en-US"/>
          </a:p>
        </p:txBody>
      </p:sp>
    </p:spTree>
    <p:extLst>
      <p:ext uri="{BB962C8B-B14F-4D97-AF65-F5344CB8AC3E}">
        <p14:creationId xmlns:p14="http://schemas.microsoft.com/office/powerpoint/2010/main" val="255837022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9C195-CB02-D849-9133-070716315973}"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8B411-2BF6-394F-87D5-68A52A899C3B}" type="slidenum">
              <a:rPr lang="en-US" smtClean="0"/>
              <a:t>‹#›</a:t>
            </a:fld>
            <a:endParaRPr lang="en-US"/>
          </a:p>
        </p:txBody>
      </p:sp>
    </p:spTree>
    <p:extLst>
      <p:ext uri="{BB962C8B-B14F-4D97-AF65-F5344CB8AC3E}">
        <p14:creationId xmlns:p14="http://schemas.microsoft.com/office/powerpoint/2010/main" val="186225065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a:prstGeom prst="rect">
            <a:avLst/>
          </a:prstGeo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r>
              <a:rPr lang="en-SG"/>
              <a:t>9/13/22</a:t>
            </a:r>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43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r>
              <a:rPr lang="en-SG"/>
              <a:t>9/13/22</a:t>
            </a:r>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311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r>
              <a:rPr lang="en-SG"/>
              <a:t>9/13/22</a:t>
            </a:r>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2050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r>
              <a:rPr lang="en-SG"/>
              <a:t>9/13/22</a:t>
            </a:r>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809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a:prstGeom prst="rect">
            <a:avLst/>
          </a:prstGeo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r>
              <a:rPr lang="en-SG"/>
              <a:t>9/13/22</a:t>
            </a:r>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074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r>
              <a:rPr lang="en-SG"/>
              <a:t>9/13/22</a:t>
            </a:r>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536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a:prstGeom prst="rect">
            <a:avLst/>
          </a:prstGeo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r>
              <a:rPr lang="en-SG"/>
              <a:t>9/13/22</a:t>
            </a:r>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190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a:prstGeom prst="rect">
            <a:avLst/>
          </a:prstGeo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SG"/>
              <a:t>9/13/22</a:t>
            </a:r>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28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SG"/>
              <a:t>9/13/22</a:t>
            </a:r>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605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a:prstGeom prst="rect">
            <a:avLst/>
          </a:prstGeo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SG"/>
              <a:t>9/13/22</a:t>
            </a:r>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38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a:prstGeom prst="rect">
            <a:avLst/>
          </a:prstGeo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SG"/>
              <a:t>9/13/22</a:t>
            </a:r>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a:xfrm>
            <a:off x="4038600" y="6356350"/>
            <a:ext cx="4114800" cy="365125"/>
          </a:xfrm>
          <a:prstGeom prst="rect">
            <a:avLst/>
          </a:prstGeom>
        </p:spPr>
        <p:txBody>
          <a:bodyPr/>
          <a:lstStyle/>
          <a:p>
            <a:r>
              <a:rPr lang="en-US"/>
              <a:t>Continuing Education and Training (CET)</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0809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2209800" y="6388098"/>
            <a:ext cx="1600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SG"/>
              <a:t>9/13/22</a:t>
            </a:r>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
        <p:nvSpPr>
          <p:cNvPr id="7" name="Footer Placeholder 6">
            <a:extLst>
              <a:ext uri="{FF2B5EF4-FFF2-40B4-BE49-F238E27FC236}">
                <a16:creationId xmlns:a16="http://schemas.microsoft.com/office/drawing/2014/main" id="{BB0CF4D5-25BB-0B35-1865-AA0B1D1E03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Continuing Education and Training (CET)</a:t>
            </a:r>
          </a:p>
        </p:txBody>
      </p:sp>
      <p:pic>
        <p:nvPicPr>
          <p:cNvPr id="9" name="Picture 8" descr="A picture containing text, clipart&#10;&#10;Description automatically generated">
            <a:extLst>
              <a:ext uri="{FF2B5EF4-FFF2-40B4-BE49-F238E27FC236}">
                <a16:creationId xmlns:a16="http://schemas.microsoft.com/office/drawing/2014/main" id="{0597B553-A188-F9EA-3BF1-85A7F88E7B26}"/>
              </a:ext>
            </a:extLst>
          </p:cNvPr>
          <p:cNvPicPr>
            <a:picLocks noChangeAspect="1"/>
          </p:cNvPicPr>
          <p:nvPr userDrawn="1"/>
        </p:nvPicPr>
        <p:blipFill>
          <a:blip r:embed="rId13"/>
          <a:stretch>
            <a:fillRect/>
          </a:stretch>
        </p:blipFill>
        <p:spPr>
          <a:xfrm>
            <a:off x="76200" y="6382202"/>
            <a:ext cx="1905000" cy="429639"/>
          </a:xfrm>
          <a:prstGeom prst="rect">
            <a:avLst/>
          </a:prstGeom>
        </p:spPr>
      </p:pic>
      <p:sp>
        <p:nvSpPr>
          <p:cNvPr id="11" name="Title Placeholder 10">
            <a:extLst>
              <a:ext uri="{FF2B5EF4-FFF2-40B4-BE49-F238E27FC236}">
                <a16:creationId xmlns:a16="http://schemas.microsoft.com/office/drawing/2014/main" id="{9904B794-EBD7-F92C-37E9-78F767666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2" name="MSIPCMContentMarking" descr="{&quot;HashCode&quot;:1997578958,&quot;Placement&quot;:&quot;Header&quot;,&quot;Top&quot;:0.0,&quot;Left&quot;:0.0,&quot;SlideWidth&quot;:960,&quot;SlideHeight&quot;:540}">
            <a:extLst>
              <a:ext uri="{FF2B5EF4-FFF2-40B4-BE49-F238E27FC236}">
                <a16:creationId xmlns:a16="http://schemas.microsoft.com/office/drawing/2014/main" id="{78DBB453-595F-4362-8906-7B43C03EFC8D}"/>
              </a:ext>
            </a:extLst>
          </p:cNvPr>
          <p:cNvSpPr txBox="1"/>
          <p:nvPr userDrawn="1"/>
        </p:nvSpPr>
        <p:spPr>
          <a:xfrm>
            <a:off x="0" y="0"/>
            <a:ext cx="1691009" cy="279435"/>
          </a:xfrm>
          <a:prstGeom prst="rect">
            <a:avLst/>
          </a:prstGeom>
          <a:noFill/>
        </p:spPr>
        <p:txBody>
          <a:bodyPr vert="horz" wrap="square" lIns="0" tIns="0" rIns="0" bIns="0" rtlCol="0" anchor="ctr" anchorCtr="1">
            <a:spAutoFit/>
          </a:bodyPr>
          <a:lstStyle/>
          <a:p>
            <a:pPr algn="l">
              <a:spcBef>
                <a:spcPts val="0"/>
              </a:spcBef>
              <a:spcAft>
                <a:spcPts val="0"/>
              </a:spcAft>
            </a:pPr>
            <a:r>
              <a:rPr lang="en-US" sz="1100">
                <a:solidFill>
                  <a:srgbClr val="000000"/>
                </a:solidFill>
                <a:latin typeface="Calibri" panose="020F0502020204030204" pitchFamily="34" charset="0"/>
              </a:rPr>
              <a:t>                    Official Open</a:t>
            </a:r>
          </a:p>
        </p:txBody>
      </p:sp>
    </p:spTree>
    <p:extLst>
      <p:ext uri="{BB962C8B-B14F-4D97-AF65-F5344CB8AC3E}">
        <p14:creationId xmlns:p14="http://schemas.microsoft.com/office/powerpoint/2010/main" val="1485126026"/>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74" r:id="rId6"/>
    <p:sldLayoutId id="2147483969" r:id="rId7"/>
    <p:sldLayoutId id="2147483970" r:id="rId8"/>
    <p:sldLayoutId id="2147483971" r:id="rId9"/>
    <p:sldLayoutId id="2147483973" r:id="rId10"/>
    <p:sldLayoutId id="2147483972" r:id="rId11"/>
  </p:sldLayoutIdLst>
  <p:hf hdr="0" dt="0"/>
  <p:txStyles>
    <p:titleStyle>
      <a:lvl1pPr algn="l" defTabSz="914400" rtl="0" eaLnBrk="1" latinLnBrk="0" hangingPunct="1">
        <a:lnSpc>
          <a:spcPct val="90000"/>
        </a:lnSpc>
        <a:spcBef>
          <a:spcPct val="0"/>
        </a:spcBef>
        <a:buNone/>
        <a:defRPr sz="4400" b="1" kern="1200">
          <a:solidFill>
            <a:schemeClr val="accent4">
              <a:lumMod val="75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olang.org/doc/go1.4##internalpackage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golang.org/" TargetMode="External"/><Relationship Id="rId2" Type="http://schemas.openxmlformats.org/officeDocument/2006/relationships/hyperlink" Target="https://golang.org/pkg" TargetMode="External"/><Relationship Id="rId1" Type="http://schemas.openxmlformats.org/officeDocument/2006/relationships/slideLayout" Target="../slideLayouts/slideLayout2.xml"/><Relationship Id="rId4" Type="http://schemas.openxmlformats.org/officeDocument/2006/relationships/hyperlink" Target="http://localhost:7001/pkg"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dmitri.shuralyov.com/idiomatic-go" TargetMode="External"/><Relationship Id="rId2" Type="http://schemas.openxmlformats.org/officeDocument/2006/relationships/hyperlink" Target="https://github.com/golang/go/wiki/CodeReviewCommen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mini houses made of legos">
            <a:extLst>
              <a:ext uri="{FF2B5EF4-FFF2-40B4-BE49-F238E27FC236}">
                <a16:creationId xmlns:a16="http://schemas.microsoft.com/office/drawing/2014/main" id="{4424ADC5-3884-64E5-7182-1D67E749F6D1}"/>
              </a:ext>
            </a:extLst>
          </p:cNvPr>
          <p:cNvPicPr>
            <a:picLocks noChangeAspect="1"/>
          </p:cNvPicPr>
          <p:nvPr/>
        </p:nvPicPr>
        <p:blipFill rotWithShape="1">
          <a:blip r:embed="rId2"/>
          <a:srcRect r="15944"/>
          <a:stretch/>
        </p:blipFill>
        <p:spPr>
          <a:xfrm>
            <a:off x="3523488" y="10"/>
            <a:ext cx="8668512" cy="6857990"/>
          </a:xfrm>
          <a:prstGeom prst="rect">
            <a:avLst/>
          </a:prstGeom>
        </p:spPr>
      </p:pic>
      <p:sp>
        <p:nvSpPr>
          <p:cNvPr id="31" name="Rectangle 3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DDBFFF-7BE1-D282-C97B-B5EDE07F43DD}"/>
              </a:ext>
            </a:extLst>
          </p:cNvPr>
          <p:cNvSpPr>
            <a:spLocks noGrp="1"/>
          </p:cNvSpPr>
          <p:nvPr>
            <p:ph type="ctrTitle"/>
          </p:nvPr>
        </p:nvSpPr>
        <p:spPr>
          <a:xfrm>
            <a:off x="477981" y="1122363"/>
            <a:ext cx="4023360" cy="3204134"/>
          </a:xfrm>
        </p:spPr>
        <p:txBody>
          <a:bodyPr anchor="b">
            <a:normAutofit/>
          </a:bodyPr>
          <a:lstStyle/>
          <a:p>
            <a:r>
              <a:rPr lang="en-US" sz="4400" dirty="0"/>
              <a:t>Go Track</a:t>
            </a:r>
          </a:p>
        </p:txBody>
      </p:sp>
      <p:sp>
        <p:nvSpPr>
          <p:cNvPr id="3" name="Subtitle 2">
            <a:extLst>
              <a:ext uri="{FF2B5EF4-FFF2-40B4-BE49-F238E27FC236}">
                <a16:creationId xmlns:a16="http://schemas.microsoft.com/office/drawing/2014/main" id="{7C985E7A-884D-AB63-F507-1F1A4A776245}"/>
              </a:ext>
            </a:extLst>
          </p:cNvPr>
          <p:cNvSpPr>
            <a:spLocks noGrp="1"/>
          </p:cNvSpPr>
          <p:nvPr>
            <p:ph type="subTitle" idx="1"/>
          </p:nvPr>
        </p:nvSpPr>
        <p:spPr>
          <a:xfrm>
            <a:off x="477980" y="4872922"/>
            <a:ext cx="4023359" cy="1208141"/>
          </a:xfrm>
        </p:spPr>
        <p:txBody>
          <a:bodyPr>
            <a:normAutofit/>
          </a:bodyPr>
          <a:lstStyle/>
          <a:p>
            <a:r>
              <a:rPr lang="en-US" sz="2000" dirty="0" err="1"/>
              <a:t>PowerUp</a:t>
            </a:r>
            <a:r>
              <a:rPr lang="en-US" sz="2000" dirty="0"/>
              <a:t>! SG Tech Traineeship – Software Engineering</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136BDF59-6C0E-365B-79B4-3453B2327B69}"/>
              </a:ext>
            </a:extLst>
          </p:cNvPr>
          <p:cNvSpPr>
            <a:spLocks noGrp="1"/>
          </p:cNvSpPr>
          <p:nvPr>
            <p:ph type="ftr" sz="quarter" idx="11"/>
          </p:nvPr>
        </p:nvSpPr>
        <p:spPr/>
        <p:txBody>
          <a:bodyPr/>
          <a:lstStyle/>
          <a:p>
            <a:r>
              <a:rPr lang="en-US"/>
              <a:t>Continuing Education and Training (CET)</a:t>
            </a:r>
            <a:endParaRPr lang="en-US" dirty="0"/>
          </a:p>
        </p:txBody>
      </p:sp>
      <p:sp>
        <p:nvSpPr>
          <p:cNvPr id="9" name="Slide Number Placeholder 8">
            <a:extLst>
              <a:ext uri="{FF2B5EF4-FFF2-40B4-BE49-F238E27FC236}">
                <a16:creationId xmlns:a16="http://schemas.microsoft.com/office/drawing/2014/main" id="{4A933722-1111-E434-D379-D774F6E6CE18}"/>
              </a:ext>
            </a:extLst>
          </p:cNvPr>
          <p:cNvSpPr>
            <a:spLocks noGrp="1"/>
          </p:cNvSpPr>
          <p:nvPr>
            <p:ph type="sldNum" sz="quarter" idx="12"/>
          </p:nvPr>
        </p:nvSpPr>
        <p:spPr/>
        <p:txBody>
          <a:bodyPr/>
          <a:lstStyle/>
          <a:p>
            <a:fld id="{B2DC25EE-239B-4C5F-AAD1-255A7D5F1EE2}" type="slidenum">
              <a:rPr lang="en-US" smtClean="0"/>
              <a:t>1</a:t>
            </a:fld>
            <a:endParaRPr lang="en-US" dirty="0"/>
          </a:p>
        </p:txBody>
      </p:sp>
    </p:spTree>
    <p:extLst>
      <p:ext uri="{BB962C8B-B14F-4D97-AF65-F5344CB8AC3E}">
        <p14:creationId xmlns:p14="http://schemas.microsoft.com/office/powerpoint/2010/main" val="25741805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D80D-1E89-AC7B-BFAF-3DFD08747D1E}"/>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7D41790B-2414-8708-5FA8-1588E05660FF}"/>
              </a:ext>
            </a:extLst>
          </p:cNvPr>
          <p:cNvSpPr>
            <a:spLocks noGrp="1"/>
          </p:cNvSpPr>
          <p:nvPr>
            <p:ph idx="1"/>
          </p:nvPr>
        </p:nvSpPr>
        <p:spPr>
          <a:xfrm>
            <a:off x="1115568" y="2478024"/>
            <a:ext cx="4569496" cy="3694176"/>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Blank identifier returns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Enforce certain information. </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Used as a key to enforce input</a:t>
            </a:r>
            <a:br>
              <a:rPr lang="en-SG" b="0" dirty="0">
                <a:effectLst/>
              </a:rPr>
            </a:br>
            <a:endParaRPr lang="en-US" dirty="0"/>
          </a:p>
        </p:txBody>
      </p:sp>
      <p:sp>
        <p:nvSpPr>
          <p:cNvPr id="4" name="Footer Placeholder 3">
            <a:extLst>
              <a:ext uri="{FF2B5EF4-FFF2-40B4-BE49-F238E27FC236}">
                <a16:creationId xmlns:a16="http://schemas.microsoft.com/office/drawing/2014/main" id="{862C2DB3-D83C-D230-C998-65E6DACBEDFD}"/>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B900A16F-514A-3EC0-D215-D9029754C994}"/>
              </a:ext>
            </a:extLst>
          </p:cNvPr>
          <p:cNvSpPr>
            <a:spLocks noGrp="1"/>
          </p:cNvSpPr>
          <p:nvPr>
            <p:ph type="sldNum" sz="quarter" idx="12"/>
          </p:nvPr>
        </p:nvSpPr>
        <p:spPr/>
        <p:txBody>
          <a:bodyPr/>
          <a:lstStyle/>
          <a:p>
            <a:fld id="{B2DC25EE-239B-4C5F-AAD1-255A7D5F1EE2}" type="slidenum">
              <a:rPr lang="en-US" smtClean="0"/>
              <a:t>10</a:t>
            </a:fld>
            <a:endParaRPr lang="en-US"/>
          </a:p>
        </p:txBody>
      </p:sp>
      <p:graphicFrame>
        <p:nvGraphicFramePr>
          <p:cNvPr id="6" name="Table 5">
            <a:extLst>
              <a:ext uri="{FF2B5EF4-FFF2-40B4-BE49-F238E27FC236}">
                <a16:creationId xmlns:a16="http://schemas.microsoft.com/office/drawing/2014/main" id="{A1A63E71-03F8-CDC4-FCDD-68B451C046C5}"/>
              </a:ext>
            </a:extLst>
          </p:cNvPr>
          <p:cNvGraphicFramePr>
            <a:graphicFrameLocks noGrp="1"/>
          </p:cNvGraphicFramePr>
          <p:nvPr/>
        </p:nvGraphicFramePr>
        <p:xfrm>
          <a:off x="5685064" y="2172766"/>
          <a:ext cx="3695700" cy="1588770"/>
        </p:xfrm>
        <a:graphic>
          <a:graphicData uri="http://schemas.openxmlformats.org/drawingml/2006/table">
            <a:tbl>
              <a:tblPr/>
              <a:tblGrid>
                <a:gridCol w="3695700">
                  <a:extLst>
                    <a:ext uri="{9D8B030D-6E8A-4147-A177-3AD203B41FA5}">
                      <a16:colId xmlns:a16="http://schemas.microsoft.com/office/drawing/2014/main" val="219155454"/>
                    </a:ext>
                  </a:extLst>
                </a:gridCol>
              </a:tblGrid>
              <a:tr h="371475">
                <a:tc>
                  <a:txBody>
                    <a:bodyPr/>
                    <a:lstStyle/>
                    <a:p>
                      <a:pPr rtl="0" fontAlgn="t">
                        <a:spcBef>
                          <a:spcPts val="0"/>
                        </a:spcBef>
                        <a:spcAft>
                          <a:spcPts val="0"/>
                        </a:spcAft>
                      </a:pPr>
                      <a:r>
                        <a:rPr lang="en-SG" sz="1600" b="0" i="1" u="none" strike="noStrike" dirty="0">
                          <a:solidFill>
                            <a:srgbClr val="000000"/>
                          </a:solidFill>
                          <a:effectLst/>
                          <a:latin typeface="Arial" panose="020B0604020202020204" pitchFamily="34" charset="0"/>
                        </a:rPr>
                        <a:t>type Particulars struct{</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firstName</a:t>
                      </a:r>
                      <a:r>
                        <a:rPr lang="en-SG" sz="1600" b="0" i="1" u="none" strike="noStrike" dirty="0">
                          <a:solidFill>
                            <a:srgbClr val="000000"/>
                          </a:solidFill>
                          <a:effectLst/>
                          <a:latin typeface="Arial" panose="020B0604020202020204" pitchFamily="34" charset="0"/>
                        </a:rPr>
                        <a:t> string</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lastName</a:t>
                      </a:r>
                      <a:r>
                        <a:rPr lang="en-SG" sz="1600" b="0" i="1" u="none" strike="noStrike" dirty="0">
                          <a:solidFill>
                            <a:srgbClr val="000000"/>
                          </a:solidFill>
                          <a:effectLst/>
                          <a:latin typeface="Arial" panose="020B0604020202020204" pitchFamily="34" charset="0"/>
                        </a:rPr>
                        <a:t> string</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br>
                        <a:rPr lang="en-SG" dirty="0">
                          <a:effectLst/>
                        </a:rPr>
                      </a:br>
                      <a:r>
                        <a:rPr lang="en-SG" sz="1600" b="0" i="1" u="none" strike="noStrike" dirty="0">
                          <a:solidFill>
                            <a:srgbClr val="000000"/>
                          </a:solidFill>
                          <a:effectLst/>
                          <a:latin typeface="Arial" panose="020B0604020202020204" pitchFamily="34" charset="0"/>
                        </a:rPr>
                        <a:t>customer := Particulars{ “John”, “Doe”}</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923198889"/>
                  </a:ext>
                </a:extLst>
              </a:tr>
            </a:tbl>
          </a:graphicData>
        </a:graphic>
      </p:graphicFrame>
      <p:sp>
        <p:nvSpPr>
          <p:cNvPr id="7" name="Rectangle 1">
            <a:extLst>
              <a:ext uri="{FF2B5EF4-FFF2-40B4-BE49-F238E27FC236}">
                <a16:creationId xmlns:a16="http://schemas.microsoft.com/office/drawing/2014/main" id="{30A7B4FD-5485-4545-E9FE-453817C57646}"/>
              </a:ext>
            </a:extLst>
          </p:cNvPr>
          <p:cNvSpPr>
            <a:spLocks noChangeArrowheads="1"/>
          </p:cNvSpPr>
          <p:nvPr/>
        </p:nvSpPr>
        <p:spPr bwMode="auto">
          <a:xfrm>
            <a:off x="4248150" y="3206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a:extLst>
              <a:ext uri="{FF2B5EF4-FFF2-40B4-BE49-F238E27FC236}">
                <a16:creationId xmlns:a16="http://schemas.microsoft.com/office/drawing/2014/main" id="{26A9D9A2-7F22-6AC1-12C5-84162185B49E}"/>
              </a:ext>
            </a:extLst>
          </p:cNvPr>
          <p:cNvGraphicFramePr>
            <a:graphicFrameLocks noGrp="1"/>
          </p:cNvGraphicFramePr>
          <p:nvPr/>
        </p:nvGraphicFramePr>
        <p:xfrm>
          <a:off x="5685064" y="3978053"/>
          <a:ext cx="3695700" cy="2106930"/>
        </p:xfrm>
        <a:graphic>
          <a:graphicData uri="http://schemas.openxmlformats.org/drawingml/2006/table">
            <a:tbl>
              <a:tblPr/>
              <a:tblGrid>
                <a:gridCol w="3695700">
                  <a:extLst>
                    <a:ext uri="{9D8B030D-6E8A-4147-A177-3AD203B41FA5}">
                      <a16:colId xmlns:a16="http://schemas.microsoft.com/office/drawing/2014/main" val="2723926244"/>
                    </a:ext>
                  </a:extLst>
                </a:gridCol>
              </a:tblGrid>
              <a:tr h="371475">
                <a:tc>
                  <a:txBody>
                    <a:bodyPr/>
                    <a:lstStyle/>
                    <a:p>
                      <a:pPr rtl="0" fontAlgn="t">
                        <a:spcBef>
                          <a:spcPts val="0"/>
                        </a:spcBef>
                        <a:spcAft>
                          <a:spcPts val="0"/>
                        </a:spcAft>
                      </a:pPr>
                      <a:r>
                        <a:rPr lang="en-SG" sz="1600" b="0" i="1" u="none" strike="noStrike" dirty="0">
                          <a:solidFill>
                            <a:srgbClr val="000000"/>
                          </a:solidFill>
                          <a:effectLst/>
                          <a:latin typeface="Arial" panose="020B0604020202020204" pitchFamily="34" charset="0"/>
                        </a:rPr>
                        <a:t>type Particulars struct{</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firstName</a:t>
                      </a:r>
                      <a:r>
                        <a:rPr lang="en-SG" sz="1600" b="0" i="1" u="none" strike="noStrike" dirty="0">
                          <a:solidFill>
                            <a:srgbClr val="000000"/>
                          </a:solidFill>
                          <a:effectLst/>
                          <a:latin typeface="Arial" panose="020B0604020202020204" pitchFamily="34" charset="0"/>
                        </a:rPr>
                        <a:t> string</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lastName</a:t>
                      </a:r>
                      <a:r>
                        <a:rPr lang="en-SG" sz="1600" b="0" i="1" u="none" strike="noStrike" dirty="0">
                          <a:solidFill>
                            <a:srgbClr val="000000"/>
                          </a:solidFill>
                          <a:effectLst/>
                          <a:latin typeface="Arial" panose="020B0604020202020204" pitchFamily="34" charset="0"/>
                        </a:rPr>
                        <a:t> string</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_ struct {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customer := Particulars{ “John”, “Doe”}</a:t>
                      </a:r>
                      <a:endParaRPr lang="en-SG" dirty="0">
                        <a:effectLst/>
                      </a:endParaRPr>
                    </a:p>
                    <a:p>
                      <a:pPr fontAlgn="t"/>
                      <a:br>
                        <a:rPr lang="en-SG" dirty="0">
                          <a:effectLst/>
                        </a:rPr>
                      </a:b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030499136"/>
                  </a:ext>
                </a:extLst>
              </a:tr>
            </a:tbl>
          </a:graphicData>
        </a:graphic>
      </p:graphicFrame>
      <p:sp>
        <p:nvSpPr>
          <p:cNvPr id="9" name="Rectangle 2">
            <a:extLst>
              <a:ext uri="{FF2B5EF4-FFF2-40B4-BE49-F238E27FC236}">
                <a16:creationId xmlns:a16="http://schemas.microsoft.com/office/drawing/2014/main" id="{E3D59EAF-0A0E-B03F-CFB3-946A858A1EEC}"/>
              </a:ext>
            </a:extLst>
          </p:cNvPr>
          <p:cNvSpPr>
            <a:spLocks noChangeArrowheads="1"/>
          </p:cNvSpPr>
          <p:nvPr/>
        </p:nvSpPr>
        <p:spPr bwMode="auto">
          <a:xfrm>
            <a:off x="4248150" y="2947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9544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CBD4-19C5-36DC-9F5D-A0AE4A84D9E0}"/>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270B773C-99F7-03C9-C300-D72A52F69D00}"/>
              </a:ext>
            </a:extLst>
          </p:cNvPr>
          <p:cNvSpPr>
            <a:spLocks noGrp="1"/>
          </p:cNvSpPr>
          <p:nvPr>
            <p:ph idx="1"/>
          </p:nvPr>
        </p:nvSpPr>
        <p:spPr>
          <a:xfrm>
            <a:off x="1115568" y="2478024"/>
            <a:ext cx="4251089" cy="3694176"/>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Multiple returns are supported</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Result is a tuple of values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Can use to determine if computation worked</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Typically, multiple response values assigned to variables or blank identifier.</a:t>
            </a:r>
          </a:p>
        </p:txBody>
      </p:sp>
      <p:sp>
        <p:nvSpPr>
          <p:cNvPr id="4" name="Footer Placeholder 3">
            <a:extLst>
              <a:ext uri="{FF2B5EF4-FFF2-40B4-BE49-F238E27FC236}">
                <a16:creationId xmlns:a16="http://schemas.microsoft.com/office/drawing/2014/main" id="{4A62A210-2D43-2E8F-96F3-C1552325B254}"/>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9B36E630-CDC9-FD01-EAE4-77B7581E4DB2}"/>
              </a:ext>
            </a:extLst>
          </p:cNvPr>
          <p:cNvSpPr>
            <a:spLocks noGrp="1"/>
          </p:cNvSpPr>
          <p:nvPr>
            <p:ph type="sldNum" sz="quarter" idx="12"/>
          </p:nvPr>
        </p:nvSpPr>
        <p:spPr/>
        <p:txBody>
          <a:bodyPr/>
          <a:lstStyle/>
          <a:p>
            <a:fld id="{B2DC25EE-239B-4C5F-AAD1-255A7D5F1EE2}" type="slidenum">
              <a:rPr lang="en-US" smtClean="0"/>
              <a:t>11</a:t>
            </a:fld>
            <a:endParaRPr lang="en-US"/>
          </a:p>
        </p:txBody>
      </p:sp>
      <p:graphicFrame>
        <p:nvGraphicFramePr>
          <p:cNvPr id="6" name="Table 5">
            <a:extLst>
              <a:ext uri="{FF2B5EF4-FFF2-40B4-BE49-F238E27FC236}">
                <a16:creationId xmlns:a16="http://schemas.microsoft.com/office/drawing/2014/main" id="{60069F5B-C7AC-C97E-EF37-30A5C82794BB}"/>
              </a:ext>
            </a:extLst>
          </p:cNvPr>
          <p:cNvGraphicFramePr>
            <a:graphicFrameLocks noGrp="1"/>
          </p:cNvGraphicFramePr>
          <p:nvPr/>
        </p:nvGraphicFramePr>
        <p:xfrm>
          <a:off x="5957887" y="2478500"/>
          <a:ext cx="4391025" cy="3051810"/>
        </p:xfrm>
        <a:graphic>
          <a:graphicData uri="http://schemas.openxmlformats.org/drawingml/2006/table">
            <a:tbl>
              <a:tblPr/>
              <a:tblGrid>
                <a:gridCol w="4391025">
                  <a:extLst>
                    <a:ext uri="{9D8B030D-6E8A-4147-A177-3AD203B41FA5}">
                      <a16:colId xmlns:a16="http://schemas.microsoft.com/office/drawing/2014/main" val="1891127521"/>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functionName</a:t>
                      </a:r>
                      <a:r>
                        <a:rPr lang="en-SG" sz="1600" b="0" i="1" u="none" strike="noStrike" dirty="0">
                          <a:solidFill>
                            <a:srgbClr val="000000"/>
                          </a:solidFill>
                          <a:effectLst/>
                          <a:latin typeface="Arial" panose="020B0604020202020204" pitchFamily="34" charset="0"/>
                        </a:rPr>
                        <a:t>(a, b type) type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 code block …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return c, d</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br>
                        <a:rPr lang="en-SG" dirty="0">
                          <a:effectLst/>
                        </a:rPr>
                      </a:b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calSqrt</a:t>
                      </a:r>
                      <a:r>
                        <a:rPr lang="en-SG" sz="1600" b="0" i="1" u="none" strike="noStrike" dirty="0">
                          <a:solidFill>
                            <a:srgbClr val="000000"/>
                          </a:solidFill>
                          <a:effectLst/>
                          <a:latin typeface="Arial" panose="020B0604020202020204" pitchFamily="34" charset="0"/>
                        </a:rPr>
                        <a:t>(a float64) (result float64, ok bool){</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if a &gt;= 0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result = </a:t>
                      </a:r>
                      <a:r>
                        <a:rPr lang="en-SG" sz="1600" b="0" i="1" u="none" strike="noStrike" dirty="0" err="1">
                          <a:solidFill>
                            <a:srgbClr val="000000"/>
                          </a:solidFill>
                          <a:effectLst/>
                          <a:latin typeface="Arial" panose="020B0604020202020204" pitchFamily="34" charset="0"/>
                        </a:rPr>
                        <a:t>math.Sqrt</a:t>
                      </a:r>
                      <a:r>
                        <a:rPr lang="en-SG" sz="1600" b="0" i="1" u="none" strike="noStrike" dirty="0">
                          <a:solidFill>
                            <a:srgbClr val="000000"/>
                          </a:solidFill>
                          <a:effectLst/>
                          <a:latin typeface="Arial" panose="020B0604020202020204" pitchFamily="34" charset="0"/>
                        </a:rPr>
                        <a:t>(a)</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ok =  true</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return result, ok</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907468035"/>
                  </a:ext>
                </a:extLst>
              </a:tr>
            </a:tbl>
          </a:graphicData>
        </a:graphic>
      </p:graphicFrame>
      <p:sp>
        <p:nvSpPr>
          <p:cNvPr id="7" name="Rectangle 1">
            <a:extLst>
              <a:ext uri="{FF2B5EF4-FFF2-40B4-BE49-F238E27FC236}">
                <a16:creationId xmlns:a16="http://schemas.microsoft.com/office/drawing/2014/main" id="{A22791A3-4A45-7F5A-B1BF-84218885C77F}"/>
              </a:ext>
            </a:extLst>
          </p:cNvPr>
          <p:cNvSpPr>
            <a:spLocks noChangeArrowheads="1"/>
          </p:cNvSpPr>
          <p:nvPr/>
        </p:nvSpPr>
        <p:spPr bwMode="auto">
          <a:xfrm>
            <a:off x="5957888" y="2478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9206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82B2-4F04-5DD4-D514-C0100B342A12}"/>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D0D7634C-38B3-A5CD-6900-1740C2E39D2A}"/>
              </a:ext>
            </a:extLst>
          </p:cNvPr>
          <p:cNvSpPr>
            <a:spLocks noGrp="1"/>
          </p:cNvSpPr>
          <p:nvPr>
            <p:ph idx="1"/>
          </p:nvPr>
        </p:nvSpPr>
        <p:spPr>
          <a:xfrm>
            <a:off x="1115568" y="2101214"/>
            <a:ext cx="10168128" cy="1229815"/>
          </a:xfrm>
        </p:spPr>
        <p:txBody>
          <a:bodyPr>
            <a:normAutofit/>
          </a:bodyPr>
          <a:lstStyle/>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Blank identifier returns</a:t>
            </a:r>
          </a:p>
          <a:p>
            <a:pPr marL="742950" lvl="1" indent="-285750" rtl="0" fontAlgn="base">
              <a:spcBef>
                <a:spcPts val="475"/>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Drops the data of unwanted information.</a:t>
            </a:r>
          </a:p>
        </p:txBody>
      </p:sp>
      <p:sp>
        <p:nvSpPr>
          <p:cNvPr id="4" name="Footer Placeholder 3">
            <a:extLst>
              <a:ext uri="{FF2B5EF4-FFF2-40B4-BE49-F238E27FC236}">
                <a16:creationId xmlns:a16="http://schemas.microsoft.com/office/drawing/2014/main" id="{C08EE0BC-C017-AB53-41AC-FA032A82C54D}"/>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2880E83D-9FC0-E05B-CEAD-A0F55D91A80A}"/>
              </a:ext>
            </a:extLst>
          </p:cNvPr>
          <p:cNvSpPr>
            <a:spLocks noGrp="1"/>
          </p:cNvSpPr>
          <p:nvPr>
            <p:ph type="sldNum" sz="quarter" idx="12"/>
          </p:nvPr>
        </p:nvSpPr>
        <p:spPr/>
        <p:txBody>
          <a:bodyPr/>
          <a:lstStyle/>
          <a:p>
            <a:fld id="{B2DC25EE-239B-4C5F-AAD1-255A7D5F1EE2}" type="slidenum">
              <a:rPr lang="en-US" smtClean="0"/>
              <a:t>12</a:t>
            </a:fld>
            <a:endParaRPr lang="en-US"/>
          </a:p>
        </p:txBody>
      </p:sp>
      <p:graphicFrame>
        <p:nvGraphicFramePr>
          <p:cNvPr id="6" name="Table 5">
            <a:extLst>
              <a:ext uri="{FF2B5EF4-FFF2-40B4-BE49-F238E27FC236}">
                <a16:creationId xmlns:a16="http://schemas.microsoft.com/office/drawing/2014/main" id="{D3BAD04F-B683-3860-78BC-563AAAB15C3C}"/>
              </a:ext>
            </a:extLst>
          </p:cNvPr>
          <p:cNvGraphicFramePr>
            <a:graphicFrameLocks noGrp="1"/>
          </p:cNvGraphicFramePr>
          <p:nvPr/>
        </p:nvGraphicFramePr>
        <p:xfrm>
          <a:off x="2024742" y="3231987"/>
          <a:ext cx="7237867" cy="2838450"/>
        </p:xfrm>
        <a:graphic>
          <a:graphicData uri="http://schemas.openxmlformats.org/drawingml/2006/table">
            <a:tbl>
              <a:tblPr/>
              <a:tblGrid>
                <a:gridCol w="7237867">
                  <a:extLst>
                    <a:ext uri="{9D8B030D-6E8A-4147-A177-3AD203B41FA5}">
                      <a16:colId xmlns:a16="http://schemas.microsoft.com/office/drawing/2014/main" val="1127193168"/>
                    </a:ext>
                  </a:extLst>
                </a:gridCol>
              </a:tblGrid>
              <a:tr h="371475">
                <a:tc>
                  <a:txBody>
                    <a:bodyPr/>
                    <a:lstStyle/>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shippingCost</a:t>
                      </a:r>
                      <a:r>
                        <a:rPr lang="en-SG" sz="1800" b="0" i="1" u="none" strike="noStrike" dirty="0">
                          <a:solidFill>
                            <a:srgbClr val="000000"/>
                          </a:solidFill>
                          <a:effectLst/>
                          <a:latin typeface="Arial" panose="020B0604020202020204" pitchFamily="34" charset="0"/>
                        </a:rPr>
                        <a:t>(length, width, height float64) (float64, float64) {</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var </a:t>
                      </a:r>
                      <a:r>
                        <a:rPr lang="en-SG" sz="1800" b="0" i="1" u="none" strike="noStrike" dirty="0" err="1">
                          <a:solidFill>
                            <a:srgbClr val="000000"/>
                          </a:solidFill>
                          <a:effectLst/>
                          <a:latin typeface="Arial" panose="020B0604020202020204" pitchFamily="34" charset="0"/>
                        </a:rPr>
                        <a:t>airCost</a:t>
                      </a:r>
                      <a:r>
                        <a:rPr lang="en-SG" sz="1800" b="0" i="1" u="none" strike="noStrike" dirty="0">
                          <a:solidFill>
                            <a:srgbClr val="000000"/>
                          </a:solidFill>
                          <a:effectLst/>
                          <a:latin typeface="Arial" panose="020B0604020202020204" pitchFamily="34" charset="0"/>
                        </a:rPr>
                        <a:t> = length * width * height * 1.25</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var </a:t>
                      </a:r>
                      <a:r>
                        <a:rPr lang="en-SG" sz="1800" b="0" i="1" u="none" strike="noStrike" dirty="0" err="1">
                          <a:solidFill>
                            <a:srgbClr val="000000"/>
                          </a:solidFill>
                          <a:effectLst/>
                          <a:latin typeface="Arial" panose="020B0604020202020204" pitchFamily="34" charset="0"/>
                        </a:rPr>
                        <a:t>shippingCost</a:t>
                      </a:r>
                      <a:r>
                        <a:rPr lang="en-SG" sz="1800" b="0" i="1" u="none" strike="noStrike" dirty="0">
                          <a:solidFill>
                            <a:srgbClr val="000000"/>
                          </a:solidFill>
                          <a:effectLst/>
                          <a:latin typeface="Arial" panose="020B0604020202020204" pitchFamily="34" charset="0"/>
                        </a:rPr>
                        <a:t> = length * width * height * 0.75</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return </a:t>
                      </a:r>
                      <a:r>
                        <a:rPr lang="en-SG" sz="1800" b="0" i="1" u="none" strike="noStrike" dirty="0" err="1">
                          <a:solidFill>
                            <a:srgbClr val="000000"/>
                          </a:solidFill>
                          <a:effectLst/>
                          <a:latin typeface="Arial" panose="020B0604020202020204" pitchFamily="34" charset="0"/>
                        </a:rPr>
                        <a:t>airCost</a:t>
                      </a: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shippingCost</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1800" b="0" i="1" u="none" strike="noStrike" dirty="0">
                          <a:solidFill>
                            <a:srgbClr val="000000"/>
                          </a:solidFill>
                          <a:effectLst/>
                          <a:latin typeface="Arial" panose="020B0604020202020204" pitchFamily="34" charset="0"/>
                        </a:rPr>
                      </a:b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main() {</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costByAir</a:t>
                      </a:r>
                      <a:r>
                        <a:rPr lang="en-SG" sz="1800" b="0" i="1" u="none" strike="noStrike" dirty="0">
                          <a:solidFill>
                            <a:srgbClr val="000000"/>
                          </a:solidFill>
                          <a:effectLst/>
                          <a:latin typeface="Arial" panose="020B0604020202020204" pitchFamily="34" charset="0"/>
                        </a:rPr>
                        <a:t>, _ := </a:t>
                      </a:r>
                      <a:r>
                        <a:rPr lang="en-SG" sz="1800" b="0" i="1" u="none" strike="noStrike" dirty="0" err="1">
                          <a:solidFill>
                            <a:srgbClr val="000000"/>
                          </a:solidFill>
                          <a:effectLst/>
                          <a:latin typeface="Arial" panose="020B0604020202020204" pitchFamily="34" charset="0"/>
                        </a:rPr>
                        <a:t>shippingCost</a:t>
                      </a:r>
                      <a:r>
                        <a:rPr lang="en-SG" sz="1800" b="0" i="1" u="none" strike="noStrike" dirty="0">
                          <a:solidFill>
                            <a:srgbClr val="000000"/>
                          </a:solidFill>
                          <a:effectLst/>
                          <a:latin typeface="Arial" panose="020B0604020202020204" pitchFamily="34" charset="0"/>
                        </a:rPr>
                        <a:t>(10.5, 12.6, 17.5)</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fmt.Printf</a:t>
                      </a:r>
                      <a:r>
                        <a:rPr lang="en-SG" sz="1800" b="0" i="1" u="none" strike="noStrike" dirty="0">
                          <a:solidFill>
                            <a:srgbClr val="000000"/>
                          </a:solidFill>
                          <a:effectLst/>
                          <a:latin typeface="Arial" panose="020B0604020202020204" pitchFamily="34" charset="0"/>
                        </a:rPr>
                        <a:t>("Cost by Air is $%.2f", </a:t>
                      </a:r>
                      <a:r>
                        <a:rPr lang="en-SG" sz="1800" b="0" i="1" u="none" strike="noStrike" dirty="0" err="1">
                          <a:solidFill>
                            <a:srgbClr val="000000"/>
                          </a:solidFill>
                          <a:effectLst/>
                          <a:latin typeface="Arial" panose="020B0604020202020204" pitchFamily="34" charset="0"/>
                        </a:rPr>
                        <a:t>costByAir</a:t>
                      </a: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0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166326071"/>
                  </a:ext>
                </a:extLst>
              </a:tr>
            </a:tbl>
          </a:graphicData>
        </a:graphic>
      </p:graphicFrame>
    </p:spTree>
    <p:extLst>
      <p:ext uri="{BB962C8B-B14F-4D97-AF65-F5344CB8AC3E}">
        <p14:creationId xmlns:p14="http://schemas.microsoft.com/office/powerpoint/2010/main" val="4077859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07C1-95D2-4EF4-C303-010901924367}"/>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BB0DD2E0-D14E-7C76-5AD4-78199C78979F}"/>
              </a:ext>
            </a:extLst>
          </p:cNvPr>
          <p:cNvSpPr>
            <a:spLocks noGrp="1"/>
          </p:cNvSpPr>
          <p:nvPr>
            <p:ph idx="1"/>
          </p:nvPr>
        </p:nvSpPr>
        <p:spPr>
          <a:xfrm>
            <a:off x="1115568" y="2075253"/>
            <a:ext cx="4251089" cy="3694176"/>
          </a:xfrm>
        </p:spPr>
        <p:txBody>
          <a:bodyPr>
            <a:normAutofit/>
          </a:bodyPr>
          <a:lstStyle/>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Bare return</a:t>
            </a:r>
          </a:p>
          <a:p>
            <a:pPr marL="742950" lvl="1" indent="-285750" rtl="0" fontAlgn="base">
              <a:spcBef>
                <a:spcPts val="475"/>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Named results are used, operands of return can be omitted.</a:t>
            </a:r>
          </a:p>
          <a:p>
            <a:pPr marL="742950" lvl="1" indent="-285750" rtl="0" fontAlgn="base">
              <a:spcBef>
                <a:spcPts val="475"/>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Reduce code duplication.</a:t>
            </a:r>
          </a:p>
          <a:p>
            <a:pPr marL="742950" lvl="1" indent="-285750" rtl="0" fontAlgn="base">
              <a:spcBef>
                <a:spcPts val="475"/>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Suffers from readability of code.</a:t>
            </a:r>
          </a:p>
        </p:txBody>
      </p:sp>
      <p:sp>
        <p:nvSpPr>
          <p:cNvPr id="4" name="Footer Placeholder 3">
            <a:extLst>
              <a:ext uri="{FF2B5EF4-FFF2-40B4-BE49-F238E27FC236}">
                <a16:creationId xmlns:a16="http://schemas.microsoft.com/office/drawing/2014/main" id="{7BBA18A8-C7DD-4C05-3C62-1F6EFE16EF98}"/>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2C29A01C-0E57-0A8F-1131-158552E3DB4A}"/>
              </a:ext>
            </a:extLst>
          </p:cNvPr>
          <p:cNvSpPr>
            <a:spLocks noGrp="1"/>
          </p:cNvSpPr>
          <p:nvPr>
            <p:ph type="sldNum" sz="quarter" idx="12"/>
          </p:nvPr>
        </p:nvSpPr>
        <p:spPr/>
        <p:txBody>
          <a:bodyPr/>
          <a:lstStyle/>
          <a:p>
            <a:fld id="{B2DC25EE-239B-4C5F-AAD1-255A7D5F1EE2}" type="slidenum">
              <a:rPr lang="en-US" smtClean="0"/>
              <a:t>13</a:t>
            </a:fld>
            <a:endParaRPr lang="en-US"/>
          </a:p>
        </p:txBody>
      </p:sp>
      <p:graphicFrame>
        <p:nvGraphicFramePr>
          <p:cNvPr id="6" name="Table 5">
            <a:extLst>
              <a:ext uri="{FF2B5EF4-FFF2-40B4-BE49-F238E27FC236}">
                <a16:creationId xmlns:a16="http://schemas.microsoft.com/office/drawing/2014/main" id="{066542EE-E07B-C71B-6581-920E181CC0FD}"/>
              </a:ext>
            </a:extLst>
          </p:cNvPr>
          <p:cNvGraphicFramePr>
            <a:graphicFrameLocks noGrp="1"/>
          </p:cNvGraphicFramePr>
          <p:nvPr/>
        </p:nvGraphicFramePr>
        <p:xfrm>
          <a:off x="5677580" y="2176532"/>
          <a:ext cx="4552950" cy="3539490"/>
        </p:xfrm>
        <a:graphic>
          <a:graphicData uri="http://schemas.openxmlformats.org/drawingml/2006/table">
            <a:tbl>
              <a:tblPr/>
              <a:tblGrid>
                <a:gridCol w="4552950">
                  <a:extLst>
                    <a:ext uri="{9D8B030D-6E8A-4147-A177-3AD203B41FA5}">
                      <a16:colId xmlns:a16="http://schemas.microsoft.com/office/drawing/2014/main" val="4692848"/>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calSqrt</a:t>
                      </a:r>
                      <a:r>
                        <a:rPr lang="en-SG" sz="1600" b="0" i="1" u="none" strike="noStrike" dirty="0">
                          <a:solidFill>
                            <a:srgbClr val="000000"/>
                          </a:solidFill>
                          <a:effectLst/>
                          <a:latin typeface="Arial" panose="020B0604020202020204" pitchFamily="34" charset="0"/>
                        </a:rPr>
                        <a:t>(a float64) (result float64, ok bool){</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if a &gt;= 0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result = </a:t>
                      </a:r>
                      <a:r>
                        <a:rPr lang="en-SG" sz="1600" b="0" i="1" u="none" strike="noStrike" dirty="0" err="1">
                          <a:solidFill>
                            <a:srgbClr val="000000"/>
                          </a:solidFill>
                          <a:effectLst/>
                          <a:latin typeface="Arial" panose="020B0604020202020204" pitchFamily="34" charset="0"/>
                        </a:rPr>
                        <a:t>math.Sqrt</a:t>
                      </a:r>
                      <a:r>
                        <a:rPr lang="en-SG" sz="1600" b="0" i="1" u="none" strike="noStrike" dirty="0">
                          <a:solidFill>
                            <a:srgbClr val="000000"/>
                          </a:solidFill>
                          <a:effectLst/>
                          <a:latin typeface="Arial" panose="020B0604020202020204" pitchFamily="34" charset="0"/>
                        </a:rPr>
                        <a:t>(a)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ok = true</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return</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br>
                        <a:rPr lang="en-SG" dirty="0">
                          <a:effectLst/>
                        </a:rPr>
                      </a:b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calSqrt</a:t>
                      </a:r>
                      <a:r>
                        <a:rPr lang="en-SG" sz="1600" b="0" i="1" u="none" strike="noStrike" dirty="0">
                          <a:solidFill>
                            <a:srgbClr val="000000"/>
                          </a:solidFill>
                          <a:effectLst/>
                          <a:latin typeface="Arial" panose="020B0604020202020204" pitchFamily="34" charset="0"/>
                        </a:rPr>
                        <a:t>(a float64) (result float64, ok bool){</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if a &lt; 0 {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return</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return </a:t>
                      </a:r>
                      <a:r>
                        <a:rPr lang="en-SG" sz="1600" b="0" i="1" u="none" strike="noStrike" dirty="0" err="1">
                          <a:solidFill>
                            <a:srgbClr val="000000"/>
                          </a:solidFill>
                          <a:effectLst/>
                          <a:latin typeface="Arial" panose="020B0604020202020204" pitchFamily="34" charset="0"/>
                        </a:rPr>
                        <a:t>math.Sqrt</a:t>
                      </a:r>
                      <a:r>
                        <a:rPr lang="en-SG" sz="1600" b="0" i="1" u="none" strike="noStrike" dirty="0">
                          <a:solidFill>
                            <a:srgbClr val="000000"/>
                          </a:solidFill>
                          <a:effectLst/>
                          <a:latin typeface="Arial" panose="020B0604020202020204" pitchFamily="34" charset="0"/>
                        </a:rPr>
                        <a:t>(a), true</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346963823"/>
                  </a:ext>
                </a:extLst>
              </a:tr>
            </a:tbl>
          </a:graphicData>
        </a:graphic>
      </p:graphicFrame>
      <p:sp>
        <p:nvSpPr>
          <p:cNvPr id="7" name="Rectangle 1">
            <a:extLst>
              <a:ext uri="{FF2B5EF4-FFF2-40B4-BE49-F238E27FC236}">
                <a16:creationId xmlns:a16="http://schemas.microsoft.com/office/drawing/2014/main" id="{C2C9F6ED-DA45-1521-3345-FC760C97DCF3}"/>
              </a:ext>
            </a:extLst>
          </p:cNvPr>
          <p:cNvSpPr>
            <a:spLocks noChangeArrowheads="1"/>
          </p:cNvSpPr>
          <p:nvPr/>
        </p:nvSpPr>
        <p:spPr bwMode="auto">
          <a:xfrm>
            <a:off x="3819525" y="1957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1383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711B-AA1A-A6B9-98E0-FB1F8DF57881}"/>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F1A7E62F-11D4-96C7-A754-A74BE70ED7E1}"/>
              </a:ext>
            </a:extLst>
          </p:cNvPr>
          <p:cNvSpPr>
            <a:spLocks noGrp="1"/>
          </p:cNvSpPr>
          <p:nvPr>
            <p:ph idx="1"/>
          </p:nvPr>
        </p:nvSpPr>
        <p:spPr>
          <a:xfrm>
            <a:off x="1115568" y="2068286"/>
            <a:ext cx="4282518" cy="4103914"/>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Go reserves two functions for special purposes.</a:t>
            </a:r>
          </a:p>
          <a:p>
            <a:pPr marL="742950" lvl="1" indent="-285750" rtl="0" fontAlgn="base">
              <a:spcBef>
                <a:spcPts val="475"/>
              </a:spcBef>
              <a:spcAft>
                <a:spcPts val="0"/>
              </a:spcAft>
              <a:buFont typeface="Arial" panose="020B0604020202020204" pitchFamily="34" charset="0"/>
              <a:buChar char="•"/>
            </a:pPr>
            <a:r>
              <a:rPr lang="en-SG" sz="1800" b="0" i="0" u="none" strike="noStrike" dirty="0" err="1">
                <a:solidFill>
                  <a:srgbClr val="000000"/>
                </a:solidFill>
                <a:effectLst/>
                <a:latin typeface="Arial" panose="020B0604020202020204" pitchFamily="34" charset="0"/>
              </a:rPr>
              <a:t>init</a:t>
            </a:r>
            <a:r>
              <a:rPr lang="en-SG" sz="1800" b="0" i="0" u="none" strike="noStrike" dirty="0">
                <a:solidFill>
                  <a:srgbClr val="000000"/>
                </a:solidFill>
                <a:effectLst/>
                <a:latin typeface="Arial" panose="020B0604020202020204" pitchFamily="34" charset="0"/>
              </a:rPr>
              <a:t>()</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main()</a:t>
            </a:r>
          </a:p>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Both defined as taking no arguments and return nothing.</a:t>
            </a:r>
          </a:p>
          <a:p>
            <a:pPr rtl="0" fontAlgn="base">
              <a:spcBef>
                <a:spcPts val="850"/>
              </a:spcBef>
              <a:spcAft>
                <a:spcPts val="0"/>
              </a:spcAft>
              <a:buFont typeface="Arial" panose="020B0604020202020204" pitchFamily="34" charset="0"/>
              <a:buChar char="•"/>
            </a:pPr>
            <a:r>
              <a:rPr lang="en-SG" sz="2100" dirty="0">
                <a:solidFill>
                  <a:srgbClr val="000000"/>
                </a:solidFill>
                <a:latin typeface="Arial" panose="020B0604020202020204" pitchFamily="34" charset="0"/>
              </a:rPr>
              <a:t>Note: This traversing method is only applicable </a:t>
            </a:r>
            <a:r>
              <a:rPr lang="en-SG" sz="2100" b="1" u="sng" dirty="0">
                <a:solidFill>
                  <a:srgbClr val="FF0000"/>
                </a:solidFill>
                <a:latin typeface="Arial" panose="020B0604020202020204" pitchFamily="34" charset="0"/>
              </a:rPr>
              <a:t>AFTER</a:t>
            </a:r>
            <a:r>
              <a:rPr lang="en-SG" sz="2100" dirty="0">
                <a:solidFill>
                  <a:srgbClr val="000000"/>
                </a:solidFill>
                <a:latin typeface="Arial" panose="020B0604020202020204" pitchFamily="34" charset="0"/>
              </a:rPr>
              <a:t> building the project.</a:t>
            </a:r>
            <a:endParaRPr lang="en-SG" sz="2100" b="0" i="0" u="none" strike="noStrike" dirty="0">
              <a:solidFill>
                <a:srgbClr val="000000"/>
              </a:solidFill>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C66A9F1D-C088-3818-D3EB-287DC460CF5B}"/>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DB8331D3-58D3-4FF9-AFE1-3811957D9C39}"/>
              </a:ext>
            </a:extLst>
          </p:cNvPr>
          <p:cNvSpPr>
            <a:spLocks noGrp="1"/>
          </p:cNvSpPr>
          <p:nvPr>
            <p:ph type="sldNum" sz="quarter" idx="12"/>
          </p:nvPr>
        </p:nvSpPr>
        <p:spPr/>
        <p:txBody>
          <a:bodyPr/>
          <a:lstStyle/>
          <a:p>
            <a:fld id="{B2DC25EE-239B-4C5F-AAD1-255A7D5F1EE2}" type="slidenum">
              <a:rPr lang="en-US" smtClean="0"/>
              <a:t>14</a:t>
            </a:fld>
            <a:endParaRPr lang="en-US"/>
          </a:p>
        </p:txBody>
      </p:sp>
      <p:graphicFrame>
        <p:nvGraphicFramePr>
          <p:cNvPr id="6" name="Table 5">
            <a:extLst>
              <a:ext uri="{FF2B5EF4-FFF2-40B4-BE49-F238E27FC236}">
                <a16:creationId xmlns:a16="http://schemas.microsoft.com/office/drawing/2014/main" id="{7940D6E2-625D-207C-2430-AAB25FADFF17}"/>
              </a:ext>
            </a:extLst>
          </p:cNvPr>
          <p:cNvGraphicFramePr>
            <a:graphicFrameLocks noGrp="1"/>
          </p:cNvGraphicFramePr>
          <p:nvPr/>
        </p:nvGraphicFramePr>
        <p:xfrm>
          <a:off x="5439824" y="2285320"/>
          <a:ext cx="1800225" cy="1973580"/>
        </p:xfrm>
        <a:graphic>
          <a:graphicData uri="http://schemas.openxmlformats.org/drawingml/2006/table">
            <a:tbl>
              <a:tblPr/>
              <a:tblGrid>
                <a:gridCol w="1800225">
                  <a:extLst>
                    <a:ext uri="{9D8B030D-6E8A-4147-A177-3AD203B41FA5}">
                      <a16:colId xmlns:a16="http://schemas.microsoft.com/office/drawing/2014/main" val="959502105"/>
                    </a:ext>
                  </a:extLst>
                </a:gridCol>
              </a:tblGrid>
              <a:tr h="1790700">
                <a:tc>
                  <a:txBody>
                    <a:bodyPr/>
                    <a:lstStyle/>
                    <a:p>
                      <a:pPr rtl="0" fontAlgn="t">
                        <a:spcBef>
                          <a:spcPts val="0"/>
                        </a:spcBef>
                        <a:spcAft>
                          <a:spcPts val="0"/>
                        </a:spcAft>
                      </a:pPr>
                      <a:r>
                        <a:rPr lang="en-SG" sz="1350" b="0" i="0" u="sng" dirty="0">
                          <a:solidFill>
                            <a:srgbClr val="000000"/>
                          </a:solidFill>
                          <a:effectLst/>
                          <a:latin typeface="Arial" panose="020B0604020202020204" pitchFamily="34" charset="0"/>
                        </a:rPr>
                        <a:t>Main</a:t>
                      </a:r>
                      <a:endParaRPr lang="en-SG" dirty="0">
                        <a:effectLst/>
                      </a:endParaRPr>
                    </a:p>
                    <a:p>
                      <a:pPr rtl="0" fontAlgn="t">
                        <a:spcBef>
                          <a:spcPts val="0"/>
                        </a:spcBef>
                        <a:spcAft>
                          <a:spcPts val="0"/>
                        </a:spcAft>
                      </a:pPr>
                      <a:r>
                        <a:rPr lang="en-SG" sz="1350" b="0" i="0" u="none" strike="noStrike" dirty="0">
                          <a:solidFill>
                            <a:srgbClr val="000000"/>
                          </a:solidFill>
                          <a:effectLst/>
                          <a:latin typeface="Arial" panose="020B0604020202020204" pitchFamily="34" charset="0"/>
                        </a:rPr>
                        <a:t>Import package1</a:t>
                      </a:r>
                      <a:endParaRPr lang="en-SG" dirty="0">
                        <a:effectLst/>
                      </a:endParaRPr>
                    </a:p>
                    <a:p>
                      <a:pPr rtl="0" fontAlgn="t">
                        <a:spcBef>
                          <a:spcPts val="0"/>
                        </a:spcBef>
                        <a:spcAft>
                          <a:spcPts val="0"/>
                        </a:spcAft>
                      </a:pPr>
                      <a:br>
                        <a:rPr lang="en-SG" dirty="0">
                          <a:effectLst/>
                        </a:rPr>
                      </a:br>
                      <a:r>
                        <a:rPr lang="en-SG" sz="1350" b="0" i="0" u="none" strike="noStrike" dirty="0">
                          <a:solidFill>
                            <a:srgbClr val="000000"/>
                          </a:solidFill>
                          <a:effectLst/>
                          <a:latin typeface="Arial" panose="020B0604020202020204" pitchFamily="34" charset="0"/>
                        </a:rPr>
                        <a:t>var … …</a:t>
                      </a:r>
                      <a:endParaRPr lang="en-SG" dirty="0">
                        <a:effectLst/>
                      </a:endParaRPr>
                    </a:p>
                    <a:p>
                      <a:pPr rtl="0" fontAlgn="t">
                        <a:spcBef>
                          <a:spcPts val="0"/>
                        </a:spcBef>
                        <a:spcAft>
                          <a:spcPts val="0"/>
                        </a:spcAft>
                      </a:pPr>
                      <a:r>
                        <a:rPr lang="en-SG" sz="1350" b="0" i="0" u="none" strike="noStrike" dirty="0" err="1">
                          <a:solidFill>
                            <a:srgbClr val="000000"/>
                          </a:solidFill>
                          <a:effectLst/>
                          <a:latin typeface="Arial" panose="020B0604020202020204" pitchFamily="34" charset="0"/>
                        </a:rPr>
                        <a:t>const</a:t>
                      </a:r>
                      <a:r>
                        <a:rPr lang="en-SG" sz="1350" b="0" i="0" u="none" strike="noStrike" dirty="0">
                          <a:solidFill>
                            <a:srgbClr val="000000"/>
                          </a:solidFill>
                          <a:effectLst/>
                          <a:latin typeface="Arial" panose="020B0604020202020204" pitchFamily="34" charset="0"/>
                        </a:rPr>
                        <a:t> … …</a:t>
                      </a:r>
                      <a:endParaRPr lang="en-SG" dirty="0">
                        <a:effectLst/>
                      </a:endParaRPr>
                    </a:p>
                    <a:p>
                      <a:pPr rtl="0" fontAlgn="t">
                        <a:spcBef>
                          <a:spcPts val="0"/>
                        </a:spcBef>
                        <a:spcAft>
                          <a:spcPts val="0"/>
                        </a:spcAft>
                      </a:pPr>
                      <a:br>
                        <a:rPr lang="en-SG" dirty="0">
                          <a:effectLst/>
                        </a:rPr>
                      </a:br>
                      <a:r>
                        <a:rPr lang="en-SG" sz="1350" b="0" i="0" u="none" strike="noStrike" dirty="0" err="1">
                          <a:solidFill>
                            <a:srgbClr val="000000"/>
                          </a:solidFill>
                          <a:effectLst/>
                          <a:latin typeface="Arial" panose="020B0604020202020204" pitchFamily="34" charset="0"/>
                        </a:rPr>
                        <a:t>init</a:t>
                      </a:r>
                      <a:r>
                        <a:rPr lang="en-SG" sz="1350" b="0" i="0"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350" b="0" i="0" u="none" strike="noStrike" dirty="0">
                          <a:solidFill>
                            <a:srgbClr val="000000"/>
                          </a:solidFill>
                          <a:effectLst/>
                          <a:latin typeface="Arial" panose="020B0604020202020204" pitchFamily="34" charset="0"/>
                        </a:rPr>
                        <a:t>main()</a:t>
                      </a:r>
                      <a:endParaRPr lang="en-SG"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441356173"/>
                  </a:ext>
                </a:extLst>
              </a:tr>
            </a:tbl>
          </a:graphicData>
        </a:graphic>
      </p:graphicFrame>
      <p:sp>
        <p:nvSpPr>
          <p:cNvPr id="7" name="Rectangle 1">
            <a:extLst>
              <a:ext uri="{FF2B5EF4-FFF2-40B4-BE49-F238E27FC236}">
                <a16:creationId xmlns:a16="http://schemas.microsoft.com/office/drawing/2014/main" id="{0E886970-9EFD-F647-2102-CF3B18D4E1A4}"/>
              </a:ext>
            </a:extLst>
          </p:cNvPr>
          <p:cNvSpPr>
            <a:spLocks noChangeArrowheads="1"/>
          </p:cNvSpPr>
          <p:nvPr/>
        </p:nvSpPr>
        <p:spPr bwMode="auto">
          <a:xfrm>
            <a:off x="5195888" y="3014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a:extLst>
              <a:ext uri="{FF2B5EF4-FFF2-40B4-BE49-F238E27FC236}">
                <a16:creationId xmlns:a16="http://schemas.microsoft.com/office/drawing/2014/main" id="{F49A8C77-F3E1-F878-3323-2217EEB31561}"/>
              </a:ext>
            </a:extLst>
          </p:cNvPr>
          <p:cNvGraphicFramePr>
            <a:graphicFrameLocks noGrp="1"/>
          </p:cNvGraphicFramePr>
          <p:nvPr/>
        </p:nvGraphicFramePr>
        <p:xfrm>
          <a:off x="7576290" y="2284640"/>
          <a:ext cx="1800225" cy="1973580"/>
        </p:xfrm>
        <a:graphic>
          <a:graphicData uri="http://schemas.openxmlformats.org/drawingml/2006/table">
            <a:tbl>
              <a:tblPr/>
              <a:tblGrid>
                <a:gridCol w="1800225">
                  <a:extLst>
                    <a:ext uri="{9D8B030D-6E8A-4147-A177-3AD203B41FA5}">
                      <a16:colId xmlns:a16="http://schemas.microsoft.com/office/drawing/2014/main" val="3242460700"/>
                    </a:ext>
                  </a:extLst>
                </a:gridCol>
              </a:tblGrid>
              <a:tr h="1828800">
                <a:tc>
                  <a:txBody>
                    <a:bodyPr/>
                    <a:lstStyle/>
                    <a:p>
                      <a:pPr rtl="0" fontAlgn="t">
                        <a:spcBef>
                          <a:spcPts val="0"/>
                        </a:spcBef>
                        <a:spcAft>
                          <a:spcPts val="0"/>
                        </a:spcAft>
                      </a:pPr>
                      <a:r>
                        <a:rPr lang="en-SG" sz="1350" b="0" i="0" u="sng" dirty="0">
                          <a:solidFill>
                            <a:srgbClr val="000000"/>
                          </a:solidFill>
                          <a:effectLst/>
                          <a:latin typeface="Arial" panose="020B0604020202020204" pitchFamily="34" charset="0"/>
                        </a:rPr>
                        <a:t>Package 1</a:t>
                      </a:r>
                      <a:endParaRPr lang="en-SG" dirty="0">
                        <a:effectLst/>
                      </a:endParaRPr>
                    </a:p>
                    <a:p>
                      <a:pPr rtl="0" fontAlgn="t">
                        <a:spcBef>
                          <a:spcPts val="0"/>
                        </a:spcBef>
                        <a:spcAft>
                          <a:spcPts val="0"/>
                        </a:spcAft>
                      </a:pPr>
                      <a:r>
                        <a:rPr lang="en-SG" sz="1350" b="0" i="0" u="none" strike="noStrike" dirty="0">
                          <a:solidFill>
                            <a:srgbClr val="000000"/>
                          </a:solidFill>
                          <a:effectLst/>
                          <a:latin typeface="Arial" panose="020B0604020202020204" pitchFamily="34" charset="0"/>
                        </a:rPr>
                        <a:t>Import package2</a:t>
                      </a:r>
                      <a:endParaRPr lang="en-SG" dirty="0">
                        <a:effectLst/>
                      </a:endParaRPr>
                    </a:p>
                    <a:p>
                      <a:pPr rtl="0" fontAlgn="t">
                        <a:spcBef>
                          <a:spcPts val="0"/>
                        </a:spcBef>
                        <a:spcAft>
                          <a:spcPts val="0"/>
                        </a:spcAft>
                      </a:pPr>
                      <a:br>
                        <a:rPr lang="en-SG" dirty="0">
                          <a:effectLst/>
                        </a:rPr>
                      </a:br>
                      <a:r>
                        <a:rPr lang="en-SG" sz="1350" b="0" i="0" u="none" strike="noStrike" dirty="0">
                          <a:solidFill>
                            <a:srgbClr val="000000"/>
                          </a:solidFill>
                          <a:effectLst/>
                          <a:latin typeface="Arial" panose="020B0604020202020204" pitchFamily="34" charset="0"/>
                        </a:rPr>
                        <a:t>var … …</a:t>
                      </a:r>
                      <a:endParaRPr lang="en-SG" dirty="0">
                        <a:effectLst/>
                      </a:endParaRPr>
                    </a:p>
                    <a:p>
                      <a:pPr rtl="0" fontAlgn="t">
                        <a:spcBef>
                          <a:spcPts val="0"/>
                        </a:spcBef>
                        <a:spcAft>
                          <a:spcPts val="0"/>
                        </a:spcAft>
                      </a:pPr>
                      <a:r>
                        <a:rPr lang="en-SG" sz="1350" b="0" i="0" u="none" strike="noStrike" dirty="0" err="1">
                          <a:solidFill>
                            <a:srgbClr val="000000"/>
                          </a:solidFill>
                          <a:effectLst/>
                          <a:latin typeface="Arial" panose="020B0604020202020204" pitchFamily="34" charset="0"/>
                        </a:rPr>
                        <a:t>const</a:t>
                      </a:r>
                      <a:r>
                        <a:rPr lang="en-SG" sz="1350" b="0" i="0" u="none" strike="noStrike" dirty="0">
                          <a:solidFill>
                            <a:srgbClr val="000000"/>
                          </a:solidFill>
                          <a:effectLst/>
                          <a:latin typeface="Arial" panose="020B0604020202020204" pitchFamily="34" charset="0"/>
                        </a:rPr>
                        <a:t> … …</a:t>
                      </a:r>
                      <a:endParaRPr lang="en-SG" dirty="0">
                        <a:effectLst/>
                      </a:endParaRPr>
                    </a:p>
                    <a:p>
                      <a:pPr rtl="0" fontAlgn="t">
                        <a:spcBef>
                          <a:spcPts val="0"/>
                        </a:spcBef>
                        <a:spcAft>
                          <a:spcPts val="0"/>
                        </a:spcAft>
                      </a:pPr>
                      <a:br>
                        <a:rPr lang="en-SG" dirty="0">
                          <a:effectLst/>
                        </a:rPr>
                      </a:br>
                      <a:r>
                        <a:rPr lang="en-SG" sz="1350" b="0" i="0" u="none" strike="noStrike" dirty="0" err="1">
                          <a:solidFill>
                            <a:srgbClr val="000000"/>
                          </a:solidFill>
                          <a:effectLst/>
                          <a:latin typeface="Arial" panose="020B0604020202020204" pitchFamily="34" charset="0"/>
                        </a:rPr>
                        <a:t>init</a:t>
                      </a:r>
                      <a:r>
                        <a:rPr lang="en-SG" sz="1350" b="0" i="0"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350" b="0" i="0" u="none" strike="noStrike" dirty="0">
                          <a:solidFill>
                            <a:srgbClr val="000000"/>
                          </a:solidFill>
                          <a:effectLst/>
                          <a:latin typeface="Arial" panose="020B0604020202020204" pitchFamily="34" charset="0"/>
                        </a:rPr>
                        <a:t>main()</a:t>
                      </a:r>
                      <a:endParaRPr lang="en-SG"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945422381"/>
                  </a:ext>
                </a:extLst>
              </a:tr>
            </a:tbl>
          </a:graphicData>
        </a:graphic>
      </p:graphicFrame>
      <p:sp>
        <p:nvSpPr>
          <p:cNvPr id="9" name="Rectangle 2">
            <a:extLst>
              <a:ext uri="{FF2B5EF4-FFF2-40B4-BE49-F238E27FC236}">
                <a16:creationId xmlns:a16="http://schemas.microsoft.com/office/drawing/2014/main" id="{3A892DC9-1D9B-B432-8CCB-DACEB16E3D67}"/>
              </a:ext>
            </a:extLst>
          </p:cNvPr>
          <p:cNvSpPr>
            <a:spLocks noChangeArrowheads="1"/>
          </p:cNvSpPr>
          <p:nvPr/>
        </p:nvSpPr>
        <p:spPr bwMode="auto">
          <a:xfrm>
            <a:off x="5195888" y="3014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a:extLst>
              <a:ext uri="{FF2B5EF4-FFF2-40B4-BE49-F238E27FC236}">
                <a16:creationId xmlns:a16="http://schemas.microsoft.com/office/drawing/2014/main" id="{C7D79C3D-1323-4678-0731-FF9EC1AF0555}"/>
              </a:ext>
            </a:extLst>
          </p:cNvPr>
          <p:cNvGraphicFramePr>
            <a:graphicFrameLocks noGrp="1"/>
          </p:cNvGraphicFramePr>
          <p:nvPr/>
        </p:nvGraphicFramePr>
        <p:xfrm>
          <a:off x="9784337" y="2284640"/>
          <a:ext cx="1800225" cy="1973580"/>
        </p:xfrm>
        <a:graphic>
          <a:graphicData uri="http://schemas.openxmlformats.org/drawingml/2006/table">
            <a:tbl>
              <a:tblPr/>
              <a:tblGrid>
                <a:gridCol w="1800225">
                  <a:extLst>
                    <a:ext uri="{9D8B030D-6E8A-4147-A177-3AD203B41FA5}">
                      <a16:colId xmlns:a16="http://schemas.microsoft.com/office/drawing/2014/main" val="2888611368"/>
                    </a:ext>
                  </a:extLst>
                </a:gridCol>
              </a:tblGrid>
              <a:tr h="1973580">
                <a:tc>
                  <a:txBody>
                    <a:bodyPr/>
                    <a:lstStyle/>
                    <a:p>
                      <a:pPr rtl="0" fontAlgn="t">
                        <a:spcBef>
                          <a:spcPts val="0"/>
                        </a:spcBef>
                        <a:spcAft>
                          <a:spcPts val="0"/>
                        </a:spcAft>
                      </a:pPr>
                      <a:r>
                        <a:rPr lang="en-SG" sz="1350" b="0" i="0" u="sng" dirty="0">
                          <a:solidFill>
                            <a:srgbClr val="000000"/>
                          </a:solidFill>
                          <a:effectLst/>
                          <a:latin typeface="Arial" panose="020B0604020202020204" pitchFamily="34" charset="0"/>
                        </a:rPr>
                        <a:t>Package 2</a:t>
                      </a:r>
                      <a:endParaRPr lang="en-SG" dirty="0">
                        <a:effectLst/>
                      </a:endParaRPr>
                    </a:p>
                    <a:p>
                      <a:pPr rtl="0" fontAlgn="t">
                        <a:spcBef>
                          <a:spcPts val="0"/>
                        </a:spcBef>
                        <a:spcAft>
                          <a:spcPts val="0"/>
                        </a:spcAft>
                      </a:pPr>
                      <a:br>
                        <a:rPr lang="en-SG" dirty="0">
                          <a:effectLst/>
                        </a:rPr>
                      </a:br>
                      <a:r>
                        <a:rPr lang="en-SG" sz="1350" b="0" i="0" u="none" strike="noStrike" dirty="0">
                          <a:solidFill>
                            <a:srgbClr val="000000"/>
                          </a:solidFill>
                          <a:effectLst/>
                          <a:latin typeface="Arial" panose="020B0604020202020204" pitchFamily="34" charset="0"/>
                        </a:rPr>
                        <a:t>var … …</a:t>
                      </a:r>
                      <a:endParaRPr lang="en-SG" dirty="0">
                        <a:effectLst/>
                      </a:endParaRPr>
                    </a:p>
                    <a:p>
                      <a:pPr rtl="0" fontAlgn="t">
                        <a:spcBef>
                          <a:spcPts val="0"/>
                        </a:spcBef>
                        <a:spcAft>
                          <a:spcPts val="0"/>
                        </a:spcAft>
                      </a:pPr>
                      <a:r>
                        <a:rPr lang="en-SG" sz="1350" b="0" i="0" u="none" strike="noStrike" dirty="0" err="1">
                          <a:solidFill>
                            <a:srgbClr val="000000"/>
                          </a:solidFill>
                          <a:effectLst/>
                          <a:latin typeface="Arial" panose="020B0604020202020204" pitchFamily="34" charset="0"/>
                        </a:rPr>
                        <a:t>const</a:t>
                      </a:r>
                      <a:r>
                        <a:rPr lang="en-SG" sz="1350" b="0" i="0" u="none" strike="noStrike" dirty="0">
                          <a:solidFill>
                            <a:srgbClr val="000000"/>
                          </a:solidFill>
                          <a:effectLst/>
                          <a:latin typeface="Arial" panose="020B0604020202020204" pitchFamily="34" charset="0"/>
                        </a:rPr>
                        <a:t> … …</a:t>
                      </a:r>
                      <a:endParaRPr lang="en-SG" dirty="0">
                        <a:effectLst/>
                      </a:endParaRPr>
                    </a:p>
                    <a:p>
                      <a:pPr rtl="0" fontAlgn="t">
                        <a:spcBef>
                          <a:spcPts val="0"/>
                        </a:spcBef>
                        <a:spcAft>
                          <a:spcPts val="0"/>
                        </a:spcAft>
                      </a:pPr>
                      <a:br>
                        <a:rPr lang="en-SG" dirty="0">
                          <a:effectLst/>
                        </a:rPr>
                      </a:br>
                      <a:r>
                        <a:rPr lang="en-SG" sz="1350" b="0" i="0" u="none" strike="noStrike" dirty="0" err="1">
                          <a:solidFill>
                            <a:srgbClr val="000000"/>
                          </a:solidFill>
                          <a:effectLst/>
                          <a:latin typeface="Arial" panose="020B0604020202020204" pitchFamily="34" charset="0"/>
                        </a:rPr>
                        <a:t>init</a:t>
                      </a:r>
                      <a:r>
                        <a:rPr lang="en-SG" sz="1350" b="0" i="0"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350" b="0" i="0" u="none" strike="noStrike" dirty="0">
                          <a:solidFill>
                            <a:srgbClr val="000000"/>
                          </a:solidFill>
                          <a:effectLst/>
                          <a:latin typeface="Arial" panose="020B0604020202020204" pitchFamily="34" charset="0"/>
                        </a:rPr>
                        <a:t>main()</a:t>
                      </a:r>
                      <a:endParaRPr lang="en-SG"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740111812"/>
                  </a:ext>
                </a:extLst>
              </a:tr>
            </a:tbl>
          </a:graphicData>
        </a:graphic>
      </p:graphicFrame>
      <p:sp>
        <p:nvSpPr>
          <p:cNvPr id="11" name="Rectangle 3">
            <a:extLst>
              <a:ext uri="{FF2B5EF4-FFF2-40B4-BE49-F238E27FC236}">
                <a16:creationId xmlns:a16="http://schemas.microsoft.com/office/drawing/2014/main" id="{00A06EC5-E718-D40F-109E-30D6D620BF7C}"/>
              </a:ext>
            </a:extLst>
          </p:cNvPr>
          <p:cNvSpPr>
            <a:spLocks noChangeArrowheads="1"/>
          </p:cNvSpPr>
          <p:nvPr/>
        </p:nvSpPr>
        <p:spPr bwMode="auto">
          <a:xfrm>
            <a:off x="5195888" y="3090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13" name="Curved Connector 12">
            <a:extLst>
              <a:ext uri="{FF2B5EF4-FFF2-40B4-BE49-F238E27FC236}">
                <a16:creationId xmlns:a16="http://schemas.microsoft.com/office/drawing/2014/main" id="{147CF96E-661E-9E9E-3587-76071F77913C}"/>
              </a:ext>
            </a:extLst>
          </p:cNvPr>
          <p:cNvCxnSpPr>
            <a:cxnSpLocks/>
          </p:cNvCxnSpPr>
          <p:nvPr/>
        </p:nvCxnSpPr>
        <p:spPr>
          <a:xfrm flipV="1">
            <a:off x="6842720" y="2471057"/>
            <a:ext cx="805151" cy="183018"/>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07D446FE-CF7E-8195-6165-0C5C8A7AB197}"/>
              </a:ext>
            </a:extLst>
          </p:cNvPr>
          <p:cNvCxnSpPr>
            <a:cxnSpLocks/>
          </p:cNvCxnSpPr>
          <p:nvPr/>
        </p:nvCxnSpPr>
        <p:spPr>
          <a:xfrm flipV="1">
            <a:off x="9020163" y="2482622"/>
            <a:ext cx="805151" cy="183018"/>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465821-011C-A9F1-524A-88CE9E0709F5}"/>
              </a:ext>
            </a:extLst>
          </p:cNvPr>
          <p:cNvCxnSpPr/>
          <p:nvPr/>
        </p:nvCxnSpPr>
        <p:spPr>
          <a:xfrm>
            <a:off x="11090726" y="2562566"/>
            <a:ext cx="0" cy="13889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092D2118-EF44-4BC1-FE01-E5C7ACD7844F}"/>
              </a:ext>
            </a:extLst>
          </p:cNvPr>
          <p:cNvCxnSpPr>
            <a:cxnSpLocks/>
          </p:cNvCxnSpPr>
          <p:nvPr/>
        </p:nvCxnSpPr>
        <p:spPr>
          <a:xfrm rot="10800000">
            <a:off x="8476403" y="3162301"/>
            <a:ext cx="1348017" cy="68251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BD8A9AE-16C1-5BD6-AA44-E43DDCA58836}"/>
              </a:ext>
            </a:extLst>
          </p:cNvPr>
          <p:cNvCxnSpPr>
            <a:cxnSpLocks/>
          </p:cNvCxnSpPr>
          <p:nvPr/>
        </p:nvCxnSpPr>
        <p:spPr>
          <a:xfrm>
            <a:off x="8576126" y="3503558"/>
            <a:ext cx="0" cy="6003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BF51FAB8-3996-5626-B7FC-21949CC9FE97}"/>
              </a:ext>
            </a:extLst>
          </p:cNvPr>
          <p:cNvCxnSpPr>
            <a:cxnSpLocks/>
          </p:cNvCxnSpPr>
          <p:nvPr/>
        </p:nvCxnSpPr>
        <p:spPr>
          <a:xfrm rot="10800000">
            <a:off x="6339937" y="3162300"/>
            <a:ext cx="1294339" cy="90858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ACF4CF6-A0A3-79B2-987F-A3C0ED60AB42}"/>
              </a:ext>
            </a:extLst>
          </p:cNvPr>
          <p:cNvCxnSpPr>
            <a:cxnSpLocks/>
          </p:cNvCxnSpPr>
          <p:nvPr/>
        </p:nvCxnSpPr>
        <p:spPr>
          <a:xfrm>
            <a:off x="6382872" y="3544637"/>
            <a:ext cx="0" cy="6003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5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8636-EF8B-8697-EC20-D03ED84B5DF4}"/>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0AEAB870-0B00-6BC8-D203-228FB203350B}"/>
              </a:ext>
            </a:extLst>
          </p:cNvPr>
          <p:cNvSpPr>
            <a:spLocks noGrp="1"/>
          </p:cNvSpPr>
          <p:nvPr>
            <p:ph idx="1"/>
          </p:nvPr>
        </p:nvSpPr>
        <p:spPr>
          <a:xfrm>
            <a:off x="1115568" y="2001639"/>
            <a:ext cx="4762718" cy="511692"/>
          </a:xfrm>
        </p:spPr>
        <p:txBody>
          <a:bodyPr>
            <a:normAutofit fontScale="92500"/>
          </a:bodyPr>
          <a:lstStyle/>
          <a:p>
            <a:r>
              <a:rPr lang="en-US" dirty="0"/>
              <a:t>With and without build</a:t>
            </a:r>
          </a:p>
        </p:txBody>
      </p:sp>
      <p:sp>
        <p:nvSpPr>
          <p:cNvPr id="4" name="Footer Placeholder 3">
            <a:extLst>
              <a:ext uri="{FF2B5EF4-FFF2-40B4-BE49-F238E27FC236}">
                <a16:creationId xmlns:a16="http://schemas.microsoft.com/office/drawing/2014/main" id="{B82DC5DC-A8B3-BEE6-5C0C-D114788E6E74}"/>
              </a:ext>
            </a:extLst>
          </p:cNvPr>
          <p:cNvSpPr>
            <a:spLocks noGrp="1"/>
          </p:cNvSpPr>
          <p:nvPr>
            <p:ph type="ftr" sz="quarter" idx="11"/>
          </p:nvPr>
        </p:nvSpPr>
        <p:spPr/>
        <p:txBody>
          <a:bodyPr/>
          <a:lstStyle/>
          <a:p>
            <a:r>
              <a:rPr lang="en-US" dirty="0"/>
              <a:t>Continuing Education and Training (CET)</a:t>
            </a:r>
          </a:p>
        </p:txBody>
      </p:sp>
      <p:sp>
        <p:nvSpPr>
          <p:cNvPr id="5" name="Slide Number Placeholder 4">
            <a:extLst>
              <a:ext uri="{FF2B5EF4-FFF2-40B4-BE49-F238E27FC236}">
                <a16:creationId xmlns:a16="http://schemas.microsoft.com/office/drawing/2014/main" id="{9EBF60B0-1D26-4073-8F9D-1673464E2526}"/>
              </a:ext>
            </a:extLst>
          </p:cNvPr>
          <p:cNvSpPr>
            <a:spLocks noGrp="1"/>
          </p:cNvSpPr>
          <p:nvPr>
            <p:ph type="sldNum" sz="quarter" idx="12"/>
          </p:nvPr>
        </p:nvSpPr>
        <p:spPr/>
        <p:txBody>
          <a:bodyPr/>
          <a:lstStyle/>
          <a:p>
            <a:fld id="{B2DC25EE-239B-4C5F-AAD1-255A7D5F1EE2}" type="slidenum">
              <a:rPr lang="en-US" smtClean="0"/>
              <a:t>15</a:t>
            </a:fld>
            <a:endParaRPr lang="en-US"/>
          </a:p>
        </p:txBody>
      </p:sp>
      <p:sp>
        <p:nvSpPr>
          <p:cNvPr id="7" name="TextBox 6">
            <a:extLst>
              <a:ext uri="{FF2B5EF4-FFF2-40B4-BE49-F238E27FC236}">
                <a16:creationId xmlns:a16="http://schemas.microsoft.com/office/drawing/2014/main" id="{59F62FA6-76E1-9DB7-68EC-C095718A6E74}"/>
              </a:ext>
            </a:extLst>
          </p:cNvPr>
          <p:cNvSpPr txBox="1"/>
          <p:nvPr/>
        </p:nvSpPr>
        <p:spPr>
          <a:xfrm>
            <a:off x="2982685" y="2620649"/>
            <a:ext cx="3461657" cy="2862322"/>
          </a:xfrm>
          <a:prstGeom prst="rect">
            <a:avLst/>
          </a:prstGeom>
          <a:solidFill>
            <a:schemeClr val="bg1"/>
          </a:solidFill>
          <a:ln>
            <a:solidFill>
              <a:schemeClr val="tx1"/>
            </a:solidFill>
          </a:ln>
        </p:spPr>
        <p:txBody>
          <a:bodyPr wrap="square">
            <a:spAutoFit/>
          </a:bodyPr>
          <a:lstStyle/>
          <a:p>
            <a:pPr rtl="0">
              <a:spcBef>
                <a:spcPts val="0"/>
              </a:spcBef>
              <a:spcAft>
                <a:spcPts val="0"/>
              </a:spcAft>
            </a:pPr>
            <a:r>
              <a:rPr lang="en-SG" sz="1800" b="0" i="1" u="none" strike="noStrike" dirty="0">
                <a:solidFill>
                  <a:srgbClr val="000000"/>
                </a:solidFill>
                <a:effectLst/>
                <a:latin typeface="Arial" panose="020B0604020202020204" pitchFamily="34" charset="0"/>
              </a:rPr>
              <a:t>package main</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import "</a:t>
            </a:r>
            <a:r>
              <a:rPr lang="en-SG" sz="1800" b="0" i="1" u="none" strike="noStrike" dirty="0" err="1">
                <a:solidFill>
                  <a:srgbClr val="000000"/>
                </a:solidFill>
                <a:effectLst/>
                <a:latin typeface="Arial" panose="020B0604020202020204" pitchFamily="34" charset="0"/>
              </a:rPr>
              <a:t>fmt</a:t>
            </a:r>
            <a:r>
              <a:rPr lang="en-SG" sz="1800" b="0" i="1" u="none" strike="noStrike" dirty="0">
                <a:solidFill>
                  <a:srgbClr val="000000"/>
                </a:solidFill>
                <a:effectLst/>
                <a:latin typeface="Arial" panose="020B0604020202020204" pitchFamily="34" charset="0"/>
              </a:rPr>
              <a:t>”</a:t>
            </a:r>
          </a:p>
          <a:p>
            <a:pPr rtl="0">
              <a:spcBef>
                <a:spcPts val="0"/>
              </a:spcBef>
              <a:spcAft>
                <a:spcPts val="0"/>
              </a:spcAft>
            </a:pPr>
            <a:endParaRPr lang="en-SG" b="0" dirty="0">
              <a:effectLst/>
            </a:endParaRPr>
          </a:p>
          <a:p>
            <a:pPr rtl="0">
              <a:spcBef>
                <a:spcPts val="0"/>
              </a:spcBef>
              <a:spcAft>
                <a:spcPts val="0"/>
              </a:spcAft>
            </a:pP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init</a:t>
            </a:r>
            <a:r>
              <a:rPr lang="en-SG" sz="1800" b="0" i="1" u="none" strike="noStrike" dirty="0">
                <a:solidFill>
                  <a:srgbClr val="000000"/>
                </a:solidFill>
                <a:effectLst/>
                <a:latin typeface="Arial" panose="020B0604020202020204" pitchFamily="34" charset="0"/>
              </a:rPr>
              <a:t>() {</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a:t>
            </a:r>
            <a:r>
              <a:rPr lang="en-SG" sz="1800" b="0" i="1" u="none" strike="noStrike" dirty="0" err="1">
                <a:solidFill>
                  <a:srgbClr val="000000"/>
                </a:solidFill>
                <a:effectLst/>
                <a:latin typeface="Arial" panose="020B0604020202020204" pitchFamily="34" charset="0"/>
              </a:rPr>
              <a:t>init</a:t>
            </a:r>
            <a:r>
              <a:rPr lang="en-SG" sz="1800" b="0" i="1" u="none" strike="noStrike" dirty="0">
                <a:solidFill>
                  <a:srgbClr val="000000"/>
                </a:solidFill>
                <a:effectLst/>
                <a:latin typeface="Arial" panose="020B0604020202020204" pitchFamily="34" charset="0"/>
              </a:rPr>
              <a:t> at </a:t>
            </a:r>
            <a:r>
              <a:rPr lang="en-SG" sz="1800" b="0" i="1" u="none" strike="noStrike" dirty="0" err="1">
                <a:solidFill>
                  <a:srgbClr val="000000"/>
                </a:solidFill>
                <a:effectLst/>
                <a:latin typeface="Arial" panose="020B0604020202020204" pitchFamily="34" charset="0"/>
              </a:rPr>
              <a:t>main.go</a:t>
            </a:r>
            <a:r>
              <a:rPr lang="en-SG" sz="1800" b="0" i="1" u="none" strike="noStrike" dirty="0">
                <a:solidFill>
                  <a:srgbClr val="000000"/>
                </a:solidFill>
                <a:effectLst/>
                <a:latin typeface="Arial" panose="020B0604020202020204" pitchFamily="34" charset="0"/>
              </a:rPr>
              <a:t>")</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a:t>
            </a:r>
            <a:endParaRPr lang="en-SG" b="0" dirty="0">
              <a:effectLst/>
            </a:endParaRPr>
          </a:p>
          <a:p>
            <a:pPr rtl="0">
              <a:spcBef>
                <a:spcPts val="0"/>
              </a:spcBef>
              <a:spcAft>
                <a:spcPts val="0"/>
              </a:spcAft>
            </a:pPr>
            <a:br>
              <a:rPr lang="en-SG" b="0" dirty="0">
                <a:effectLst/>
              </a:rPr>
            </a:b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main() {</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("main")</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a:t>
            </a:r>
            <a:endParaRPr lang="en-SG" b="0" dirty="0">
              <a:effectLst/>
            </a:endParaRPr>
          </a:p>
        </p:txBody>
      </p:sp>
      <p:sp>
        <p:nvSpPr>
          <p:cNvPr id="9" name="TextBox 8">
            <a:extLst>
              <a:ext uri="{FF2B5EF4-FFF2-40B4-BE49-F238E27FC236}">
                <a16:creationId xmlns:a16="http://schemas.microsoft.com/office/drawing/2014/main" id="{AB575F19-BFEF-26FE-F32B-C57F0C5A0C40}"/>
              </a:ext>
            </a:extLst>
          </p:cNvPr>
          <p:cNvSpPr txBox="1"/>
          <p:nvPr/>
        </p:nvSpPr>
        <p:spPr>
          <a:xfrm>
            <a:off x="7843376" y="2609763"/>
            <a:ext cx="3777343" cy="2031325"/>
          </a:xfrm>
          <a:prstGeom prst="rect">
            <a:avLst/>
          </a:prstGeom>
          <a:solidFill>
            <a:schemeClr val="bg1"/>
          </a:solidFill>
          <a:ln>
            <a:solidFill>
              <a:schemeClr val="tx1"/>
            </a:solidFill>
          </a:ln>
        </p:spPr>
        <p:txBody>
          <a:bodyPr wrap="square">
            <a:spAutoFit/>
          </a:bodyPr>
          <a:lstStyle/>
          <a:p>
            <a:pPr rtl="0">
              <a:spcBef>
                <a:spcPts val="0"/>
              </a:spcBef>
              <a:spcAft>
                <a:spcPts val="0"/>
              </a:spcAft>
            </a:pPr>
            <a:r>
              <a:rPr lang="en-SG" sz="1800" b="0" i="1" u="none" strike="noStrike" dirty="0">
                <a:solidFill>
                  <a:srgbClr val="000000"/>
                </a:solidFill>
                <a:effectLst/>
                <a:latin typeface="Arial" panose="020B0604020202020204" pitchFamily="34" charset="0"/>
              </a:rPr>
              <a:t>package main</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import "</a:t>
            </a:r>
            <a:r>
              <a:rPr lang="en-SG" sz="1800" b="0" i="1" u="none" strike="noStrike" dirty="0" err="1">
                <a:solidFill>
                  <a:srgbClr val="000000"/>
                </a:solidFill>
                <a:effectLst/>
                <a:latin typeface="Arial" panose="020B0604020202020204" pitchFamily="34" charset="0"/>
              </a:rPr>
              <a:t>fmt</a:t>
            </a:r>
            <a:r>
              <a:rPr lang="en-SG" sz="1800" b="0" i="1" u="none" strike="noStrike" dirty="0">
                <a:solidFill>
                  <a:srgbClr val="000000"/>
                </a:solidFill>
                <a:effectLst/>
                <a:latin typeface="Arial" panose="020B0604020202020204" pitchFamily="34" charset="0"/>
              </a:rPr>
              <a:t>"</a:t>
            </a:r>
            <a:endParaRPr lang="en-SG" b="0" dirty="0">
              <a:effectLst/>
            </a:endParaRPr>
          </a:p>
          <a:p>
            <a:pPr rtl="0">
              <a:spcBef>
                <a:spcPts val="0"/>
              </a:spcBef>
              <a:spcAft>
                <a:spcPts val="0"/>
              </a:spcAft>
            </a:pP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init</a:t>
            </a:r>
            <a:r>
              <a:rPr lang="en-SG" sz="1800" b="0" i="1" u="none" strike="noStrike" dirty="0">
                <a:solidFill>
                  <a:srgbClr val="000000"/>
                </a:solidFill>
                <a:effectLst/>
                <a:latin typeface="Arial" panose="020B0604020202020204" pitchFamily="34" charset="0"/>
              </a:rPr>
              <a:t>() {</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(“Init at </a:t>
            </a:r>
            <a:r>
              <a:rPr lang="en-SG" sz="1800" b="0" i="1" u="none" strike="noStrike" dirty="0" err="1">
                <a:solidFill>
                  <a:srgbClr val="000000"/>
                </a:solidFill>
                <a:effectLst/>
                <a:latin typeface="Arial" panose="020B0604020202020204" pitchFamily="34" charset="0"/>
              </a:rPr>
              <a:t>second.go</a:t>
            </a:r>
            <a:r>
              <a:rPr lang="en-SG" sz="1800" b="0" i="1" u="none" strike="noStrike" dirty="0">
                <a:solidFill>
                  <a:srgbClr val="000000"/>
                </a:solidFill>
                <a:effectLst/>
                <a:latin typeface="Arial" panose="020B0604020202020204" pitchFamily="34" charset="0"/>
              </a:rPr>
              <a:t>")</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a:t>
            </a:r>
            <a:endParaRPr lang="en-SG" b="0" dirty="0">
              <a:effectLst/>
            </a:endParaRPr>
          </a:p>
          <a:p>
            <a:br>
              <a:rPr lang="en-SG" dirty="0"/>
            </a:br>
            <a:endParaRPr lang="en-US" dirty="0"/>
          </a:p>
        </p:txBody>
      </p:sp>
      <p:cxnSp>
        <p:nvCxnSpPr>
          <p:cNvPr id="11" name="Curved Connector 10">
            <a:extLst>
              <a:ext uri="{FF2B5EF4-FFF2-40B4-BE49-F238E27FC236}">
                <a16:creationId xmlns:a16="http://schemas.microsoft.com/office/drawing/2014/main" id="{1E822DB5-2F7F-15BC-802A-E67F58EAB49C}"/>
              </a:ext>
            </a:extLst>
          </p:cNvPr>
          <p:cNvCxnSpPr>
            <a:cxnSpLocks/>
          </p:cNvCxnSpPr>
          <p:nvPr/>
        </p:nvCxnSpPr>
        <p:spPr>
          <a:xfrm flipV="1">
            <a:off x="6199632" y="2830286"/>
            <a:ext cx="1643744" cy="1121228"/>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3B8CA17E-47D3-CBA0-B816-296251078B83}"/>
              </a:ext>
            </a:extLst>
          </p:cNvPr>
          <p:cNvCxnSpPr>
            <a:cxnSpLocks/>
          </p:cNvCxnSpPr>
          <p:nvPr/>
        </p:nvCxnSpPr>
        <p:spPr>
          <a:xfrm rot="10800000" flipV="1">
            <a:off x="5388428" y="3883805"/>
            <a:ext cx="2454948" cy="110207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D4F3F4C-4BF2-E52D-769E-31245BDB1B87}"/>
              </a:ext>
            </a:extLst>
          </p:cNvPr>
          <p:cNvCxnSpPr/>
          <p:nvPr/>
        </p:nvCxnSpPr>
        <p:spPr>
          <a:xfrm>
            <a:off x="2558143" y="2830286"/>
            <a:ext cx="0" cy="27649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0244C8-4884-0298-C241-8D6D431224E0}"/>
              </a:ext>
            </a:extLst>
          </p:cNvPr>
          <p:cNvSpPr txBox="1"/>
          <p:nvPr/>
        </p:nvSpPr>
        <p:spPr>
          <a:xfrm>
            <a:off x="949715" y="4065508"/>
            <a:ext cx="1627369" cy="369332"/>
          </a:xfrm>
          <a:prstGeom prst="rect">
            <a:avLst/>
          </a:prstGeom>
          <a:noFill/>
        </p:spPr>
        <p:txBody>
          <a:bodyPr wrap="none" rtlCol="0">
            <a:spAutoFit/>
          </a:bodyPr>
          <a:lstStyle/>
          <a:p>
            <a:r>
              <a:rPr lang="en-US" dirty="0"/>
              <a:t>Without Build</a:t>
            </a:r>
          </a:p>
        </p:txBody>
      </p:sp>
      <p:sp>
        <p:nvSpPr>
          <p:cNvPr id="19" name="TextBox 18">
            <a:extLst>
              <a:ext uri="{FF2B5EF4-FFF2-40B4-BE49-F238E27FC236}">
                <a16:creationId xmlns:a16="http://schemas.microsoft.com/office/drawing/2014/main" id="{3FC5F757-D0C9-43E4-95F5-8B32F8177A6D}"/>
              </a:ext>
            </a:extLst>
          </p:cNvPr>
          <p:cNvSpPr txBox="1"/>
          <p:nvPr/>
        </p:nvSpPr>
        <p:spPr>
          <a:xfrm>
            <a:off x="6444342" y="2597069"/>
            <a:ext cx="1277914" cy="369332"/>
          </a:xfrm>
          <a:prstGeom prst="rect">
            <a:avLst/>
          </a:prstGeom>
          <a:noFill/>
        </p:spPr>
        <p:txBody>
          <a:bodyPr wrap="none" rtlCol="0">
            <a:spAutoFit/>
          </a:bodyPr>
          <a:lstStyle/>
          <a:p>
            <a:r>
              <a:rPr lang="en-US" dirty="0"/>
              <a:t>With Build</a:t>
            </a:r>
          </a:p>
        </p:txBody>
      </p:sp>
      <p:sp>
        <p:nvSpPr>
          <p:cNvPr id="20" name="TextBox 19">
            <a:extLst>
              <a:ext uri="{FF2B5EF4-FFF2-40B4-BE49-F238E27FC236}">
                <a16:creationId xmlns:a16="http://schemas.microsoft.com/office/drawing/2014/main" id="{6EFACFFF-C8EF-76D4-1789-B58A0775BCD5}"/>
              </a:ext>
            </a:extLst>
          </p:cNvPr>
          <p:cNvSpPr txBox="1"/>
          <p:nvPr/>
        </p:nvSpPr>
        <p:spPr>
          <a:xfrm>
            <a:off x="1243275" y="5846193"/>
            <a:ext cx="10629577" cy="369332"/>
          </a:xfrm>
          <a:prstGeom prst="rect">
            <a:avLst/>
          </a:prstGeom>
          <a:noFill/>
        </p:spPr>
        <p:txBody>
          <a:bodyPr wrap="none" rtlCol="0">
            <a:spAutoFit/>
          </a:bodyPr>
          <a:lstStyle/>
          <a:p>
            <a:r>
              <a:rPr lang="en-US" b="1" dirty="0"/>
              <a:t>Flow of function calls are also dependent on the order that files are presented to the compiler</a:t>
            </a:r>
          </a:p>
        </p:txBody>
      </p:sp>
    </p:spTree>
    <p:extLst>
      <p:ext uri="{BB962C8B-B14F-4D97-AF65-F5344CB8AC3E}">
        <p14:creationId xmlns:p14="http://schemas.microsoft.com/office/powerpoint/2010/main" val="856220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EA63-FC9D-69E6-58C4-8F1E56CDA022}"/>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5C415EF8-EEAA-CF23-A8B3-F8965AF18050}"/>
              </a:ext>
            </a:extLst>
          </p:cNvPr>
          <p:cNvSpPr>
            <a:spLocks noGrp="1"/>
          </p:cNvSpPr>
          <p:nvPr>
            <p:ph idx="1"/>
          </p:nvPr>
        </p:nvSpPr>
        <p:spPr>
          <a:xfrm>
            <a:off x="1115567" y="2068286"/>
            <a:ext cx="6700375" cy="4103914"/>
          </a:xfrm>
        </p:spPr>
        <p:txBody>
          <a:bodyPr>
            <a:normAutofit fontScale="92500"/>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Variadic parameter</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 type prefixed with “...” </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Can be zero or more arguments for the parameter</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allows for passing of multiple elements in a slice format.</a:t>
            </a:r>
          </a:p>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Variadic argument</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An argument composed of multiple elements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 type postfixed with “...”</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Can be zero or more elements in the argument</a:t>
            </a:r>
          </a:p>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A function with variadic parameter is a variadic function.</a:t>
            </a:r>
          </a:p>
          <a:p>
            <a:pPr marL="742950" lvl="1" indent="-285750" rtl="0" fontAlgn="base">
              <a:spcBef>
                <a:spcPts val="475"/>
              </a:spcBef>
              <a:spcAft>
                <a:spcPts val="0"/>
              </a:spcAft>
              <a:buFont typeface="Arial" panose="020B0604020202020204" pitchFamily="34" charset="0"/>
              <a:buChar char="•"/>
            </a:pPr>
            <a:r>
              <a:rPr lang="en-SG" sz="1800" b="0" i="0" u="none" strike="noStrike" dirty="0" err="1">
                <a:solidFill>
                  <a:srgbClr val="000000"/>
                </a:solidFill>
                <a:effectLst/>
                <a:latin typeface="Arial" panose="020B0604020202020204" pitchFamily="34" charset="0"/>
              </a:rPr>
              <a:t>func</a:t>
            </a:r>
            <a:r>
              <a:rPr lang="en-SG" sz="1800" b="0" i="0" u="none" strike="noStrike" dirty="0">
                <a:solidFill>
                  <a:srgbClr val="000000"/>
                </a:solidFill>
                <a:effectLst/>
                <a:latin typeface="Arial" panose="020B0604020202020204" pitchFamily="34" charset="0"/>
              </a:rPr>
              <a:t> (receiver)(… parameter) return { /*… code block … */ }</a:t>
            </a:r>
          </a:p>
        </p:txBody>
      </p:sp>
      <p:sp>
        <p:nvSpPr>
          <p:cNvPr id="4" name="Footer Placeholder 3">
            <a:extLst>
              <a:ext uri="{FF2B5EF4-FFF2-40B4-BE49-F238E27FC236}">
                <a16:creationId xmlns:a16="http://schemas.microsoft.com/office/drawing/2014/main" id="{1DFB063A-4312-FFAD-2F19-992A46586894}"/>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EF7D7322-BF1E-8E19-7B47-0059E23E7A15}"/>
              </a:ext>
            </a:extLst>
          </p:cNvPr>
          <p:cNvSpPr>
            <a:spLocks noGrp="1"/>
          </p:cNvSpPr>
          <p:nvPr>
            <p:ph type="sldNum" sz="quarter" idx="12"/>
          </p:nvPr>
        </p:nvSpPr>
        <p:spPr/>
        <p:txBody>
          <a:bodyPr/>
          <a:lstStyle/>
          <a:p>
            <a:fld id="{B2DC25EE-239B-4C5F-AAD1-255A7D5F1EE2}" type="slidenum">
              <a:rPr lang="en-US" smtClean="0"/>
              <a:t>16</a:t>
            </a:fld>
            <a:endParaRPr lang="en-US"/>
          </a:p>
        </p:txBody>
      </p:sp>
      <p:graphicFrame>
        <p:nvGraphicFramePr>
          <p:cNvPr id="6" name="Table 5">
            <a:extLst>
              <a:ext uri="{FF2B5EF4-FFF2-40B4-BE49-F238E27FC236}">
                <a16:creationId xmlns:a16="http://schemas.microsoft.com/office/drawing/2014/main" id="{A1F2E7AC-0D49-B25A-9F20-9E557CB0DF8B}"/>
              </a:ext>
            </a:extLst>
          </p:cNvPr>
          <p:cNvGraphicFramePr>
            <a:graphicFrameLocks noGrp="1"/>
          </p:cNvGraphicFramePr>
          <p:nvPr/>
        </p:nvGraphicFramePr>
        <p:xfrm>
          <a:off x="8030594" y="2079626"/>
          <a:ext cx="3366748" cy="3448050"/>
        </p:xfrm>
        <a:graphic>
          <a:graphicData uri="http://schemas.openxmlformats.org/drawingml/2006/table">
            <a:tbl>
              <a:tblPr/>
              <a:tblGrid>
                <a:gridCol w="3366748">
                  <a:extLst>
                    <a:ext uri="{9D8B030D-6E8A-4147-A177-3AD203B41FA5}">
                      <a16:colId xmlns:a16="http://schemas.microsoft.com/office/drawing/2014/main" val="2589931695"/>
                    </a:ext>
                  </a:extLst>
                </a:gridCol>
              </a:tblGrid>
              <a:tr h="3232603">
                <a:tc>
                  <a:txBody>
                    <a:bodyPr/>
                    <a:lstStyle/>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sum( </a:t>
                      </a:r>
                      <a:r>
                        <a:rPr lang="en-SG" sz="1800" b="0" i="1" u="none" strike="noStrike" dirty="0" err="1">
                          <a:solidFill>
                            <a:srgbClr val="000000"/>
                          </a:solidFill>
                          <a:effectLst/>
                          <a:latin typeface="Arial" panose="020B0604020202020204" pitchFamily="34" charset="0"/>
                        </a:rPr>
                        <a:t>vals</a:t>
                      </a:r>
                      <a:r>
                        <a:rPr lang="en-SG" sz="1800" b="0" i="1" u="none" strike="noStrike" dirty="0">
                          <a:solidFill>
                            <a:srgbClr val="000000"/>
                          </a:solidFill>
                          <a:effectLst/>
                          <a:latin typeface="Arial" panose="020B0604020202020204" pitchFamily="34" charset="0"/>
                        </a:rPr>
                        <a:t> … int) int{</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total := 0</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for _, </a:t>
                      </a:r>
                      <a:r>
                        <a:rPr lang="en-SG" sz="1800" b="0" i="1" u="none" strike="noStrike" dirty="0" err="1">
                          <a:solidFill>
                            <a:srgbClr val="000000"/>
                          </a:solidFill>
                          <a:effectLst/>
                          <a:latin typeface="Arial" panose="020B0604020202020204" pitchFamily="34" charset="0"/>
                        </a:rPr>
                        <a:t>val</a:t>
                      </a:r>
                      <a:r>
                        <a:rPr lang="en-SG" sz="1800" b="0" i="1" u="none" strike="noStrike" dirty="0">
                          <a:solidFill>
                            <a:srgbClr val="000000"/>
                          </a:solidFill>
                          <a:effectLst/>
                          <a:latin typeface="Arial" panose="020B0604020202020204" pitchFamily="34" charset="0"/>
                        </a:rPr>
                        <a:t> := range </a:t>
                      </a:r>
                      <a:r>
                        <a:rPr lang="en-SG" sz="1800" b="0" i="1" u="none" strike="noStrike" dirty="0" err="1">
                          <a:solidFill>
                            <a:srgbClr val="000000"/>
                          </a:solidFill>
                          <a:effectLst/>
                          <a:latin typeface="Arial" panose="020B0604020202020204" pitchFamily="34" charset="0"/>
                        </a:rPr>
                        <a:t>vals</a:t>
                      </a: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total += </a:t>
                      </a:r>
                      <a:r>
                        <a:rPr lang="en-SG" sz="1800" b="0" i="1" u="none" strike="noStrike" dirty="0" err="1">
                          <a:solidFill>
                            <a:srgbClr val="000000"/>
                          </a:solidFill>
                          <a:effectLst/>
                          <a:latin typeface="Arial" panose="020B0604020202020204" pitchFamily="34" charset="0"/>
                        </a:rPr>
                        <a:t>val</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return total</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2000" dirty="0">
                          <a:effectLst/>
                        </a:rPr>
                      </a:b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(sum())</a:t>
                      </a:r>
                      <a:endParaRPr lang="en-SG" sz="2000" dirty="0">
                        <a:effectLst/>
                      </a:endParaRPr>
                    </a:p>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(sum(3))</a:t>
                      </a:r>
                      <a:endParaRPr lang="en-SG" sz="2000" dirty="0">
                        <a:effectLst/>
                      </a:endParaRPr>
                    </a:p>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(sum(1, 2, 3))</a:t>
                      </a:r>
                    </a:p>
                    <a:p>
                      <a:pPr rtl="0" fontAlgn="t">
                        <a:spcBef>
                          <a:spcPts val="0"/>
                        </a:spcBef>
                        <a:spcAft>
                          <a:spcPts val="0"/>
                        </a:spcAft>
                      </a:pPr>
                      <a:endParaRPr lang="en-SG" sz="20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756112318"/>
                  </a:ext>
                </a:extLst>
              </a:tr>
            </a:tbl>
          </a:graphicData>
        </a:graphic>
      </p:graphicFrame>
      <p:sp>
        <p:nvSpPr>
          <p:cNvPr id="7" name="Rectangle 1">
            <a:extLst>
              <a:ext uri="{FF2B5EF4-FFF2-40B4-BE49-F238E27FC236}">
                <a16:creationId xmlns:a16="http://schemas.microsoft.com/office/drawing/2014/main" id="{51EDD4E6-FCD1-EEA2-C507-6E75AE29F9AB}"/>
              </a:ext>
            </a:extLst>
          </p:cNvPr>
          <p:cNvSpPr>
            <a:spLocks noChangeArrowheads="1"/>
          </p:cNvSpPr>
          <p:nvPr/>
        </p:nvSpPr>
        <p:spPr bwMode="auto">
          <a:xfrm>
            <a:off x="4605338" y="2597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36454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B8A5-3C73-3F7F-A52D-A6A6B9FF34F5}"/>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A368570A-49CC-BE0B-CE14-8DEBCF48E1E7}"/>
              </a:ext>
            </a:extLst>
          </p:cNvPr>
          <p:cNvSpPr>
            <a:spLocks noGrp="1"/>
          </p:cNvSpPr>
          <p:nvPr>
            <p:ph idx="1"/>
          </p:nvPr>
        </p:nvSpPr>
        <p:spPr>
          <a:xfrm>
            <a:off x="1115568" y="2013857"/>
            <a:ext cx="4588546" cy="653143"/>
          </a:xfrm>
        </p:spPr>
        <p:txBody>
          <a:bodyPr/>
          <a:lstStyle/>
          <a:p>
            <a:r>
              <a:rPr lang="en-US" dirty="0"/>
              <a:t>Use of Variadic function</a:t>
            </a:r>
          </a:p>
        </p:txBody>
      </p:sp>
      <p:sp>
        <p:nvSpPr>
          <p:cNvPr id="4" name="Footer Placeholder 3">
            <a:extLst>
              <a:ext uri="{FF2B5EF4-FFF2-40B4-BE49-F238E27FC236}">
                <a16:creationId xmlns:a16="http://schemas.microsoft.com/office/drawing/2014/main" id="{84C335F2-A577-AD28-8542-F9A884DC6578}"/>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35FDF9F4-FC3E-D5FB-BC91-893613F60C6D}"/>
              </a:ext>
            </a:extLst>
          </p:cNvPr>
          <p:cNvSpPr>
            <a:spLocks noGrp="1"/>
          </p:cNvSpPr>
          <p:nvPr>
            <p:ph type="sldNum" sz="quarter" idx="12"/>
          </p:nvPr>
        </p:nvSpPr>
        <p:spPr/>
        <p:txBody>
          <a:bodyPr/>
          <a:lstStyle/>
          <a:p>
            <a:fld id="{B2DC25EE-239B-4C5F-AAD1-255A7D5F1EE2}" type="slidenum">
              <a:rPr lang="en-US" smtClean="0"/>
              <a:t>17</a:t>
            </a:fld>
            <a:endParaRPr lang="en-US"/>
          </a:p>
        </p:txBody>
      </p:sp>
      <p:graphicFrame>
        <p:nvGraphicFramePr>
          <p:cNvPr id="6" name="Table 5">
            <a:extLst>
              <a:ext uri="{FF2B5EF4-FFF2-40B4-BE49-F238E27FC236}">
                <a16:creationId xmlns:a16="http://schemas.microsoft.com/office/drawing/2014/main" id="{7F5A6538-7BB5-0526-AEBA-617CFDA3D14D}"/>
              </a:ext>
            </a:extLst>
          </p:cNvPr>
          <p:cNvGraphicFramePr>
            <a:graphicFrameLocks noGrp="1"/>
          </p:cNvGraphicFramePr>
          <p:nvPr/>
        </p:nvGraphicFramePr>
        <p:xfrm>
          <a:off x="3048000" y="3185097"/>
          <a:ext cx="3048000" cy="1558290"/>
        </p:xfrm>
        <a:graphic>
          <a:graphicData uri="http://schemas.openxmlformats.org/drawingml/2006/table">
            <a:tbl>
              <a:tblPr/>
              <a:tblGrid>
                <a:gridCol w="3048000">
                  <a:extLst>
                    <a:ext uri="{9D8B030D-6E8A-4147-A177-3AD203B41FA5}">
                      <a16:colId xmlns:a16="http://schemas.microsoft.com/office/drawing/2014/main" val="1546542350"/>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main()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find(89, 89, 90, 95)</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find(45, 56, 67, 45, 90, 109)</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find(78, 38, 56, 98)</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find(87)</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459762025"/>
                  </a:ext>
                </a:extLst>
              </a:tr>
            </a:tbl>
          </a:graphicData>
        </a:graphic>
      </p:graphicFrame>
      <p:sp>
        <p:nvSpPr>
          <p:cNvPr id="7" name="Rectangle 1">
            <a:extLst>
              <a:ext uri="{FF2B5EF4-FFF2-40B4-BE49-F238E27FC236}">
                <a16:creationId xmlns:a16="http://schemas.microsoft.com/office/drawing/2014/main" id="{BE0AC5D0-7866-5987-4BB7-D628D87319AF}"/>
              </a:ext>
            </a:extLst>
          </p:cNvPr>
          <p:cNvSpPr>
            <a:spLocks noChangeArrowheads="1"/>
          </p:cNvSpPr>
          <p:nvPr/>
        </p:nvSpPr>
        <p:spPr bwMode="auto">
          <a:xfrm>
            <a:off x="4572000" y="3222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a:extLst>
              <a:ext uri="{FF2B5EF4-FFF2-40B4-BE49-F238E27FC236}">
                <a16:creationId xmlns:a16="http://schemas.microsoft.com/office/drawing/2014/main" id="{1B1571B4-CE61-F359-2066-712411FCDA4C}"/>
              </a:ext>
            </a:extLst>
          </p:cNvPr>
          <p:cNvGraphicFramePr>
            <a:graphicFrameLocks noGrp="1"/>
          </p:cNvGraphicFramePr>
          <p:nvPr/>
        </p:nvGraphicFramePr>
        <p:xfrm>
          <a:off x="6487888" y="2399983"/>
          <a:ext cx="5076825" cy="3509010"/>
        </p:xfrm>
        <a:graphic>
          <a:graphicData uri="http://schemas.openxmlformats.org/drawingml/2006/table">
            <a:tbl>
              <a:tblPr/>
              <a:tblGrid>
                <a:gridCol w="5076825">
                  <a:extLst>
                    <a:ext uri="{9D8B030D-6E8A-4147-A177-3AD203B41FA5}">
                      <a16:colId xmlns:a16="http://schemas.microsoft.com/office/drawing/2014/main" val="3480219520"/>
                    </a:ext>
                  </a:extLst>
                </a:gridCol>
              </a:tblGrid>
              <a:tr h="417762">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find(</a:t>
                      </a:r>
                      <a:r>
                        <a:rPr lang="en-SG" sz="1600" b="0" i="1" u="none" strike="noStrike" dirty="0" err="1">
                          <a:solidFill>
                            <a:srgbClr val="000000"/>
                          </a:solidFill>
                          <a:effectLst/>
                          <a:latin typeface="Arial" panose="020B0604020202020204" pitchFamily="34" charset="0"/>
                        </a:rPr>
                        <a:t>num</a:t>
                      </a:r>
                      <a:r>
                        <a:rPr lang="en-SG" sz="1600" b="0" i="1" u="none" strike="noStrike" dirty="0">
                          <a:solidFill>
                            <a:srgbClr val="000000"/>
                          </a:solidFill>
                          <a:effectLst/>
                          <a:latin typeface="Arial" panose="020B0604020202020204" pitchFamily="34" charset="0"/>
                        </a:rPr>
                        <a:t> int, </a:t>
                      </a:r>
                      <a:r>
                        <a:rPr lang="en-SG" sz="1600" b="0" i="1" u="none" strike="noStrike" dirty="0" err="1">
                          <a:solidFill>
                            <a:srgbClr val="000000"/>
                          </a:solidFill>
                          <a:effectLst/>
                          <a:latin typeface="Arial" panose="020B0604020202020204" pitchFamily="34" charset="0"/>
                        </a:rPr>
                        <a:t>nums</a:t>
                      </a:r>
                      <a:r>
                        <a:rPr lang="en-SG" sz="1600" b="0" i="1" u="none" strike="noStrike" dirty="0">
                          <a:solidFill>
                            <a:srgbClr val="000000"/>
                          </a:solidFill>
                          <a:effectLst/>
                          <a:latin typeface="Arial" panose="020B0604020202020204" pitchFamily="34" charset="0"/>
                        </a:rPr>
                        <a:t> ...int)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fmt.Printf</a:t>
                      </a:r>
                      <a:r>
                        <a:rPr lang="en-SG" sz="1600" b="0" i="1" u="none" strike="noStrike" dirty="0">
                          <a:solidFill>
                            <a:srgbClr val="000000"/>
                          </a:solidFill>
                          <a:effectLst/>
                          <a:latin typeface="Arial" panose="020B0604020202020204" pitchFamily="34" charset="0"/>
                        </a:rPr>
                        <a:t>("type of </a:t>
                      </a:r>
                      <a:r>
                        <a:rPr lang="en-SG" sz="1600" b="0" i="1" u="none" strike="noStrike" dirty="0" err="1">
                          <a:solidFill>
                            <a:srgbClr val="000000"/>
                          </a:solidFill>
                          <a:effectLst/>
                          <a:latin typeface="Arial" panose="020B0604020202020204" pitchFamily="34" charset="0"/>
                        </a:rPr>
                        <a:t>nums</a:t>
                      </a:r>
                      <a:r>
                        <a:rPr lang="en-SG" sz="1600" b="0" i="1" u="none" strike="noStrike" dirty="0">
                          <a:solidFill>
                            <a:srgbClr val="000000"/>
                          </a:solidFill>
                          <a:effectLst/>
                          <a:latin typeface="Arial" panose="020B0604020202020204" pitchFamily="34" charset="0"/>
                        </a:rPr>
                        <a:t> is %T\n", </a:t>
                      </a:r>
                      <a:r>
                        <a:rPr lang="en-SG" sz="1600" b="0" i="1" u="none" strike="noStrike" dirty="0" err="1">
                          <a:solidFill>
                            <a:srgbClr val="000000"/>
                          </a:solidFill>
                          <a:effectLst/>
                          <a:latin typeface="Arial" panose="020B0604020202020204" pitchFamily="34" charset="0"/>
                        </a:rPr>
                        <a:t>nums</a:t>
                      </a: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found := false</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for </a:t>
                      </a:r>
                      <a:r>
                        <a:rPr lang="en-SG" sz="1600" b="0" i="1" u="none" strike="noStrike" dirty="0" err="1">
                          <a:solidFill>
                            <a:srgbClr val="000000"/>
                          </a:solidFill>
                          <a:effectLst/>
                          <a:latin typeface="Arial" panose="020B0604020202020204" pitchFamily="34" charset="0"/>
                        </a:rPr>
                        <a:t>i</a:t>
                      </a:r>
                      <a:r>
                        <a:rPr lang="en-SG" sz="1600" b="0" i="1" u="none" strike="noStrike" dirty="0">
                          <a:solidFill>
                            <a:srgbClr val="000000"/>
                          </a:solidFill>
                          <a:effectLst/>
                          <a:latin typeface="Arial" panose="020B0604020202020204" pitchFamily="34" charset="0"/>
                        </a:rPr>
                        <a:t>, v := range </a:t>
                      </a:r>
                      <a:r>
                        <a:rPr lang="en-SG" sz="1600" b="0" i="1" u="none" strike="noStrike" dirty="0" err="1">
                          <a:solidFill>
                            <a:srgbClr val="000000"/>
                          </a:solidFill>
                          <a:effectLst/>
                          <a:latin typeface="Arial" panose="020B0604020202020204" pitchFamily="34" charset="0"/>
                        </a:rPr>
                        <a:t>nums</a:t>
                      </a:r>
                      <a:r>
                        <a:rPr lang="en-SG" sz="1600" b="0" i="1"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if v == </a:t>
                      </a:r>
                      <a:r>
                        <a:rPr lang="en-SG" sz="1600" b="0" i="1" u="none" strike="noStrike" dirty="0" err="1">
                          <a:solidFill>
                            <a:srgbClr val="000000"/>
                          </a:solidFill>
                          <a:effectLst/>
                          <a:latin typeface="Arial" panose="020B0604020202020204" pitchFamily="34" charset="0"/>
                        </a:rPr>
                        <a:t>num</a:t>
                      </a:r>
                      <a:r>
                        <a:rPr lang="en-SG" sz="1600" b="0" i="1"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fmt.Println</a:t>
                      </a:r>
                      <a:r>
                        <a:rPr lang="en-SG" sz="1600" b="0" i="1" u="none" strike="noStrike" dirty="0">
                          <a:solidFill>
                            <a:srgbClr val="000000"/>
                          </a:solidFill>
                          <a:effectLst/>
                          <a:latin typeface="Arial" panose="020B0604020202020204" pitchFamily="34" charset="0"/>
                        </a:rPr>
                        <a:t>(</a:t>
                      </a:r>
                      <a:r>
                        <a:rPr lang="en-SG" sz="1600" b="0" i="1" u="none" strike="noStrike" dirty="0" err="1">
                          <a:solidFill>
                            <a:srgbClr val="000000"/>
                          </a:solidFill>
                          <a:effectLst/>
                          <a:latin typeface="Arial" panose="020B0604020202020204" pitchFamily="34" charset="0"/>
                        </a:rPr>
                        <a:t>num</a:t>
                      </a:r>
                      <a:r>
                        <a:rPr lang="en-SG" sz="1600" b="0" i="1" u="none" strike="noStrike" dirty="0">
                          <a:solidFill>
                            <a:srgbClr val="000000"/>
                          </a:solidFill>
                          <a:effectLst/>
                          <a:latin typeface="Arial" panose="020B0604020202020204" pitchFamily="34" charset="0"/>
                        </a:rPr>
                        <a:t>, "found at index", </a:t>
                      </a:r>
                      <a:r>
                        <a:rPr lang="en-SG" sz="1600" b="0" i="1" u="none" strike="noStrike" dirty="0" err="1">
                          <a:solidFill>
                            <a:srgbClr val="000000"/>
                          </a:solidFill>
                          <a:effectLst/>
                          <a:latin typeface="Arial" panose="020B0604020202020204" pitchFamily="34" charset="0"/>
                        </a:rPr>
                        <a:t>i</a:t>
                      </a:r>
                      <a:r>
                        <a:rPr lang="en-SG" sz="1600" b="0" i="1" u="none" strike="noStrike" dirty="0">
                          <a:solidFill>
                            <a:srgbClr val="000000"/>
                          </a:solidFill>
                          <a:effectLst/>
                          <a:latin typeface="Arial" panose="020B0604020202020204" pitchFamily="34" charset="0"/>
                        </a:rPr>
                        <a:t>, "in", </a:t>
                      </a:r>
                      <a:r>
                        <a:rPr lang="en-SG" sz="1600" b="0" i="1" u="none" strike="noStrike" dirty="0" err="1">
                          <a:solidFill>
                            <a:srgbClr val="000000"/>
                          </a:solidFill>
                          <a:effectLst/>
                          <a:latin typeface="Arial" panose="020B0604020202020204" pitchFamily="34" charset="0"/>
                        </a:rPr>
                        <a:t>nums</a:t>
                      </a: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found = true</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if !found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fmt.Println</a:t>
                      </a:r>
                      <a:r>
                        <a:rPr lang="en-SG" sz="1600" b="0" i="1" u="none" strike="noStrike" dirty="0">
                          <a:solidFill>
                            <a:srgbClr val="000000"/>
                          </a:solidFill>
                          <a:effectLst/>
                          <a:latin typeface="Arial" panose="020B0604020202020204" pitchFamily="34" charset="0"/>
                        </a:rPr>
                        <a:t>(</a:t>
                      </a:r>
                      <a:r>
                        <a:rPr lang="en-SG" sz="1600" b="0" i="1" u="none" strike="noStrike" dirty="0" err="1">
                          <a:solidFill>
                            <a:srgbClr val="000000"/>
                          </a:solidFill>
                          <a:effectLst/>
                          <a:latin typeface="Arial" panose="020B0604020202020204" pitchFamily="34" charset="0"/>
                        </a:rPr>
                        <a:t>num</a:t>
                      </a:r>
                      <a:r>
                        <a:rPr lang="en-SG" sz="1600" b="0" i="1" u="none" strike="noStrike" dirty="0">
                          <a:solidFill>
                            <a:srgbClr val="000000"/>
                          </a:solidFill>
                          <a:effectLst/>
                          <a:latin typeface="Arial" panose="020B0604020202020204" pitchFamily="34" charset="0"/>
                        </a:rPr>
                        <a:t>, "not found in ", </a:t>
                      </a:r>
                      <a:r>
                        <a:rPr lang="en-SG" sz="1600" b="0" i="1" u="none" strike="noStrike" dirty="0" err="1">
                          <a:solidFill>
                            <a:srgbClr val="000000"/>
                          </a:solidFill>
                          <a:effectLst/>
                          <a:latin typeface="Arial" panose="020B0604020202020204" pitchFamily="34" charset="0"/>
                        </a:rPr>
                        <a:t>nums</a:t>
                      </a: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fmt.Printf</a:t>
                      </a:r>
                      <a:r>
                        <a:rPr lang="en-SG" sz="1600" b="0" i="1" u="none" strike="noStrike" dirty="0">
                          <a:solidFill>
                            <a:srgbClr val="000000"/>
                          </a:solidFill>
                          <a:effectLst/>
                          <a:latin typeface="Arial" panose="020B0604020202020204" pitchFamily="34" charset="0"/>
                        </a:rPr>
                        <a:t>("\n")</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74182731"/>
                  </a:ext>
                </a:extLst>
              </a:tr>
            </a:tbl>
          </a:graphicData>
        </a:graphic>
      </p:graphicFrame>
      <p:sp>
        <p:nvSpPr>
          <p:cNvPr id="9" name="Rectangle 2">
            <a:extLst>
              <a:ext uri="{FF2B5EF4-FFF2-40B4-BE49-F238E27FC236}">
                <a16:creationId xmlns:a16="http://schemas.microsoft.com/office/drawing/2014/main" id="{631423AE-2060-04AD-52FF-11EFB4FBA02B}"/>
              </a:ext>
            </a:extLst>
          </p:cNvPr>
          <p:cNvSpPr>
            <a:spLocks noChangeArrowheads="1"/>
          </p:cNvSpPr>
          <p:nvPr/>
        </p:nvSpPr>
        <p:spPr bwMode="auto">
          <a:xfrm>
            <a:off x="3557588" y="2246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4957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EA63-FC9D-69E6-58C4-8F1E56CDA022}"/>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5C415EF8-EEAA-CF23-A8B3-F8965AF18050}"/>
              </a:ext>
            </a:extLst>
          </p:cNvPr>
          <p:cNvSpPr>
            <a:spLocks noGrp="1"/>
          </p:cNvSpPr>
          <p:nvPr>
            <p:ph idx="1"/>
          </p:nvPr>
        </p:nvSpPr>
        <p:spPr>
          <a:xfrm>
            <a:off x="1115568" y="2068286"/>
            <a:ext cx="5927490" cy="4103914"/>
          </a:xfrm>
        </p:spPr>
        <p:txBody>
          <a:bodyPr>
            <a:normAutofit/>
          </a:bodyPr>
          <a:lstStyle/>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Variadic argument</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An argument composed of multiple elements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 type postfixed with “...”</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Can be zero or more elements in the argument</a:t>
            </a:r>
          </a:p>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A function with variadic argument call</a:t>
            </a:r>
          </a:p>
          <a:p>
            <a:pPr marL="742950" lvl="1" indent="-285750" rtl="0" fontAlgn="base">
              <a:spcBef>
                <a:spcPts val="475"/>
              </a:spcBef>
              <a:spcAft>
                <a:spcPts val="0"/>
              </a:spcAft>
              <a:buFont typeface="Arial" panose="020B0604020202020204" pitchFamily="34" charset="0"/>
              <a:buChar char="•"/>
            </a:pPr>
            <a:r>
              <a:rPr lang="en-SG" sz="1800" dirty="0">
                <a:solidFill>
                  <a:srgbClr val="000000"/>
                </a:solidFill>
                <a:latin typeface="Arial" panose="020B0604020202020204" pitchFamily="34" charset="0"/>
              </a:rPr>
              <a:t>&lt;</a:t>
            </a:r>
            <a:r>
              <a:rPr lang="en-SG" sz="1800" dirty="0" err="1">
                <a:solidFill>
                  <a:srgbClr val="000000"/>
                </a:solidFill>
                <a:latin typeface="Arial" panose="020B0604020202020204" pitchFamily="34" charset="0"/>
              </a:rPr>
              <a:t>f</a:t>
            </a:r>
            <a:r>
              <a:rPr lang="en-SG" sz="1800" b="0" i="0" u="none" strike="noStrike" dirty="0" err="1">
                <a:solidFill>
                  <a:srgbClr val="000000"/>
                </a:solidFill>
                <a:effectLst/>
                <a:latin typeface="Arial" panose="020B0604020202020204" pitchFamily="34" charset="0"/>
              </a:rPr>
              <a:t>unction_name</a:t>
            </a:r>
            <a:r>
              <a:rPr lang="en-SG" sz="1800" b="0" i="0" u="none" strike="noStrike" dirty="0">
                <a:solidFill>
                  <a:srgbClr val="000000"/>
                </a:solidFill>
                <a:effectLst/>
                <a:latin typeface="Arial" panose="020B0604020202020204" pitchFamily="34" charset="0"/>
              </a:rPr>
              <a:t>&gt;( variable…)</a:t>
            </a:r>
          </a:p>
        </p:txBody>
      </p:sp>
      <p:sp>
        <p:nvSpPr>
          <p:cNvPr id="4" name="Footer Placeholder 3">
            <a:extLst>
              <a:ext uri="{FF2B5EF4-FFF2-40B4-BE49-F238E27FC236}">
                <a16:creationId xmlns:a16="http://schemas.microsoft.com/office/drawing/2014/main" id="{1DFB063A-4312-FFAD-2F19-992A46586894}"/>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EF7D7322-BF1E-8E19-7B47-0059E23E7A15}"/>
              </a:ext>
            </a:extLst>
          </p:cNvPr>
          <p:cNvSpPr>
            <a:spLocks noGrp="1"/>
          </p:cNvSpPr>
          <p:nvPr>
            <p:ph type="sldNum" sz="quarter" idx="12"/>
          </p:nvPr>
        </p:nvSpPr>
        <p:spPr/>
        <p:txBody>
          <a:bodyPr/>
          <a:lstStyle/>
          <a:p>
            <a:fld id="{B2DC25EE-239B-4C5F-AAD1-255A7D5F1EE2}" type="slidenum">
              <a:rPr lang="en-US" smtClean="0"/>
              <a:t>18</a:t>
            </a:fld>
            <a:endParaRPr lang="en-US"/>
          </a:p>
        </p:txBody>
      </p:sp>
      <p:sp>
        <p:nvSpPr>
          <p:cNvPr id="7" name="Rectangle 1">
            <a:extLst>
              <a:ext uri="{FF2B5EF4-FFF2-40B4-BE49-F238E27FC236}">
                <a16:creationId xmlns:a16="http://schemas.microsoft.com/office/drawing/2014/main" id="{51EDD4E6-FCD1-EEA2-C507-6E75AE29F9AB}"/>
              </a:ext>
            </a:extLst>
          </p:cNvPr>
          <p:cNvSpPr>
            <a:spLocks noChangeArrowheads="1"/>
          </p:cNvSpPr>
          <p:nvPr/>
        </p:nvSpPr>
        <p:spPr bwMode="auto">
          <a:xfrm>
            <a:off x="4605338" y="2597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a:extLst>
              <a:ext uri="{FF2B5EF4-FFF2-40B4-BE49-F238E27FC236}">
                <a16:creationId xmlns:a16="http://schemas.microsoft.com/office/drawing/2014/main" id="{3A757BFF-7F39-4AD1-BB21-58EEE47E0DC9}"/>
              </a:ext>
            </a:extLst>
          </p:cNvPr>
          <p:cNvGraphicFramePr>
            <a:graphicFrameLocks noGrp="1"/>
          </p:cNvGraphicFramePr>
          <p:nvPr/>
        </p:nvGraphicFramePr>
        <p:xfrm>
          <a:off x="7185006" y="2236470"/>
          <a:ext cx="3482994" cy="3935730"/>
        </p:xfrm>
        <a:graphic>
          <a:graphicData uri="http://schemas.openxmlformats.org/drawingml/2006/table">
            <a:tbl>
              <a:tblPr/>
              <a:tblGrid>
                <a:gridCol w="3482994">
                  <a:extLst>
                    <a:ext uri="{9D8B030D-6E8A-4147-A177-3AD203B41FA5}">
                      <a16:colId xmlns:a16="http://schemas.microsoft.com/office/drawing/2014/main" val="4167480987"/>
                    </a:ext>
                  </a:extLst>
                </a:gridCol>
              </a:tblGrid>
              <a:tr h="371475">
                <a:tc>
                  <a:txBody>
                    <a:bodyPr/>
                    <a:lstStyle/>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main() {</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nums</a:t>
                      </a:r>
                      <a:r>
                        <a:rPr lang="en-SG" sz="1800" b="0" i="1" u="none" strike="noStrike" dirty="0">
                          <a:solidFill>
                            <a:srgbClr val="000000"/>
                          </a:solidFill>
                          <a:effectLst/>
                          <a:latin typeface="Arial" panose="020B0604020202020204" pitchFamily="34" charset="0"/>
                        </a:rPr>
                        <a:t> := [ ]int{1, 2, 3, 4}</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sum(</a:t>
                      </a:r>
                      <a:r>
                        <a:rPr lang="en-SG" sz="1800" b="0" i="1" u="none" strike="noStrike" dirty="0" err="1">
                          <a:solidFill>
                            <a:srgbClr val="000000"/>
                          </a:solidFill>
                          <a:effectLst/>
                          <a:latin typeface="Arial" panose="020B0604020202020204" pitchFamily="34" charset="0"/>
                        </a:rPr>
                        <a:t>nums</a:t>
                      </a: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1800" b="0" i="1" u="none" strike="noStrike" dirty="0">
                          <a:solidFill>
                            <a:srgbClr val="000000"/>
                          </a:solidFill>
                          <a:effectLst/>
                          <a:latin typeface="Arial" panose="020B0604020202020204" pitchFamily="34" charset="0"/>
                        </a:rPr>
                      </a:b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sum(</a:t>
                      </a:r>
                      <a:r>
                        <a:rPr lang="en-SG" sz="1800" b="0" i="1" u="none" strike="noStrike" dirty="0" err="1">
                          <a:solidFill>
                            <a:srgbClr val="000000"/>
                          </a:solidFill>
                          <a:effectLst/>
                          <a:latin typeface="Arial" panose="020B0604020202020204" pitchFamily="34" charset="0"/>
                        </a:rPr>
                        <a:t>nums</a:t>
                      </a:r>
                      <a:r>
                        <a:rPr lang="en-SG" sz="1800" b="0" i="1" u="none" strike="noStrike" dirty="0">
                          <a:solidFill>
                            <a:srgbClr val="000000"/>
                          </a:solidFill>
                          <a:effectLst/>
                          <a:latin typeface="Arial" panose="020B0604020202020204" pitchFamily="34" charset="0"/>
                        </a:rPr>
                        <a:t> ...int) {</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fmt.Print</a:t>
                      </a:r>
                      <a:r>
                        <a:rPr lang="en-SG" sz="1800" b="0" i="1" u="none" strike="noStrike" dirty="0">
                          <a:solidFill>
                            <a:srgbClr val="000000"/>
                          </a:solidFill>
                          <a:effectLst/>
                          <a:latin typeface="Arial" panose="020B0604020202020204" pitchFamily="34" charset="0"/>
                        </a:rPr>
                        <a:t>(</a:t>
                      </a:r>
                      <a:r>
                        <a:rPr lang="en-SG" sz="1800" b="0" i="1" u="none" strike="noStrike" dirty="0" err="1">
                          <a:solidFill>
                            <a:srgbClr val="000000"/>
                          </a:solidFill>
                          <a:effectLst/>
                          <a:latin typeface="Arial" panose="020B0604020202020204" pitchFamily="34" charset="0"/>
                        </a:rPr>
                        <a:t>nums</a:t>
                      </a:r>
                      <a:r>
                        <a:rPr lang="en-SG" sz="1800" b="0" i="1" u="none" strike="noStrike" dirty="0">
                          <a:solidFill>
                            <a:srgbClr val="000000"/>
                          </a:solidFill>
                          <a:effectLst/>
                          <a:latin typeface="Arial" panose="020B0604020202020204" pitchFamily="34" charset="0"/>
                        </a:rPr>
                        <a:t>, “ answer: ")</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total := 0</a:t>
                      </a:r>
                      <a:endParaRPr lang="en-SG" sz="2000" dirty="0">
                        <a:effectLst/>
                      </a:endParaRPr>
                    </a:p>
                    <a:p>
                      <a:pPr rtl="0" fontAlgn="t">
                        <a:spcBef>
                          <a:spcPts val="0"/>
                        </a:spcBef>
                        <a:spcAft>
                          <a:spcPts val="0"/>
                        </a:spcAft>
                      </a:pPr>
                      <a:br>
                        <a:rPr lang="en-SG" sz="1800" b="0" i="1" u="none" strike="noStrike" dirty="0">
                          <a:solidFill>
                            <a:srgbClr val="000000"/>
                          </a:solidFill>
                          <a:effectLst/>
                          <a:latin typeface="Arial" panose="020B0604020202020204" pitchFamily="34" charset="0"/>
                        </a:rPr>
                      </a:br>
                      <a:r>
                        <a:rPr lang="en-SG" sz="1800" b="0" i="1" u="none" strike="noStrike" dirty="0">
                          <a:solidFill>
                            <a:srgbClr val="000000"/>
                          </a:solidFill>
                          <a:effectLst/>
                          <a:latin typeface="Arial" panose="020B0604020202020204" pitchFamily="34" charset="0"/>
                        </a:rPr>
                        <a:t>    for _, </a:t>
                      </a:r>
                      <a:r>
                        <a:rPr lang="en-SG" sz="1800" b="0" i="1" u="none" strike="noStrike" dirty="0" err="1">
                          <a:solidFill>
                            <a:srgbClr val="000000"/>
                          </a:solidFill>
                          <a:effectLst/>
                          <a:latin typeface="Arial" panose="020B0604020202020204" pitchFamily="34" charset="0"/>
                        </a:rPr>
                        <a:t>num</a:t>
                      </a:r>
                      <a:r>
                        <a:rPr lang="en-SG" sz="1800" b="0" i="1" u="none" strike="noStrike" dirty="0">
                          <a:solidFill>
                            <a:srgbClr val="000000"/>
                          </a:solidFill>
                          <a:effectLst/>
                          <a:latin typeface="Arial" panose="020B0604020202020204" pitchFamily="34" charset="0"/>
                        </a:rPr>
                        <a:t> := range </a:t>
                      </a:r>
                      <a:r>
                        <a:rPr lang="en-SG" sz="1800" b="0" i="1" u="none" strike="noStrike" dirty="0" err="1">
                          <a:solidFill>
                            <a:srgbClr val="000000"/>
                          </a:solidFill>
                          <a:effectLst/>
                          <a:latin typeface="Arial" panose="020B0604020202020204" pitchFamily="34" charset="0"/>
                        </a:rPr>
                        <a:t>nums</a:t>
                      </a:r>
                      <a:r>
                        <a:rPr lang="en-SG" sz="1800" b="0" i="1" u="none" strike="noStrike" dirty="0">
                          <a:solidFill>
                            <a:srgbClr val="000000"/>
                          </a:solidFill>
                          <a:effectLst/>
                          <a:latin typeface="Arial" panose="020B0604020202020204" pitchFamily="34" charset="0"/>
                        </a:rPr>
                        <a:t> {</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total += </a:t>
                      </a:r>
                      <a:r>
                        <a:rPr lang="en-SG" sz="1800" b="0" i="1" u="none" strike="noStrike" dirty="0" err="1">
                          <a:solidFill>
                            <a:srgbClr val="000000"/>
                          </a:solidFill>
                          <a:effectLst/>
                          <a:latin typeface="Arial" panose="020B0604020202020204" pitchFamily="34" charset="0"/>
                        </a:rPr>
                        <a:t>num</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(total)</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0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25360036"/>
                  </a:ext>
                </a:extLst>
              </a:tr>
            </a:tbl>
          </a:graphicData>
        </a:graphic>
      </p:graphicFrame>
      <p:sp>
        <p:nvSpPr>
          <p:cNvPr id="9" name="Rectangle 1">
            <a:extLst>
              <a:ext uri="{FF2B5EF4-FFF2-40B4-BE49-F238E27FC236}">
                <a16:creationId xmlns:a16="http://schemas.microsoft.com/office/drawing/2014/main" id="{DA3F47C4-8348-F067-C99A-EAC6335066E4}"/>
              </a:ext>
            </a:extLst>
          </p:cNvPr>
          <p:cNvSpPr>
            <a:spLocks noChangeArrowheads="1"/>
          </p:cNvSpPr>
          <p:nvPr/>
        </p:nvSpPr>
        <p:spPr bwMode="auto">
          <a:xfrm>
            <a:off x="4572000" y="2246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25193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7DC8-93E7-704D-9A31-556EEFC17694}"/>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57CA9204-5395-8D9F-9220-875A974D107E}"/>
              </a:ext>
            </a:extLst>
          </p:cNvPr>
          <p:cNvSpPr>
            <a:spLocks noGrp="1"/>
          </p:cNvSpPr>
          <p:nvPr>
            <p:ph idx="1"/>
          </p:nvPr>
        </p:nvSpPr>
        <p:spPr>
          <a:xfrm>
            <a:off x="1115568" y="2046514"/>
            <a:ext cx="4719175" cy="4125686"/>
          </a:xfrm>
        </p:spPr>
        <p:txBody>
          <a:bodyPr/>
          <a:lstStyle/>
          <a:p>
            <a:pPr rtl="0" fontAlgn="base">
              <a:spcBef>
                <a:spcPts val="0"/>
              </a:spcBef>
              <a:spcAft>
                <a:spcPts val="0"/>
              </a:spcAft>
              <a:buFont typeface="Arial" panose="020B0604020202020204" pitchFamily="34" charset="0"/>
              <a:buChar char="•"/>
            </a:pPr>
            <a:r>
              <a:rPr lang="en-SG" sz="2100" b="0" i="0" u="none" strike="noStrike" dirty="0" err="1">
                <a:solidFill>
                  <a:srgbClr val="000000"/>
                </a:solidFill>
                <a:effectLst/>
                <a:latin typeface="Arial" panose="020B0604020202020204" pitchFamily="34" charset="0"/>
              </a:rPr>
              <a:t>Callback</a:t>
            </a:r>
            <a:endParaRPr lang="en-SG" sz="2100" b="0" i="0" u="none" strike="noStrike" dirty="0">
              <a:solidFill>
                <a:srgbClr val="000000"/>
              </a:solidFill>
              <a:effectLst/>
              <a:latin typeface="Arial" panose="020B0604020202020204" pitchFamily="34" charset="0"/>
            </a:endParaRP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Passing a function as an argument</a:t>
            </a:r>
          </a:p>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Making use of the function syntax</a:t>
            </a:r>
          </a:p>
          <a:p>
            <a:pPr rtl="0" fontAlgn="base">
              <a:spcBef>
                <a:spcPts val="850"/>
              </a:spcBef>
              <a:spcAft>
                <a:spcPts val="0"/>
              </a:spcAft>
              <a:buFont typeface="Arial" panose="020B0604020202020204" pitchFamily="34" charset="0"/>
              <a:buChar char="•"/>
            </a:pPr>
            <a:r>
              <a:rPr lang="en-SG" sz="2100" b="0" i="0" u="none" strike="noStrike" dirty="0" err="1">
                <a:solidFill>
                  <a:srgbClr val="000000"/>
                </a:solidFill>
                <a:effectLst/>
                <a:latin typeface="Arial" panose="020B0604020202020204" pitchFamily="34" charset="0"/>
              </a:rPr>
              <a:t>func</a:t>
            </a:r>
            <a:r>
              <a:rPr lang="en-SG" sz="2100" b="0" i="0" u="none" strike="noStrike" dirty="0">
                <a:solidFill>
                  <a:srgbClr val="000000"/>
                </a:solidFill>
                <a:effectLst/>
                <a:latin typeface="Arial" panose="020B0604020202020204" pitchFamily="34" charset="0"/>
              </a:rPr>
              <a:t> expression</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assigning </a:t>
            </a:r>
            <a:r>
              <a:rPr lang="en-SG" sz="1800" b="0" i="0" u="none" strike="noStrike" dirty="0" err="1">
                <a:solidFill>
                  <a:srgbClr val="000000"/>
                </a:solidFill>
                <a:effectLst/>
                <a:latin typeface="Arial" panose="020B0604020202020204" pitchFamily="34" charset="0"/>
              </a:rPr>
              <a:t>func</a:t>
            </a:r>
            <a:r>
              <a:rPr lang="en-SG" sz="1800" b="0" i="0" u="none" strike="noStrike" dirty="0">
                <a:solidFill>
                  <a:srgbClr val="000000"/>
                </a:solidFill>
                <a:effectLst/>
                <a:latin typeface="Arial" panose="020B0604020202020204" pitchFamily="34" charset="0"/>
              </a:rPr>
              <a:t> to a variable x</a:t>
            </a:r>
          </a:p>
          <a:p>
            <a:endParaRPr lang="en-US" dirty="0"/>
          </a:p>
        </p:txBody>
      </p:sp>
      <p:sp>
        <p:nvSpPr>
          <p:cNvPr id="4" name="Footer Placeholder 3">
            <a:extLst>
              <a:ext uri="{FF2B5EF4-FFF2-40B4-BE49-F238E27FC236}">
                <a16:creationId xmlns:a16="http://schemas.microsoft.com/office/drawing/2014/main" id="{87DB6F71-8A63-223F-C71F-95CA33C3FFB1}"/>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E21BB04C-23C4-E985-FE2F-E9D974375C89}"/>
              </a:ext>
            </a:extLst>
          </p:cNvPr>
          <p:cNvSpPr>
            <a:spLocks noGrp="1"/>
          </p:cNvSpPr>
          <p:nvPr>
            <p:ph type="sldNum" sz="quarter" idx="12"/>
          </p:nvPr>
        </p:nvSpPr>
        <p:spPr/>
        <p:txBody>
          <a:bodyPr/>
          <a:lstStyle/>
          <a:p>
            <a:fld id="{B2DC25EE-239B-4C5F-AAD1-255A7D5F1EE2}" type="slidenum">
              <a:rPr lang="en-US" smtClean="0"/>
              <a:t>19</a:t>
            </a:fld>
            <a:endParaRPr lang="en-US"/>
          </a:p>
        </p:txBody>
      </p:sp>
      <p:graphicFrame>
        <p:nvGraphicFramePr>
          <p:cNvPr id="6" name="Table 5">
            <a:extLst>
              <a:ext uri="{FF2B5EF4-FFF2-40B4-BE49-F238E27FC236}">
                <a16:creationId xmlns:a16="http://schemas.microsoft.com/office/drawing/2014/main" id="{A52EBF41-951B-A3C9-93F6-707002E1B0DA}"/>
              </a:ext>
            </a:extLst>
          </p:cNvPr>
          <p:cNvGraphicFramePr>
            <a:graphicFrameLocks noGrp="1"/>
          </p:cNvGraphicFramePr>
          <p:nvPr/>
        </p:nvGraphicFramePr>
        <p:xfrm>
          <a:off x="6080325" y="2111012"/>
          <a:ext cx="5583447" cy="3996690"/>
        </p:xfrm>
        <a:graphic>
          <a:graphicData uri="http://schemas.openxmlformats.org/drawingml/2006/table">
            <a:tbl>
              <a:tblPr/>
              <a:tblGrid>
                <a:gridCol w="5583447">
                  <a:extLst>
                    <a:ext uri="{9D8B030D-6E8A-4147-A177-3AD203B41FA5}">
                      <a16:colId xmlns:a16="http://schemas.microsoft.com/office/drawing/2014/main" val="193662771"/>
                    </a:ext>
                  </a:extLst>
                </a:gridCol>
              </a:tblGrid>
              <a:tr h="3630357">
                <a:tc>
                  <a:txBody>
                    <a:bodyPr/>
                    <a:lstStyle/>
                    <a:p>
                      <a:pPr rtl="0" fontAlgn="t">
                        <a:spcBef>
                          <a:spcPts val="0"/>
                        </a:spcBef>
                        <a:spcAft>
                          <a:spcPts val="0"/>
                        </a:spcAft>
                      </a:pPr>
                      <a:r>
                        <a:rPr lang="en-SG" sz="2400" b="0" i="1" u="none" strike="noStrike" dirty="0" err="1">
                          <a:solidFill>
                            <a:srgbClr val="000000"/>
                          </a:solidFill>
                          <a:effectLst/>
                          <a:latin typeface="Arial" panose="020B0604020202020204" pitchFamily="34" charset="0"/>
                        </a:rPr>
                        <a:t>func</a:t>
                      </a:r>
                      <a:r>
                        <a:rPr lang="en-SG" sz="2400" b="0" i="1" u="none" strike="noStrike" dirty="0">
                          <a:solidFill>
                            <a:srgbClr val="000000"/>
                          </a:solidFill>
                          <a:effectLst/>
                          <a:latin typeface="Arial" panose="020B0604020202020204" pitchFamily="34" charset="0"/>
                        </a:rPr>
                        <a:t> </a:t>
                      </a:r>
                      <a:r>
                        <a:rPr lang="en-SG" sz="2400" b="0" i="1" u="none" strike="noStrike" dirty="0" err="1">
                          <a:solidFill>
                            <a:srgbClr val="000000"/>
                          </a:solidFill>
                          <a:effectLst/>
                          <a:latin typeface="Arial" panose="020B0604020202020204" pitchFamily="34" charset="0"/>
                        </a:rPr>
                        <a:t>functionName</a:t>
                      </a:r>
                      <a:r>
                        <a:rPr lang="en-SG" sz="2400" b="0" i="1" u="none" strike="noStrike" dirty="0">
                          <a:solidFill>
                            <a:srgbClr val="000000"/>
                          </a:solidFill>
                          <a:effectLst/>
                          <a:latin typeface="Arial" panose="020B0604020202020204" pitchFamily="34" charset="0"/>
                        </a:rPr>
                        <a:t>() </a:t>
                      </a:r>
                      <a:r>
                        <a:rPr lang="en-SG" sz="2400" b="0" i="1" u="none" strike="noStrike" dirty="0" err="1">
                          <a:solidFill>
                            <a:srgbClr val="000000"/>
                          </a:solidFill>
                          <a:effectLst/>
                          <a:latin typeface="Arial" panose="020B0604020202020204" pitchFamily="34" charset="0"/>
                        </a:rPr>
                        <a:t>func</a:t>
                      </a:r>
                      <a:r>
                        <a:rPr lang="en-SG" sz="2400" b="0" i="1" u="none" strike="noStrike" dirty="0">
                          <a:solidFill>
                            <a:srgbClr val="000000"/>
                          </a:solidFill>
                          <a:effectLst/>
                          <a:latin typeface="Arial" panose="020B0604020202020204" pitchFamily="34" charset="0"/>
                        </a:rPr>
                        <a:t>() type {</a:t>
                      </a:r>
                      <a:endParaRPr lang="en-SG" sz="2800" dirty="0">
                        <a:effectLst/>
                      </a:endParaRPr>
                    </a:p>
                    <a:p>
                      <a:pPr rtl="0" fontAlgn="t">
                        <a:spcBef>
                          <a:spcPts val="0"/>
                        </a:spcBef>
                        <a:spcAft>
                          <a:spcPts val="0"/>
                        </a:spcAft>
                      </a:pPr>
                      <a:r>
                        <a:rPr lang="en-SG" sz="2400" b="0" i="1" u="none" strike="noStrike" dirty="0">
                          <a:solidFill>
                            <a:srgbClr val="000000"/>
                          </a:solidFill>
                          <a:effectLst/>
                          <a:latin typeface="Arial" panose="020B0604020202020204" pitchFamily="34" charset="0"/>
                        </a:rPr>
                        <a:t>        return </a:t>
                      </a:r>
                      <a:r>
                        <a:rPr lang="en-SG" sz="2400" b="0" i="1" u="none" strike="noStrike" dirty="0" err="1">
                          <a:solidFill>
                            <a:srgbClr val="76CEEF"/>
                          </a:solidFill>
                          <a:effectLst/>
                          <a:latin typeface="Arial" panose="020B0604020202020204" pitchFamily="34" charset="0"/>
                        </a:rPr>
                        <a:t>func</a:t>
                      </a:r>
                      <a:r>
                        <a:rPr lang="en-SG" sz="2400" b="0" i="1" u="none" strike="noStrike" dirty="0">
                          <a:solidFill>
                            <a:srgbClr val="76CEEF"/>
                          </a:solidFill>
                          <a:effectLst/>
                          <a:latin typeface="Arial" panose="020B0604020202020204" pitchFamily="34" charset="0"/>
                        </a:rPr>
                        <a:t>() type{</a:t>
                      </a:r>
                      <a:endParaRPr lang="en-SG" sz="2800" dirty="0">
                        <a:effectLst/>
                      </a:endParaRPr>
                    </a:p>
                    <a:p>
                      <a:pPr rtl="0" fontAlgn="t">
                        <a:spcBef>
                          <a:spcPts val="0"/>
                        </a:spcBef>
                        <a:spcAft>
                          <a:spcPts val="0"/>
                        </a:spcAft>
                      </a:pPr>
                      <a:r>
                        <a:rPr lang="en-SG" sz="2400" b="0" i="1" u="none" strike="noStrike" dirty="0">
                          <a:solidFill>
                            <a:srgbClr val="76CEEF"/>
                          </a:solidFill>
                          <a:effectLst/>
                          <a:latin typeface="Arial" panose="020B0604020202020204" pitchFamily="34" charset="0"/>
                        </a:rPr>
                        <a:t>                        /*… code block … */ </a:t>
                      </a:r>
                      <a:endParaRPr lang="en-SG" sz="2800" dirty="0">
                        <a:effectLst/>
                      </a:endParaRPr>
                    </a:p>
                    <a:p>
                      <a:pPr rtl="0" fontAlgn="t">
                        <a:spcBef>
                          <a:spcPts val="0"/>
                        </a:spcBef>
                        <a:spcAft>
                          <a:spcPts val="0"/>
                        </a:spcAft>
                      </a:pPr>
                      <a:r>
                        <a:rPr lang="en-SG" sz="2400" b="0" i="1" u="none" strike="noStrike" dirty="0">
                          <a:solidFill>
                            <a:srgbClr val="76CEEF"/>
                          </a:solidFill>
                          <a:effectLst/>
                          <a:latin typeface="Arial" panose="020B0604020202020204" pitchFamily="34" charset="0"/>
                        </a:rPr>
                        <a:t>                   }</a:t>
                      </a:r>
                      <a:endParaRPr lang="en-SG" sz="2800" dirty="0">
                        <a:effectLst/>
                      </a:endParaRPr>
                    </a:p>
                    <a:p>
                      <a:pPr rtl="0" fontAlgn="t">
                        <a:spcBef>
                          <a:spcPts val="0"/>
                        </a:spcBef>
                        <a:spcAft>
                          <a:spcPts val="0"/>
                        </a:spcAft>
                      </a:pPr>
                      <a:r>
                        <a:rPr lang="en-SG" sz="2400" b="0" i="1" u="none" strike="noStrike" dirty="0">
                          <a:solidFill>
                            <a:srgbClr val="000000"/>
                          </a:solidFill>
                          <a:effectLst/>
                          <a:latin typeface="Arial" panose="020B0604020202020204" pitchFamily="34" charset="0"/>
                        </a:rPr>
                        <a:t>}</a:t>
                      </a:r>
                      <a:endParaRPr lang="en-SG" sz="2800" dirty="0">
                        <a:effectLst/>
                      </a:endParaRPr>
                    </a:p>
                    <a:p>
                      <a:pPr rtl="0" fontAlgn="t">
                        <a:spcBef>
                          <a:spcPts val="0"/>
                        </a:spcBef>
                        <a:spcAft>
                          <a:spcPts val="0"/>
                        </a:spcAft>
                      </a:pPr>
                      <a:br>
                        <a:rPr lang="en-SG" sz="2800" dirty="0">
                          <a:effectLst/>
                        </a:rPr>
                      </a:br>
                      <a:r>
                        <a:rPr lang="en-SG" sz="2400" b="0" i="1" u="none" strike="noStrike" dirty="0" err="1">
                          <a:solidFill>
                            <a:srgbClr val="000000"/>
                          </a:solidFill>
                          <a:effectLst/>
                          <a:latin typeface="Arial" panose="020B0604020202020204" pitchFamily="34" charset="0"/>
                        </a:rPr>
                        <a:t>func</a:t>
                      </a:r>
                      <a:r>
                        <a:rPr lang="en-SG" sz="2400" b="0" i="1" u="none" strike="noStrike" dirty="0">
                          <a:solidFill>
                            <a:srgbClr val="000000"/>
                          </a:solidFill>
                          <a:effectLst/>
                          <a:latin typeface="Arial" panose="020B0604020202020204" pitchFamily="34" charset="0"/>
                        </a:rPr>
                        <a:t> main() {</a:t>
                      </a:r>
                      <a:endParaRPr lang="en-SG" sz="2800" dirty="0">
                        <a:effectLst/>
                      </a:endParaRPr>
                    </a:p>
                    <a:p>
                      <a:pPr rtl="0" fontAlgn="t">
                        <a:spcBef>
                          <a:spcPts val="0"/>
                        </a:spcBef>
                        <a:spcAft>
                          <a:spcPts val="0"/>
                        </a:spcAft>
                      </a:pPr>
                      <a:r>
                        <a:rPr lang="en-SG" sz="2400" b="0" i="1" u="none" strike="noStrike" dirty="0">
                          <a:solidFill>
                            <a:srgbClr val="000000"/>
                          </a:solidFill>
                          <a:effectLst/>
                          <a:latin typeface="Arial" panose="020B0604020202020204" pitchFamily="34" charset="0"/>
                        </a:rPr>
                        <a:t>        x := </a:t>
                      </a:r>
                      <a:r>
                        <a:rPr lang="en-SG" sz="2400" b="0" i="1" u="none" strike="noStrike" dirty="0" err="1">
                          <a:solidFill>
                            <a:srgbClr val="000000"/>
                          </a:solidFill>
                          <a:effectLst/>
                          <a:latin typeface="Arial" panose="020B0604020202020204" pitchFamily="34" charset="0"/>
                        </a:rPr>
                        <a:t>functionName</a:t>
                      </a:r>
                      <a:r>
                        <a:rPr lang="en-SG" sz="2400" b="0" i="1" u="none" strike="noStrike" dirty="0">
                          <a:solidFill>
                            <a:srgbClr val="000000"/>
                          </a:solidFill>
                          <a:effectLst/>
                          <a:latin typeface="Arial" panose="020B0604020202020204" pitchFamily="34" charset="0"/>
                        </a:rPr>
                        <a:t>()</a:t>
                      </a:r>
                      <a:endParaRPr lang="en-SG" sz="2800" dirty="0">
                        <a:effectLst/>
                      </a:endParaRPr>
                    </a:p>
                    <a:p>
                      <a:pPr rtl="0" fontAlgn="t">
                        <a:spcBef>
                          <a:spcPts val="0"/>
                        </a:spcBef>
                        <a:spcAft>
                          <a:spcPts val="0"/>
                        </a:spcAft>
                      </a:pPr>
                      <a:r>
                        <a:rPr lang="en-SG" sz="2400" b="0" i="1" u="none" strike="noStrike" dirty="0">
                          <a:solidFill>
                            <a:srgbClr val="000000"/>
                          </a:solidFill>
                          <a:effectLst/>
                          <a:latin typeface="Arial" panose="020B0604020202020204" pitchFamily="34" charset="0"/>
                        </a:rPr>
                        <a:t>}</a:t>
                      </a:r>
                      <a:endParaRPr lang="en-SG" sz="2800" dirty="0">
                        <a:effectLst/>
                      </a:endParaRPr>
                    </a:p>
                    <a:p>
                      <a:pPr fontAlgn="t"/>
                      <a:br>
                        <a:rPr lang="en-SG" dirty="0">
                          <a:effectLst/>
                        </a:rPr>
                      </a:b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929282449"/>
                  </a:ext>
                </a:extLst>
              </a:tr>
            </a:tbl>
          </a:graphicData>
        </a:graphic>
      </p:graphicFrame>
      <p:sp>
        <p:nvSpPr>
          <p:cNvPr id="7" name="Rectangle 1">
            <a:extLst>
              <a:ext uri="{FF2B5EF4-FFF2-40B4-BE49-F238E27FC236}">
                <a16:creationId xmlns:a16="http://schemas.microsoft.com/office/drawing/2014/main" id="{185BA6A8-7FAF-E827-E79F-2523637CF20F}"/>
              </a:ext>
            </a:extLst>
          </p:cNvPr>
          <p:cNvSpPr>
            <a:spLocks noChangeArrowheads="1"/>
          </p:cNvSpPr>
          <p:nvPr/>
        </p:nvSpPr>
        <p:spPr bwMode="auto">
          <a:xfrm>
            <a:off x="4391025" y="2566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2592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AFF7-577C-DB6E-5091-283F3B7DEE13}"/>
              </a:ext>
            </a:extLst>
          </p:cNvPr>
          <p:cNvSpPr>
            <a:spLocks noGrp="1"/>
          </p:cNvSpPr>
          <p:nvPr>
            <p:ph type="title"/>
          </p:nvPr>
        </p:nvSpPr>
        <p:spPr/>
        <p:txBody>
          <a:bodyPr/>
          <a:lstStyle/>
          <a:p>
            <a:r>
              <a:rPr lang="en-US" dirty="0"/>
              <a:t>Learning Objectives – Mod 7</a:t>
            </a:r>
          </a:p>
        </p:txBody>
      </p:sp>
      <p:sp>
        <p:nvSpPr>
          <p:cNvPr id="3" name="Content Placeholder 2">
            <a:extLst>
              <a:ext uri="{FF2B5EF4-FFF2-40B4-BE49-F238E27FC236}">
                <a16:creationId xmlns:a16="http://schemas.microsoft.com/office/drawing/2014/main" id="{0C67B3BF-DB37-26AF-41A9-AEDE48223974}"/>
              </a:ext>
            </a:extLst>
          </p:cNvPr>
          <p:cNvSpPr>
            <a:spLocks noGrp="1"/>
          </p:cNvSpPr>
          <p:nvPr>
            <p:ph idx="1"/>
          </p:nvPr>
        </p:nvSpPr>
        <p:spPr/>
        <p:txBody>
          <a:bodyPr>
            <a:normAutofit fontScale="70000" lnSpcReduction="20000"/>
          </a:bodyPr>
          <a:lstStyle/>
          <a:p>
            <a:pPr marL="0" indent="0">
              <a:buNone/>
            </a:pPr>
            <a:r>
              <a:rPr lang="en-US" dirty="0"/>
              <a:t>At the end of the course, participants should be able to:</a:t>
            </a:r>
          </a:p>
          <a:p>
            <a:r>
              <a:rPr lang="en-US" dirty="0"/>
              <a:t>Define the structure of a Function.</a:t>
            </a:r>
          </a:p>
          <a:p>
            <a:r>
              <a:rPr lang="en-US" dirty="0"/>
              <a:t>Identify the different elements that make up a Function.</a:t>
            </a:r>
          </a:p>
          <a:p>
            <a:r>
              <a:rPr lang="en-US" dirty="0"/>
              <a:t>Demonstrate the use of a Function.</a:t>
            </a:r>
          </a:p>
          <a:p>
            <a:r>
              <a:rPr lang="en-US" dirty="0"/>
              <a:t>Examine the difference of a Function and a Method.</a:t>
            </a:r>
          </a:p>
          <a:p>
            <a:r>
              <a:rPr lang="en-US" dirty="0"/>
              <a:t>Describe what an interface is.</a:t>
            </a:r>
          </a:p>
          <a:p>
            <a:r>
              <a:rPr lang="en-US" dirty="0"/>
              <a:t>Identify the different components for an interface.</a:t>
            </a:r>
          </a:p>
          <a:p>
            <a:r>
              <a:rPr lang="en-US" dirty="0"/>
              <a:t>Demonstrate the use of an interface with a simple application.</a:t>
            </a:r>
          </a:p>
          <a:p>
            <a:r>
              <a:rPr lang="en-US" dirty="0"/>
              <a:t>Identify the different reflection components.</a:t>
            </a:r>
          </a:p>
        </p:txBody>
      </p:sp>
      <p:sp>
        <p:nvSpPr>
          <p:cNvPr id="7" name="Footer Placeholder 6">
            <a:extLst>
              <a:ext uri="{FF2B5EF4-FFF2-40B4-BE49-F238E27FC236}">
                <a16:creationId xmlns:a16="http://schemas.microsoft.com/office/drawing/2014/main" id="{89C9E19E-A34B-C577-82B2-209FC7AF4B23}"/>
              </a:ext>
            </a:extLst>
          </p:cNvPr>
          <p:cNvSpPr>
            <a:spLocks noGrp="1"/>
          </p:cNvSpPr>
          <p:nvPr>
            <p:ph type="ftr" sz="quarter" idx="11"/>
          </p:nvPr>
        </p:nvSpPr>
        <p:spPr/>
        <p:txBody>
          <a:bodyPr/>
          <a:lstStyle/>
          <a:p>
            <a:r>
              <a:rPr lang="en-US"/>
              <a:t>Continuing Education and Training (CET)</a:t>
            </a:r>
          </a:p>
        </p:txBody>
      </p:sp>
      <p:sp>
        <p:nvSpPr>
          <p:cNvPr id="8" name="Slide Number Placeholder 7">
            <a:extLst>
              <a:ext uri="{FF2B5EF4-FFF2-40B4-BE49-F238E27FC236}">
                <a16:creationId xmlns:a16="http://schemas.microsoft.com/office/drawing/2014/main" id="{6CD4BA01-3D4A-C255-A177-D80B2052B4FA}"/>
              </a:ext>
            </a:extLst>
          </p:cNvPr>
          <p:cNvSpPr>
            <a:spLocks noGrp="1"/>
          </p:cNvSpPr>
          <p:nvPr>
            <p:ph type="sldNum" sz="quarter" idx="12"/>
          </p:nvPr>
        </p:nvSpPr>
        <p:spPr/>
        <p:txBody>
          <a:bodyPr/>
          <a:lstStyle/>
          <a:p>
            <a:fld id="{B2DC25EE-239B-4C5F-AAD1-255A7D5F1EE2}" type="slidenum">
              <a:rPr lang="en-US" smtClean="0"/>
              <a:t>2</a:t>
            </a:fld>
            <a:endParaRPr lang="en-US" dirty="0"/>
          </a:p>
        </p:txBody>
      </p:sp>
    </p:spTree>
    <p:extLst>
      <p:ext uri="{BB962C8B-B14F-4D97-AF65-F5344CB8AC3E}">
        <p14:creationId xmlns:p14="http://schemas.microsoft.com/office/powerpoint/2010/main" val="3963121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DC75-CF36-1F66-4338-9F616E586960}"/>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831EFE6C-26D6-456D-4DEA-A4EEDC850AA2}"/>
              </a:ext>
            </a:extLst>
          </p:cNvPr>
          <p:cNvSpPr>
            <a:spLocks noGrp="1"/>
          </p:cNvSpPr>
          <p:nvPr>
            <p:ph idx="1"/>
          </p:nvPr>
        </p:nvSpPr>
        <p:spPr>
          <a:xfrm>
            <a:off x="1115568" y="2035629"/>
            <a:ext cx="4114800" cy="4136571"/>
          </a:xfrm>
        </p:spPr>
        <p:txBody>
          <a:bodyPr>
            <a:normAutofit/>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Example of function as argument</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Anonymous functions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Defines inline function </a:t>
            </a:r>
            <a:r>
              <a:rPr lang="en-SG" sz="1800" b="0" i="0" u="none" strike="noStrike" dirty="0" err="1">
                <a:solidFill>
                  <a:srgbClr val="000000"/>
                </a:solidFill>
                <a:effectLst/>
                <a:latin typeface="Arial" panose="020B0604020202020204" pitchFamily="34" charset="0"/>
              </a:rPr>
              <a:t>wihtout</a:t>
            </a:r>
            <a:r>
              <a:rPr lang="en-SG" sz="1800" b="0" i="0" u="none" strike="noStrike" dirty="0">
                <a:solidFill>
                  <a:srgbClr val="000000"/>
                </a:solidFill>
                <a:effectLst/>
                <a:latin typeface="Arial" panose="020B0604020202020204" pitchFamily="34" charset="0"/>
              </a:rPr>
              <a:t> naming it.</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The function </a:t>
            </a:r>
            <a:r>
              <a:rPr lang="en-SG" sz="1800" b="0" i="0" u="none" strike="noStrike" dirty="0" err="1">
                <a:solidFill>
                  <a:srgbClr val="000000"/>
                </a:solidFill>
                <a:effectLst/>
                <a:latin typeface="Arial" panose="020B0604020202020204" pitchFamily="34" charset="0"/>
              </a:rPr>
              <a:t>func</a:t>
            </a:r>
            <a:r>
              <a:rPr lang="en-SG" sz="1800" b="0" i="0" u="none" strike="noStrike" dirty="0">
                <a:solidFill>
                  <a:srgbClr val="000000"/>
                </a:solidFill>
                <a:effectLst/>
                <a:latin typeface="Arial" panose="020B0604020202020204" pitchFamily="34" charset="0"/>
              </a:rPr>
              <a:t>() int is passed as a return argument from wrapper()</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 closure is formed until next assignment</a:t>
            </a:r>
          </a:p>
        </p:txBody>
      </p:sp>
      <p:sp>
        <p:nvSpPr>
          <p:cNvPr id="4" name="Footer Placeholder 3">
            <a:extLst>
              <a:ext uri="{FF2B5EF4-FFF2-40B4-BE49-F238E27FC236}">
                <a16:creationId xmlns:a16="http://schemas.microsoft.com/office/drawing/2014/main" id="{7D97F7C9-08F3-8A73-DDD9-A3A6DE4D37A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CAC4CF2D-3D10-694A-4B3E-A803B47522A0}"/>
              </a:ext>
            </a:extLst>
          </p:cNvPr>
          <p:cNvSpPr>
            <a:spLocks noGrp="1"/>
          </p:cNvSpPr>
          <p:nvPr>
            <p:ph type="sldNum" sz="quarter" idx="12"/>
          </p:nvPr>
        </p:nvSpPr>
        <p:spPr/>
        <p:txBody>
          <a:bodyPr/>
          <a:lstStyle/>
          <a:p>
            <a:fld id="{B2DC25EE-239B-4C5F-AAD1-255A7D5F1EE2}" type="slidenum">
              <a:rPr lang="en-US" smtClean="0"/>
              <a:t>20</a:t>
            </a:fld>
            <a:endParaRPr lang="en-US"/>
          </a:p>
        </p:txBody>
      </p:sp>
      <p:graphicFrame>
        <p:nvGraphicFramePr>
          <p:cNvPr id="6" name="Table 5">
            <a:extLst>
              <a:ext uri="{FF2B5EF4-FFF2-40B4-BE49-F238E27FC236}">
                <a16:creationId xmlns:a16="http://schemas.microsoft.com/office/drawing/2014/main" id="{824935AB-CC88-4ECE-CBA3-30E2B1C9EF9B}"/>
              </a:ext>
            </a:extLst>
          </p:cNvPr>
          <p:cNvGraphicFramePr>
            <a:graphicFrameLocks noGrp="1"/>
          </p:cNvGraphicFramePr>
          <p:nvPr/>
        </p:nvGraphicFramePr>
        <p:xfrm>
          <a:off x="5875116" y="2024744"/>
          <a:ext cx="3443056" cy="4118610"/>
        </p:xfrm>
        <a:graphic>
          <a:graphicData uri="http://schemas.openxmlformats.org/drawingml/2006/table">
            <a:tbl>
              <a:tblPr/>
              <a:tblGrid>
                <a:gridCol w="3443056">
                  <a:extLst>
                    <a:ext uri="{9D8B030D-6E8A-4147-A177-3AD203B41FA5}">
                      <a16:colId xmlns:a16="http://schemas.microsoft.com/office/drawing/2014/main" val="2262150152"/>
                    </a:ext>
                  </a:extLst>
                </a:gridCol>
              </a:tblGrid>
              <a:tr h="371475">
                <a:tc>
                  <a:txBody>
                    <a:bodyPr/>
                    <a:lstStyle/>
                    <a:p>
                      <a:pPr rtl="0" fontAlgn="t">
                        <a:spcBef>
                          <a:spcPts val="0"/>
                        </a:spcBef>
                        <a:spcAft>
                          <a:spcPts val="0"/>
                        </a:spcAft>
                      </a:pP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wrapper() </a:t>
                      </a: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int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var x int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return </a:t>
                      </a: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int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x++</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return x</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br>
                        <a:rPr lang="en-SG" sz="2400" dirty="0">
                          <a:effectLst/>
                        </a:rPr>
                      </a:b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main()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increment := wrapper()</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a:t>
                      </a:r>
                      <a:r>
                        <a:rPr lang="en-SG" sz="2000" b="0" i="1" u="none" strike="noStrike" dirty="0" err="1">
                          <a:solidFill>
                            <a:srgbClr val="000000"/>
                          </a:solidFill>
                          <a:effectLst/>
                          <a:latin typeface="Arial" panose="020B0604020202020204" pitchFamily="34" charset="0"/>
                        </a:rPr>
                        <a:t>fmt.Println</a:t>
                      </a:r>
                      <a:r>
                        <a:rPr lang="en-SG" sz="2000" b="0" i="1" u="none" strike="noStrike" dirty="0">
                          <a:solidFill>
                            <a:srgbClr val="000000"/>
                          </a:solidFill>
                          <a:effectLst/>
                          <a:latin typeface="Arial" panose="020B0604020202020204" pitchFamily="34" charset="0"/>
                        </a:rPr>
                        <a:t>(increment())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a:t>
                      </a:r>
                      <a:r>
                        <a:rPr lang="en-SG" sz="2000" b="0" i="1" u="none" strike="noStrike" dirty="0" err="1">
                          <a:solidFill>
                            <a:srgbClr val="000000"/>
                          </a:solidFill>
                          <a:effectLst/>
                          <a:latin typeface="Arial" panose="020B0604020202020204" pitchFamily="34" charset="0"/>
                        </a:rPr>
                        <a:t>fmt.Println</a:t>
                      </a:r>
                      <a:r>
                        <a:rPr lang="en-SG" sz="2000" b="0" i="1" u="none" strike="noStrike" dirty="0">
                          <a:solidFill>
                            <a:srgbClr val="000000"/>
                          </a:solidFill>
                          <a:effectLst/>
                          <a:latin typeface="Arial" panose="020B0604020202020204" pitchFamily="34" charset="0"/>
                        </a:rPr>
                        <a:t>(increment())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100449875"/>
                  </a:ext>
                </a:extLst>
              </a:tr>
            </a:tbl>
          </a:graphicData>
        </a:graphic>
      </p:graphicFrame>
      <p:sp>
        <p:nvSpPr>
          <p:cNvPr id="7" name="Rectangle 1">
            <a:extLst>
              <a:ext uri="{FF2B5EF4-FFF2-40B4-BE49-F238E27FC236}">
                <a16:creationId xmlns:a16="http://schemas.microsoft.com/office/drawing/2014/main" id="{5D5A3315-5DB4-4A83-1A1F-D5452DFA68E4}"/>
              </a:ext>
            </a:extLst>
          </p:cNvPr>
          <p:cNvSpPr>
            <a:spLocks noChangeArrowheads="1"/>
          </p:cNvSpPr>
          <p:nvPr/>
        </p:nvSpPr>
        <p:spPr bwMode="auto">
          <a:xfrm>
            <a:off x="4414838" y="2079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033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575E-D464-E9E2-410E-2AF6DCCC3597}"/>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785E4A86-57AE-DE04-98B1-52857EF04171}"/>
              </a:ext>
            </a:extLst>
          </p:cNvPr>
          <p:cNvSpPr>
            <a:spLocks noGrp="1"/>
          </p:cNvSpPr>
          <p:nvPr>
            <p:ph idx="1"/>
          </p:nvPr>
        </p:nvSpPr>
        <p:spPr>
          <a:xfrm>
            <a:off x="1115568" y="2013857"/>
            <a:ext cx="8115518" cy="583293"/>
          </a:xfrm>
        </p:spPr>
        <p:txBody>
          <a:bodyPr>
            <a:normAutofit fontScale="85000" lnSpcReduction="10000"/>
          </a:bodyPr>
          <a:lstStyle/>
          <a:p>
            <a:r>
              <a:rPr lang="en-US" dirty="0"/>
              <a:t>Example of using callback typed as a function variable</a:t>
            </a:r>
          </a:p>
        </p:txBody>
      </p:sp>
      <p:sp>
        <p:nvSpPr>
          <p:cNvPr id="4" name="Footer Placeholder 3">
            <a:extLst>
              <a:ext uri="{FF2B5EF4-FFF2-40B4-BE49-F238E27FC236}">
                <a16:creationId xmlns:a16="http://schemas.microsoft.com/office/drawing/2014/main" id="{9D3B8305-77DA-694F-9048-6B4C7377FAE4}"/>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318C4A87-6B7E-5B86-9822-754281C4129D}"/>
              </a:ext>
            </a:extLst>
          </p:cNvPr>
          <p:cNvSpPr>
            <a:spLocks noGrp="1"/>
          </p:cNvSpPr>
          <p:nvPr>
            <p:ph type="sldNum" sz="quarter" idx="12"/>
          </p:nvPr>
        </p:nvSpPr>
        <p:spPr/>
        <p:txBody>
          <a:bodyPr/>
          <a:lstStyle/>
          <a:p>
            <a:fld id="{B2DC25EE-239B-4C5F-AAD1-255A7D5F1EE2}" type="slidenum">
              <a:rPr lang="en-US" smtClean="0"/>
              <a:t>21</a:t>
            </a:fld>
            <a:endParaRPr lang="en-US"/>
          </a:p>
        </p:txBody>
      </p:sp>
      <p:graphicFrame>
        <p:nvGraphicFramePr>
          <p:cNvPr id="6" name="Table 5">
            <a:extLst>
              <a:ext uri="{FF2B5EF4-FFF2-40B4-BE49-F238E27FC236}">
                <a16:creationId xmlns:a16="http://schemas.microsoft.com/office/drawing/2014/main" id="{018663F8-6936-D4BD-C15B-E8632620966A}"/>
              </a:ext>
            </a:extLst>
          </p:cNvPr>
          <p:cNvGraphicFramePr>
            <a:graphicFrameLocks noGrp="1"/>
          </p:cNvGraphicFramePr>
          <p:nvPr/>
        </p:nvGraphicFramePr>
        <p:xfrm>
          <a:off x="3135086" y="2597150"/>
          <a:ext cx="6299518" cy="3509010"/>
        </p:xfrm>
        <a:graphic>
          <a:graphicData uri="http://schemas.openxmlformats.org/drawingml/2006/table">
            <a:tbl>
              <a:tblPr/>
              <a:tblGrid>
                <a:gridCol w="6299518">
                  <a:extLst>
                    <a:ext uri="{9D8B030D-6E8A-4147-A177-3AD203B41FA5}">
                      <a16:colId xmlns:a16="http://schemas.microsoft.com/office/drawing/2014/main" val="4096851522"/>
                    </a:ext>
                  </a:extLst>
                </a:gridCol>
              </a:tblGrid>
              <a:tr h="371475">
                <a:tc>
                  <a:txBody>
                    <a:bodyPr/>
                    <a:lstStyle/>
                    <a:p>
                      <a:pPr rtl="0" fontAlgn="t">
                        <a:spcBef>
                          <a:spcPts val="0"/>
                        </a:spcBef>
                        <a:spcAft>
                          <a:spcPts val="0"/>
                        </a:spcAft>
                      </a:pP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main()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a:t>
                      </a:r>
                      <a:r>
                        <a:rPr lang="en-SG" sz="2000" b="0" i="1" u="none" strike="noStrike" dirty="0" err="1">
                          <a:solidFill>
                            <a:srgbClr val="000000"/>
                          </a:solidFill>
                          <a:effectLst/>
                          <a:latin typeface="Arial" panose="020B0604020202020204" pitchFamily="34" charset="0"/>
                        </a:rPr>
                        <a:t>printSlice</a:t>
                      </a:r>
                      <a:r>
                        <a:rPr lang="en-SG" sz="2000" b="0" i="1" u="none" strike="noStrike" dirty="0">
                          <a:solidFill>
                            <a:srgbClr val="000000"/>
                          </a:solidFill>
                          <a:effectLst/>
                          <a:latin typeface="Arial" panose="020B0604020202020204" pitchFamily="34" charset="0"/>
                        </a:rPr>
                        <a:t>( [ ]int { 1, 2, 3, 4, 5 }, </a:t>
                      </a:r>
                      <a:r>
                        <a:rPr lang="en-SG" sz="2000" b="0" i="1" u="none" strike="noStrike" dirty="0" err="1">
                          <a:solidFill>
                            <a:srgbClr val="FF0000"/>
                          </a:solidFill>
                          <a:effectLst/>
                          <a:latin typeface="Arial" panose="020B0604020202020204" pitchFamily="34" charset="0"/>
                        </a:rPr>
                        <a:t>func</a:t>
                      </a:r>
                      <a:r>
                        <a:rPr lang="en-SG" sz="2000" b="0" i="1" u="none" strike="noStrike" dirty="0">
                          <a:solidFill>
                            <a:srgbClr val="FF0000"/>
                          </a:solidFill>
                          <a:effectLst/>
                          <a:latin typeface="Arial" panose="020B0604020202020204" pitchFamily="34" charset="0"/>
                        </a:rPr>
                        <a:t>(n int) {         </a:t>
                      </a:r>
                      <a:endParaRPr lang="en-SG" sz="2400" dirty="0">
                        <a:effectLst/>
                      </a:endParaRPr>
                    </a:p>
                    <a:p>
                      <a:pPr rtl="0" fontAlgn="t">
                        <a:spcBef>
                          <a:spcPts val="0"/>
                        </a:spcBef>
                        <a:spcAft>
                          <a:spcPts val="0"/>
                        </a:spcAft>
                      </a:pPr>
                      <a:r>
                        <a:rPr lang="en-SG" sz="2000" b="0" i="1" u="none" strike="noStrike" dirty="0">
                          <a:solidFill>
                            <a:srgbClr val="FF0000"/>
                          </a:solidFill>
                          <a:effectLst/>
                          <a:latin typeface="Arial" panose="020B0604020202020204" pitchFamily="34" charset="0"/>
                        </a:rPr>
                        <a:t>                              </a:t>
                      </a:r>
                      <a:r>
                        <a:rPr lang="en-SG" sz="2000" b="0" i="1" u="none" strike="noStrike" dirty="0" err="1">
                          <a:solidFill>
                            <a:srgbClr val="FF0000"/>
                          </a:solidFill>
                          <a:effectLst/>
                          <a:latin typeface="Arial" panose="020B0604020202020204" pitchFamily="34" charset="0"/>
                        </a:rPr>
                        <a:t>fmt.Println</a:t>
                      </a:r>
                      <a:r>
                        <a:rPr lang="en-SG" sz="2000" b="0" i="1" u="none" strike="noStrike" dirty="0">
                          <a:solidFill>
                            <a:srgbClr val="FF0000"/>
                          </a:solidFill>
                          <a:effectLst/>
                          <a:latin typeface="Arial" panose="020B0604020202020204" pitchFamily="34" charset="0"/>
                        </a:rPr>
                        <a:t>(n)</a:t>
                      </a:r>
                      <a:endParaRPr lang="en-SG" sz="2400" dirty="0">
                        <a:effectLst/>
                      </a:endParaRPr>
                    </a:p>
                    <a:p>
                      <a:pPr rtl="0" fontAlgn="t">
                        <a:spcBef>
                          <a:spcPts val="0"/>
                        </a:spcBef>
                        <a:spcAft>
                          <a:spcPts val="0"/>
                        </a:spcAft>
                      </a:pPr>
                      <a:r>
                        <a:rPr lang="en-SG" sz="2000" b="0" i="1" u="none" strike="noStrike" dirty="0">
                          <a:solidFill>
                            <a:srgbClr val="FF0000"/>
                          </a:solidFill>
                          <a:effectLst/>
                          <a:latin typeface="Arial" panose="020B0604020202020204" pitchFamily="34" charset="0"/>
                        </a:rPr>
                        <a:t>                    }</a:t>
                      </a: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br>
                        <a:rPr lang="en-SG" sz="2400" dirty="0">
                          <a:effectLst/>
                        </a:rPr>
                      </a:b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a:t>
                      </a:r>
                      <a:r>
                        <a:rPr lang="en-SG" sz="2000" b="0" i="1" u="none" strike="noStrike" dirty="0" err="1">
                          <a:solidFill>
                            <a:srgbClr val="000000"/>
                          </a:solidFill>
                          <a:effectLst/>
                          <a:latin typeface="Arial" panose="020B0604020202020204" pitchFamily="34" charset="0"/>
                        </a:rPr>
                        <a:t>printSlice</a:t>
                      </a:r>
                      <a:r>
                        <a:rPr lang="en-SG" sz="2000" b="0" i="1" u="none" strike="noStrike" dirty="0">
                          <a:solidFill>
                            <a:srgbClr val="000000"/>
                          </a:solidFill>
                          <a:effectLst/>
                          <a:latin typeface="Arial" panose="020B0604020202020204" pitchFamily="34" charset="0"/>
                        </a:rPr>
                        <a:t>(numbers [ ]int, </a:t>
                      </a:r>
                      <a:r>
                        <a:rPr lang="en-SG" sz="2000" b="0" i="1" u="none" strike="noStrike" dirty="0" err="1">
                          <a:solidFill>
                            <a:srgbClr val="FF0000"/>
                          </a:solidFill>
                          <a:effectLst/>
                          <a:latin typeface="Arial" panose="020B0604020202020204" pitchFamily="34" charset="0"/>
                        </a:rPr>
                        <a:t>callback</a:t>
                      </a:r>
                      <a:r>
                        <a:rPr lang="en-SG" sz="2000" b="0" i="1" u="none" strike="noStrike" dirty="0">
                          <a:solidFill>
                            <a:srgbClr val="FF0000"/>
                          </a:solidFill>
                          <a:effectLst/>
                          <a:latin typeface="Arial" panose="020B0604020202020204" pitchFamily="34" charset="0"/>
                        </a:rPr>
                        <a:t> </a:t>
                      </a:r>
                      <a:r>
                        <a:rPr lang="en-SG" sz="2000" b="0" i="1" u="none" strike="noStrike" dirty="0" err="1">
                          <a:solidFill>
                            <a:srgbClr val="FF0000"/>
                          </a:solidFill>
                          <a:effectLst/>
                          <a:latin typeface="Arial" panose="020B0604020202020204" pitchFamily="34" charset="0"/>
                        </a:rPr>
                        <a:t>func</a:t>
                      </a:r>
                      <a:r>
                        <a:rPr lang="en-SG" sz="2000" b="0" i="1" u="none" strike="noStrike" dirty="0">
                          <a:solidFill>
                            <a:srgbClr val="FF0000"/>
                          </a:solidFill>
                          <a:effectLst/>
                          <a:latin typeface="Arial" panose="020B0604020202020204" pitchFamily="34" charset="0"/>
                        </a:rPr>
                        <a:t>(int)</a:t>
                      </a:r>
                      <a:r>
                        <a:rPr lang="en-SG" sz="2000" b="0" i="1" u="none" strike="noStrike" dirty="0">
                          <a:solidFill>
                            <a:srgbClr val="000000"/>
                          </a:solidFill>
                          <a:effectLst/>
                          <a:latin typeface="Arial" panose="020B0604020202020204" pitchFamily="34" charset="0"/>
                        </a:rPr>
                        <a:t>)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for _, n := range numbers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a:t>
                      </a:r>
                      <a:r>
                        <a:rPr lang="en-SG" sz="2000" b="0" i="1" u="none" strike="noStrike" dirty="0" err="1">
                          <a:solidFill>
                            <a:srgbClr val="000000"/>
                          </a:solidFill>
                          <a:effectLst/>
                          <a:latin typeface="Arial" panose="020B0604020202020204" pitchFamily="34" charset="0"/>
                        </a:rPr>
                        <a:t>callback</a:t>
                      </a:r>
                      <a:r>
                        <a:rPr lang="en-SG" sz="2000" b="0" i="1" u="none" strike="noStrike" dirty="0">
                          <a:solidFill>
                            <a:srgbClr val="000000"/>
                          </a:solidFill>
                          <a:effectLst/>
                          <a:latin typeface="Arial" panose="020B0604020202020204" pitchFamily="34" charset="0"/>
                        </a:rPr>
                        <a:t>(n)</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932918615"/>
                  </a:ext>
                </a:extLst>
              </a:tr>
            </a:tbl>
          </a:graphicData>
        </a:graphic>
      </p:graphicFrame>
      <p:sp>
        <p:nvSpPr>
          <p:cNvPr id="7" name="Rectangle 1">
            <a:extLst>
              <a:ext uri="{FF2B5EF4-FFF2-40B4-BE49-F238E27FC236}">
                <a16:creationId xmlns:a16="http://schemas.microsoft.com/office/drawing/2014/main" id="{B168C15B-1A39-EBBA-1E3D-0114BE07A0E1}"/>
              </a:ext>
            </a:extLst>
          </p:cNvPr>
          <p:cNvSpPr>
            <a:spLocks noChangeArrowheads="1"/>
          </p:cNvSpPr>
          <p:nvPr/>
        </p:nvSpPr>
        <p:spPr bwMode="auto">
          <a:xfrm>
            <a:off x="3676650" y="2597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5CAA799A-373F-F1B0-997A-6B0FD4174217}"/>
              </a:ext>
            </a:extLst>
          </p:cNvPr>
          <p:cNvSpPr/>
          <p:nvPr/>
        </p:nvSpPr>
        <p:spPr>
          <a:xfrm>
            <a:off x="6581068" y="4474029"/>
            <a:ext cx="1959428" cy="4354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AA78372-FEDE-2022-B11C-90135CC83C6D}"/>
              </a:ext>
            </a:extLst>
          </p:cNvPr>
          <p:cNvSpPr txBox="1"/>
          <p:nvPr/>
        </p:nvSpPr>
        <p:spPr>
          <a:xfrm>
            <a:off x="9547362" y="3244334"/>
            <a:ext cx="2332690" cy="369332"/>
          </a:xfrm>
          <a:prstGeom prst="rect">
            <a:avLst/>
          </a:prstGeom>
          <a:noFill/>
        </p:spPr>
        <p:txBody>
          <a:bodyPr wrap="none" rtlCol="0">
            <a:spAutoFit/>
          </a:bodyPr>
          <a:lstStyle/>
          <a:p>
            <a:r>
              <a:rPr lang="en-US" dirty="0"/>
              <a:t>var callback </a:t>
            </a:r>
            <a:r>
              <a:rPr lang="en-US" dirty="0" err="1"/>
              <a:t>func</a:t>
            </a:r>
            <a:r>
              <a:rPr lang="en-US" dirty="0"/>
              <a:t>(int)</a:t>
            </a:r>
          </a:p>
        </p:txBody>
      </p:sp>
      <p:cxnSp>
        <p:nvCxnSpPr>
          <p:cNvPr id="14" name="Curved Connector 13">
            <a:extLst>
              <a:ext uri="{FF2B5EF4-FFF2-40B4-BE49-F238E27FC236}">
                <a16:creationId xmlns:a16="http://schemas.microsoft.com/office/drawing/2014/main" id="{2D7479A5-89F1-BD12-C342-D8C47C2A5394}"/>
              </a:ext>
            </a:extLst>
          </p:cNvPr>
          <p:cNvCxnSpPr>
            <a:stCxn id="12" idx="2"/>
            <a:endCxn id="11" idx="0"/>
          </p:cNvCxnSpPr>
          <p:nvPr/>
        </p:nvCxnSpPr>
        <p:spPr>
          <a:xfrm rot="5400000">
            <a:off x="8707064" y="2467385"/>
            <a:ext cx="860363" cy="3152925"/>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449F0F98-C4BD-B460-2D42-8A14C6FC6659}"/>
              </a:ext>
            </a:extLst>
          </p:cNvPr>
          <p:cNvCxnSpPr>
            <a:cxnSpLocks/>
            <a:endCxn id="11" idx="2"/>
          </p:cNvCxnSpPr>
          <p:nvPr/>
        </p:nvCxnSpPr>
        <p:spPr>
          <a:xfrm flipV="1">
            <a:off x="5520915" y="4909457"/>
            <a:ext cx="2039867" cy="431332"/>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F3A95F90-3002-FC5E-48D5-9FC432DFEFC0}"/>
              </a:ext>
            </a:extLst>
          </p:cNvPr>
          <p:cNvCxnSpPr>
            <a:cxnSpLocks/>
          </p:cNvCxnSpPr>
          <p:nvPr/>
        </p:nvCxnSpPr>
        <p:spPr>
          <a:xfrm rot="5400000" flipH="1" flipV="1">
            <a:off x="6712144" y="3868191"/>
            <a:ext cx="1166360" cy="1"/>
          </a:xfrm>
          <a:prstGeom prst="curvedConnector3">
            <a:avLst>
              <a:gd name="adj1" fmla="val 5093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01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F3A1-B487-F71A-2EA8-893FE5AF1BD5}"/>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6A80EA82-AAC9-0DD4-E197-769999B578D4}"/>
              </a:ext>
            </a:extLst>
          </p:cNvPr>
          <p:cNvSpPr>
            <a:spLocks noGrp="1"/>
          </p:cNvSpPr>
          <p:nvPr>
            <p:ph idx="1"/>
          </p:nvPr>
        </p:nvSpPr>
        <p:spPr>
          <a:xfrm>
            <a:off x="1115568" y="2093913"/>
            <a:ext cx="4740946" cy="3694176"/>
          </a:xfrm>
        </p:spPr>
        <p:txBody>
          <a:bodyPr/>
          <a:lstStyle/>
          <a:p>
            <a:pPr rtl="0" fontAlgn="base">
              <a:spcBef>
                <a:spcPts val="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Function with custom type using slice example</a:t>
            </a:r>
          </a:p>
          <a:p>
            <a:pPr rtl="0" fontAlgn="base">
              <a:spcBef>
                <a:spcPts val="85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Applicable to development of a simple menu with calculator.</a:t>
            </a:r>
          </a:p>
          <a:p>
            <a:endParaRPr lang="en-US" dirty="0"/>
          </a:p>
        </p:txBody>
      </p:sp>
      <p:sp>
        <p:nvSpPr>
          <p:cNvPr id="4" name="Footer Placeholder 3">
            <a:extLst>
              <a:ext uri="{FF2B5EF4-FFF2-40B4-BE49-F238E27FC236}">
                <a16:creationId xmlns:a16="http://schemas.microsoft.com/office/drawing/2014/main" id="{DA367817-B6D5-2E8A-61C7-9B86D9947958}"/>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B3488F2C-1325-7FBE-7CE2-6304E4833AEE}"/>
              </a:ext>
            </a:extLst>
          </p:cNvPr>
          <p:cNvSpPr>
            <a:spLocks noGrp="1"/>
          </p:cNvSpPr>
          <p:nvPr>
            <p:ph type="sldNum" sz="quarter" idx="12"/>
          </p:nvPr>
        </p:nvSpPr>
        <p:spPr/>
        <p:txBody>
          <a:bodyPr/>
          <a:lstStyle/>
          <a:p>
            <a:fld id="{B2DC25EE-239B-4C5F-AAD1-255A7D5F1EE2}" type="slidenum">
              <a:rPr lang="en-US" smtClean="0"/>
              <a:t>22</a:t>
            </a:fld>
            <a:endParaRPr lang="en-US"/>
          </a:p>
        </p:txBody>
      </p:sp>
      <p:graphicFrame>
        <p:nvGraphicFramePr>
          <p:cNvPr id="6" name="Table 5">
            <a:extLst>
              <a:ext uri="{FF2B5EF4-FFF2-40B4-BE49-F238E27FC236}">
                <a16:creationId xmlns:a16="http://schemas.microsoft.com/office/drawing/2014/main" id="{7BB9B918-5F03-C59C-5072-6E363FD26BE8}"/>
              </a:ext>
            </a:extLst>
          </p:cNvPr>
          <p:cNvGraphicFramePr>
            <a:graphicFrameLocks noGrp="1"/>
          </p:cNvGraphicFramePr>
          <p:nvPr/>
        </p:nvGraphicFramePr>
        <p:xfrm>
          <a:off x="6096000" y="2322513"/>
          <a:ext cx="3864430" cy="3691890"/>
        </p:xfrm>
        <a:graphic>
          <a:graphicData uri="http://schemas.openxmlformats.org/drawingml/2006/table">
            <a:tbl>
              <a:tblPr/>
              <a:tblGrid>
                <a:gridCol w="3864430">
                  <a:extLst>
                    <a:ext uri="{9D8B030D-6E8A-4147-A177-3AD203B41FA5}">
                      <a16:colId xmlns:a16="http://schemas.microsoft.com/office/drawing/2014/main" val="1205867062"/>
                    </a:ext>
                  </a:extLst>
                </a:gridCol>
              </a:tblGrid>
              <a:tr h="371475">
                <a:tc>
                  <a:txBody>
                    <a:bodyPr/>
                    <a:lstStyle/>
                    <a:p>
                      <a:pPr rtl="0" fontAlgn="t">
                        <a:spcBef>
                          <a:spcPts val="0"/>
                        </a:spcBef>
                        <a:spcAft>
                          <a:spcPts val="0"/>
                        </a:spcAft>
                      </a:pPr>
                      <a:r>
                        <a:rPr lang="en-SG" sz="1600" b="0" i="1" u="none" strike="noStrike" dirty="0">
                          <a:solidFill>
                            <a:srgbClr val="000000"/>
                          </a:solidFill>
                          <a:effectLst/>
                          <a:latin typeface="Arial" panose="020B0604020202020204" pitchFamily="34" charset="0"/>
                        </a:rPr>
                        <a:t>type </a:t>
                      </a:r>
                      <a:r>
                        <a:rPr lang="en-SG" sz="1600" b="0" i="1" u="none" strike="noStrike" dirty="0" err="1">
                          <a:solidFill>
                            <a:srgbClr val="000000"/>
                          </a:solidFill>
                          <a:effectLst/>
                          <a:latin typeface="Arial" panose="020B0604020202020204" pitchFamily="34" charset="0"/>
                        </a:rPr>
                        <a:t>newFunction</a:t>
                      </a: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(int, int) int</a:t>
                      </a:r>
                      <a:endParaRPr lang="en-SG" sz="2000" dirty="0">
                        <a:effectLst/>
                      </a:endParaRPr>
                    </a:p>
                    <a:p>
                      <a:pPr rtl="0" fontAlgn="t">
                        <a:spcBef>
                          <a:spcPts val="0"/>
                        </a:spcBef>
                        <a:spcAft>
                          <a:spcPts val="0"/>
                        </a:spcAft>
                      </a:pPr>
                      <a:br>
                        <a:rPr lang="en-SG" sz="2000" dirty="0">
                          <a:effectLst/>
                        </a:rPr>
                      </a:br>
                      <a:r>
                        <a:rPr lang="en-SG" sz="1600" b="0" i="1" u="none" strike="noStrike" dirty="0">
                          <a:solidFill>
                            <a:srgbClr val="000000"/>
                          </a:solidFill>
                          <a:effectLst/>
                          <a:latin typeface="Arial" panose="020B0604020202020204" pitchFamily="34" charset="0"/>
                        </a:rPr>
                        <a:t>var a = 1</a:t>
                      </a:r>
                      <a:endParaRPr lang="en-SG" sz="2000"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var b = 2</a:t>
                      </a:r>
                      <a:endParaRPr lang="en-SG" sz="2000" dirty="0">
                        <a:effectLst/>
                      </a:endParaRPr>
                    </a:p>
                    <a:p>
                      <a:pPr rtl="0" fontAlgn="t">
                        <a:spcBef>
                          <a:spcPts val="0"/>
                        </a:spcBef>
                        <a:spcAft>
                          <a:spcPts val="0"/>
                        </a:spcAft>
                      </a:pPr>
                      <a:br>
                        <a:rPr lang="en-SG" sz="2000" dirty="0">
                          <a:effectLst/>
                        </a:rPr>
                      </a:br>
                      <a:r>
                        <a:rPr lang="en-SG" sz="1600" b="0" i="1" u="none" strike="noStrike" dirty="0" err="1">
                          <a:solidFill>
                            <a:srgbClr val="000000"/>
                          </a:solidFill>
                          <a:effectLst/>
                          <a:latin typeface="Arial" panose="020B0604020202020204" pitchFamily="34" charset="0"/>
                        </a:rPr>
                        <a:t>funcSet</a:t>
                      </a:r>
                      <a:r>
                        <a:rPr lang="en-SG" sz="1600" b="0" i="1" u="none" strike="noStrike" dirty="0">
                          <a:solidFill>
                            <a:srgbClr val="000000"/>
                          </a:solidFill>
                          <a:effectLst/>
                          <a:latin typeface="Arial" panose="020B0604020202020204" pitchFamily="34" charset="0"/>
                        </a:rPr>
                        <a:t> := [ ] </a:t>
                      </a:r>
                      <a:r>
                        <a:rPr lang="en-SG" sz="1600" b="0" i="1" u="none" strike="noStrike" dirty="0" err="1">
                          <a:solidFill>
                            <a:srgbClr val="000000"/>
                          </a:solidFill>
                          <a:effectLst/>
                          <a:latin typeface="Arial" panose="020B0604020202020204" pitchFamily="34" charset="0"/>
                        </a:rPr>
                        <a:t>newFunction</a:t>
                      </a:r>
                      <a:r>
                        <a:rPr lang="en-SG" sz="16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(a int, b int) int { return </a:t>
                      </a:r>
                      <a:r>
                        <a:rPr lang="en-SG" sz="1600" b="0" i="1" u="none" strike="noStrike" dirty="0" err="1">
                          <a:solidFill>
                            <a:srgbClr val="000000"/>
                          </a:solidFill>
                          <a:effectLst/>
                          <a:latin typeface="Arial" panose="020B0604020202020204" pitchFamily="34" charset="0"/>
                        </a:rPr>
                        <a:t>a+b</a:t>
                      </a:r>
                      <a:r>
                        <a:rPr lang="en-SG" sz="16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(a int, b int) int { return a-b},</a:t>
                      </a:r>
                      <a:endParaRPr lang="en-SG" sz="2000"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(a int, b int) int { return a*b},</a:t>
                      </a:r>
                      <a:endParaRPr lang="en-SG" sz="2000"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(a int, b int) int { return a/b},</a:t>
                      </a:r>
                      <a:endParaRPr lang="en-SG" sz="2000"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2000" dirty="0">
                          <a:effectLst/>
                        </a:rPr>
                      </a:br>
                      <a:r>
                        <a:rPr lang="en-SG" sz="1600" b="0" i="1" u="none" strike="noStrike" dirty="0">
                          <a:solidFill>
                            <a:srgbClr val="000000"/>
                          </a:solidFill>
                          <a:effectLst/>
                          <a:latin typeface="Arial" panose="020B0604020202020204" pitchFamily="34" charset="0"/>
                        </a:rPr>
                        <a:t>var </a:t>
                      </a:r>
                      <a:r>
                        <a:rPr lang="en-SG" sz="1600" b="0" i="1" u="none" strike="noStrike" dirty="0" err="1">
                          <a:solidFill>
                            <a:srgbClr val="000000"/>
                          </a:solidFill>
                          <a:effectLst/>
                          <a:latin typeface="Arial" panose="020B0604020202020204" pitchFamily="34" charset="0"/>
                        </a:rPr>
                        <a:t>fn</a:t>
                      </a:r>
                      <a:r>
                        <a:rPr lang="en-SG" sz="1600" b="0" i="1" u="none" strike="noStrike" dirty="0">
                          <a:solidFill>
                            <a:srgbClr val="000000"/>
                          </a:solidFill>
                          <a:effectLst/>
                          <a:latin typeface="Arial" panose="020B0604020202020204" pitchFamily="34" charset="0"/>
                        </a:rPr>
                        <a:t> = </a:t>
                      </a:r>
                      <a:r>
                        <a:rPr lang="en-SG" sz="1600" b="0" i="1" u="none" strike="noStrike" dirty="0" err="1">
                          <a:solidFill>
                            <a:srgbClr val="000000"/>
                          </a:solidFill>
                          <a:effectLst/>
                          <a:latin typeface="Arial" panose="020B0604020202020204" pitchFamily="34" charset="0"/>
                        </a:rPr>
                        <a:t>funcSet</a:t>
                      </a:r>
                      <a:r>
                        <a:rPr lang="en-SG" sz="1600" b="0" i="1" u="none" strike="noStrike" dirty="0">
                          <a:solidFill>
                            <a:srgbClr val="000000"/>
                          </a:solidFill>
                          <a:effectLst/>
                          <a:latin typeface="Arial" panose="020B0604020202020204" pitchFamily="34" charset="0"/>
                        </a:rPr>
                        <a:t>[0]</a:t>
                      </a:r>
                      <a:endParaRPr lang="en-SG" sz="2000" dirty="0">
                        <a:effectLst/>
                      </a:endParaRPr>
                    </a:p>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fmt.Println</a:t>
                      </a:r>
                      <a:r>
                        <a:rPr lang="en-SG" sz="1600" b="0" i="1" u="none" strike="noStrike" dirty="0">
                          <a:solidFill>
                            <a:srgbClr val="000000"/>
                          </a:solidFill>
                          <a:effectLst/>
                          <a:latin typeface="Arial" panose="020B0604020202020204" pitchFamily="34" charset="0"/>
                        </a:rPr>
                        <a:t>(“</a:t>
                      </a:r>
                      <a:r>
                        <a:rPr lang="en-SG" sz="1600" b="0" i="1" u="none" strike="noStrike" dirty="0" err="1">
                          <a:solidFill>
                            <a:srgbClr val="000000"/>
                          </a:solidFill>
                          <a:effectLst/>
                          <a:latin typeface="Arial" panose="020B0604020202020204" pitchFamily="34" charset="0"/>
                        </a:rPr>
                        <a:t>a+b</a:t>
                      </a:r>
                      <a:r>
                        <a:rPr lang="en-SG" sz="1600" b="0" i="1" u="none" strike="noStrike" dirty="0">
                          <a:solidFill>
                            <a:srgbClr val="000000"/>
                          </a:solidFill>
                          <a:effectLst/>
                          <a:latin typeface="Arial" panose="020B0604020202020204" pitchFamily="34" charset="0"/>
                        </a:rPr>
                        <a:t> = “, </a:t>
                      </a:r>
                      <a:r>
                        <a:rPr lang="en-SG" sz="1600" b="0" i="1" u="none" strike="noStrike" dirty="0" err="1">
                          <a:solidFill>
                            <a:srgbClr val="000000"/>
                          </a:solidFill>
                          <a:effectLst/>
                          <a:latin typeface="Arial" panose="020B0604020202020204" pitchFamily="34" charset="0"/>
                        </a:rPr>
                        <a:t>fn</a:t>
                      </a:r>
                      <a:r>
                        <a:rPr lang="en-SG" sz="1600" b="0" i="1" u="none" strike="noStrike" dirty="0">
                          <a:solidFill>
                            <a:srgbClr val="000000"/>
                          </a:solidFill>
                          <a:effectLst/>
                          <a:latin typeface="Arial" panose="020B0604020202020204" pitchFamily="34" charset="0"/>
                        </a:rPr>
                        <a:t>(a, b))</a:t>
                      </a:r>
                      <a:endParaRPr lang="en-SG" sz="20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328861953"/>
                  </a:ext>
                </a:extLst>
              </a:tr>
            </a:tbl>
          </a:graphicData>
        </a:graphic>
      </p:graphicFrame>
      <p:sp>
        <p:nvSpPr>
          <p:cNvPr id="7" name="Rectangle 1">
            <a:extLst>
              <a:ext uri="{FF2B5EF4-FFF2-40B4-BE49-F238E27FC236}">
                <a16:creationId xmlns:a16="http://schemas.microsoft.com/office/drawing/2014/main" id="{447FDBC6-3516-CB65-B3F5-C4A722004943}"/>
              </a:ext>
            </a:extLst>
          </p:cNvPr>
          <p:cNvSpPr>
            <a:spLocks noChangeArrowheads="1"/>
          </p:cNvSpPr>
          <p:nvPr/>
        </p:nvSpPr>
        <p:spPr bwMode="auto">
          <a:xfrm>
            <a:off x="4572000" y="2093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6812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3176-15C8-1E51-61CD-B125A9A16E5B}"/>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771C4B7C-B9B3-56C1-A100-6E0ECD47BFAF}"/>
              </a:ext>
            </a:extLst>
          </p:cNvPr>
          <p:cNvSpPr>
            <a:spLocks noGrp="1"/>
          </p:cNvSpPr>
          <p:nvPr>
            <p:ph idx="1"/>
          </p:nvPr>
        </p:nvSpPr>
        <p:spPr>
          <a:xfrm>
            <a:off x="1115568" y="2035629"/>
            <a:ext cx="3717689" cy="4136571"/>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Recursion of functions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 function calling itself</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Important to identify an exit condition from the function to avoid infinite loop.</a:t>
            </a:r>
          </a:p>
          <a:p>
            <a:pPr marL="742950" lvl="1" indent="-285750" rtl="0" fontAlgn="base">
              <a:spcBef>
                <a:spcPts val="475"/>
              </a:spcBef>
              <a:spcAft>
                <a:spcPts val="0"/>
              </a:spcAft>
              <a:buFont typeface="Arial" panose="020B0604020202020204" pitchFamily="34" charset="0"/>
              <a:buChar char="•"/>
            </a:pPr>
            <a:r>
              <a:rPr lang="en-SG" sz="1800" dirty="0">
                <a:solidFill>
                  <a:srgbClr val="000000"/>
                </a:solidFill>
                <a:latin typeface="Arial" panose="020B0604020202020204" pitchFamily="34" charset="0"/>
              </a:rPr>
              <a:t>May be </a:t>
            </a:r>
            <a:r>
              <a:rPr lang="en-SG" sz="1800" i="1" dirty="0">
                <a:solidFill>
                  <a:srgbClr val="000000"/>
                </a:solidFill>
                <a:latin typeface="Arial" panose="020B0604020202020204" pitchFamily="34" charset="0"/>
              </a:rPr>
              <a:t>costly</a:t>
            </a:r>
            <a:r>
              <a:rPr lang="en-SG" sz="1800" dirty="0">
                <a:solidFill>
                  <a:srgbClr val="000000"/>
                </a:solidFill>
                <a:latin typeface="Arial" panose="020B0604020202020204" pitchFamily="34" charset="0"/>
              </a:rPr>
              <a:t> to implement if not done properly.</a:t>
            </a:r>
            <a:endParaRPr lang="en-SG" sz="1800" b="0" i="0" u="none" strike="noStrike" dirty="0">
              <a:solidFill>
                <a:srgbClr val="000000"/>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21835BBD-EAA7-DF03-52D7-4C20958221E2}"/>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9740D05B-7951-533B-C934-8450866CF1A4}"/>
              </a:ext>
            </a:extLst>
          </p:cNvPr>
          <p:cNvSpPr>
            <a:spLocks noGrp="1"/>
          </p:cNvSpPr>
          <p:nvPr>
            <p:ph type="sldNum" sz="quarter" idx="12"/>
          </p:nvPr>
        </p:nvSpPr>
        <p:spPr/>
        <p:txBody>
          <a:bodyPr/>
          <a:lstStyle/>
          <a:p>
            <a:fld id="{B2DC25EE-239B-4C5F-AAD1-255A7D5F1EE2}" type="slidenum">
              <a:rPr lang="en-US" smtClean="0"/>
              <a:t>23</a:t>
            </a:fld>
            <a:endParaRPr lang="en-US"/>
          </a:p>
        </p:txBody>
      </p:sp>
      <p:graphicFrame>
        <p:nvGraphicFramePr>
          <p:cNvPr id="6" name="Table 5">
            <a:extLst>
              <a:ext uri="{FF2B5EF4-FFF2-40B4-BE49-F238E27FC236}">
                <a16:creationId xmlns:a16="http://schemas.microsoft.com/office/drawing/2014/main" id="{A8FF9764-5724-E338-3D28-50B442DA6C8A}"/>
              </a:ext>
            </a:extLst>
          </p:cNvPr>
          <p:cNvGraphicFramePr>
            <a:graphicFrameLocks noGrp="1"/>
          </p:cNvGraphicFramePr>
          <p:nvPr/>
        </p:nvGraphicFramePr>
        <p:xfrm>
          <a:off x="5698889" y="2390630"/>
          <a:ext cx="5181600" cy="1924050"/>
        </p:xfrm>
        <a:graphic>
          <a:graphicData uri="http://schemas.openxmlformats.org/drawingml/2006/table">
            <a:tbl>
              <a:tblPr/>
              <a:tblGrid>
                <a:gridCol w="5181600">
                  <a:extLst>
                    <a:ext uri="{9D8B030D-6E8A-4147-A177-3AD203B41FA5}">
                      <a16:colId xmlns:a16="http://schemas.microsoft.com/office/drawing/2014/main" val="4061344822"/>
                    </a:ext>
                  </a:extLst>
                </a:gridCol>
              </a:tblGrid>
              <a:tr h="142625">
                <a:tc>
                  <a:txBody>
                    <a:bodyPr/>
                    <a:lstStyle/>
                    <a:p>
                      <a:pPr rtl="0" fontAlgn="t">
                        <a:spcBef>
                          <a:spcPts val="0"/>
                        </a:spcBef>
                        <a:spcAft>
                          <a:spcPts val="0"/>
                        </a:spcAft>
                      </a:pP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a:t>
                      </a:r>
                      <a:r>
                        <a:rPr lang="en-SG" sz="2000" b="0" i="1" u="none" strike="noStrike" dirty="0" err="1">
                          <a:solidFill>
                            <a:srgbClr val="000000"/>
                          </a:solidFill>
                          <a:effectLst/>
                          <a:latin typeface="Arial" panose="020B0604020202020204" pitchFamily="34" charset="0"/>
                        </a:rPr>
                        <a:t>functionName</a:t>
                      </a:r>
                      <a:r>
                        <a:rPr lang="en-SG" sz="2000" b="0" i="1" u="none" strike="noStrike" dirty="0">
                          <a:solidFill>
                            <a:srgbClr val="000000"/>
                          </a:solidFill>
                          <a:effectLst/>
                          <a:latin typeface="Arial" panose="020B0604020202020204" pitchFamily="34" charset="0"/>
                        </a:rPr>
                        <a:t>() type{</a:t>
                      </a:r>
                      <a:endParaRPr lang="en-SG" sz="2400" dirty="0">
                        <a:effectLst/>
                      </a:endParaRPr>
                    </a:p>
                    <a:p>
                      <a:pPr lvl="2" rtl="0" fontAlgn="t">
                        <a:spcBef>
                          <a:spcPts val="0"/>
                        </a:spcBef>
                        <a:spcAft>
                          <a:spcPts val="0"/>
                        </a:spcAft>
                      </a:pPr>
                      <a:r>
                        <a:rPr lang="en-SG" sz="2000" b="0" i="1" u="none" strike="noStrike" dirty="0">
                          <a:solidFill>
                            <a:srgbClr val="000000"/>
                          </a:solidFill>
                          <a:effectLst/>
                          <a:latin typeface="Arial" panose="020B0604020202020204" pitchFamily="34" charset="0"/>
                        </a:rPr>
                        <a:t>if condition{</a:t>
                      </a:r>
                      <a:endParaRPr lang="en-SG" sz="2400" dirty="0">
                        <a:effectLst/>
                      </a:endParaRPr>
                    </a:p>
                    <a:p>
                      <a:pPr lvl="3" rtl="0" fontAlgn="t">
                        <a:spcBef>
                          <a:spcPts val="0"/>
                        </a:spcBef>
                        <a:spcAft>
                          <a:spcPts val="0"/>
                        </a:spcAft>
                      </a:pPr>
                      <a:r>
                        <a:rPr lang="en-SG" sz="2000" b="0" i="1" u="none" strike="noStrike" dirty="0">
                          <a:solidFill>
                            <a:srgbClr val="000000"/>
                          </a:solidFill>
                          <a:effectLst/>
                          <a:latin typeface="Arial" panose="020B0604020202020204" pitchFamily="34" charset="0"/>
                        </a:rPr>
                        <a:t>return</a:t>
                      </a:r>
                      <a:endParaRPr lang="en-SG" sz="2400" dirty="0">
                        <a:effectLst/>
                      </a:endParaRPr>
                    </a:p>
                    <a:p>
                      <a:pPr lvl="1" indent="457200"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p>
                      <a:pPr lvl="2" rtl="0" fontAlgn="t">
                        <a:spcBef>
                          <a:spcPts val="0"/>
                        </a:spcBef>
                        <a:spcAft>
                          <a:spcPts val="0"/>
                        </a:spcAft>
                      </a:pPr>
                      <a:r>
                        <a:rPr lang="en-SG" sz="2000" b="0" i="1" u="none" strike="noStrike" dirty="0">
                          <a:solidFill>
                            <a:srgbClr val="000000"/>
                          </a:solidFill>
                          <a:effectLst/>
                          <a:latin typeface="Arial" panose="020B0604020202020204" pitchFamily="34" charset="0"/>
                        </a:rPr>
                        <a:t>return </a:t>
                      </a:r>
                      <a:r>
                        <a:rPr lang="en-SG" sz="2000" b="0" i="1" u="none" strike="noStrike" dirty="0" err="1">
                          <a:solidFill>
                            <a:srgbClr val="000000"/>
                          </a:solidFill>
                          <a:effectLst/>
                          <a:latin typeface="Arial" panose="020B0604020202020204" pitchFamily="34" charset="0"/>
                        </a:rPr>
                        <a:t>functionName</a:t>
                      </a: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668179930"/>
                  </a:ext>
                </a:extLst>
              </a:tr>
            </a:tbl>
          </a:graphicData>
        </a:graphic>
      </p:graphicFrame>
      <p:sp>
        <p:nvSpPr>
          <p:cNvPr id="7" name="Rectangle 1">
            <a:extLst>
              <a:ext uri="{FF2B5EF4-FFF2-40B4-BE49-F238E27FC236}">
                <a16:creationId xmlns:a16="http://schemas.microsoft.com/office/drawing/2014/main" id="{8182E189-D17F-0A96-8945-4E2A26F677BD}"/>
              </a:ext>
            </a:extLst>
          </p:cNvPr>
          <p:cNvSpPr>
            <a:spLocks noChangeArrowheads="1"/>
          </p:cNvSpPr>
          <p:nvPr/>
        </p:nvSpPr>
        <p:spPr bwMode="auto">
          <a:xfrm>
            <a:off x="4572000" y="3222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8981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0713-C1A3-A475-9077-CB5C5EE75002}"/>
              </a:ext>
            </a:extLst>
          </p:cNvPr>
          <p:cNvSpPr>
            <a:spLocks noGrp="1"/>
          </p:cNvSpPr>
          <p:nvPr>
            <p:ph type="title"/>
          </p:nvPr>
        </p:nvSpPr>
        <p:spPr/>
        <p:txBody>
          <a:bodyPr/>
          <a:lstStyle/>
          <a:p>
            <a:r>
              <a:rPr lang="en-US" dirty="0"/>
              <a:t>Function</a:t>
            </a:r>
          </a:p>
        </p:txBody>
      </p:sp>
      <p:graphicFrame>
        <p:nvGraphicFramePr>
          <p:cNvPr id="6" name="Content Placeholder 5">
            <a:extLst>
              <a:ext uri="{FF2B5EF4-FFF2-40B4-BE49-F238E27FC236}">
                <a16:creationId xmlns:a16="http://schemas.microsoft.com/office/drawing/2014/main" id="{9C3DD886-8CD5-AAA8-59F8-F2550BEB24D5}"/>
              </a:ext>
            </a:extLst>
          </p:cNvPr>
          <p:cNvGraphicFramePr>
            <a:graphicFrameLocks noGrp="1"/>
          </p:cNvGraphicFramePr>
          <p:nvPr>
            <p:ph idx="1"/>
          </p:nvPr>
        </p:nvGraphicFramePr>
        <p:xfrm>
          <a:off x="7016495" y="2075816"/>
          <a:ext cx="4359075" cy="4057650"/>
        </p:xfrm>
        <a:graphic>
          <a:graphicData uri="http://schemas.openxmlformats.org/drawingml/2006/table">
            <a:tbl>
              <a:tblPr/>
              <a:tblGrid>
                <a:gridCol w="4359075">
                  <a:extLst>
                    <a:ext uri="{9D8B030D-6E8A-4147-A177-3AD203B41FA5}">
                      <a16:colId xmlns:a16="http://schemas.microsoft.com/office/drawing/2014/main" val="1254890904"/>
                    </a:ext>
                  </a:extLst>
                </a:gridCol>
              </a:tblGrid>
              <a:tr h="371475">
                <a:tc>
                  <a:txBody>
                    <a:bodyPr/>
                    <a:lstStyle/>
                    <a:p>
                      <a:pPr rtl="0" fontAlgn="t">
                        <a:spcBef>
                          <a:spcPts val="0"/>
                        </a:spcBef>
                        <a:spcAft>
                          <a:spcPts val="0"/>
                        </a:spcAft>
                      </a:pP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countdown (counter int)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if(counter == 0)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a:t>
                      </a:r>
                      <a:r>
                        <a:rPr lang="en-SG" sz="2000" b="0" i="1" u="none" strike="noStrike" dirty="0" err="1">
                          <a:solidFill>
                            <a:srgbClr val="000000"/>
                          </a:solidFill>
                          <a:effectLst/>
                          <a:latin typeface="Arial" panose="020B0604020202020204" pitchFamily="34" charset="0"/>
                        </a:rPr>
                        <a:t>fmt.Println</a:t>
                      </a:r>
                      <a:r>
                        <a:rPr lang="en-SG" sz="2000" b="0" i="1" u="none" strike="noStrike" dirty="0">
                          <a:solidFill>
                            <a:srgbClr val="000000"/>
                          </a:solidFill>
                          <a:effectLst/>
                          <a:latin typeface="Arial" panose="020B0604020202020204" pitchFamily="34" charset="0"/>
                        </a:rPr>
                        <a:t>(“0")</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return</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 else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a:t>
                      </a:r>
                      <a:r>
                        <a:rPr lang="en-SG" sz="2000" b="0" i="1" u="none" strike="noStrike" dirty="0" err="1">
                          <a:solidFill>
                            <a:srgbClr val="000000"/>
                          </a:solidFill>
                          <a:effectLst/>
                          <a:latin typeface="Arial" panose="020B0604020202020204" pitchFamily="34" charset="0"/>
                        </a:rPr>
                        <a:t>fmt.Println</a:t>
                      </a:r>
                      <a:r>
                        <a:rPr lang="en-SG" sz="2000" b="0" i="1" u="none" strike="noStrike" dirty="0">
                          <a:solidFill>
                            <a:srgbClr val="000000"/>
                          </a:solidFill>
                          <a:effectLst/>
                          <a:latin typeface="Arial" panose="020B0604020202020204" pitchFamily="34" charset="0"/>
                        </a:rPr>
                        <a:t>(counter)</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countdown (counter-1)</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 </a:t>
                      </a:r>
                      <a:endParaRPr lang="en-SG" sz="2400" dirty="0">
                        <a:effectLst/>
                      </a:endParaRPr>
                    </a:p>
                    <a:p>
                      <a:pPr rtl="0" fontAlgn="t">
                        <a:spcBef>
                          <a:spcPts val="0"/>
                        </a:spcBef>
                        <a:spcAft>
                          <a:spcPts val="0"/>
                        </a:spcAft>
                      </a:pP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main() {</a:t>
                      </a:r>
                      <a:endParaRPr lang="en-SG" sz="2400" dirty="0">
                        <a:effectLst/>
                      </a:endParaRPr>
                    </a:p>
                    <a:p>
                      <a:pPr lvl="1" rtl="0" fontAlgn="t">
                        <a:spcBef>
                          <a:spcPts val="0"/>
                        </a:spcBef>
                        <a:spcAft>
                          <a:spcPts val="0"/>
                        </a:spcAft>
                      </a:pPr>
                      <a:r>
                        <a:rPr lang="en-SG" sz="2000" b="0" i="1" u="none" strike="noStrike" dirty="0">
                          <a:solidFill>
                            <a:srgbClr val="000000"/>
                          </a:solidFill>
                          <a:effectLst/>
                          <a:latin typeface="Arial" panose="020B0604020202020204" pitchFamily="34" charset="0"/>
                        </a:rPr>
                        <a:t>countdown(5)</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310414798"/>
                  </a:ext>
                </a:extLst>
              </a:tr>
            </a:tbl>
          </a:graphicData>
        </a:graphic>
      </p:graphicFrame>
      <p:sp>
        <p:nvSpPr>
          <p:cNvPr id="4" name="Footer Placeholder 3">
            <a:extLst>
              <a:ext uri="{FF2B5EF4-FFF2-40B4-BE49-F238E27FC236}">
                <a16:creationId xmlns:a16="http://schemas.microsoft.com/office/drawing/2014/main" id="{7CDA2292-2847-C7DE-E2E7-EFDAB95C097B}"/>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B78B9F86-0375-18B2-67A1-AEEB71E07DF3}"/>
              </a:ext>
            </a:extLst>
          </p:cNvPr>
          <p:cNvSpPr>
            <a:spLocks noGrp="1"/>
          </p:cNvSpPr>
          <p:nvPr>
            <p:ph type="sldNum" sz="quarter" idx="12"/>
          </p:nvPr>
        </p:nvSpPr>
        <p:spPr/>
        <p:txBody>
          <a:bodyPr/>
          <a:lstStyle/>
          <a:p>
            <a:fld id="{B2DC25EE-239B-4C5F-AAD1-255A7D5F1EE2}" type="slidenum">
              <a:rPr lang="en-US" smtClean="0"/>
              <a:t>24</a:t>
            </a:fld>
            <a:endParaRPr lang="en-US"/>
          </a:p>
        </p:txBody>
      </p:sp>
      <p:sp>
        <p:nvSpPr>
          <p:cNvPr id="7" name="Rectangle 1">
            <a:extLst>
              <a:ext uri="{FF2B5EF4-FFF2-40B4-BE49-F238E27FC236}">
                <a16:creationId xmlns:a16="http://schemas.microsoft.com/office/drawing/2014/main" id="{FE388FA6-F7A3-82E1-11B1-6C775991A491}"/>
              </a:ext>
            </a:extLst>
          </p:cNvPr>
          <p:cNvSpPr>
            <a:spLocks noChangeArrowheads="1"/>
          </p:cNvSpPr>
          <p:nvPr/>
        </p:nvSpPr>
        <p:spPr bwMode="auto">
          <a:xfrm>
            <a:off x="4675188" y="269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C7CA0953-B50D-2CB6-ECA5-EE1316E196E8}"/>
              </a:ext>
            </a:extLst>
          </p:cNvPr>
          <p:cNvSpPr txBox="1">
            <a:spLocks/>
          </p:cNvSpPr>
          <p:nvPr/>
        </p:nvSpPr>
        <p:spPr>
          <a:xfrm>
            <a:off x="1115568" y="2035629"/>
            <a:ext cx="3717689" cy="413657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ts val="0"/>
              </a:spcBef>
            </a:pPr>
            <a:r>
              <a:rPr lang="en-SG" sz="2100" dirty="0">
                <a:solidFill>
                  <a:srgbClr val="000000"/>
                </a:solidFill>
                <a:latin typeface="Arial" panose="020B0604020202020204" pitchFamily="34" charset="0"/>
              </a:rPr>
              <a:t>Recursion example</a:t>
            </a:r>
            <a:endParaRPr lang="en-SG"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99435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CB8E-78B9-37C9-2632-6FBA060C5B40}"/>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EB4A6F0D-962E-B8EC-908D-34437C2238F4}"/>
              </a:ext>
            </a:extLst>
          </p:cNvPr>
          <p:cNvSpPr>
            <a:spLocks noGrp="1"/>
          </p:cNvSpPr>
          <p:nvPr>
            <p:ph idx="1"/>
          </p:nvPr>
        </p:nvSpPr>
        <p:spPr>
          <a:xfrm>
            <a:off x="1115568" y="2046514"/>
            <a:ext cx="4642975" cy="4125686"/>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Defer in functions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keyword “defer”</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defer the function/ method call execution until enclosing function returns or function ends abnormally via panic.</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Useful for releasing resources.</a:t>
            </a:r>
          </a:p>
          <a:p>
            <a:pPr marL="1143000" lvl="2" indent="-228600" rtl="0" fontAlgn="base">
              <a:spcBef>
                <a:spcPts val="475"/>
              </a:spcBef>
              <a:spcAft>
                <a:spcPts val="0"/>
              </a:spcAft>
              <a:buFont typeface="Arial" panose="020B0604020202020204" pitchFamily="34" charset="0"/>
              <a:buChar char="•"/>
            </a:pPr>
            <a:r>
              <a:rPr lang="en-SG" sz="1500" b="0" i="0" u="none" strike="noStrike" dirty="0">
                <a:solidFill>
                  <a:srgbClr val="000000"/>
                </a:solidFill>
                <a:effectLst/>
                <a:latin typeface="Arial" panose="020B0604020202020204" pitchFamily="34" charset="0"/>
              </a:rPr>
              <a:t>Closing files</a:t>
            </a:r>
          </a:p>
          <a:p>
            <a:pPr marL="1143000" lvl="2" indent="-228600" rtl="0" fontAlgn="base">
              <a:spcBef>
                <a:spcPts val="475"/>
              </a:spcBef>
              <a:spcAft>
                <a:spcPts val="0"/>
              </a:spcAft>
              <a:buFont typeface="Arial" panose="020B0604020202020204" pitchFamily="34" charset="0"/>
              <a:buChar char="•"/>
            </a:pPr>
            <a:r>
              <a:rPr lang="en-SG" sz="1500" b="0" i="0" u="none" strike="noStrike" dirty="0">
                <a:solidFill>
                  <a:srgbClr val="000000"/>
                </a:solidFill>
                <a:effectLst/>
                <a:latin typeface="Arial" panose="020B0604020202020204" pitchFamily="34" charset="0"/>
              </a:rPr>
              <a:t>Network connections</a:t>
            </a:r>
          </a:p>
          <a:p>
            <a:pPr marL="1143000" lvl="2" indent="-228600" rtl="0" fontAlgn="base">
              <a:spcBef>
                <a:spcPts val="475"/>
              </a:spcBef>
              <a:spcAft>
                <a:spcPts val="0"/>
              </a:spcAft>
              <a:buFont typeface="Arial" panose="020B0604020202020204" pitchFamily="34" charset="0"/>
              <a:buChar char="•"/>
            </a:pPr>
            <a:r>
              <a:rPr lang="en-SG" sz="1500" b="0" i="0" u="none" strike="noStrike" dirty="0">
                <a:solidFill>
                  <a:srgbClr val="000000"/>
                </a:solidFill>
                <a:effectLst/>
                <a:latin typeface="Arial" panose="020B0604020202020204" pitchFamily="34" charset="0"/>
              </a:rPr>
              <a:t>Mutex</a:t>
            </a:r>
          </a:p>
        </p:txBody>
      </p:sp>
      <p:sp>
        <p:nvSpPr>
          <p:cNvPr id="4" name="Footer Placeholder 3">
            <a:extLst>
              <a:ext uri="{FF2B5EF4-FFF2-40B4-BE49-F238E27FC236}">
                <a16:creationId xmlns:a16="http://schemas.microsoft.com/office/drawing/2014/main" id="{D2AE8F3A-3F25-3746-BB0F-B39ED45B2825}"/>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E0156180-715F-AFB1-A535-04F09C95402C}"/>
              </a:ext>
            </a:extLst>
          </p:cNvPr>
          <p:cNvSpPr>
            <a:spLocks noGrp="1"/>
          </p:cNvSpPr>
          <p:nvPr>
            <p:ph type="sldNum" sz="quarter" idx="12"/>
          </p:nvPr>
        </p:nvSpPr>
        <p:spPr/>
        <p:txBody>
          <a:bodyPr/>
          <a:lstStyle/>
          <a:p>
            <a:fld id="{B2DC25EE-239B-4C5F-AAD1-255A7D5F1EE2}" type="slidenum">
              <a:rPr lang="en-US" smtClean="0"/>
              <a:t>25</a:t>
            </a:fld>
            <a:endParaRPr lang="en-US"/>
          </a:p>
        </p:txBody>
      </p:sp>
      <p:graphicFrame>
        <p:nvGraphicFramePr>
          <p:cNvPr id="6" name="Table 5">
            <a:extLst>
              <a:ext uri="{FF2B5EF4-FFF2-40B4-BE49-F238E27FC236}">
                <a16:creationId xmlns:a16="http://schemas.microsoft.com/office/drawing/2014/main" id="{6A65284F-34A1-ABBF-1640-D28405C8E2D3}"/>
              </a:ext>
            </a:extLst>
          </p:cNvPr>
          <p:cNvGraphicFramePr>
            <a:graphicFrameLocks noGrp="1"/>
          </p:cNvGraphicFramePr>
          <p:nvPr/>
        </p:nvGraphicFramePr>
        <p:xfrm>
          <a:off x="6199632" y="2078037"/>
          <a:ext cx="4642974" cy="3157991"/>
        </p:xfrm>
        <a:graphic>
          <a:graphicData uri="http://schemas.openxmlformats.org/drawingml/2006/table">
            <a:tbl>
              <a:tblPr/>
              <a:tblGrid>
                <a:gridCol w="4642974">
                  <a:extLst>
                    <a:ext uri="{9D8B030D-6E8A-4147-A177-3AD203B41FA5}">
                      <a16:colId xmlns:a16="http://schemas.microsoft.com/office/drawing/2014/main" val="499609901"/>
                    </a:ext>
                  </a:extLst>
                </a:gridCol>
              </a:tblGrid>
              <a:tr h="3157991">
                <a:tc>
                  <a:txBody>
                    <a:bodyPr/>
                    <a:lstStyle/>
                    <a:p>
                      <a:pPr rtl="0" fontAlgn="t">
                        <a:spcBef>
                          <a:spcPts val="0"/>
                        </a:spcBef>
                        <a:spcAft>
                          <a:spcPts val="0"/>
                        </a:spcAft>
                      </a:pPr>
                      <a:r>
                        <a:rPr lang="en-SG" sz="2000" b="0" i="1" u="none" strike="noStrike" dirty="0" err="1">
                          <a:solidFill>
                            <a:srgbClr val="000000"/>
                          </a:solidFill>
                          <a:effectLst/>
                          <a:latin typeface="Arial" panose="020B0604020202020204" pitchFamily="34" charset="0"/>
                        </a:rPr>
                        <a:t>openFile</a:t>
                      </a:r>
                      <a:r>
                        <a:rPr lang="en-SG" sz="2000" b="0" i="1" u="none" strike="noStrike" dirty="0">
                          <a:solidFill>
                            <a:srgbClr val="000000"/>
                          </a:solidFill>
                          <a:effectLst/>
                          <a:latin typeface="Arial" panose="020B0604020202020204" pitchFamily="34" charset="0"/>
                        </a:rPr>
                        <a:t>, err:= </a:t>
                      </a:r>
                      <a:r>
                        <a:rPr lang="en-SG" sz="2000" b="0" i="1" u="none" strike="noStrike" dirty="0" err="1">
                          <a:solidFill>
                            <a:srgbClr val="000000"/>
                          </a:solidFill>
                          <a:effectLst/>
                          <a:latin typeface="Arial" panose="020B0604020202020204" pitchFamily="34" charset="0"/>
                        </a:rPr>
                        <a:t>os.Open</a:t>
                      </a:r>
                      <a:r>
                        <a:rPr lang="en-SG" sz="2000" b="0" i="1" u="none" strike="noStrike" dirty="0">
                          <a:solidFill>
                            <a:srgbClr val="000000"/>
                          </a:solidFill>
                          <a:effectLst/>
                          <a:latin typeface="Arial" panose="020B0604020202020204" pitchFamily="34" charset="0"/>
                        </a:rPr>
                        <a:t>(“</a:t>
                      </a:r>
                      <a:r>
                        <a:rPr lang="en-SG" sz="2000" b="0" i="1" u="none" strike="noStrike" dirty="0" err="1">
                          <a:solidFill>
                            <a:srgbClr val="000000"/>
                          </a:solidFill>
                          <a:effectLst/>
                          <a:latin typeface="Arial" panose="020B0604020202020204" pitchFamily="34" charset="0"/>
                        </a:rPr>
                        <a:t>file.txt</a:t>
                      </a: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If err != nil{</a:t>
                      </a:r>
                      <a:endParaRPr lang="en-SG" sz="2400" dirty="0">
                        <a:effectLst/>
                      </a:endParaRPr>
                    </a:p>
                    <a:p>
                      <a:pPr lvl="1" rtl="0" fontAlgn="t">
                        <a:spcBef>
                          <a:spcPts val="0"/>
                        </a:spcBef>
                        <a:spcAft>
                          <a:spcPts val="0"/>
                        </a:spcAft>
                      </a:pPr>
                      <a:r>
                        <a:rPr lang="en-SG" sz="2000" b="0" i="1" u="none" strike="noStrike" dirty="0" err="1">
                          <a:solidFill>
                            <a:srgbClr val="000000"/>
                          </a:solidFill>
                          <a:effectLst/>
                          <a:latin typeface="Arial" panose="020B0604020202020204" pitchFamily="34" charset="0"/>
                        </a:rPr>
                        <a:t>log.Fatal</a:t>
                      </a:r>
                      <a:r>
                        <a:rPr lang="en-SG" sz="2000" b="0" i="1" u="none" strike="noStrike" dirty="0">
                          <a:solidFill>
                            <a:srgbClr val="000000"/>
                          </a:solidFill>
                          <a:effectLst/>
                          <a:latin typeface="Arial" panose="020B0604020202020204" pitchFamily="34" charset="0"/>
                        </a:rPr>
                        <a:t>(err)</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defer </a:t>
                      </a:r>
                      <a:r>
                        <a:rPr lang="en-SG" sz="2000" b="0" i="1" u="none" strike="noStrike" dirty="0" err="1">
                          <a:solidFill>
                            <a:srgbClr val="000000"/>
                          </a:solidFill>
                          <a:effectLst/>
                          <a:latin typeface="Arial" panose="020B0604020202020204" pitchFamily="34" charset="0"/>
                        </a:rPr>
                        <a:t>openFile.Close</a:t>
                      </a: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br>
                        <a:rPr lang="en-SG" sz="2400" dirty="0">
                          <a:effectLst/>
                        </a:rPr>
                      </a:br>
                      <a:r>
                        <a:rPr lang="en-SG" sz="2000" b="0" i="1" u="none" strike="noStrike" dirty="0">
                          <a:solidFill>
                            <a:srgbClr val="000000"/>
                          </a:solidFill>
                          <a:effectLst/>
                          <a:latin typeface="Arial" panose="020B0604020202020204" pitchFamily="34" charset="0"/>
                        </a:rPr>
                        <a:t>/*… code block … */</a:t>
                      </a:r>
                      <a:endParaRPr lang="en-SG" sz="24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25473846"/>
                  </a:ext>
                </a:extLst>
              </a:tr>
            </a:tbl>
          </a:graphicData>
        </a:graphic>
      </p:graphicFrame>
      <p:sp>
        <p:nvSpPr>
          <p:cNvPr id="7" name="Rectangle 1">
            <a:extLst>
              <a:ext uri="{FF2B5EF4-FFF2-40B4-BE49-F238E27FC236}">
                <a16:creationId xmlns:a16="http://schemas.microsoft.com/office/drawing/2014/main" id="{66E78447-A599-BAA0-FF56-E9EA90A3087B}"/>
              </a:ext>
            </a:extLst>
          </p:cNvPr>
          <p:cNvSpPr>
            <a:spLocks noChangeArrowheads="1"/>
          </p:cNvSpPr>
          <p:nvPr/>
        </p:nvSpPr>
        <p:spPr bwMode="auto">
          <a:xfrm>
            <a:off x="4486275" y="2811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10" name="Curved Connector 9">
            <a:extLst>
              <a:ext uri="{FF2B5EF4-FFF2-40B4-BE49-F238E27FC236}">
                <a16:creationId xmlns:a16="http://schemas.microsoft.com/office/drawing/2014/main" id="{EFE9C43B-D4C3-E9C5-3CB5-DF1B52E8FA1F}"/>
              </a:ext>
            </a:extLst>
          </p:cNvPr>
          <p:cNvCxnSpPr>
            <a:cxnSpLocks/>
          </p:cNvCxnSpPr>
          <p:nvPr/>
        </p:nvCxnSpPr>
        <p:spPr>
          <a:xfrm rot="5400000" flipH="1" flipV="1">
            <a:off x="8160309" y="3723514"/>
            <a:ext cx="468086" cy="35722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00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1408-4542-0B7A-5BE7-A5777C53116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065ABFC-BC05-9EEF-1C82-8132E8225761}"/>
              </a:ext>
            </a:extLst>
          </p:cNvPr>
          <p:cNvSpPr>
            <a:spLocks noGrp="1"/>
          </p:cNvSpPr>
          <p:nvPr>
            <p:ph idx="1"/>
          </p:nvPr>
        </p:nvSpPr>
        <p:spPr>
          <a:xfrm>
            <a:off x="1115568" y="2478024"/>
            <a:ext cx="5437632" cy="1059833"/>
          </a:xfrm>
        </p:spPr>
        <p:txBody>
          <a:bodyPr/>
          <a:lstStyle/>
          <a:p>
            <a:r>
              <a:rPr lang="en-US" dirty="0"/>
              <a:t>Further examples for defer</a:t>
            </a:r>
          </a:p>
          <a:p>
            <a:pPr lvl="1"/>
            <a:r>
              <a:rPr lang="en-US" dirty="0"/>
              <a:t>Follows Last In First Out (LIFO) </a:t>
            </a:r>
          </a:p>
        </p:txBody>
      </p:sp>
      <p:sp>
        <p:nvSpPr>
          <p:cNvPr id="4" name="Footer Placeholder 3">
            <a:extLst>
              <a:ext uri="{FF2B5EF4-FFF2-40B4-BE49-F238E27FC236}">
                <a16:creationId xmlns:a16="http://schemas.microsoft.com/office/drawing/2014/main" id="{2F12D007-9F68-F247-78D8-D85DD409BDBC}"/>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5ECA8B2B-872F-A4C2-1698-16B1EA4CF14A}"/>
              </a:ext>
            </a:extLst>
          </p:cNvPr>
          <p:cNvSpPr>
            <a:spLocks noGrp="1"/>
          </p:cNvSpPr>
          <p:nvPr>
            <p:ph type="sldNum" sz="quarter" idx="12"/>
          </p:nvPr>
        </p:nvSpPr>
        <p:spPr/>
        <p:txBody>
          <a:bodyPr/>
          <a:lstStyle/>
          <a:p>
            <a:fld id="{B2DC25EE-239B-4C5F-AAD1-255A7D5F1EE2}" type="slidenum">
              <a:rPr lang="en-US" smtClean="0"/>
              <a:t>26</a:t>
            </a:fld>
            <a:endParaRPr lang="en-US"/>
          </a:p>
        </p:txBody>
      </p:sp>
      <p:graphicFrame>
        <p:nvGraphicFramePr>
          <p:cNvPr id="6" name="Table 5">
            <a:extLst>
              <a:ext uri="{FF2B5EF4-FFF2-40B4-BE49-F238E27FC236}">
                <a16:creationId xmlns:a16="http://schemas.microsoft.com/office/drawing/2014/main" id="{496C0336-329A-CEB1-F874-707EB81C4C1C}"/>
              </a:ext>
            </a:extLst>
          </p:cNvPr>
          <p:cNvGraphicFramePr>
            <a:graphicFrameLocks noGrp="1"/>
          </p:cNvGraphicFramePr>
          <p:nvPr/>
        </p:nvGraphicFramePr>
        <p:xfrm>
          <a:off x="4238625" y="3539762"/>
          <a:ext cx="3714750" cy="2777490"/>
        </p:xfrm>
        <a:graphic>
          <a:graphicData uri="http://schemas.openxmlformats.org/drawingml/2006/table">
            <a:tbl>
              <a:tblPr/>
              <a:tblGrid>
                <a:gridCol w="3714750">
                  <a:extLst>
                    <a:ext uri="{9D8B030D-6E8A-4147-A177-3AD203B41FA5}">
                      <a16:colId xmlns:a16="http://schemas.microsoft.com/office/drawing/2014/main" val="1092935461"/>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sum(a, b int)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result := a + b</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fmt.Println</a:t>
                      </a:r>
                      <a:r>
                        <a:rPr lang="en-SG" sz="1600" b="0" i="1" u="none" strike="noStrike" dirty="0">
                          <a:solidFill>
                            <a:srgbClr val="000000"/>
                          </a:solidFill>
                          <a:effectLst/>
                          <a:latin typeface="Arial" panose="020B0604020202020204" pitchFamily="34" charset="0"/>
                        </a:rPr>
                        <a:t>(result)</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main() {</a:t>
                      </a:r>
                      <a:endParaRPr lang="en-SG" dirty="0">
                        <a:effectLst/>
                      </a:endParaRPr>
                    </a:p>
                    <a:p>
                      <a:pPr rtl="0" fontAlgn="t">
                        <a:spcBef>
                          <a:spcPts val="0"/>
                        </a:spcBef>
                        <a:spcAft>
                          <a:spcPts val="0"/>
                        </a:spcAft>
                      </a:pPr>
                      <a:br>
                        <a:rPr lang="en-SG" sz="1600" b="0" i="1" u="none" strike="noStrike" dirty="0">
                          <a:solidFill>
                            <a:srgbClr val="000000"/>
                          </a:solidFill>
                          <a:effectLst/>
                          <a:latin typeface="Arial" panose="020B0604020202020204" pitchFamily="34" charset="0"/>
                        </a:rPr>
                      </a:b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fmt.Println</a:t>
                      </a:r>
                      <a:r>
                        <a:rPr lang="en-SG" sz="1600" b="0" i="1" u="none" strike="noStrike" dirty="0">
                          <a:solidFill>
                            <a:srgbClr val="000000"/>
                          </a:solidFill>
                          <a:effectLst/>
                          <a:latin typeface="Arial" panose="020B0604020202020204" pitchFamily="34" charset="0"/>
                        </a:rPr>
                        <a:t>("This is the first in")</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defer </a:t>
                      </a:r>
                      <a:r>
                        <a:rPr lang="en-SG" sz="1600" b="0" i="1" u="none" strike="noStrike" dirty="0" err="1">
                          <a:solidFill>
                            <a:srgbClr val="000000"/>
                          </a:solidFill>
                          <a:effectLst/>
                          <a:latin typeface="Arial" panose="020B0604020202020204" pitchFamily="34" charset="0"/>
                        </a:rPr>
                        <a:t>fmt.Println</a:t>
                      </a:r>
                      <a:r>
                        <a:rPr lang="en-SG" sz="1600" b="0" i="1" u="none" strike="noStrike" dirty="0">
                          <a:solidFill>
                            <a:srgbClr val="000000"/>
                          </a:solidFill>
                          <a:effectLst/>
                          <a:latin typeface="Arial" panose="020B0604020202020204" pitchFamily="34" charset="0"/>
                        </a:rPr>
                        <a:t>("This is the last in")</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defer sum(10, 20)</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defer sum(1, 1)</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818764639"/>
                  </a:ext>
                </a:extLst>
              </a:tr>
            </a:tbl>
          </a:graphicData>
        </a:graphic>
      </p:graphicFrame>
      <p:sp>
        <p:nvSpPr>
          <p:cNvPr id="7" name="Rectangle 1">
            <a:extLst>
              <a:ext uri="{FF2B5EF4-FFF2-40B4-BE49-F238E27FC236}">
                <a16:creationId xmlns:a16="http://schemas.microsoft.com/office/drawing/2014/main" id="{66683731-D9C2-2AF1-9382-21C3D959B128}"/>
              </a:ext>
            </a:extLst>
          </p:cNvPr>
          <p:cNvSpPr>
            <a:spLocks noChangeArrowheads="1"/>
          </p:cNvSpPr>
          <p:nvPr/>
        </p:nvSpPr>
        <p:spPr bwMode="auto">
          <a:xfrm>
            <a:off x="4238625" y="2613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a:extLst>
              <a:ext uri="{FF2B5EF4-FFF2-40B4-BE49-F238E27FC236}">
                <a16:creationId xmlns:a16="http://schemas.microsoft.com/office/drawing/2014/main" id="{F0F58013-4960-FA9A-799D-F9D3FB5881FD}"/>
              </a:ext>
            </a:extLst>
          </p:cNvPr>
          <p:cNvGraphicFramePr>
            <a:graphicFrameLocks noGrp="1"/>
          </p:cNvGraphicFramePr>
          <p:nvPr/>
        </p:nvGraphicFramePr>
        <p:xfrm>
          <a:off x="8173783" y="3537857"/>
          <a:ext cx="3476625" cy="1802130"/>
        </p:xfrm>
        <a:graphic>
          <a:graphicData uri="http://schemas.openxmlformats.org/drawingml/2006/table">
            <a:tbl>
              <a:tblPr/>
              <a:tblGrid>
                <a:gridCol w="3476625">
                  <a:extLst>
                    <a:ext uri="{9D8B030D-6E8A-4147-A177-3AD203B41FA5}">
                      <a16:colId xmlns:a16="http://schemas.microsoft.com/office/drawing/2014/main" val="2219821372"/>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main() {</a:t>
                      </a:r>
                      <a:br>
                        <a:rPr lang="en-SG" sz="1600" b="0" i="1" u="none" strike="noStrike" dirty="0">
                          <a:solidFill>
                            <a:srgbClr val="000000"/>
                          </a:solidFill>
                          <a:effectLst/>
                          <a:latin typeface="Arial" panose="020B0604020202020204" pitchFamily="34" charset="0"/>
                        </a:rPr>
                      </a:br>
                      <a:r>
                        <a:rPr lang="en-SG" sz="1600" b="0" i="0" u="none" strike="noStrike" dirty="0">
                          <a:solidFill>
                            <a:srgbClr val="000000"/>
                          </a:solidFill>
                          <a:effectLst/>
                          <a:latin typeface="Arial" panose="020B0604020202020204" pitchFamily="34" charset="0"/>
                        </a:rPr>
                        <a:t>    </a:t>
                      </a:r>
                      <a:r>
                        <a:rPr lang="en-SG" sz="1600" b="0" i="0" u="none" strike="noStrike" dirty="0" err="1">
                          <a:solidFill>
                            <a:srgbClr val="000000"/>
                          </a:solidFill>
                          <a:effectLst/>
                          <a:latin typeface="Arial" panose="020B0604020202020204" pitchFamily="34" charset="0"/>
                        </a:rPr>
                        <a:t>fmt.Println</a:t>
                      </a:r>
                      <a:r>
                        <a:rPr lang="en-SG" sz="1600" b="0" i="0" u="none" strike="noStrike" dirty="0">
                          <a:solidFill>
                            <a:srgbClr val="000000"/>
                          </a:solidFill>
                          <a:effectLst/>
                          <a:latin typeface="Arial" panose="020B0604020202020204" pitchFamily="34" charset="0"/>
                        </a:rPr>
                        <a:t>("counting")</a:t>
                      </a:r>
                      <a:br>
                        <a:rPr lang="en-SG" sz="1600" b="0" i="0" u="none" strike="noStrike" dirty="0">
                          <a:solidFill>
                            <a:srgbClr val="000000"/>
                          </a:solidFill>
                          <a:effectLst/>
                          <a:latin typeface="Arial" panose="020B0604020202020204" pitchFamily="34" charset="0"/>
                        </a:rPr>
                      </a:br>
                      <a:r>
                        <a:rPr lang="en-SG" sz="1600" b="0" i="0" u="none" strike="noStrike" dirty="0">
                          <a:solidFill>
                            <a:srgbClr val="000000"/>
                          </a:solidFill>
                          <a:effectLst/>
                          <a:latin typeface="Arial" panose="020B0604020202020204" pitchFamily="34" charset="0"/>
                        </a:rPr>
                        <a:t>    for </a:t>
                      </a:r>
                      <a:r>
                        <a:rPr lang="en-SG" sz="1600" b="0" i="0" u="none" strike="noStrike" dirty="0" err="1">
                          <a:solidFill>
                            <a:srgbClr val="000000"/>
                          </a:solidFill>
                          <a:effectLst/>
                          <a:latin typeface="Arial" panose="020B0604020202020204" pitchFamily="34" charset="0"/>
                        </a:rPr>
                        <a:t>i</a:t>
                      </a:r>
                      <a:r>
                        <a:rPr lang="en-SG" sz="1600" b="0" i="0" u="none" strike="noStrike" dirty="0">
                          <a:solidFill>
                            <a:srgbClr val="000000"/>
                          </a:solidFill>
                          <a:effectLst/>
                          <a:latin typeface="Arial" panose="020B0604020202020204" pitchFamily="34" charset="0"/>
                        </a:rPr>
                        <a:t> := 0; </a:t>
                      </a:r>
                      <a:r>
                        <a:rPr lang="en-SG" sz="1600" b="0" i="0" u="none" strike="noStrike" dirty="0" err="1">
                          <a:solidFill>
                            <a:srgbClr val="000000"/>
                          </a:solidFill>
                          <a:effectLst/>
                          <a:latin typeface="Arial" panose="020B0604020202020204" pitchFamily="34" charset="0"/>
                        </a:rPr>
                        <a:t>i</a:t>
                      </a:r>
                      <a:r>
                        <a:rPr lang="en-SG" sz="1600" b="0" i="0" u="none" strike="noStrike" dirty="0">
                          <a:solidFill>
                            <a:srgbClr val="000000"/>
                          </a:solidFill>
                          <a:effectLst/>
                          <a:latin typeface="Arial" panose="020B0604020202020204" pitchFamily="34" charset="0"/>
                        </a:rPr>
                        <a:t> &lt; 10; </a:t>
                      </a:r>
                      <a:r>
                        <a:rPr lang="en-SG" sz="1600" b="0" i="0" u="none" strike="noStrike" dirty="0" err="1">
                          <a:solidFill>
                            <a:srgbClr val="000000"/>
                          </a:solidFill>
                          <a:effectLst/>
                          <a:latin typeface="Arial" panose="020B0604020202020204" pitchFamily="34" charset="0"/>
                        </a:rPr>
                        <a:t>i</a:t>
                      </a:r>
                      <a:r>
                        <a:rPr lang="en-SG" sz="1600" b="0" i="0"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0" u="none" strike="noStrike" dirty="0">
                          <a:solidFill>
                            <a:srgbClr val="000000"/>
                          </a:solidFill>
                          <a:effectLst/>
                          <a:latin typeface="Arial" panose="020B0604020202020204" pitchFamily="34" charset="0"/>
                        </a:rPr>
                        <a:t>        defer </a:t>
                      </a:r>
                      <a:r>
                        <a:rPr lang="en-SG" sz="1600" b="0" i="0" u="none" strike="noStrike" dirty="0" err="1">
                          <a:solidFill>
                            <a:srgbClr val="000000"/>
                          </a:solidFill>
                          <a:effectLst/>
                          <a:latin typeface="Arial" panose="020B0604020202020204" pitchFamily="34" charset="0"/>
                        </a:rPr>
                        <a:t>fmt.Println</a:t>
                      </a:r>
                      <a:r>
                        <a:rPr lang="en-SG" sz="1600" b="0" i="0" u="none" strike="noStrike" dirty="0">
                          <a:solidFill>
                            <a:srgbClr val="000000"/>
                          </a:solidFill>
                          <a:effectLst/>
                          <a:latin typeface="Arial" panose="020B0604020202020204" pitchFamily="34" charset="0"/>
                        </a:rPr>
                        <a:t>(</a:t>
                      </a:r>
                      <a:r>
                        <a:rPr lang="en-SG" sz="1600" b="0" i="0" u="none" strike="noStrike" dirty="0" err="1">
                          <a:solidFill>
                            <a:srgbClr val="000000"/>
                          </a:solidFill>
                          <a:effectLst/>
                          <a:latin typeface="Arial" panose="020B0604020202020204" pitchFamily="34" charset="0"/>
                        </a:rPr>
                        <a:t>i</a:t>
                      </a:r>
                      <a:r>
                        <a:rPr lang="en-SG" sz="1600" b="0" i="0"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600" b="0" i="0"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0" u="none" strike="noStrike" dirty="0">
                          <a:solidFill>
                            <a:srgbClr val="000000"/>
                          </a:solidFill>
                          <a:effectLst/>
                          <a:latin typeface="Arial" panose="020B0604020202020204" pitchFamily="34" charset="0"/>
                        </a:rPr>
                        <a:t>    </a:t>
                      </a:r>
                      <a:r>
                        <a:rPr lang="en-SG" sz="1600" b="0" i="0" u="none" strike="noStrike" dirty="0" err="1">
                          <a:solidFill>
                            <a:srgbClr val="000000"/>
                          </a:solidFill>
                          <a:effectLst/>
                          <a:latin typeface="Arial" panose="020B0604020202020204" pitchFamily="34" charset="0"/>
                        </a:rPr>
                        <a:t>fmt.Println</a:t>
                      </a:r>
                      <a:r>
                        <a:rPr lang="en-SG" sz="1600" b="0" i="0" u="none" strike="noStrike" dirty="0">
                          <a:solidFill>
                            <a:srgbClr val="000000"/>
                          </a:solidFill>
                          <a:effectLst/>
                          <a:latin typeface="Arial" panose="020B0604020202020204" pitchFamily="34" charset="0"/>
                        </a:rPr>
                        <a:t>("Starting countdown")</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259807023"/>
                  </a:ext>
                </a:extLst>
              </a:tr>
            </a:tbl>
          </a:graphicData>
        </a:graphic>
      </p:graphicFrame>
    </p:spTree>
    <p:extLst>
      <p:ext uri="{BB962C8B-B14F-4D97-AF65-F5344CB8AC3E}">
        <p14:creationId xmlns:p14="http://schemas.microsoft.com/office/powerpoint/2010/main" val="780683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52B7-1C42-3FCB-377F-EF325CAD9504}"/>
              </a:ext>
            </a:extLst>
          </p:cNvPr>
          <p:cNvSpPr>
            <a:spLocks noGrp="1"/>
          </p:cNvSpPr>
          <p:nvPr>
            <p:ph type="title"/>
          </p:nvPr>
        </p:nvSpPr>
        <p:spPr/>
        <p:txBody>
          <a:bodyPr/>
          <a:lstStyle/>
          <a:p>
            <a:r>
              <a:rPr lang="en-US"/>
              <a:t>Method</a:t>
            </a:r>
            <a:endParaRPr lang="en-US" dirty="0"/>
          </a:p>
        </p:txBody>
      </p:sp>
      <p:sp>
        <p:nvSpPr>
          <p:cNvPr id="3" name="Content Placeholder 2">
            <a:extLst>
              <a:ext uri="{FF2B5EF4-FFF2-40B4-BE49-F238E27FC236}">
                <a16:creationId xmlns:a16="http://schemas.microsoft.com/office/drawing/2014/main" id="{EFCD767A-4922-C613-DF7F-36AC3FF96C74}"/>
              </a:ext>
            </a:extLst>
          </p:cNvPr>
          <p:cNvSpPr>
            <a:spLocks noGrp="1"/>
          </p:cNvSpPr>
          <p:nvPr>
            <p:ph idx="1"/>
          </p:nvPr>
        </p:nvSpPr>
        <p:spPr>
          <a:xfrm>
            <a:off x="1115568" y="2035629"/>
            <a:ext cx="10168127" cy="1504495"/>
          </a:xfrm>
        </p:spPr>
        <p:txBody>
          <a:bodyPr/>
          <a:lstStyle/>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When a </a:t>
            </a:r>
            <a:r>
              <a:rPr lang="en-SG" sz="2400" b="0" i="0" u="none" strike="noStrike" dirty="0" err="1">
                <a:solidFill>
                  <a:srgbClr val="000000"/>
                </a:solidFill>
                <a:effectLst/>
                <a:latin typeface="Arial" panose="020B0604020202020204" pitchFamily="34" charset="0"/>
              </a:rPr>
              <a:t>func</a:t>
            </a:r>
            <a:r>
              <a:rPr lang="en-SG" sz="2400" b="0" i="0" u="none" strike="noStrike" dirty="0">
                <a:solidFill>
                  <a:srgbClr val="000000"/>
                </a:solidFill>
                <a:effectLst/>
                <a:latin typeface="Arial" panose="020B0604020202020204" pitchFamily="34" charset="0"/>
              </a:rPr>
              <a:t> is attached to a type, it becomes a method of that type.</a:t>
            </a:r>
          </a:p>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Can be called through that type using the “dot” notation.</a:t>
            </a:r>
          </a:p>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Make use of the “receiver” of </a:t>
            </a:r>
            <a:r>
              <a:rPr lang="en-SG" sz="2400" b="0" i="0" u="none" strike="noStrike" dirty="0" err="1">
                <a:solidFill>
                  <a:srgbClr val="000000"/>
                </a:solidFill>
                <a:effectLst/>
                <a:latin typeface="Arial" panose="020B0604020202020204" pitchFamily="34" charset="0"/>
              </a:rPr>
              <a:t>func</a:t>
            </a:r>
            <a:r>
              <a:rPr lang="en-SG" sz="2400" b="0" i="0" u="none" strike="noStrike" dirty="0">
                <a:solidFill>
                  <a:srgbClr val="000000"/>
                </a:solidFill>
                <a:effectLst/>
                <a:latin typeface="Arial" panose="020B0604020202020204" pitchFamily="34" charset="0"/>
              </a:rPr>
              <a:t> syntax</a:t>
            </a:r>
          </a:p>
          <a:p>
            <a:endParaRPr lang="en-US" dirty="0"/>
          </a:p>
        </p:txBody>
      </p:sp>
      <p:sp>
        <p:nvSpPr>
          <p:cNvPr id="4" name="Footer Placeholder 3">
            <a:extLst>
              <a:ext uri="{FF2B5EF4-FFF2-40B4-BE49-F238E27FC236}">
                <a16:creationId xmlns:a16="http://schemas.microsoft.com/office/drawing/2014/main" id="{93E22B0F-B073-6428-D350-59D3AEE5D368}"/>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8EBEE6E7-8D0F-4813-C1CC-772B50A3F01B}"/>
              </a:ext>
            </a:extLst>
          </p:cNvPr>
          <p:cNvSpPr>
            <a:spLocks noGrp="1"/>
          </p:cNvSpPr>
          <p:nvPr>
            <p:ph type="sldNum" sz="quarter" idx="12"/>
          </p:nvPr>
        </p:nvSpPr>
        <p:spPr/>
        <p:txBody>
          <a:bodyPr/>
          <a:lstStyle/>
          <a:p>
            <a:fld id="{B2DC25EE-239B-4C5F-AAD1-255A7D5F1EE2}" type="slidenum">
              <a:rPr lang="en-US" smtClean="0"/>
              <a:t>27</a:t>
            </a:fld>
            <a:endParaRPr lang="en-US"/>
          </a:p>
        </p:txBody>
      </p:sp>
      <p:graphicFrame>
        <p:nvGraphicFramePr>
          <p:cNvPr id="6" name="Table 5">
            <a:extLst>
              <a:ext uri="{FF2B5EF4-FFF2-40B4-BE49-F238E27FC236}">
                <a16:creationId xmlns:a16="http://schemas.microsoft.com/office/drawing/2014/main" id="{21CCF98A-7D87-2567-1EA7-8A64913C2B80}"/>
              </a:ext>
            </a:extLst>
          </p:cNvPr>
          <p:cNvGraphicFramePr>
            <a:graphicFrameLocks noGrp="1"/>
          </p:cNvGraphicFramePr>
          <p:nvPr/>
        </p:nvGraphicFramePr>
        <p:xfrm>
          <a:off x="7064120" y="4030027"/>
          <a:ext cx="4219575" cy="1836420"/>
        </p:xfrm>
        <a:graphic>
          <a:graphicData uri="http://schemas.openxmlformats.org/drawingml/2006/table">
            <a:tbl>
              <a:tblPr>
                <a:tableStyleId>{2D5ABB26-0587-4C30-8999-92F81FD0307C}</a:tableStyleId>
              </a:tblPr>
              <a:tblGrid>
                <a:gridCol w="4219575">
                  <a:extLst>
                    <a:ext uri="{9D8B030D-6E8A-4147-A177-3AD203B41FA5}">
                      <a16:colId xmlns:a16="http://schemas.microsoft.com/office/drawing/2014/main" val="1086762248"/>
                    </a:ext>
                  </a:extLst>
                </a:gridCol>
              </a:tblGrid>
              <a:tr h="381000">
                <a:tc>
                  <a:txBody>
                    <a:bodyPr/>
                    <a:lstStyle/>
                    <a:p>
                      <a:pPr rtl="0" fontAlgn="t">
                        <a:spcBef>
                          <a:spcPts val="0"/>
                        </a:spcBef>
                        <a:spcAft>
                          <a:spcPts val="0"/>
                        </a:spcAft>
                      </a:pPr>
                      <a:r>
                        <a:rPr lang="en-SG" sz="1800" b="0" u="none" strike="noStrike" dirty="0">
                          <a:solidFill>
                            <a:srgbClr val="000000"/>
                          </a:solidFill>
                          <a:effectLst/>
                        </a:rPr>
                        <a:t>type </a:t>
                      </a:r>
                      <a:r>
                        <a:rPr lang="en-SG" sz="1800" b="0" u="none" strike="noStrike" dirty="0" err="1">
                          <a:solidFill>
                            <a:srgbClr val="000000"/>
                          </a:solidFill>
                          <a:effectLst/>
                        </a:rPr>
                        <a:t>totalCost</a:t>
                      </a:r>
                      <a:r>
                        <a:rPr lang="en-SG" sz="1800" b="0" u="none" strike="noStrike" dirty="0">
                          <a:solidFill>
                            <a:srgbClr val="000000"/>
                          </a:solidFill>
                          <a:effectLst/>
                        </a:rPr>
                        <a:t> float64</a:t>
                      </a:r>
                      <a:endParaRPr lang="en-SG" dirty="0">
                        <a:effectLst/>
                      </a:endParaRPr>
                    </a:p>
                    <a:p>
                      <a:pPr rtl="0" fontAlgn="t">
                        <a:spcBef>
                          <a:spcPts val="0"/>
                        </a:spcBef>
                        <a:spcAft>
                          <a:spcPts val="0"/>
                        </a:spcAft>
                      </a:pPr>
                      <a:br>
                        <a:rPr lang="en-SG" dirty="0">
                          <a:effectLst/>
                        </a:rPr>
                      </a:br>
                      <a:r>
                        <a:rPr lang="en-SG" sz="1800" b="0" u="none" strike="noStrike" dirty="0" err="1">
                          <a:solidFill>
                            <a:srgbClr val="000000"/>
                          </a:solidFill>
                          <a:effectLst/>
                        </a:rPr>
                        <a:t>func</a:t>
                      </a:r>
                      <a:r>
                        <a:rPr lang="en-SG" sz="1800" b="0" u="none" strike="noStrike" dirty="0">
                          <a:solidFill>
                            <a:srgbClr val="000000"/>
                          </a:solidFill>
                          <a:effectLst/>
                        </a:rPr>
                        <a:t> (</a:t>
                      </a:r>
                      <a:r>
                        <a:rPr lang="en-SG" sz="1800" b="0" u="none" strike="noStrike" dirty="0" err="1">
                          <a:solidFill>
                            <a:srgbClr val="000000"/>
                          </a:solidFill>
                          <a:effectLst/>
                        </a:rPr>
                        <a:t>tc</a:t>
                      </a:r>
                      <a:r>
                        <a:rPr lang="en-SG" sz="1800" b="0" u="none" strike="noStrike" dirty="0">
                          <a:solidFill>
                            <a:srgbClr val="000000"/>
                          </a:solidFill>
                          <a:effectLst/>
                        </a:rPr>
                        <a:t> </a:t>
                      </a:r>
                      <a:r>
                        <a:rPr lang="en-SG" sz="1800" b="0" u="none" strike="noStrike" dirty="0" err="1">
                          <a:solidFill>
                            <a:srgbClr val="000000"/>
                          </a:solidFill>
                          <a:effectLst/>
                        </a:rPr>
                        <a:t>totalCost</a:t>
                      </a:r>
                      <a:r>
                        <a:rPr lang="en-SG" sz="1800" b="0" u="none" strike="noStrike" dirty="0">
                          <a:solidFill>
                            <a:srgbClr val="000000"/>
                          </a:solidFill>
                          <a:effectLst/>
                        </a:rPr>
                        <a:t>) Total() float64 {</a:t>
                      </a:r>
                      <a:endParaRPr lang="en-SG" dirty="0">
                        <a:effectLst/>
                      </a:endParaRPr>
                    </a:p>
                    <a:p>
                      <a:pPr rtl="0" fontAlgn="t">
                        <a:spcBef>
                          <a:spcPts val="0"/>
                        </a:spcBef>
                        <a:spcAft>
                          <a:spcPts val="0"/>
                        </a:spcAft>
                      </a:pPr>
                      <a:r>
                        <a:rPr lang="en-SG" sz="1800" b="0" u="none" strike="noStrike" dirty="0">
                          <a:solidFill>
                            <a:srgbClr val="000000"/>
                          </a:solidFill>
                          <a:effectLst/>
                        </a:rPr>
                        <a:t>               </a:t>
                      </a:r>
                      <a:r>
                        <a:rPr lang="en-SG" sz="1800" b="0" u="none" strike="noStrike" dirty="0" err="1">
                          <a:solidFill>
                            <a:srgbClr val="000000"/>
                          </a:solidFill>
                          <a:effectLst/>
                        </a:rPr>
                        <a:t>tc</a:t>
                      </a:r>
                      <a:r>
                        <a:rPr lang="en-SG" sz="1800" b="0" u="none" strike="noStrike" dirty="0">
                          <a:solidFill>
                            <a:srgbClr val="000000"/>
                          </a:solidFill>
                          <a:effectLst/>
                        </a:rPr>
                        <a:t>  = </a:t>
                      </a:r>
                      <a:r>
                        <a:rPr lang="en-SG" sz="1800" b="0" u="none" strike="noStrike" dirty="0" err="1">
                          <a:solidFill>
                            <a:srgbClr val="000000"/>
                          </a:solidFill>
                          <a:effectLst/>
                        </a:rPr>
                        <a:t>tc</a:t>
                      </a:r>
                      <a:r>
                        <a:rPr lang="en-SG" sz="1800" b="0" u="none" strike="noStrike" dirty="0">
                          <a:solidFill>
                            <a:srgbClr val="000000"/>
                          </a:solidFill>
                          <a:effectLst/>
                        </a:rPr>
                        <a:t> + </a:t>
                      </a:r>
                      <a:r>
                        <a:rPr lang="en-SG" sz="1800" b="0" u="none" strike="noStrike" dirty="0" err="1">
                          <a:solidFill>
                            <a:srgbClr val="000000"/>
                          </a:solidFill>
                          <a:effectLst/>
                        </a:rPr>
                        <a:t>tc</a:t>
                      </a:r>
                      <a:r>
                        <a:rPr lang="en-SG" sz="1800" b="0" u="none" strike="noStrike" dirty="0">
                          <a:solidFill>
                            <a:srgbClr val="000000"/>
                          </a:solidFill>
                          <a:effectLst/>
                        </a:rPr>
                        <a:t> * 0.07</a:t>
                      </a:r>
                      <a:endParaRPr lang="en-SG" dirty="0">
                        <a:effectLst/>
                      </a:endParaRPr>
                    </a:p>
                    <a:p>
                      <a:pPr rtl="0" fontAlgn="t">
                        <a:spcBef>
                          <a:spcPts val="0"/>
                        </a:spcBef>
                        <a:spcAft>
                          <a:spcPts val="0"/>
                        </a:spcAft>
                      </a:pPr>
                      <a:r>
                        <a:rPr lang="en-SG" sz="1800" b="0" u="none" strike="noStrike" dirty="0">
                          <a:solidFill>
                            <a:srgbClr val="000000"/>
                          </a:solidFill>
                          <a:effectLst/>
                        </a:rPr>
                        <a:t>              return float64(</a:t>
                      </a:r>
                      <a:r>
                        <a:rPr lang="en-SG" sz="1800" b="0" u="none" strike="noStrike" dirty="0" err="1">
                          <a:solidFill>
                            <a:srgbClr val="000000"/>
                          </a:solidFill>
                          <a:effectLst/>
                        </a:rPr>
                        <a:t>tc</a:t>
                      </a:r>
                      <a:r>
                        <a:rPr lang="en-SG" sz="1800" b="0" u="none" strike="noStrike" dirty="0">
                          <a:solidFill>
                            <a:srgbClr val="000000"/>
                          </a:solidFill>
                          <a:effectLst/>
                        </a:rPr>
                        <a:t>)</a:t>
                      </a:r>
                      <a:endParaRPr lang="en-SG" dirty="0">
                        <a:effectLst/>
                      </a:endParaRPr>
                    </a:p>
                    <a:p>
                      <a:pPr rtl="0" fontAlgn="t">
                        <a:spcBef>
                          <a:spcPts val="0"/>
                        </a:spcBef>
                        <a:spcAft>
                          <a:spcPts val="0"/>
                        </a:spcAft>
                      </a:pPr>
                      <a:r>
                        <a:rPr lang="en-SG" sz="1800" b="0" u="none" strike="noStrike" dirty="0">
                          <a:solidFill>
                            <a:srgbClr val="000000"/>
                          </a:solidFill>
                          <a:effectLst/>
                        </a:rPr>
                        <a:t>}</a:t>
                      </a:r>
                      <a:endParaRPr lang="en-SG"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5832039"/>
                  </a:ext>
                </a:extLst>
              </a:tr>
            </a:tbl>
          </a:graphicData>
        </a:graphic>
      </p:graphicFrame>
      <p:sp>
        <p:nvSpPr>
          <p:cNvPr id="7" name="Rectangle 1">
            <a:extLst>
              <a:ext uri="{FF2B5EF4-FFF2-40B4-BE49-F238E27FC236}">
                <a16:creationId xmlns:a16="http://schemas.microsoft.com/office/drawing/2014/main" id="{7F1A7E88-AB67-6510-EBF3-E0E740DAFD99}"/>
              </a:ext>
            </a:extLst>
          </p:cNvPr>
          <p:cNvSpPr>
            <a:spLocks noChangeArrowheads="1"/>
          </p:cNvSpPr>
          <p:nvPr/>
        </p:nvSpPr>
        <p:spPr bwMode="auto">
          <a:xfrm>
            <a:off x="3986213" y="3082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ounded Rectangle 7">
            <a:extLst>
              <a:ext uri="{FF2B5EF4-FFF2-40B4-BE49-F238E27FC236}">
                <a16:creationId xmlns:a16="http://schemas.microsoft.com/office/drawing/2014/main" id="{A4BBCFBF-D261-236B-B729-6B22BC8A075C}"/>
              </a:ext>
            </a:extLst>
          </p:cNvPr>
          <p:cNvSpPr/>
          <p:nvPr/>
        </p:nvSpPr>
        <p:spPr>
          <a:xfrm>
            <a:off x="7620000" y="4651325"/>
            <a:ext cx="1415143" cy="381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E4C95905-BB51-55EE-B363-AD8A090FDC1D}"/>
              </a:ext>
            </a:extLst>
          </p:cNvPr>
          <p:cNvSpPr/>
          <p:nvPr/>
        </p:nvSpPr>
        <p:spPr>
          <a:xfrm>
            <a:off x="7077372" y="4099136"/>
            <a:ext cx="1589550" cy="381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42085D7A-BFAC-152B-7512-E157AD0B7E5A}"/>
              </a:ext>
            </a:extLst>
          </p:cNvPr>
          <p:cNvCxnSpPr>
            <a:stCxn id="9" idx="1"/>
          </p:cNvCxnSpPr>
          <p:nvPr/>
        </p:nvCxnSpPr>
        <p:spPr>
          <a:xfrm flipH="1">
            <a:off x="5632174" y="4289636"/>
            <a:ext cx="1445198" cy="1905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E0756EB-6434-2523-128F-71A5C1943E9E}"/>
              </a:ext>
            </a:extLst>
          </p:cNvPr>
          <p:cNvCxnSpPr>
            <a:cxnSpLocks/>
          </p:cNvCxnSpPr>
          <p:nvPr/>
        </p:nvCxnSpPr>
        <p:spPr>
          <a:xfrm flipH="1" flipV="1">
            <a:off x="5632174" y="4480136"/>
            <a:ext cx="1987826" cy="2548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F39563-30C6-4818-BC7A-862E95DE5BAA}"/>
              </a:ext>
            </a:extLst>
          </p:cNvPr>
          <p:cNvSpPr txBox="1"/>
          <p:nvPr/>
        </p:nvSpPr>
        <p:spPr>
          <a:xfrm>
            <a:off x="1968478" y="4156970"/>
            <a:ext cx="3565303" cy="646331"/>
          </a:xfrm>
          <a:prstGeom prst="rect">
            <a:avLst/>
          </a:prstGeom>
          <a:noFill/>
        </p:spPr>
        <p:txBody>
          <a:bodyPr wrap="square" rtlCol="0">
            <a:spAutoFit/>
          </a:bodyPr>
          <a:lstStyle/>
          <a:p>
            <a:r>
              <a:rPr lang="en-US" dirty="0"/>
              <a:t>Method linked to type </a:t>
            </a:r>
            <a:r>
              <a:rPr lang="en-US" dirty="0" err="1"/>
              <a:t>totalCost</a:t>
            </a:r>
            <a:r>
              <a:rPr lang="en-US" dirty="0"/>
              <a:t> using </a:t>
            </a:r>
            <a:r>
              <a:rPr lang="en-US" dirty="0" err="1"/>
              <a:t>tc</a:t>
            </a:r>
            <a:endParaRPr lang="en-US" dirty="0"/>
          </a:p>
        </p:txBody>
      </p:sp>
    </p:spTree>
    <p:extLst>
      <p:ext uri="{BB962C8B-B14F-4D97-AF65-F5344CB8AC3E}">
        <p14:creationId xmlns:p14="http://schemas.microsoft.com/office/powerpoint/2010/main" val="2401686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3DAA-CF38-C65A-7719-A8496F7D3CDB}"/>
              </a:ext>
            </a:extLst>
          </p:cNvPr>
          <p:cNvSpPr>
            <a:spLocks noGrp="1"/>
          </p:cNvSpPr>
          <p:nvPr>
            <p:ph type="title"/>
          </p:nvPr>
        </p:nvSpPr>
        <p:spPr/>
        <p:txBody>
          <a:bodyPr/>
          <a:lstStyle/>
          <a:p>
            <a:r>
              <a:rPr lang="en-US"/>
              <a:t>Method</a:t>
            </a:r>
            <a:endParaRPr lang="en-US" dirty="0"/>
          </a:p>
        </p:txBody>
      </p:sp>
      <p:sp>
        <p:nvSpPr>
          <p:cNvPr id="3" name="Content Placeholder 2">
            <a:extLst>
              <a:ext uri="{FF2B5EF4-FFF2-40B4-BE49-F238E27FC236}">
                <a16:creationId xmlns:a16="http://schemas.microsoft.com/office/drawing/2014/main" id="{15A18D71-9DF3-5D6D-793F-579FD2703F8F}"/>
              </a:ext>
            </a:extLst>
          </p:cNvPr>
          <p:cNvSpPr>
            <a:spLocks noGrp="1"/>
          </p:cNvSpPr>
          <p:nvPr>
            <p:ph idx="1"/>
          </p:nvPr>
        </p:nvSpPr>
        <p:spPr>
          <a:xfrm>
            <a:off x="1115568" y="2478024"/>
            <a:ext cx="4114800" cy="3694176"/>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Value receiver</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Value of </a:t>
            </a:r>
            <a:r>
              <a:rPr lang="en-SG" sz="1800" b="0" i="0" u="none" strike="noStrike" dirty="0" err="1">
                <a:solidFill>
                  <a:srgbClr val="000000"/>
                </a:solidFill>
                <a:effectLst/>
                <a:latin typeface="Arial" panose="020B0604020202020204" pitchFamily="34" charset="0"/>
              </a:rPr>
              <a:t>totalCost</a:t>
            </a:r>
            <a:r>
              <a:rPr lang="en-SG" sz="1800" b="0" i="0" u="none" strike="noStrike" dirty="0">
                <a:solidFill>
                  <a:srgbClr val="000000"/>
                </a:solidFill>
                <a:effectLst/>
                <a:latin typeface="Arial" panose="020B0604020202020204" pitchFamily="34" charset="0"/>
              </a:rPr>
              <a:t> is copied and passed to the method.</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Does not change.</a:t>
            </a:r>
          </a:p>
          <a:p>
            <a:endParaRPr lang="en-US" dirty="0"/>
          </a:p>
        </p:txBody>
      </p:sp>
      <p:sp>
        <p:nvSpPr>
          <p:cNvPr id="4" name="Footer Placeholder 3">
            <a:extLst>
              <a:ext uri="{FF2B5EF4-FFF2-40B4-BE49-F238E27FC236}">
                <a16:creationId xmlns:a16="http://schemas.microsoft.com/office/drawing/2014/main" id="{7F5BA07D-D614-FA24-0A75-0BABBB330C0C}"/>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47E40EF0-3CE2-DD63-9B4D-569A786DF031}"/>
              </a:ext>
            </a:extLst>
          </p:cNvPr>
          <p:cNvSpPr>
            <a:spLocks noGrp="1"/>
          </p:cNvSpPr>
          <p:nvPr>
            <p:ph type="sldNum" sz="quarter" idx="12"/>
          </p:nvPr>
        </p:nvSpPr>
        <p:spPr/>
        <p:txBody>
          <a:bodyPr/>
          <a:lstStyle/>
          <a:p>
            <a:fld id="{B2DC25EE-239B-4C5F-AAD1-255A7D5F1EE2}" type="slidenum">
              <a:rPr lang="en-US" smtClean="0"/>
              <a:t>28</a:t>
            </a:fld>
            <a:endParaRPr lang="en-US"/>
          </a:p>
        </p:txBody>
      </p:sp>
      <p:graphicFrame>
        <p:nvGraphicFramePr>
          <p:cNvPr id="6" name="Table 5">
            <a:extLst>
              <a:ext uri="{FF2B5EF4-FFF2-40B4-BE49-F238E27FC236}">
                <a16:creationId xmlns:a16="http://schemas.microsoft.com/office/drawing/2014/main" id="{07A36ABE-BAA3-A344-2F62-5588A2CB4A02}"/>
              </a:ext>
            </a:extLst>
          </p:cNvPr>
          <p:cNvGraphicFramePr>
            <a:graphicFrameLocks noGrp="1"/>
          </p:cNvGraphicFramePr>
          <p:nvPr>
            <p:extLst>
              <p:ext uri="{D42A27DB-BD31-4B8C-83A1-F6EECF244321}">
                <p14:modId xmlns:p14="http://schemas.microsoft.com/office/powerpoint/2010/main" val="2193604725"/>
              </p:ext>
            </p:extLst>
          </p:nvPr>
        </p:nvGraphicFramePr>
        <p:xfrm>
          <a:off x="5753100" y="2213883"/>
          <a:ext cx="3717471" cy="4008120"/>
        </p:xfrm>
        <a:graphic>
          <a:graphicData uri="http://schemas.openxmlformats.org/drawingml/2006/table">
            <a:tbl>
              <a:tblPr/>
              <a:tblGrid>
                <a:gridCol w="3717471">
                  <a:extLst>
                    <a:ext uri="{9D8B030D-6E8A-4147-A177-3AD203B41FA5}">
                      <a16:colId xmlns:a16="http://schemas.microsoft.com/office/drawing/2014/main" val="1176798927"/>
                    </a:ext>
                  </a:extLst>
                </a:gridCol>
              </a:tblGrid>
              <a:tr h="371475">
                <a:tc>
                  <a:txBody>
                    <a:bodyPr/>
                    <a:lstStyle/>
                    <a:p>
                      <a:pPr rtl="0" fontAlgn="t">
                        <a:spcBef>
                          <a:spcPts val="0"/>
                        </a:spcBef>
                        <a:spcAft>
                          <a:spcPts val="0"/>
                        </a:spcAft>
                      </a:pPr>
                      <a:r>
                        <a:rPr lang="en-SG" sz="1800" b="0" i="1" u="none" strike="noStrike" dirty="0">
                          <a:solidFill>
                            <a:srgbClr val="000000"/>
                          </a:solidFill>
                          <a:effectLst/>
                          <a:latin typeface="Arial" panose="020B0604020202020204" pitchFamily="34" charset="0"/>
                        </a:rPr>
                        <a:t>type </a:t>
                      </a:r>
                      <a:r>
                        <a:rPr lang="en-SG" sz="1800" b="0" i="1" u="none" strike="noStrike" dirty="0" err="1">
                          <a:solidFill>
                            <a:srgbClr val="000000"/>
                          </a:solidFill>
                          <a:effectLst/>
                          <a:latin typeface="Arial" panose="020B0604020202020204" pitchFamily="34" charset="0"/>
                        </a:rPr>
                        <a:t>totalCost</a:t>
                      </a:r>
                      <a:r>
                        <a:rPr lang="en-SG" sz="1800" b="0" i="1" u="none" strike="noStrike" dirty="0">
                          <a:solidFill>
                            <a:srgbClr val="000000"/>
                          </a:solidFill>
                          <a:effectLst/>
                          <a:latin typeface="Arial" panose="020B0604020202020204" pitchFamily="34" charset="0"/>
                        </a:rPr>
                        <a:t> float64</a:t>
                      </a:r>
                      <a:endParaRPr lang="en-SG" sz="2000" dirty="0">
                        <a:effectLst/>
                      </a:endParaRPr>
                    </a:p>
                    <a:p>
                      <a:pPr rtl="0" fontAlgn="t">
                        <a:spcBef>
                          <a:spcPts val="0"/>
                        </a:spcBef>
                        <a:spcAft>
                          <a:spcPts val="0"/>
                        </a:spcAft>
                      </a:pPr>
                      <a:br>
                        <a:rPr lang="en-SG" sz="2000" dirty="0">
                          <a:effectLst/>
                        </a:rPr>
                      </a:b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tc</a:t>
                      </a: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totalCost</a:t>
                      </a:r>
                      <a:r>
                        <a:rPr lang="en-SG" sz="1800" b="0" i="1" u="none" strike="noStrike" dirty="0">
                          <a:solidFill>
                            <a:srgbClr val="000000"/>
                          </a:solidFill>
                          <a:effectLst/>
                          <a:latin typeface="Arial" panose="020B0604020202020204" pitchFamily="34" charset="0"/>
                        </a:rPr>
                        <a:t>) Total() float64 {</a:t>
                      </a:r>
                      <a:endParaRPr lang="en-SG" sz="2000" dirty="0">
                        <a:effectLst/>
                      </a:endParaRPr>
                    </a:p>
                    <a:p>
                      <a:pPr marL="457200" rtl="0" fontAlgn="t">
                        <a:spcBef>
                          <a:spcPts val="0"/>
                        </a:spcBef>
                        <a:spcAft>
                          <a:spcPts val="0"/>
                        </a:spcAft>
                      </a:pPr>
                      <a:r>
                        <a:rPr lang="en-SG" sz="1800" b="0" i="1" u="none" strike="noStrike" dirty="0" err="1">
                          <a:solidFill>
                            <a:srgbClr val="000000"/>
                          </a:solidFill>
                          <a:effectLst/>
                          <a:latin typeface="Arial" panose="020B0604020202020204" pitchFamily="34" charset="0"/>
                        </a:rPr>
                        <a:t>tc</a:t>
                      </a:r>
                      <a:r>
                        <a:rPr lang="en-SG" sz="1800" b="0" i="1" u="none" strike="noStrike" dirty="0">
                          <a:solidFill>
                            <a:srgbClr val="000000"/>
                          </a:solidFill>
                          <a:effectLst/>
                          <a:latin typeface="Arial" panose="020B0604020202020204" pitchFamily="34" charset="0"/>
                        </a:rPr>
                        <a:t>  = </a:t>
                      </a:r>
                      <a:r>
                        <a:rPr lang="en-SG" sz="1800" b="0" i="1" u="none" strike="noStrike" dirty="0" err="1">
                          <a:solidFill>
                            <a:srgbClr val="000000"/>
                          </a:solidFill>
                          <a:effectLst/>
                          <a:latin typeface="Arial" panose="020B0604020202020204" pitchFamily="34" charset="0"/>
                        </a:rPr>
                        <a:t>tc</a:t>
                      </a:r>
                      <a:r>
                        <a:rPr lang="en-SG" sz="1800" b="0" i="1" u="none" strike="noStrike" dirty="0">
                          <a:solidFill>
                            <a:srgbClr val="000000"/>
                          </a:solidFill>
                          <a:effectLst/>
                          <a:latin typeface="Arial" panose="020B0604020202020204" pitchFamily="34" charset="0"/>
                        </a:rPr>
                        <a:t> + </a:t>
                      </a:r>
                      <a:r>
                        <a:rPr lang="en-SG" sz="1800" b="0" i="1" u="none" strike="noStrike" dirty="0" err="1">
                          <a:solidFill>
                            <a:srgbClr val="000000"/>
                          </a:solidFill>
                          <a:effectLst/>
                          <a:latin typeface="Arial" panose="020B0604020202020204" pitchFamily="34" charset="0"/>
                        </a:rPr>
                        <a:t>tc</a:t>
                      </a:r>
                      <a:r>
                        <a:rPr lang="en-SG" sz="1800" b="0" i="1" u="none" strike="noStrike" dirty="0">
                          <a:solidFill>
                            <a:srgbClr val="000000"/>
                          </a:solidFill>
                          <a:effectLst/>
                          <a:latin typeface="Arial" panose="020B0604020202020204" pitchFamily="34" charset="0"/>
                        </a:rPr>
                        <a:t> * 0.07</a:t>
                      </a:r>
                      <a:endParaRPr lang="en-SG" sz="2000" dirty="0">
                        <a:effectLst/>
                      </a:endParaRPr>
                    </a:p>
                    <a:p>
                      <a:pPr marL="457200" rtl="0" fontAlgn="t">
                        <a:spcBef>
                          <a:spcPts val="0"/>
                        </a:spcBef>
                        <a:spcAft>
                          <a:spcPts val="0"/>
                        </a:spcAft>
                      </a:pPr>
                      <a:r>
                        <a:rPr lang="en-SG" sz="1800" b="0" i="1" u="none" strike="noStrike" dirty="0">
                          <a:solidFill>
                            <a:srgbClr val="000000"/>
                          </a:solidFill>
                          <a:effectLst/>
                          <a:latin typeface="Arial" panose="020B0604020202020204" pitchFamily="34" charset="0"/>
                        </a:rPr>
                        <a:t>return float64(</a:t>
                      </a:r>
                      <a:r>
                        <a:rPr lang="en-SG" sz="1800" b="0" i="1" u="none" strike="noStrike" dirty="0" err="1">
                          <a:solidFill>
                            <a:srgbClr val="000000"/>
                          </a:solidFill>
                          <a:effectLst/>
                          <a:latin typeface="Arial" panose="020B0604020202020204" pitchFamily="34" charset="0"/>
                        </a:rPr>
                        <a:t>tc</a:t>
                      </a: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2000" dirty="0">
                          <a:effectLst/>
                        </a:rPr>
                      </a:b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main(){</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var </a:t>
                      </a:r>
                      <a:r>
                        <a:rPr lang="en-SG" sz="1800" b="0" i="1" u="none" strike="noStrike" dirty="0" err="1">
                          <a:solidFill>
                            <a:srgbClr val="000000"/>
                          </a:solidFill>
                          <a:effectLst/>
                          <a:latin typeface="Arial" panose="020B0604020202020204" pitchFamily="34" charset="0"/>
                        </a:rPr>
                        <a:t>tc</a:t>
                      </a: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totalCost</a:t>
                      </a:r>
                      <a:r>
                        <a:rPr lang="en-SG" sz="1800" b="0" i="1" u="none" strike="noStrike" dirty="0">
                          <a:solidFill>
                            <a:srgbClr val="000000"/>
                          </a:solidFill>
                          <a:effectLst/>
                          <a:latin typeface="Arial" panose="020B0604020202020204" pitchFamily="34" charset="0"/>
                        </a:rPr>
                        <a:t> = 1</a:t>
                      </a:r>
                      <a:endParaRPr lang="en-SG" sz="2000" dirty="0">
                        <a:effectLst/>
                      </a:endParaRPr>
                    </a:p>
                    <a:p>
                      <a:pPr marL="457200" rtl="0" fontAlgn="t">
                        <a:spcBef>
                          <a:spcPts val="0"/>
                        </a:spcBef>
                        <a:spcAft>
                          <a:spcPts val="0"/>
                        </a:spcAft>
                      </a:pP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a:t>
                      </a:r>
                      <a:r>
                        <a:rPr lang="en-SG" sz="1800" b="0" i="1" u="none" strike="noStrike" dirty="0" err="1">
                          <a:solidFill>
                            <a:srgbClr val="000000"/>
                          </a:solidFill>
                          <a:effectLst/>
                          <a:latin typeface="Arial" panose="020B0604020202020204" pitchFamily="34" charset="0"/>
                        </a:rPr>
                        <a:t>tc.Total</a:t>
                      </a:r>
                      <a:r>
                        <a:rPr lang="en-SG" sz="1800" b="0" i="1" u="none" strike="noStrike" dirty="0">
                          <a:solidFill>
                            <a:srgbClr val="000000"/>
                          </a:solidFill>
                          <a:effectLst/>
                          <a:latin typeface="Arial" panose="020B0604020202020204" pitchFamily="34" charset="0"/>
                        </a:rPr>
                        <a:t>())</a:t>
                      </a:r>
                      <a:endParaRPr lang="en-SG" sz="2000" dirty="0">
                        <a:effectLst/>
                      </a:endParaRPr>
                    </a:p>
                    <a:p>
                      <a:pPr marL="457200" rtl="0" fontAlgn="t">
                        <a:spcBef>
                          <a:spcPts val="0"/>
                        </a:spcBef>
                        <a:spcAft>
                          <a:spcPts val="0"/>
                        </a:spcAft>
                      </a:pP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a:t>
                      </a:r>
                      <a:r>
                        <a:rPr lang="en-SG" sz="1800" b="0" i="1" u="none" strike="noStrike" dirty="0" err="1">
                          <a:solidFill>
                            <a:srgbClr val="000000"/>
                          </a:solidFill>
                          <a:effectLst/>
                          <a:latin typeface="Arial" panose="020B0604020202020204" pitchFamily="34" charset="0"/>
                        </a:rPr>
                        <a:t>tc.Total</a:t>
                      </a:r>
                      <a:r>
                        <a:rPr lang="en-SG" sz="1800" b="0" i="1" u="none" strike="noStrike" dirty="0">
                          <a:solidFill>
                            <a:srgbClr val="000000"/>
                          </a:solidFill>
                          <a:effectLst/>
                          <a:latin typeface="Arial" panose="020B0604020202020204" pitchFamily="34" charset="0"/>
                        </a:rPr>
                        <a:t>())  </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0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491884103"/>
                  </a:ext>
                </a:extLst>
              </a:tr>
              <a:tr h="371475">
                <a:tc>
                  <a:txBody>
                    <a:bodyPr/>
                    <a:lstStyle/>
                    <a:p>
                      <a:pPr rtl="0" fontAlgn="t">
                        <a:spcBef>
                          <a:spcPts val="0"/>
                        </a:spcBef>
                        <a:spcAft>
                          <a:spcPts val="0"/>
                        </a:spcAft>
                      </a:pPr>
                      <a:r>
                        <a:rPr lang="en-SG" sz="1800" b="0" i="0" u="none" strike="noStrike" dirty="0">
                          <a:solidFill>
                            <a:srgbClr val="000000"/>
                          </a:solidFill>
                          <a:effectLst/>
                          <a:latin typeface="Arial" panose="020B0604020202020204" pitchFamily="34" charset="0"/>
                        </a:rPr>
                        <a:t>&gt;&gt;&gt; output : 1.07 1.07</a:t>
                      </a:r>
                      <a:endParaRPr lang="en-SG" sz="20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521165703"/>
                  </a:ext>
                </a:extLst>
              </a:tr>
            </a:tbl>
          </a:graphicData>
        </a:graphic>
      </p:graphicFrame>
      <p:sp>
        <p:nvSpPr>
          <p:cNvPr id="7" name="Rectangle 1">
            <a:extLst>
              <a:ext uri="{FF2B5EF4-FFF2-40B4-BE49-F238E27FC236}">
                <a16:creationId xmlns:a16="http://schemas.microsoft.com/office/drawing/2014/main" id="{908AEE7D-4B7A-2C61-AFFA-E3E53188F60B}"/>
              </a:ext>
            </a:extLst>
          </p:cNvPr>
          <p:cNvSpPr>
            <a:spLocks noChangeArrowheads="1"/>
          </p:cNvSpPr>
          <p:nvPr/>
        </p:nvSpPr>
        <p:spPr bwMode="auto">
          <a:xfrm>
            <a:off x="4329113" y="2195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6225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E2E9-8A52-83C4-3BEE-AFFEC91D507F}"/>
              </a:ext>
            </a:extLst>
          </p:cNvPr>
          <p:cNvSpPr>
            <a:spLocks noGrp="1"/>
          </p:cNvSpPr>
          <p:nvPr>
            <p:ph type="title"/>
          </p:nvPr>
        </p:nvSpPr>
        <p:spPr/>
        <p:txBody>
          <a:bodyPr/>
          <a:lstStyle/>
          <a:p>
            <a:r>
              <a:rPr lang="en-US"/>
              <a:t>Method</a:t>
            </a:r>
            <a:endParaRPr lang="en-US" dirty="0"/>
          </a:p>
        </p:txBody>
      </p:sp>
      <p:sp>
        <p:nvSpPr>
          <p:cNvPr id="3" name="Content Placeholder 2">
            <a:extLst>
              <a:ext uri="{FF2B5EF4-FFF2-40B4-BE49-F238E27FC236}">
                <a16:creationId xmlns:a16="http://schemas.microsoft.com/office/drawing/2014/main" id="{B102AF0A-8B86-6372-7CAA-9D460B4FB93C}"/>
              </a:ext>
            </a:extLst>
          </p:cNvPr>
          <p:cNvSpPr>
            <a:spLocks noGrp="1"/>
          </p:cNvSpPr>
          <p:nvPr>
            <p:ph idx="1"/>
          </p:nvPr>
        </p:nvSpPr>
        <p:spPr>
          <a:xfrm>
            <a:off x="995825" y="2064367"/>
            <a:ext cx="4251089" cy="3694176"/>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Pointer receiver</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Attaches the Total </a:t>
            </a:r>
            <a:r>
              <a:rPr lang="en-SG" sz="1800" b="0" i="0" u="none" strike="noStrike" dirty="0" err="1">
                <a:solidFill>
                  <a:srgbClr val="000000"/>
                </a:solidFill>
                <a:effectLst/>
                <a:latin typeface="Arial" panose="020B0604020202020204" pitchFamily="34" charset="0"/>
              </a:rPr>
              <a:t>func</a:t>
            </a:r>
            <a:r>
              <a:rPr lang="en-SG" sz="1800" b="0" i="0" u="none" strike="noStrike" dirty="0">
                <a:solidFill>
                  <a:srgbClr val="000000"/>
                </a:solidFill>
                <a:effectLst/>
                <a:latin typeface="Arial" panose="020B0604020202020204" pitchFamily="34" charset="0"/>
              </a:rPr>
              <a:t> to the </a:t>
            </a:r>
            <a:r>
              <a:rPr lang="en-SG" sz="1800" b="0" i="0" u="none" strike="noStrike" dirty="0" err="1">
                <a:solidFill>
                  <a:srgbClr val="000000"/>
                </a:solidFill>
                <a:effectLst/>
                <a:latin typeface="Arial" panose="020B0604020202020204" pitchFamily="34" charset="0"/>
              </a:rPr>
              <a:t>totalCost</a:t>
            </a:r>
            <a:r>
              <a:rPr lang="en-SG" sz="1800" b="0" i="0" u="none" strike="noStrike" dirty="0">
                <a:solidFill>
                  <a:srgbClr val="000000"/>
                </a:solidFill>
                <a:effectLst/>
                <a:latin typeface="Arial" panose="020B0604020202020204" pitchFamily="34" charset="0"/>
              </a:rPr>
              <a:t> pointer type</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Dereferencing the pointer to have access to the actual content with “ *type ”</a:t>
            </a:r>
          </a:p>
          <a:p>
            <a:endParaRPr lang="en-US" dirty="0"/>
          </a:p>
        </p:txBody>
      </p:sp>
      <p:sp>
        <p:nvSpPr>
          <p:cNvPr id="4" name="Footer Placeholder 3">
            <a:extLst>
              <a:ext uri="{FF2B5EF4-FFF2-40B4-BE49-F238E27FC236}">
                <a16:creationId xmlns:a16="http://schemas.microsoft.com/office/drawing/2014/main" id="{104C6E08-03C8-C317-E18B-937789F2898A}"/>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9A35B6B7-7FE3-1E15-8224-86B0D8AE951B}"/>
              </a:ext>
            </a:extLst>
          </p:cNvPr>
          <p:cNvSpPr>
            <a:spLocks noGrp="1"/>
          </p:cNvSpPr>
          <p:nvPr>
            <p:ph type="sldNum" sz="quarter" idx="12"/>
          </p:nvPr>
        </p:nvSpPr>
        <p:spPr/>
        <p:txBody>
          <a:bodyPr/>
          <a:lstStyle/>
          <a:p>
            <a:fld id="{B2DC25EE-239B-4C5F-AAD1-255A7D5F1EE2}" type="slidenum">
              <a:rPr lang="en-US" smtClean="0"/>
              <a:t>29</a:t>
            </a:fld>
            <a:endParaRPr lang="en-US"/>
          </a:p>
        </p:txBody>
      </p:sp>
      <p:graphicFrame>
        <p:nvGraphicFramePr>
          <p:cNvPr id="6" name="Table 5">
            <a:extLst>
              <a:ext uri="{FF2B5EF4-FFF2-40B4-BE49-F238E27FC236}">
                <a16:creationId xmlns:a16="http://schemas.microsoft.com/office/drawing/2014/main" id="{82C0F6A4-CEAF-07D7-A181-91AF4A4C95C5}"/>
              </a:ext>
            </a:extLst>
          </p:cNvPr>
          <p:cNvGraphicFramePr>
            <a:graphicFrameLocks noGrp="1"/>
          </p:cNvGraphicFramePr>
          <p:nvPr/>
        </p:nvGraphicFramePr>
        <p:xfrm>
          <a:off x="5791200" y="2201228"/>
          <a:ext cx="3897086" cy="4008120"/>
        </p:xfrm>
        <a:graphic>
          <a:graphicData uri="http://schemas.openxmlformats.org/drawingml/2006/table">
            <a:tbl>
              <a:tblPr/>
              <a:tblGrid>
                <a:gridCol w="3897086">
                  <a:extLst>
                    <a:ext uri="{9D8B030D-6E8A-4147-A177-3AD203B41FA5}">
                      <a16:colId xmlns:a16="http://schemas.microsoft.com/office/drawing/2014/main" val="2156754663"/>
                    </a:ext>
                  </a:extLst>
                </a:gridCol>
              </a:tblGrid>
              <a:tr h="371475">
                <a:tc>
                  <a:txBody>
                    <a:bodyPr/>
                    <a:lstStyle/>
                    <a:p>
                      <a:pPr rtl="0" fontAlgn="t">
                        <a:spcBef>
                          <a:spcPts val="0"/>
                        </a:spcBef>
                        <a:spcAft>
                          <a:spcPts val="0"/>
                        </a:spcAft>
                      </a:pPr>
                      <a:r>
                        <a:rPr lang="en-SG" sz="1800" b="0" i="1" u="none" strike="noStrike">
                          <a:solidFill>
                            <a:srgbClr val="000000"/>
                          </a:solidFill>
                          <a:effectLst/>
                          <a:latin typeface="Arial" panose="020B0604020202020204" pitchFamily="34" charset="0"/>
                        </a:rPr>
                        <a:t>type totalCost float64</a:t>
                      </a:r>
                      <a:endParaRPr lang="en-SG" sz="2000">
                        <a:effectLst/>
                      </a:endParaRPr>
                    </a:p>
                    <a:p>
                      <a:pPr rtl="0" fontAlgn="t">
                        <a:spcBef>
                          <a:spcPts val="0"/>
                        </a:spcBef>
                        <a:spcAft>
                          <a:spcPts val="0"/>
                        </a:spcAft>
                      </a:pPr>
                      <a:br>
                        <a:rPr lang="en-SG" sz="2000">
                          <a:effectLst/>
                        </a:rPr>
                      </a:br>
                      <a:r>
                        <a:rPr lang="en-SG" sz="1800" b="0" i="1" u="none" strike="noStrike">
                          <a:solidFill>
                            <a:srgbClr val="000000"/>
                          </a:solidFill>
                          <a:effectLst/>
                          <a:latin typeface="Arial" panose="020B0604020202020204" pitchFamily="34" charset="0"/>
                        </a:rPr>
                        <a:t>func (tc *totalCost) Total() float64 {</a:t>
                      </a:r>
                      <a:endParaRPr lang="en-SG" sz="2000">
                        <a:effectLst/>
                      </a:endParaRPr>
                    </a:p>
                    <a:p>
                      <a:pPr marL="457200" rtl="0" fontAlgn="t">
                        <a:spcBef>
                          <a:spcPts val="0"/>
                        </a:spcBef>
                        <a:spcAft>
                          <a:spcPts val="0"/>
                        </a:spcAft>
                      </a:pPr>
                      <a:r>
                        <a:rPr lang="en-SG" sz="1800" b="0" i="1" u="none" strike="noStrike">
                          <a:solidFill>
                            <a:srgbClr val="000000"/>
                          </a:solidFill>
                          <a:effectLst/>
                          <a:latin typeface="Arial" panose="020B0604020202020204" pitchFamily="34" charset="0"/>
                        </a:rPr>
                        <a:t>*tc  = *tc + *tc * 0.07</a:t>
                      </a:r>
                      <a:endParaRPr lang="en-SG" sz="2000">
                        <a:effectLst/>
                      </a:endParaRPr>
                    </a:p>
                    <a:p>
                      <a:pPr marL="457200" rtl="0" fontAlgn="t">
                        <a:spcBef>
                          <a:spcPts val="0"/>
                        </a:spcBef>
                        <a:spcAft>
                          <a:spcPts val="0"/>
                        </a:spcAft>
                      </a:pPr>
                      <a:r>
                        <a:rPr lang="en-SG" sz="1800" b="0" i="1" u="none" strike="noStrike">
                          <a:solidFill>
                            <a:srgbClr val="000000"/>
                          </a:solidFill>
                          <a:effectLst/>
                          <a:latin typeface="Arial" panose="020B0604020202020204" pitchFamily="34" charset="0"/>
                        </a:rPr>
                        <a:t>return float64(*tc)</a:t>
                      </a:r>
                      <a:endParaRPr lang="en-SG" sz="2000">
                        <a:effectLst/>
                      </a:endParaRPr>
                    </a:p>
                    <a:p>
                      <a:pPr rtl="0" fontAlgn="t">
                        <a:spcBef>
                          <a:spcPts val="0"/>
                        </a:spcBef>
                        <a:spcAft>
                          <a:spcPts val="0"/>
                        </a:spcAft>
                      </a:pPr>
                      <a:r>
                        <a:rPr lang="en-SG" sz="1800" b="0" i="1" u="none" strike="noStrike">
                          <a:solidFill>
                            <a:srgbClr val="000000"/>
                          </a:solidFill>
                          <a:effectLst/>
                          <a:latin typeface="Arial" panose="020B0604020202020204" pitchFamily="34" charset="0"/>
                        </a:rPr>
                        <a:t>}</a:t>
                      </a:r>
                      <a:endParaRPr lang="en-SG" sz="2000">
                        <a:effectLst/>
                      </a:endParaRPr>
                    </a:p>
                    <a:p>
                      <a:pPr rtl="0" fontAlgn="t">
                        <a:spcBef>
                          <a:spcPts val="0"/>
                        </a:spcBef>
                        <a:spcAft>
                          <a:spcPts val="0"/>
                        </a:spcAft>
                      </a:pPr>
                      <a:br>
                        <a:rPr lang="en-SG" sz="2000">
                          <a:effectLst/>
                        </a:rPr>
                      </a:br>
                      <a:r>
                        <a:rPr lang="en-SG" sz="1800" b="0" i="1" u="none" strike="noStrike">
                          <a:solidFill>
                            <a:srgbClr val="000000"/>
                          </a:solidFill>
                          <a:effectLst/>
                          <a:latin typeface="Arial" panose="020B0604020202020204" pitchFamily="34" charset="0"/>
                        </a:rPr>
                        <a:t>func main(){</a:t>
                      </a:r>
                      <a:endParaRPr lang="en-SG" sz="2000">
                        <a:effectLst/>
                      </a:endParaRPr>
                    </a:p>
                    <a:p>
                      <a:pPr rtl="0" fontAlgn="t">
                        <a:spcBef>
                          <a:spcPts val="0"/>
                        </a:spcBef>
                        <a:spcAft>
                          <a:spcPts val="0"/>
                        </a:spcAft>
                      </a:pPr>
                      <a:r>
                        <a:rPr lang="en-SG" sz="1800" b="0" i="1" u="none" strike="noStrike">
                          <a:solidFill>
                            <a:srgbClr val="000000"/>
                          </a:solidFill>
                          <a:effectLst/>
                          <a:latin typeface="Arial" panose="020B0604020202020204" pitchFamily="34" charset="0"/>
                        </a:rPr>
                        <a:t>         var tc totalCost = 1</a:t>
                      </a:r>
                      <a:endParaRPr lang="en-SG" sz="2000">
                        <a:effectLst/>
                      </a:endParaRPr>
                    </a:p>
                    <a:p>
                      <a:pPr marL="457200" rtl="0" fontAlgn="t">
                        <a:spcBef>
                          <a:spcPts val="0"/>
                        </a:spcBef>
                        <a:spcAft>
                          <a:spcPts val="0"/>
                        </a:spcAft>
                      </a:pPr>
                      <a:r>
                        <a:rPr lang="en-SG" sz="1800" b="0" i="1" u="none" strike="noStrike">
                          <a:solidFill>
                            <a:srgbClr val="000000"/>
                          </a:solidFill>
                          <a:effectLst/>
                          <a:latin typeface="Arial" panose="020B0604020202020204" pitchFamily="34" charset="0"/>
                        </a:rPr>
                        <a:t>fmt.Println(tc.Total())</a:t>
                      </a:r>
                      <a:endParaRPr lang="en-SG" sz="2000">
                        <a:effectLst/>
                      </a:endParaRPr>
                    </a:p>
                    <a:p>
                      <a:pPr marL="457200" rtl="0" fontAlgn="t">
                        <a:spcBef>
                          <a:spcPts val="0"/>
                        </a:spcBef>
                        <a:spcAft>
                          <a:spcPts val="0"/>
                        </a:spcAft>
                      </a:pPr>
                      <a:r>
                        <a:rPr lang="en-SG" sz="1800" b="0" i="1" u="none" strike="noStrike">
                          <a:solidFill>
                            <a:srgbClr val="000000"/>
                          </a:solidFill>
                          <a:effectLst/>
                          <a:latin typeface="Arial" panose="020B0604020202020204" pitchFamily="34" charset="0"/>
                        </a:rPr>
                        <a:t>fmt.Println(tc.Total())  </a:t>
                      </a:r>
                      <a:endParaRPr lang="en-SG" sz="2000">
                        <a:effectLst/>
                      </a:endParaRPr>
                    </a:p>
                    <a:p>
                      <a:pPr rtl="0" fontAlgn="t">
                        <a:spcBef>
                          <a:spcPts val="0"/>
                        </a:spcBef>
                        <a:spcAft>
                          <a:spcPts val="0"/>
                        </a:spcAft>
                      </a:pPr>
                      <a:r>
                        <a:rPr lang="en-SG" sz="1800" b="0" i="1" u="none" strike="noStrike">
                          <a:solidFill>
                            <a:srgbClr val="000000"/>
                          </a:solidFill>
                          <a:effectLst/>
                          <a:latin typeface="Arial" panose="020B0604020202020204" pitchFamily="34" charset="0"/>
                        </a:rPr>
                        <a:t>}</a:t>
                      </a:r>
                      <a:endParaRPr lang="en-SG" sz="200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264718981"/>
                  </a:ext>
                </a:extLst>
              </a:tr>
              <a:tr h="371475">
                <a:tc>
                  <a:txBody>
                    <a:bodyPr/>
                    <a:lstStyle/>
                    <a:p>
                      <a:pPr rtl="0" fontAlgn="t">
                        <a:spcBef>
                          <a:spcPts val="0"/>
                        </a:spcBef>
                        <a:spcAft>
                          <a:spcPts val="0"/>
                        </a:spcAft>
                      </a:pPr>
                      <a:r>
                        <a:rPr lang="en-SG" sz="1800" b="0" i="0" u="none" strike="noStrike" dirty="0">
                          <a:solidFill>
                            <a:srgbClr val="000000"/>
                          </a:solidFill>
                          <a:effectLst/>
                          <a:latin typeface="Arial" panose="020B0604020202020204" pitchFamily="34" charset="0"/>
                        </a:rPr>
                        <a:t>&gt;&gt;&gt; output : 1.07 1.1449</a:t>
                      </a:r>
                      <a:endParaRPr lang="en-SG" sz="2000"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103961498"/>
                  </a:ext>
                </a:extLst>
              </a:tr>
            </a:tbl>
          </a:graphicData>
        </a:graphic>
      </p:graphicFrame>
      <p:sp>
        <p:nvSpPr>
          <p:cNvPr id="7" name="Rectangle 1">
            <a:extLst>
              <a:ext uri="{FF2B5EF4-FFF2-40B4-BE49-F238E27FC236}">
                <a16:creationId xmlns:a16="http://schemas.microsoft.com/office/drawing/2014/main" id="{4A4E3BA7-D1DA-FB3F-B32C-555B60EE2259}"/>
              </a:ext>
            </a:extLst>
          </p:cNvPr>
          <p:cNvSpPr>
            <a:spLocks noChangeArrowheads="1"/>
          </p:cNvSpPr>
          <p:nvPr/>
        </p:nvSpPr>
        <p:spPr bwMode="auto">
          <a:xfrm>
            <a:off x="4343400" y="2195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753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D508-271A-7EA7-B5AA-2D8DCC8281BA}"/>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852F2D2A-FAAE-7745-6EB7-BBA8D5C7DE95}"/>
              </a:ext>
            </a:extLst>
          </p:cNvPr>
          <p:cNvSpPr>
            <a:spLocks noGrp="1"/>
          </p:cNvSpPr>
          <p:nvPr>
            <p:ph idx="1"/>
          </p:nvPr>
        </p:nvSpPr>
        <p:spPr>
          <a:xfrm>
            <a:off x="1115568" y="2057400"/>
            <a:ext cx="10168128" cy="4114800"/>
          </a:xfrm>
        </p:spPr>
        <p:txBody>
          <a:bodyPr>
            <a:normAutofit/>
          </a:bodyPr>
          <a:lstStyle/>
          <a:p>
            <a:pPr rtl="0" fontAlgn="base">
              <a:spcBef>
                <a:spcPts val="0"/>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Introduced by keyword </a:t>
            </a:r>
            <a:r>
              <a:rPr lang="en-SG" sz="2000" b="0" i="0" u="none" strike="noStrike" dirty="0" err="1">
                <a:solidFill>
                  <a:srgbClr val="000000"/>
                </a:solidFill>
                <a:effectLst/>
                <a:latin typeface="Arial" panose="020B0604020202020204" pitchFamily="34" charset="0"/>
              </a:rPr>
              <a:t>func</a:t>
            </a:r>
            <a:endParaRPr lang="en-SG" sz="2000" b="0" i="0" u="none" strike="noStrike" dirty="0">
              <a:solidFill>
                <a:srgbClr val="000000"/>
              </a:solidFill>
              <a:effectLst/>
              <a:latin typeface="Arial" panose="020B0604020202020204" pitchFamily="34" charset="0"/>
            </a:endParaRPr>
          </a:p>
          <a:p>
            <a:pPr rtl="0" fontAlgn="base">
              <a:spcBef>
                <a:spcPts val="850"/>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Wrap up a sequence of statements as a unit that can be used several times in a program.</a:t>
            </a:r>
          </a:p>
          <a:p>
            <a:pPr rtl="0" fontAlgn="base">
              <a:spcBef>
                <a:spcPts val="850"/>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Value of </a:t>
            </a:r>
            <a:r>
              <a:rPr lang="en-SG" sz="2000" b="0" i="0" u="none" strike="noStrike" dirty="0" err="1">
                <a:solidFill>
                  <a:srgbClr val="000000"/>
                </a:solidFill>
                <a:effectLst/>
                <a:latin typeface="Arial" panose="020B0604020202020204" pitchFamily="34" charset="0"/>
              </a:rPr>
              <a:t>uninitialised</a:t>
            </a:r>
            <a:r>
              <a:rPr lang="en-SG" sz="2000" b="0" i="0" u="none" strike="noStrike" dirty="0">
                <a:solidFill>
                  <a:srgbClr val="000000"/>
                </a:solidFill>
                <a:effectLst/>
                <a:latin typeface="Arial" panose="020B0604020202020204" pitchFamily="34" charset="0"/>
              </a:rPr>
              <a:t> variables of function type is nil.</a:t>
            </a:r>
          </a:p>
          <a:p>
            <a:pPr rtl="0" fontAlgn="base">
              <a:spcBef>
                <a:spcPts val="850"/>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Syntax</a:t>
            </a:r>
          </a:p>
          <a:p>
            <a:pPr marL="457200" indent="0" rtl="0">
              <a:spcBef>
                <a:spcPts val="475"/>
              </a:spcBef>
              <a:spcAft>
                <a:spcPts val="0"/>
              </a:spcAft>
              <a:buNone/>
            </a:pPr>
            <a:r>
              <a:rPr lang="en-SG" sz="2000" b="0" i="0" u="none" strike="noStrike" dirty="0" err="1">
                <a:solidFill>
                  <a:srgbClr val="000000"/>
                </a:solidFill>
                <a:effectLst/>
                <a:latin typeface="Arial" panose="020B0604020202020204" pitchFamily="34" charset="0"/>
              </a:rPr>
              <a:t>func</a:t>
            </a:r>
            <a:r>
              <a:rPr lang="en-SG" sz="2000" b="0" i="0" u="none" strike="noStrike" dirty="0">
                <a:solidFill>
                  <a:srgbClr val="000000"/>
                </a:solidFill>
                <a:effectLst/>
                <a:latin typeface="Arial" panose="020B0604020202020204" pitchFamily="34" charset="0"/>
              </a:rPr>
              <a:t> (receiver) identifier (parameters) (returns) { </a:t>
            </a:r>
            <a:endParaRPr lang="en-SG" sz="3200" b="0" dirty="0">
              <a:effectLst/>
            </a:endParaRPr>
          </a:p>
          <a:p>
            <a:pPr marL="457200" indent="0" rtl="0">
              <a:spcBef>
                <a:spcPts val="475"/>
              </a:spcBef>
              <a:spcAft>
                <a:spcPts val="0"/>
              </a:spcAft>
              <a:buNone/>
            </a:pPr>
            <a:r>
              <a:rPr lang="en-SG" sz="2000" b="0" i="0" u="none" strike="noStrike" dirty="0">
                <a:solidFill>
                  <a:srgbClr val="000000"/>
                </a:solidFill>
                <a:effectLst/>
                <a:latin typeface="Arial" panose="020B0604020202020204" pitchFamily="34" charset="0"/>
              </a:rPr>
              <a:t>       /* code block ….. */ </a:t>
            </a:r>
            <a:endParaRPr lang="en-SG" sz="3200" b="0" dirty="0">
              <a:effectLst/>
            </a:endParaRPr>
          </a:p>
          <a:p>
            <a:pPr marL="457200" indent="0" rtl="0">
              <a:spcBef>
                <a:spcPts val="475"/>
              </a:spcBef>
              <a:spcAft>
                <a:spcPts val="0"/>
              </a:spcAft>
              <a:buNone/>
            </a:pPr>
            <a:r>
              <a:rPr lang="en-SG" sz="2000" b="0" i="0" u="none" strike="noStrike" dirty="0">
                <a:solidFill>
                  <a:srgbClr val="000000"/>
                </a:solidFill>
                <a:effectLst/>
                <a:latin typeface="Arial" panose="020B0604020202020204" pitchFamily="34" charset="0"/>
              </a:rPr>
              <a:t>}</a:t>
            </a:r>
            <a:endParaRPr lang="en-SG" sz="3200" b="0" dirty="0">
              <a:effectLst/>
            </a:endParaRPr>
          </a:p>
          <a:p>
            <a:pPr rtl="0" fontAlgn="base">
              <a:spcBef>
                <a:spcPts val="850"/>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There is no default parameter values. Go does not specify names for arguments. instead, every parameter must be provided in correct order and type.</a:t>
            </a:r>
          </a:p>
          <a:p>
            <a:endParaRPr lang="en-US" sz="3200" dirty="0"/>
          </a:p>
        </p:txBody>
      </p:sp>
      <p:sp>
        <p:nvSpPr>
          <p:cNvPr id="4" name="Footer Placeholder 3">
            <a:extLst>
              <a:ext uri="{FF2B5EF4-FFF2-40B4-BE49-F238E27FC236}">
                <a16:creationId xmlns:a16="http://schemas.microsoft.com/office/drawing/2014/main" id="{246751F1-53B3-A05F-C440-586A74DC31EC}"/>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2F804290-B56E-DFEE-78D9-6BC6BC13EDC0}"/>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3404921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3B34-A7F6-0119-AB13-A1B7F2ECF7B4}"/>
              </a:ext>
            </a:extLst>
          </p:cNvPr>
          <p:cNvSpPr>
            <a:spLocks noGrp="1"/>
          </p:cNvSpPr>
          <p:nvPr>
            <p:ph type="title"/>
          </p:nvPr>
        </p:nvSpPr>
        <p:spPr/>
        <p:txBody>
          <a:bodyPr/>
          <a:lstStyle/>
          <a:p>
            <a:r>
              <a:rPr lang="en-US"/>
              <a:t>Method</a:t>
            </a:r>
            <a:endParaRPr lang="en-US" dirty="0"/>
          </a:p>
        </p:txBody>
      </p:sp>
      <p:sp>
        <p:nvSpPr>
          <p:cNvPr id="3" name="Content Placeholder 2">
            <a:extLst>
              <a:ext uri="{FF2B5EF4-FFF2-40B4-BE49-F238E27FC236}">
                <a16:creationId xmlns:a16="http://schemas.microsoft.com/office/drawing/2014/main" id="{7542220E-80E2-51B0-BA0C-FDDCE963F901}"/>
              </a:ext>
            </a:extLst>
          </p:cNvPr>
          <p:cNvSpPr>
            <a:spLocks noGrp="1"/>
          </p:cNvSpPr>
          <p:nvPr>
            <p:ph idx="1"/>
          </p:nvPr>
        </p:nvSpPr>
        <p:spPr>
          <a:xfrm>
            <a:off x="1115568" y="2057400"/>
            <a:ext cx="8093746" cy="729343"/>
          </a:xfrm>
        </p:spPr>
        <p:txBody>
          <a:bodyPr/>
          <a:lstStyle/>
          <a:p>
            <a:r>
              <a:rPr lang="en-US" dirty="0"/>
              <a:t>Setting method to function using receiver type</a:t>
            </a:r>
          </a:p>
        </p:txBody>
      </p:sp>
      <p:sp>
        <p:nvSpPr>
          <p:cNvPr id="4" name="Footer Placeholder 3">
            <a:extLst>
              <a:ext uri="{FF2B5EF4-FFF2-40B4-BE49-F238E27FC236}">
                <a16:creationId xmlns:a16="http://schemas.microsoft.com/office/drawing/2014/main" id="{FDC0AF7F-BB4D-E7DD-A163-4C4F7C53A235}"/>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A9B94BBD-08D1-BBE2-E654-E2E742A92CD3}"/>
              </a:ext>
            </a:extLst>
          </p:cNvPr>
          <p:cNvSpPr>
            <a:spLocks noGrp="1"/>
          </p:cNvSpPr>
          <p:nvPr>
            <p:ph type="sldNum" sz="quarter" idx="12"/>
          </p:nvPr>
        </p:nvSpPr>
        <p:spPr/>
        <p:txBody>
          <a:bodyPr/>
          <a:lstStyle/>
          <a:p>
            <a:fld id="{B2DC25EE-239B-4C5F-AAD1-255A7D5F1EE2}" type="slidenum">
              <a:rPr lang="en-US" smtClean="0"/>
              <a:t>30</a:t>
            </a:fld>
            <a:endParaRPr lang="en-US"/>
          </a:p>
        </p:txBody>
      </p:sp>
      <p:graphicFrame>
        <p:nvGraphicFramePr>
          <p:cNvPr id="8" name="Table 7">
            <a:extLst>
              <a:ext uri="{FF2B5EF4-FFF2-40B4-BE49-F238E27FC236}">
                <a16:creationId xmlns:a16="http://schemas.microsoft.com/office/drawing/2014/main" id="{3C05302A-210A-BDBF-B623-295D9D5B12B0}"/>
              </a:ext>
            </a:extLst>
          </p:cNvPr>
          <p:cNvGraphicFramePr>
            <a:graphicFrameLocks noGrp="1"/>
          </p:cNvGraphicFramePr>
          <p:nvPr/>
        </p:nvGraphicFramePr>
        <p:xfrm>
          <a:off x="5453743" y="2888887"/>
          <a:ext cx="5965372" cy="2960370"/>
        </p:xfrm>
        <a:graphic>
          <a:graphicData uri="http://schemas.openxmlformats.org/drawingml/2006/table">
            <a:tbl>
              <a:tblPr/>
              <a:tblGrid>
                <a:gridCol w="5965372">
                  <a:extLst>
                    <a:ext uri="{9D8B030D-6E8A-4147-A177-3AD203B41FA5}">
                      <a16:colId xmlns:a16="http://schemas.microsoft.com/office/drawing/2014/main" val="1026824464"/>
                    </a:ext>
                  </a:extLst>
                </a:gridCol>
              </a:tblGrid>
              <a:tr h="371475">
                <a:tc>
                  <a:txBody>
                    <a:bodyPr/>
                    <a:lstStyle/>
                    <a:p>
                      <a:pPr rtl="0" fontAlgn="t">
                        <a:spcBef>
                          <a:spcPts val="0"/>
                        </a:spcBef>
                        <a:spcAft>
                          <a:spcPts val="0"/>
                        </a:spcAft>
                      </a:pPr>
                      <a:r>
                        <a:rPr lang="en-SG" sz="2000" b="0" i="1" u="none" strike="noStrike" dirty="0">
                          <a:solidFill>
                            <a:srgbClr val="000000"/>
                          </a:solidFill>
                          <a:effectLst/>
                          <a:latin typeface="Arial" panose="020B0604020202020204" pitchFamily="34" charset="0"/>
                        </a:rPr>
                        <a:t>type </a:t>
                      </a:r>
                      <a:r>
                        <a:rPr lang="en-SG" sz="2000" b="0" i="1" u="none" strike="noStrike" dirty="0" err="1">
                          <a:solidFill>
                            <a:srgbClr val="000000"/>
                          </a:solidFill>
                          <a:effectLst/>
                          <a:latin typeface="Arial" panose="020B0604020202020204" pitchFamily="34" charset="0"/>
                        </a:rPr>
                        <a:t>MyStr</a:t>
                      </a:r>
                      <a:r>
                        <a:rPr lang="en-SG" sz="2000" b="0" i="1" u="none" strike="noStrike" dirty="0">
                          <a:solidFill>
                            <a:srgbClr val="000000"/>
                          </a:solidFill>
                          <a:effectLst/>
                          <a:latin typeface="Arial" panose="020B0604020202020204" pitchFamily="34" charset="0"/>
                        </a:rPr>
                        <a:t> string</a:t>
                      </a:r>
                      <a:endParaRPr lang="en-SG" sz="2400" dirty="0">
                        <a:effectLst/>
                      </a:endParaRPr>
                    </a:p>
                    <a:p>
                      <a:pPr rtl="0" fontAlgn="t">
                        <a:spcBef>
                          <a:spcPts val="0"/>
                        </a:spcBef>
                        <a:spcAft>
                          <a:spcPts val="0"/>
                        </a:spcAft>
                      </a:pPr>
                      <a:br>
                        <a:rPr lang="en-SG" sz="2400" dirty="0">
                          <a:effectLst/>
                        </a:rPr>
                      </a:b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(s </a:t>
                      </a:r>
                      <a:r>
                        <a:rPr lang="en-SG" sz="2000" b="0" i="1" u="none" strike="noStrike" dirty="0" err="1">
                          <a:solidFill>
                            <a:srgbClr val="000000"/>
                          </a:solidFill>
                          <a:effectLst/>
                          <a:latin typeface="Arial" panose="020B0604020202020204" pitchFamily="34" charset="0"/>
                        </a:rPr>
                        <a:t>MyStr</a:t>
                      </a:r>
                      <a:r>
                        <a:rPr lang="en-SG" sz="2000" b="0" i="1" u="none" strike="noStrike" dirty="0">
                          <a:solidFill>
                            <a:srgbClr val="000000"/>
                          </a:solidFill>
                          <a:effectLst/>
                          <a:latin typeface="Arial" panose="020B0604020202020204" pitchFamily="34" charset="0"/>
                        </a:rPr>
                        <a:t>) Uppercase() string {</a:t>
                      </a:r>
                      <a:endParaRPr lang="en-SG" sz="2400" dirty="0">
                        <a:effectLst/>
                      </a:endParaRPr>
                    </a:p>
                    <a:p>
                      <a:pPr lvl="2" rtl="0" fontAlgn="t">
                        <a:spcBef>
                          <a:spcPts val="0"/>
                        </a:spcBef>
                        <a:spcAft>
                          <a:spcPts val="0"/>
                        </a:spcAft>
                      </a:pPr>
                      <a:r>
                        <a:rPr lang="en-SG" sz="2000" b="0" i="1" u="none" strike="noStrike" dirty="0">
                          <a:solidFill>
                            <a:srgbClr val="000000"/>
                          </a:solidFill>
                          <a:effectLst/>
                          <a:latin typeface="Arial" panose="020B0604020202020204" pitchFamily="34" charset="0"/>
                        </a:rPr>
                        <a:t>return </a:t>
                      </a:r>
                      <a:r>
                        <a:rPr lang="en-SG" sz="2000" b="0" i="1" u="none" strike="noStrike" dirty="0" err="1">
                          <a:solidFill>
                            <a:srgbClr val="000000"/>
                          </a:solidFill>
                          <a:effectLst/>
                          <a:latin typeface="Arial" panose="020B0604020202020204" pitchFamily="34" charset="0"/>
                        </a:rPr>
                        <a:t>strings.ToUpper</a:t>
                      </a:r>
                      <a:r>
                        <a:rPr lang="en-SG" sz="2000" b="0" i="1" u="none" strike="noStrike" dirty="0">
                          <a:solidFill>
                            <a:srgbClr val="000000"/>
                          </a:solidFill>
                          <a:effectLst/>
                          <a:latin typeface="Arial" panose="020B0604020202020204" pitchFamily="34" charset="0"/>
                        </a:rPr>
                        <a:t>(string(s))</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br>
                        <a:rPr lang="en-SG" sz="2400" dirty="0">
                          <a:effectLst/>
                        </a:rPr>
                      </a:b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main() {</a:t>
                      </a:r>
                      <a:endParaRPr lang="en-SG" sz="2400" dirty="0">
                        <a:effectLst/>
                      </a:endParaRPr>
                    </a:p>
                    <a:p>
                      <a:pPr lvl="2" rtl="0" fontAlgn="t">
                        <a:spcBef>
                          <a:spcPts val="0"/>
                        </a:spcBef>
                        <a:spcAft>
                          <a:spcPts val="0"/>
                        </a:spcAft>
                      </a:pPr>
                      <a:r>
                        <a:rPr lang="en-SG" sz="2000" b="0" i="1" u="none" strike="noStrike" dirty="0" err="1">
                          <a:solidFill>
                            <a:srgbClr val="000000"/>
                          </a:solidFill>
                          <a:effectLst/>
                          <a:latin typeface="Arial" panose="020B0604020202020204" pitchFamily="34" charset="0"/>
                        </a:rPr>
                        <a:t>fmt.Println</a:t>
                      </a:r>
                      <a:r>
                        <a:rPr lang="en-SG" sz="2000" b="0" i="1" u="none" strike="noStrike" dirty="0">
                          <a:solidFill>
                            <a:srgbClr val="000000"/>
                          </a:solidFill>
                          <a:effectLst/>
                          <a:latin typeface="Arial" panose="020B0604020202020204" pitchFamily="34" charset="0"/>
                        </a:rPr>
                        <a:t>(</a:t>
                      </a:r>
                      <a:r>
                        <a:rPr lang="en-SG" sz="2000" b="0" i="1" u="none" strike="noStrike" dirty="0" err="1">
                          <a:solidFill>
                            <a:srgbClr val="000000"/>
                          </a:solidFill>
                          <a:effectLst/>
                          <a:latin typeface="Arial" panose="020B0604020202020204" pitchFamily="34" charset="0"/>
                        </a:rPr>
                        <a:t>MyStr</a:t>
                      </a:r>
                      <a:r>
                        <a:rPr lang="en-SG" sz="2000" b="0" i="1" u="none" strike="noStrike" dirty="0">
                          <a:solidFill>
                            <a:srgbClr val="000000"/>
                          </a:solidFill>
                          <a:effectLst/>
                          <a:latin typeface="Arial" panose="020B0604020202020204" pitchFamily="34" charset="0"/>
                        </a:rPr>
                        <a:t>(”Go Track").Uppercase())</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564189549"/>
                  </a:ext>
                </a:extLst>
              </a:tr>
            </a:tbl>
          </a:graphicData>
        </a:graphic>
      </p:graphicFrame>
      <p:sp>
        <p:nvSpPr>
          <p:cNvPr id="9" name="Rectangle 2">
            <a:extLst>
              <a:ext uri="{FF2B5EF4-FFF2-40B4-BE49-F238E27FC236}">
                <a16:creationId xmlns:a16="http://schemas.microsoft.com/office/drawing/2014/main" id="{692CACCB-2459-9BB1-A375-D4CCEBDB8A9E}"/>
              </a:ext>
            </a:extLst>
          </p:cNvPr>
          <p:cNvSpPr>
            <a:spLocks noChangeArrowheads="1"/>
          </p:cNvSpPr>
          <p:nvPr/>
        </p:nvSpPr>
        <p:spPr bwMode="auto">
          <a:xfrm>
            <a:off x="3557588" y="2825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93309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960A-A555-5422-36E3-04387A2E8E52}"/>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D73C2DD6-41DE-C423-6AEA-5A16EE13AA35}"/>
              </a:ext>
            </a:extLst>
          </p:cNvPr>
          <p:cNvSpPr>
            <a:spLocks noGrp="1"/>
          </p:cNvSpPr>
          <p:nvPr>
            <p:ph idx="1"/>
          </p:nvPr>
        </p:nvSpPr>
        <p:spPr>
          <a:xfrm>
            <a:off x="1115568" y="2068286"/>
            <a:ext cx="10168128" cy="4103914"/>
          </a:xfrm>
        </p:spPr>
        <p:txBody>
          <a:bodyPr>
            <a:normAutofit/>
          </a:bodyPr>
          <a:lstStyle/>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Means of protocol</a:t>
            </a:r>
          </a:p>
          <a:p>
            <a:pPr rtl="0" fontAlgn="base">
              <a:spcBef>
                <a:spcPts val="85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Abstract type and has no implementations</a:t>
            </a:r>
          </a:p>
          <a:p>
            <a:pPr rtl="0" fontAlgn="base">
              <a:spcBef>
                <a:spcPts val="85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Only describes the expected </a:t>
            </a:r>
            <a:r>
              <a:rPr lang="en-SG" sz="2400" b="0" i="0" u="none" strike="noStrike" dirty="0" err="1">
                <a:solidFill>
                  <a:srgbClr val="000000"/>
                </a:solidFill>
                <a:effectLst/>
                <a:latin typeface="Arial" panose="020B0604020202020204" pitchFamily="34" charset="0"/>
              </a:rPr>
              <a:t>behavior</a:t>
            </a:r>
            <a:r>
              <a:rPr lang="en-SG" sz="2400" b="0" i="0" u="none" strike="noStrike" dirty="0">
                <a:solidFill>
                  <a:srgbClr val="000000"/>
                </a:solidFill>
                <a:effectLst/>
                <a:latin typeface="Arial" panose="020B0604020202020204" pitchFamily="34" charset="0"/>
              </a:rPr>
              <a:t> from a type</a:t>
            </a:r>
          </a:p>
          <a:p>
            <a:pPr rtl="0" fontAlgn="base">
              <a:spcBef>
                <a:spcPts val="85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A collection of method signatures.</a:t>
            </a:r>
          </a:p>
          <a:p>
            <a:pPr rtl="0" fontAlgn="base">
              <a:spcBef>
                <a:spcPts val="85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Use of keyword “interface”</a:t>
            </a:r>
          </a:p>
          <a:p>
            <a:pPr marL="742950" lvl="1" indent="-285750" rtl="0" fontAlgn="base">
              <a:spcBef>
                <a:spcPts val="475"/>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type &lt;interface name&gt; interface { /*… code block … */ }</a:t>
            </a:r>
          </a:p>
          <a:p>
            <a:pPr rtl="0" fontAlgn="base">
              <a:spcBef>
                <a:spcPts val="85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Polymorphism for Go.</a:t>
            </a:r>
          </a:p>
        </p:txBody>
      </p:sp>
      <p:sp>
        <p:nvSpPr>
          <p:cNvPr id="4" name="Footer Placeholder 3">
            <a:extLst>
              <a:ext uri="{FF2B5EF4-FFF2-40B4-BE49-F238E27FC236}">
                <a16:creationId xmlns:a16="http://schemas.microsoft.com/office/drawing/2014/main" id="{FD8EACE6-D031-CEEF-60E8-19DCB34D4EA3}"/>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5737F287-C5C9-AD02-F367-09F1AC86CC9A}"/>
              </a:ext>
            </a:extLst>
          </p:cNvPr>
          <p:cNvSpPr>
            <a:spLocks noGrp="1"/>
          </p:cNvSpPr>
          <p:nvPr>
            <p:ph type="sldNum" sz="quarter" idx="12"/>
          </p:nvPr>
        </p:nvSpPr>
        <p:spPr/>
        <p:txBody>
          <a:bodyPr/>
          <a:lstStyle/>
          <a:p>
            <a:fld id="{B2DC25EE-239B-4C5F-AAD1-255A7D5F1EE2}" type="slidenum">
              <a:rPr lang="en-US" smtClean="0"/>
              <a:t>31</a:t>
            </a:fld>
            <a:endParaRPr lang="en-US"/>
          </a:p>
        </p:txBody>
      </p:sp>
    </p:spTree>
    <p:extLst>
      <p:ext uri="{BB962C8B-B14F-4D97-AF65-F5344CB8AC3E}">
        <p14:creationId xmlns:p14="http://schemas.microsoft.com/office/powerpoint/2010/main" val="229743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68E5-07F0-0021-27EE-FEEA8899BA5A}"/>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A33F6504-73AC-54EE-E12C-3B41C2DC104E}"/>
              </a:ext>
            </a:extLst>
          </p:cNvPr>
          <p:cNvSpPr>
            <a:spLocks noGrp="1"/>
          </p:cNvSpPr>
          <p:nvPr>
            <p:ph idx="1"/>
          </p:nvPr>
        </p:nvSpPr>
        <p:spPr>
          <a:xfrm>
            <a:off x="1115568" y="2068285"/>
            <a:ext cx="7357053" cy="4136571"/>
          </a:xfrm>
        </p:spPr>
        <p:txBody>
          <a:bodyPr/>
          <a:lstStyle/>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Consider the USB interface</a:t>
            </a:r>
          </a:p>
          <a:p>
            <a:pPr lvl="1" fontAlgn="base">
              <a:spcBef>
                <a:spcPts val="0"/>
              </a:spcBef>
            </a:pPr>
            <a:r>
              <a:rPr lang="en-SG" sz="2000" b="0" i="0" u="none" strike="noStrike" dirty="0">
                <a:solidFill>
                  <a:srgbClr val="000000"/>
                </a:solidFill>
                <a:effectLst/>
                <a:latin typeface="Arial" panose="020B0604020202020204" pitchFamily="34" charset="0"/>
              </a:rPr>
              <a:t>Serves power and data.</a:t>
            </a:r>
          </a:p>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Does not know what is plugged on its end.</a:t>
            </a:r>
          </a:p>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Items plugged could be </a:t>
            </a:r>
          </a:p>
          <a:p>
            <a:pPr lvl="1" fontAlgn="base">
              <a:spcBef>
                <a:spcPts val="0"/>
              </a:spcBef>
            </a:pPr>
            <a:r>
              <a:rPr lang="en-SG" sz="2000" b="0" i="0" u="none" strike="noStrike" dirty="0">
                <a:solidFill>
                  <a:srgbClr val="000000"/>
                </a:solidFill>
                <a:effectLst/>
                <a:latin typeface="Arial" panose="020B0604020202020204" pitchFamily="34" charset="0"/>
              </a:rPr>
              <a:t>Mini fan</a:t>
            </a:r>
          </a:p>
          <a:p>
            <a:pPr lvl="1" fontAlgn="base">
              <a:spcBef>
                <a:spcPts val="0"/>
              </a:spcBef>
            </a:pPr>
            <a:r>
              <a:rPr lang="en-SG" sz="2000" b="0" i="0" u="none" strike="noStrike" dirty="0" err="1">
                <a:solidFill>
                  <a:srgbClr val="000000"/>
                </a:solidFill>
                <a:effectLst/>
                <a:latin typeface="Arial" panose="020B0604020202020204" pitchFamily="34" charset="0"/>
              </a:rPr>
              <a:t>Thumbdrive</a:t>
            </a:r>
            <a:endParaRPr lang="en-SG" sz="2000" b="0" i="0" u="none" strike="noStrike" dirty="0">
              <a:solidFill>
                <a:srgbClr val="000000"/>
              </a:solidFill>
              <a:effectLst/>
              <a:latin typeface="Arial" panose="020B0604020202020204" pitchFamily="34" charset="0"/>
            </a:endParaRPr>
          </a:p>
          <a:p>
            <a:pPr lvl="1" fontAlgn="base">
              <a:spcBef>
                <a:spcPts val="0"/>
              </a:spcBef>
            </a:pPr>
            <a:r>
              <a:rPr lang="en-SG" sz="2000" b="0" i="0" u="none" strike="noStrike" dirty="0">
                <a:solidFill>
                  <a:srgbClr val="000000"/>
                </a:solidFill>
                <a:effectLst/>
                <a:latin typeface="Arial" panose="020B0604020202020204" pitchFamily="34" charset="0"/>
              </a:rPr>
              <a:t>LED light</a:t>
            </a:r>
          </a:p>
          <a:p>
            <a:pPr lvl="1" fontAlgn="base">
              <a:spcBef>
                <a:spcPts val="0"/>
              </a:spcBef>
            </a:pPr>
            <a:r>
              <a:rPr lang="en-SG" sz="2000" b="0" i="0" u="none" strike="noStrike" dirty="0">
                <a:solidFill>
                  <a:srgbClr val="000000"/>
                </a:solidFill>
                <a:effectLst/>
                <a:latin typeface="Arial" panose="020B0604020202020204" pitchFamily="34" charset="0"/>
              </a:rPr>
              <a:t>printer and much more.</a:t>
            </a:r>
          </a:p>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But all the items that plug into USB must have at least a power line and/ or a data line.</a:t>
            </a:r>
          </a:p>
          <a:p>
            <a:endParaRPr lang="en-US" dirty="0"/>
          </a:p>
        </p:txBody>
      </p:sp>
      <p:sp>
        <p:nvSpPr>
          <p:cNvPr id="4" name="Footer Placeholder 3">
            <a:extLst>
              <a:ext uri="{FF2B5EF4-FFF2-40B4-BE49-F238E27FC236}">
                <a16:creationId xmlns:a16="http://schemas.microsoft.com/office/drawing/2014/main" id="{F1285F32-1241-83A4-775C-04E0CB3FBB78}"/>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9B3A5BB4-4DBE-F991-8EBA-9C5D14A8483E}"/>
              </a:ext>
            </a:extLst>
          </p:cNvPr>
          <p:cNvSpPr>
            <a:spLocks noGrp="1"/>
          </p:cNvSpPr>
          <p:nvPr>
            <p:ph type="sldNum" sz="quarter" idx="12"/>
          </p:nvPr>
        </p:nvSpPr>
        <p:spPr/>
        <p:txBody>
          <a:bodyPr/>
          <a:lstStyle/>
          <a:p>
            <a:fld id="{B2DC25EE-239B-4C5F-AAD1-255A7D5F1EE2}" type="slidenum">
              <a:rPr lang="en-US" smtClean="0"/>
              <a:t>32</a:t>
            </a:fld>
            <a:endParaRPr lang="en-US"/>
          </a:p>
        </p:txBody>
      </p:sp>
      <p:pic>
        <p:nvPicPr>
          <p:cNvPr id="12" name="Graphic 11">
            <a:extLst>
              <a:ext uri="{FF2B5EF4-FFF2-40B4-BE49-F238E27FC236}">
                <a16:creationId xmlns:a16="http://schemas.microsoft.com/office/drawing/2014/main" id="{2386B882-9B4E-223E-2CC8-EFA21A3A3A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9675" y="2754086"/>
            <a:ext cx="674914" cy="674914"/>
          </a:xfrm>
          <a:prstGeom prst="rect">
            <a:avLst/>
          </a:prstGeom>
        </p:spPr>
      </p:pic>
      <p:pic>
        <p:nvPicPr>
          <p:cNvPr id="14" name="Graphic 13">
            <a:extLst>
              <a:ext uri="{FF2B5EF4-FFF2-40B4-BE49-F238E27FC236}">
                <a16:creationId xmlns:a16="http://schemas.microsoft.com/office/drawing/2014/main" id="{DDD51E95-5E87-D603-02E9-C41BA251F6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8982" y="3528259"/>
            <a:ext cx="1274900" cy="1274900"/>
          </a:xfrm>
          <a:prstGeom prst="rect">
            <a:avLst/>
          </a:prstGeom>
        </p:spPr>
      </p:pic>
      <p:pic>
        <p:nvPicPr>
          <p:cNvPr id="18" name="Graphic 17">
            <a:extLst>
              <a:ext uri="{FF2B5EF4-FFF2-40B4-BE49-F238E27FC236}">
                <a16:creationId xmlns:a16="http://schemas.microsoft.com/office/drawing/2014/main" id="{9A4BA33B-396A-579D-7FBC-2C4CDF0956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72621" y="3668181"/>
            <a:ext cx="1175657" cy="1175657"/>
          </a:xfrm>
          <a:prstGeom prst="rect">
            <a:avLst/>
          </a:prstGeom>
        </p:spPr>
      </p:pic>
      <p:pic>
        <p:nvPicPr>
          <p:cNvPr id="20" name="Graphic 19">
            <a:extLst>
              <a:ext uri="{FF2B5EF4-FFF2-40B4-BE49-F238E27FC236}">
                <a16:creationId xmlns:a16="http://schemas.microsoft.com/office/drawing/2014/main" id="{8205C4C8-93D7-1B26-5CD2-2D2A7F4289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39675" y="3788277"/>
            <a:ext cx="936171" cy="936171"/>
          </a:xfrm>
          <a:prstGeom prst="rect">
            <a:avLst/>
          </a:prstGeom>
        </p:spPr>
      </p:pic>
      <p:cxnSp>
        <p:nvCxnSpPr>
          <p:cNvPr id="22" name="Straight Arrow Connector 21">
            <a:extLst>
              <a:ext uri="{FF2B5EF4-FFF2-40B4-BE49-F238E27FC236}">
                <a16:creationId xmlns:a16="http://schemas.microsoft.com/office/drawing/2014/main" id="{EBDC19DA-B56B-5E0A-B3D8-3AE1C552A29B}"/>
              </a:ext>
            </a:extLst>
          </p:cNvPr>
          <p:cNvCxnSpPr>
            <a:cxnSpLocks/>
          </p:cNvCxnSpPr>
          <p:nvPr/>
        </p:nvCxnSpPr>
        <p:spPr>
          <a:xfrm flipH="1">
            <a:off x="9339943" y="3189819"/>
            <a:ext cx="546179" cy="729038"/>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6A038C-9D75-A5E8-BCCE-F10D898D64D0}"/>
              </a:ext>
            </a:extLst>
          </p:cNvPr>
          <p:cNvCxnSpPr>
            <a:cxnSpLocks/>
          </p:cNvCxnSpPr>
          <p:nvPr/>
        </p:nvCxnSpPr>
        <p:spPr>
          <a:xfrm>
            <a:off x="10048010" y="3189819"/>
            <a:ext cx="0" cy="729038"/>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D7DE7B2-7146-976F-7C45-BBB3AB09122E}"/>
              </a:ext>
            </a:extLst>
          </p:cNvPr>
          <p:cNvCxnSpPr>
            <a:cxnSpLocks/>
          </p:cNvCxnSpPr>
          <p:nvPr/>
        </p:nvCxnSpPr>
        <p:spPr>
          <a:xfrm>
            <a:off x="10189804" y="3189819"/>
            <a:ext cx="624517" cy="729038"/>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B51B940-C332-0664-B101-A7CE43470AB4}"/>
              </a:ext>
            </a:extLst>
          </p:cNvPr>
          <p:cNvCxnSpPr>
            <a:cxnSpLocks/>
          </p:cNvCxnSpPr>
          <p:nvPr/>
        </p:nvCxnSpPr>
        <p:spPr>
          <a:xfrm>
            <a:off x="10328568" y="3165670"/>
            <a:ext cx="624517" cy="729038"/>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3" name="Graphic 32">
            <a:extLst>
              <a:ext uri="{FF2B5EF4-FFF2-40B4-BE49-F238E27FC236}">
                <a16:creationId xmlns:a16="http://schemas.microsoft.com/office/drawing/2014/main" id="{3ABBFA6C-E45E-8FD1-13AD-AF947ED1D1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36828" y="1728216"/>
            <a:ext cx="984504" cy="984504"/>
          </a:xfrm>
          <a:prstGeom prst="rect">
            <a:avLst/>
          </a:prstGeom>
        </p:spPr>
      </p:pic>
      <p:cxnSp>
        <p:nvCxnSpPr>
          <p:cNvPr id="34" name="Straight Arrow Connector 33">
            <a:extLst>
              <a:ext uri="{FF2B5EF4-FFF2-40B4-BE49-F238E27FC236}">
                <a16:creationId xmlns:a16="http://schemas.microsoft.com/office/drawing/2014/main" id="{41CF1728-C3EC-723A-4DB3-17928B080309}"/>
              </a:ext>
            </a:extLst>
          </p:cNvPr>
          <p:cNvCxnSpPr>
            <a:cxnSpLocks/>
          </p:cNvCxnSpPr>
          <p:nvPr/>
        </p:nvCxnSpPr>
        <p:spPr>
          <a:xfrm>
            <a:off x="9082568" y="2173627"/>
            <a:ext cx="624517" cy="729038"/>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63001A8-A469-5F81-1264-55FA3D4B1BFA}"/>
              </a:ext>
            </a:extLst>
          </p:cNvPr>
          <p:cNvCxnSpPr>
            <a:cxnSpLocks/>
          </p:cNvCxnSpPr>
          <p:nvPr/>
        </p:nvCxnSpPr>
        <p:spPr>
          <a:xfrm>
            <a:off x="9081603" y="2386477"/>
            <a:ext cx="624517" cy="729038"/>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941C2365-E94B-22B3-1848-DBB4ACB5AF1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928698" y="1988044"/>
            <a:ext cx="1199322" cy="1199322"/>
          </a:xfrm>
          <a:prstGeom prst="rect">
            <a:avLst/>
          </a:prstGeom>
        </p:spPr>
      </p:pic>
    </p:spTree>
    <p:extLst>
      <p:ext uri="{BB962C8B-B14F-4D97-AF65-F5344CB8AC3E}">
        <p14:creationId xmlns:p14="http://schemas.microsoft.com/office/powerpoint/2010/main" val="2238725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7D0D-AB29-34E3-7184-EE0CF88F1D45}"/>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CEBFE3AE-63BF-1566-170A-B2A04A5A8BF8}"/>
              </a:ext>
            </a:extLst>
          </p:cNvPr>
          <p:cNvSpPr>
            <a:spLocks noGrp="1"/>
          </p:cNvSpPr>
          <p:nvPr>
            <p:ph idx="1"/>
          </p:nvPr>
        </p:nvSpPr>
        <p:spPr>
          <a:xfrm>
            <a:off x="1056812" y="1988115"/>
            <a:ext cx="10477718" cy="1395874"/>
          </a:xfrm>
        </p:spPr>
        <p:txBody>
          <a:bodyPr>
            <a:normAutofit/>
          </a:bodyPr>
          <a:lstStyle/>
          <a:p>
            <a:pPr rtl="0" fontAlgn="base">
              <a:spcBef>
                <a:spcPts val="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Consider </a:t>
            </a:r>
            <a:r>
              <a:rPr lang="en-SG" sz="1800" b="0" i="0" u="none" strike="noStrike" dirty="0" err="1">
                <a:solidFill>
                  <a:srgbClr val="000000"/>
                </a:solidFill>
                <a:effectLst/>
                <a:latin typeface="Arial" panose="020B0604020202020204" pitchFamily="34" charset="0"/>
              </a:rPr>
              <a:t>fmt.Stringer</a:t>
            </a:r>
            <a:r>
              <a:rPr lang="en-SG" sz="1800" b="0" i="0" u="none" strike="noStrike" dirty="0">
                <a:solidFill>
                  <a:srgbClr val="000000"/>
                </a:solidFill>
                <a:effectLst/>
                <a:latin typeface="Arial" panose="020B0604020202020204" pitchFamily="34" charset="0"/>
              </a:rPr>
              <a:t> (Build-in interface code)</a:t>
            </a:r>
          </a:p>
          <a:p>
            <a:pPr rtl="0" fontAlgn="base">
              <a:spcBef>
                <a:spcPts val="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Consider a print application to print either shopping cart or quantity count.</a:t>
            </a:r>
          </a:p>
          <a:p>
            <a:pPr rtl="0" fontAlgn="base">
              <a:spcBef>
                <a:spcPts val="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To use this interface, we need to implement exact signature for two different functions with different content. (like USB pins) </a:t>
            </a:r>
          </a:p>
          <a:p>
            <a:endParaRPr lang="en-US" dirty="0"/>
          </a:p>
        </p:txBody>
      </p:sp>
      <p:sp>
        <p:nvSpPr>
          <p:cNvPr id="4" name="Footer Placeholder 3">
            <a:extLst>
              <a:ext uri="{FF2B5EF4-FFF2-40B4-BE49-F238E27FC236}">
                <a16:creationId xmlns:a16="http://schemas.microsoft.com/office/drawing/2014/main" id="{00017FDC-9945-EB58-4000-B065C440E126}"/>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F22A8E70-ED1C-1E1B-2E23-8904C362DF40}"/>
              </a:ext>
            </a:extLst>
          </p:cNvPr>
          <p:cNvSpPr>
            <a:spLocks noGrp="1"/>
          </p:cNvSpPr>
          <p:nvPr>
            <p:ph type="sldNum" sz="quarter" idx="12"/>
          </p:nvPr>
        </p:nvSpPr>
        <p:spPr/>
        <p:txBody>
          <a:bodyPr/>
          <a:lstStyle/>
          <a:p>
            <a:fld id="{B2DC25EE-239B-4C5F-AAD1-255A7D5F1EE2}" type="slidenum">
              <a:rPr lang="en-US" smtClean="0"/>
              <a:t>33</a:t>
            </a:fld>
            <a:endParaRPr lang="en-US"/>
          </a:p>
        </p:txBody>
      </p:sp>
      <p:graphicFrame>
        <p:nvGraphicFramePr>
          <p:cNvPr id="6" name="Table 5">
            <a:extLst>
              <a:ext uri="{FF2B5EF4-FFF2-40B4-BE49-F238E27FC236}">
                <a16:creationId xmlns:a16="http://schemas.microsoft.com/office/drawing/2014/main" id="{4FCB553A-4615-D083-893D-4D04636EDE6D}"/>
              </a:ext>
            </a:extLst>
          </p:cNvPr>
          <p:cNvGraphicFramePr>
            <a:graphicFrameLocks noGrp="1"/>
          </p:cNvGraphicFramePr>
          <p:nvPr>
            <p:extLst>
              <p:ext uri="{D42A27DB-BD31-4B8C-83A1-F6EECF244321}">
                <p14:modId xmlns:p14="http://schemas.microsoft.com/office/powerpoint/2010/main" val="2649023336"/>
              </p:ext>
            </p:extLst>
          </p:nvPr>
        </p:nvGraphicFramePr>
        <p:xfrm>
          <a:off x="3806679" y="3530122"/>
          <a:ext cx="2105025" cy="735330"/>
        </p:xfrm>
        <a:graphic>
          <a:graphicData uri="http://schemas.openxmlformats.org/drawingml/2006/table">
            <a:tbl>
              <a:tblPr/>
              <a:tblGrid>
                <a:gridCol w="2105025">
                  <a:extLst>
                    <a:ext uri="{9D8B030D-6E8A-4147-A177-3AD203B41FA5}">
                      <a16:colId xmlns:a16="http://schemas.microsoft.com/office/drawing/2014/main" val="43600857"/>
                    </a:ext>
                  </a:extLst>
                </a:gridCol>
              </a:tblGrid>
              <a:tr h="371475">
                <a:tc>
                  <a:txBody>
                    <a:bodyPr/>
                    <a:lstStyle/>
                    <a:p>
                      <a:pPr rtl="0" fontAlgn="t">
                        <a:spcBef>
                          <a:spcPts val="0"/>
                        </a:spcBef>
                        <a:spcAft>
                          <a:spcPts val="0"/>
                        </a:spcAft>
                      </a:pPr>
                      <a:r>
                        <a:rPr lang="en-SG" sz="1400" b="0" i="1" u="none" strike="noStrike" dirty="0">
                          <a:solidFill>
                            <a:srgbClr val="000000"/>
                          </a:solidFill>
                          <a:effectLst/>
                          <a:latin typeface="Arial" panose="020B0604020202020204" pitchFamily="34" charset="0"/>
                        </a:rPr>
                        <a:t>type Stringer interface{</a:t>
                      </a:r>
                      <a:endParaRPr lang="en-SG" dirty="0">
                        <a:effectLst/>
                      </a:endParaRPr>
                    </a:p>
                    <a:p>
                      <a:pPr lvl="1" rtl="0" fontAlgn="t">
                        <a:spcBef>
                          <a:spcPts val="0"/>
                        </a:spcBef>
                        <a:spcAft>
                          <a:spcPts val="0"/>
                        </a:spcAft>
                      </a:pPr>
                      <a:r>
                        <a:rPr lang="en-SG" sz="1400" b="0" i="1" u="none" strike="noStrike" dirty="0">
                          <a:solidFill>
                            <a:srgbClr val="000000"/>
                          </a:solidFill>
                          <a:effectLst/>
                          <a:latin typeface="Arial" panose="020B0604020202020204" pitchFamily="34" charset="0"/>
                        </a:rPr>
                        <a:t>String() string</a:t>
                      </a:r>
                      <a:endParaRPr lang="en-SG" dirty="0">
                        <a:effectLst/>
                      </a:endParaRPr>
                    </a:p>
                    <a:p>
                      <a:pPr rtl="0" fontAlgn="t">
                        <a:spcBef>
                          <a:spcPts val="0"/>
                        </a:spcBef>
                        <a:spcAft>
                          <a:spcPts val="0"/>
                        </a:spcAft>
                      </a:pPr>
                      <a:r>
                        <a:rPr lang="en-SG" sz="14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480087316"/>
                  </a:ext>
                </a:extLst>
              </a:tr>
            </a:tbl>
          </a:graphicData>
        </a:graphic>
      </p:graphicFrame>
      <p:graphicFrame>
        <p:nvGraphicFramePr>
          <p:cNvPr id="8" name="Table 7">
            <a:extLst>
              <a:ext uri="{FF2B5EF4-FFF2-40B4-BE49-F238E27FC236}">
                <a16:creationId xmlns:a16="http://schemas.microsoft.com/office/drawing/2014/main" id="{37FA819C-894F-6BCB-9BDA-2BC0DAF8C2AE}"/>
              </a:ext>
            </a:extLst>
          </p:cNvPr>
          <p:cNvGraphicFramePr>
            <a:graphicFrameLocks noGrp="1"/>
          </p:cNvGraphicFramePr>
          <p:nvPr>
            <p:extLst>
              <p:ext uri="{D42A27DB-BD31-4B8C-83A1-F6EECF244321}">
                <p14:modId xmlns:p14="http://schemas.microsoft.com/office/powerpoint/2010/main" val="2411533242"/>
              </p:ext>
            </p:extLst>
          </p:nvPr>
        </p:nvGraphicFramePr>
        <p:xfrm>
          <a:off x="1277791" y="4567143"/>
          <a:ext cx="3286125" cy="948690"/>
        </p:xfrm>
        <a:graphic>
          <a:graphicData uri="http://schemas.openxmlformats.org/drawingml/2006/table">
            <a:tbl>
              <a:tblPr/>
              <a:tblGrid>
                <a:gridCol w="3286125">
                  <a:extLst>
                    <a:ext uri="{9D8B030D-6E8A-4147-A177-3AD203B41FA5}">
                      <a16:colId xmlns:a16="http://schemas.microsoft.com/office/drawing/2014/main" val="1745401193"/>
                    </a:ext>
                  </a:extLst>
                </a:gridCol>
              </a:tblGrid>
              <a:tr h="371475">
                <a:tc>
                  <a:txBody>
                    <a:bodyPr/>
                    <a:lstStyle/>
                    <a:p>
                      <a:pPr rtl="0" fontAlgn="t">
                        <a:spcBef>
                          <a:spcPts val="0"/>
                        </a:spcBef>
                        <a:spcAft>
                          <a:spcPts val="0"/>
                        </a:spcAft>
                      </a:pPr>
                      <a:r>
                        <a:rPr lang="en-SG" sz="1400" b="0" i="1" u="none" strike="noStrike" dirty="0">
                          <a:solidFill>
                            <a:srgbClr val="000000"/>
                          </a:solidFill>
                          <a:effectLst/>
                          <a:latin typeface="Arial" panose="020B0604020202020204" pitchFamily="34" charset="0"/>
                        </a:rPr>
                        <a:t>type </a:t>
                      </a:r>
                      <a:r>
                        <a:rPr lang="en-SG" sz="1400" b="0" i="1" u="none" strike="noStrike" dirty="0" err="1">
                          <a:solidFill>
                            <a:srgbClr val="000000"/>
                          </a:solidFill>
                          <a:effectLst/>
                          <a:latin typeface="Arial" panose="020B0604020202020204" pitchFamily="34" charset="0"/>
                        </a:rPr>
                        <a:t>quantityCount</a:t>
                      </a:r>
                      <a:r>
                        <a:rPr lang="en-SG" sz="1400" b="0" i="1" u="none" strike="noStrike" dirty="0">
                          <a:solidFill>
                            <a:srgbClr val="000000"/>
                          </a:solidFill>
                          <a:effectLst/>
                          <a:latin typeface="Arial" panose="020B0604020202020204" pitchFamily="34" charset="0"/>
                        </a:rPr>
                        <a:t> int</a:t>
                      </a:r>
                      <a:endParaRPr lang="en-SG" dirty="0">
                        <a:effectLst/>
                      </a:endParaRPr>
                    </a:p>
                    <a:p>
                      <a:pPr rtl="0" fontAlgn="t">
                        <a:spcBef>
                          <a:spcPts val="0"/>
                        </a:spcBef>
                        <a:spcAft>
                          <a:spcPts val="0"/>
                        </a:spcAft>
                      </a:pPr>
                      <a:r>
                        <a:rPr lang="en-SG" sz="1400" b="0" i="1" u="none" strike="noStrike" dirty="0" err="1">
                          <a:solidFill>
                            <a:srgbClr val="000000"/>
                          </a:solidFill>
                          <a:effectLst/>
                          <a:latin typeface="Arial" panose="020B0604020202020204" pitchFamily="34" charset="0"/>
                        </a:rPr>
                        <a:t>func</a:t>
                      </a:r>
                      <a:r>
                        <a:rPr lang="en-SG" sz="1400" b="0" i="1" u="none" strike="noStrike" dirty="0">
                          <a:solidFill>
                            <a:srgbClr val="000000"/>
                          </a:solidFill>
                          <a:effectLst/>
                          <a:latin typeface="Arial" panose="020B0604020202020204" pitchFamily="34" charset="0"/>
                        </a:rPr>
                        <a:t> (qc </a:t>
                      </a:r>
                      <a:r>
                        <a:rPr lang="en-SG" sz="1400" b="0" i="1" u="none" strike="noStrike" dirty="0" err="1">
                          <a:solidFill>
                            <a:srgbClr val="000000"/>
                          </a:solidFill>
                          <a:effectLst/>
                          <a:latin typeface="Arial" panose="020B0604020202020204" pitchFamily="34" charset="0"/>
                        </a:rPr>
                        <a:t>quantityCount</a:t>
                      </a:r>
                      <a:r>
                        <a:rPr lang="en-SG" sz="1400" b="0" i="1" u="none" strike="noStrike" dirty="0">
                          <a:solidFill>
                            <a:srgbClr val="000000"/>
                          </a:solidFill>
                          <a:effectLst/>
                          <a:latin typeface="Arial" panose="020B0604020202020204" pitchFamily="34" charset="0"/>
                        </a:rPr>
                        <a:t>) String() string{</a:t>
                      </a:r>
                      <a:endParaRPr lang="en-SG" dirty="0">
                        <a:effectLst/>
                      </a:endParaRPr>
                    </a:p>
                    <a:p>
                      <a:pPr rtl="0" fontAlgn="t">
                        <a:spcBef>
                          <a:spcPts val="0"/>
                        </a:spcBef>
                        <a:spcAft>
                          <a:spcPts val="0"/>
                        </a:spcAft>
                      </a:pPr>
                      <a:r>
                        <a:rPr lang="en-SG" sz="1400" b="0" i="1" u="none" strike="noStrike" dirty="0">
                          <a:solidFill>
                            <a:srgbClr val="000000"/>
                          </a:solidFill>
                          <a:effectLst/>
                          <a:latin typeface="Arial" panose="020B0604020202020204" pitchFamily="34" charset="0"/>
                        </a:rPr>
                        <a:t>return </a:t>
                      </a:r>
                      <a:r>
                        <a:rPr lang="en-SG" sz="1400" b="0" i="1" u="none" strike="noStrike" dirty="0" err="1">
                          <a:solidFill>
                            <a:srgbClr val="000000"/>
                          </a:solidFill>
                          <a:effectLst/>
                          <a:latin typeface="Arial" panose="020B0604020202020204" pitchFamily="34" charset="0"/>
                        </a:rPr>
                        <a:t>strconv.Itoa</a:t>
                      </a:r>
                      <a:r>
                        <a:rPr lang="en-SG" sz="1400" b="0" i="1" u="none" strike="noStrike" dirty="0">
                          <a:solidFill>
                            <a:srgbClr val="000000"/>
                          </a:solidFill>
                          <a:effectLst/>
                          <a:latin typeface="Arial" panose="020B0604020202020204" pitchFamily="34" charset="0"/>
                        </a:rPr>
                        <a:t>(int(qc))</a:t>
                      </a:r>
                      <a:endParaRPr lang="en-SG" dirty="0">
                        <a:effectLst/>
                      </a:endParaRPr>
                    </a:p>
                    <a:p>
                      <a:pPr rtl="0" fontAlgn="t">
                        <a:spcBef>
                          <a:spcPts val="0"/>
                        </a:spcBef>
                        <a:spcAft>
                          <a:spcPts val="0"/>
                        </a:spcAft>
                      </a:pPr>
                      <a:r>
                        <a:rPr lang="en-SG" sz="14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706036560"/>
                  </a:ext>
                </a:extLst>
              </a:tr>
            </a:tbl>
          </a:graphicData>
        </a:graphic>
      </p:graphicFrame>
      <p:sp>
        <p:nvSpPr>
          <p:cNvPr id="9" name="Rectangle 2">
            <a:extLst>
              <a:ext uri="{FF2B5EF4-FFF2-40B4-BE49-F238E27FC236}">
                <a16:creationId xmlns:a16="http://schemas.microsoft.com/office/drawing/2014/main" id="{2A76375E-7A53-429A-AA0E-CA8D5A6E2554}"/>
              </a:ext>
            </a:extLst>
          </p:cNvPr>
          <p:cNvSpPr>
            <a:spLocks noChangeArrowheads="1"/>
          </p:cNvSpPr>
          <p:nvPr/>
        </p:nvSpPr>
        <p:spPr bwMode="auto">
          <a:xfrm>
            <a:off x="4452938" y="3527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Table 11">
            <a:extLst>
              <a:ext uri="{FF2B5EF4-FFF2-40B4-BE49-F238E27FC236}">
                <a16:creationId xmlns:a16="http://schemas.microsoft.com/office/drawing/2014/main" id="{E8755AF9-6204-E836-517E-5B43024ADE9B}"/>
              </a:ext>
            </a:extLst>
          </p:cNvPr>
          <p:cNvGraphicFramePr>
            <a:graphicFrameLocks noGrp="1"/>
          </p:cNvGraphicFramePr>
          <p:nvPr>
            <p:extLst>
              <p:ext uri="{D42A27DB-BD31-4B8C-83A1-F6EECF244321}">
                <p14:modId xmlns:p14="http://schemas.microsoft.com/office/powerpoint/2010/main" val="1116475045"/>
              </p:ext>
            </p:extLst>
          </p:nvPr>
        </p:nvGraphicFramePr>
        <p:xfrm>
          <a:off x="5170715" y="4556711"/>
          <a:ext cx="6422571" cy="1696358"/>
        </p:xfrm>
        <a:graphic>
          <a:graphicData uri="http://schemas.openxmlformats.org/drawingml/2006/table">
            <a:tbl>
              <a:tblPr/>
              <a:tblGrid>
                <a:gridCol w="6422571">
                  <a:extLst>
                    <a:ext uri="{9D8B030D-6E8A-4147-A177-3AD203B41FA5}">
                      <a16:colId xmlns:a16="http://schemas.microsoft.com/office/drawing/2014/main" val="1888232676"/>
                    </a:ext>
                  </a:extLst>
                </a:gridCol>
              </a:tblGrid>
              <a:tr h="1696358">
                <a:tc>
                  <a:txBody>
                    <a:bodyPr/>
                    <a:lstStyle/>
                    <a:p>
                      <a:pPr rtl="0" fontAlgn="t">
                        <a:spcBef>
                          <a:spcPts val="0"/>
                        </a:spcBef>
                        <a:spcAft>
                          <a:spcPts val="0"/>
                        </a:spcAft>
                      </a:pPr>
                      <a:r>
                        <a:rPr lang="en-SG" sz="1400" b="0" i="1" u="none" strike="noStrike" dirty="0">
                          <a:solidFill>
                            <a:srgbClr val="000000"/>
                          </a:solidFill>
                          <a:effectLst/>
                          <a:latin typeface="Arial" panose="020B0604020202020204" pitchFamily="34" charset="0"/>
                        </a:rPr>
                        <a:t>type </a:t>
                      </a:r>
                      <a:r>
                        <a:rPr lang="en-SG" sz="1400" b="0" i="1" u="none" strike="noStrike" dirty="0" err="1">
                          <a:solidFill>
                            <a:srgbClr val="000000"/>
                          </a:solidFill>
                          <a:effectLst/>
                          <a:latin typeface="Arial" panose="020B0604020202020204" pitchFamily="34" charset="0"/>
                        </a:rPr>
                        <a:t>shoppingCart</a:t>
                      </a:r>
                      <a:r>
                        <a:rPr lang="en-SG" sz="1400" b="0" i="1" u="none" strike="noStrike" dirty="0">
                          <a:solidFill>
                            <a:srgbClr val="000000"/>
                          </a:solidFill>
                          <a:effectLst/>
                          <a:latin typeface="Arial" panose="020B0604020202020204" pitchFamily="34" charset="0"/>
                        </a:rPr>
                        <a:t> struct{</a:t>
                      </a:r>
                      <a:endParaRPr lang="en-SG" dirty="0">
                        <a:effectLst/>
                      </a:endParaRPr>
                    </a:p>
                    <a:p>
                      <a:pPr lvl="1" rtl="0" fontAlgn="t">
                        <a:spcBef>
                          <a:spcPts val="0"/>
                        </a:spcBef>
                        <a:spcAft>
                          <a:spcPts val="0"/>
                        </a:spcAft>
                      </a:pPr>
                      <a:r>
                        <a:rPr lang="en-SG" sz="1400" b="0" i="1" u="none" strike="noStrike" dirty="0" err="1">
                          <a:solidFill>
                            <a:srgbClr val="000000"/>
                          </a:solidFill>
                          <a:effectLst/>
                          <a:latin typeface="Arial" panose="020B0604020202020204" pitchFamily="34" charset="0"/>
                        </a:rPr>
                        <a:t>itemName</a:t>
                      </a:r>
                      <a:r>
                        <a:rPr lang="en-SG" sz="1400" b="0" i="1" u="none" strike="noStrike" dirty="0">
                          <a:solidFill>
                            <a:srgbClr val="000000"/>
                          </a:solidFill>
                          <a:effectLst/>
                          <a:latin typeface="Arial" panose="020B0604020202020204" pitchFamily="34" charset="0"/>
                        </a:rPr>
                        <a:t> string</a:t>
                      </a:r>
                      <a:endParaRPr lang="en-SG" dirty="0">
                        <a:effectLst/>
                      </a:endParaRPr>
                    </a:p>
                    <a:p>
                      <a:pPr lvl="1" rtl="0" fontAlgn="t">
                        <a:spcBef>
                          <a:spcPts val="0"/>
                        </a:spcBef>
                        <a:spcAft>
                          <a:spcPts val="0"/>
                        </a:spcAft>
                      </a:pPr>
                      <a:r>
                        <a:rPr lang="en-SG" sz="1400" b="0" i="1" u="none" strike="noStrike" dirty="0" err="1">
                          <a:solidFill>
                            <a:srgbClr val="000000"/>
                          </a:solidFill>
                          <a:effectLst/>
                          <a:latin typeface="Arial" panose="020B0604020202020204" pitchFamily="34" charset="0"/>
                        </a:rPr>
                        <a:t>itemCost</a:t>
                      </a:r>
                      <a:r>
                        <a:rPr lang="en-SG" sz="1400" b="0" i="1" u="none" strike="noStrike" dirty="0">
                          <a:solidFill>
                            <a:srgbClr val="000000"/>
                          </a:solidFill>
                          <a:effectLst/>
                          <a:latin typeface="Arial" panose="020B0604020202020204" pitchFamily="34" charset="0"/>
                        </a:rPr>
                        <a:t> string</a:t>
                      </a:r>
                      <a:endParaRPr lang="en-SG" dirty="0">
                        <a:effectLst/>
                      </a:endParaRPr>
                    </a:p>
                    <a:p>
                      <a:pPr rtl="0" fontAlgn="t">
                        <a:spcBef>
                          <a:spcPts val="0"/>
                        </a:spcBef>
                        <a:spcAft>
                          <a:spcPts val="0"/>
                        </a:spcAft>
                      </a:pPr>
                      <a:r>
                        <a:rPr lang="en-SG" sz="14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400" b="0" i="1" u="none" strike="noStrike" dirty="0" err="1">
                          <a:solidFill>
                            <a:srgbClr val="000000"/>
                          </a:solidFill>
                          <a:effectLst/>
                          <a:latin typeface="Arial" panose="020B0604020202020204" pitchFamily="34" charset="0"/>
                        </a:rPr>
                        <a:t>func</a:t>
                      </a:r>
                      <a:r>
                        <a:rPr lang="en-SG" sz="1400" b="0" i="1" u="none" strike="noStrike" dirty="0">
                          <a:solidFill>
                            <a:srgbClr val="000000"/>
                          </a:solidFill>
                          <a:effectLst/>
                          <a:latin typeface="Arial" panose="020B0604020202020204" pitchFamily="34" charset="0"/>
                        </a:rPr>
                        <a:t> (</a:t>
                      </a:r>
                      <a:r>
                        <a:rPr lang="en-SG" sz="1400" b="0" i="1" u="none" strike="noStrike" dirty="0" err="1">
                          <a:solidFill>
                            <a:srgbClr val="000000"/>
                          </a:solidFill>
                          <a:effectLst/>
                          <a:latin typeface="Arial" panose="020B0604020202020204" pitchFamily="34" charset="0"/>
                        </a:rPr>
                        <a:t>sc</a:t>
                      </a:r>
                      <a:r>
                        <a:rPr lang="en-SG" sz="1400" b="0" i="1" u="none" strike="noStrike" dirty="0">
                          <a:solidFill>
                            <a:srgbClr val="000000"/>
                          </a:solidFill>
                          <a:effectLst/>
                          <a:latin typeface="Arial" panose="020B0604020202020204" pitchFamily="34" charset="0"/>
                        </a:rPr>
                        <a:t> </a:t>
                      </a:r>
                      <a:r>
                        <a:rPr lang="en-SG" sz="1400" b="0" i="1" u="none" strike="noStrike" dirty="0" err="1">
                          <a:solidFill>
                            <a:srgbClr val="000000"/>
                          </a:solidFill>
                          <a:effectLst/>
                          <a:latin typeface="Arial" panose="020B0604020202020204" pitchFamily="34" charset="0"/>
                        </a:rPr>
                        <a:t>shoppingCart</a:t>
                      </a:r>
                      <a:r>
                        <a:rPr lang="en-SG" sz="1400" b="0" i="1" u="none" strike="noStrike" dirty="0">
                          <a:solidFill>
                            <a:srgbClr val="000000"/>
                          </a:solidFill>
                          <a:effectLst/>
                          <a:latin typeface="Arial" panose="020B0604020202020204" pitchFamily="34" charset="0"/>
                        </a:rPr>
                        <a:t>) String() string{</a:t>
                      </a:r>
                      <a:endParaRPr lang="en-SG" dirty="0">
                        <a:effectLst/>
                      </a:endParaRPr>
                    </a:p>
                    <a:p>
                      <a:pPr lvl="1" rtl="0" fontAlgn="t">
                        <a:spcBef>
                          <a:spcPts val="0"/>
                        </a:spcBef>
                        <a:spcAft>
                          <a:spcPts val="0"/>
                        </a:spcAft>
                      </a:pPr>
                      <a:r>
                        <a:rPr lang="en-SG" sz="1400" b="0" i="1" u="none" strike="noStrike" dirty="0">
                          <a:solidFill>
                            <a:srgbClr val="000000"/>
                          </a:solidFill>
                          <a:effectLst/>
                          <a:latin typeface="Arial" panose="020B0604020202020204" pitchFamily="34" charset="0"/>
                        </a:rPr>
                        <a:t>return </a:t>
                      </a:r>
                      <a:r>
                        <a:rPr lang="en-SG" sz="1400" b="0" i="1" u="none" strike="noStrike" dirty="0" err="1">
                          <a:solidFill>
                            <a:srgbClr val="000000"/>
                          </a:solidFill>
                          <a:effectLst/>
                          <a:latin typeface="Arial" panose="020B0604020202020204" pitchFamily="34" charset="0"/>
                        </a:rPr>
                        <a:t>fmt.Sprintf</a:t>
                      </a:r>
                      <a:r>
                        <a:rPr lang="en-SG" sz="1400" b="0" i="1" u="none" strike="noStrike" dirty="0">
                          <a:solidFill>
                            <a:srgbClr val="000000"/>
                          </a:solidFill>
                          <a:effectLst/>
                          <a:latin typeface="Arial" panose="020B0604020202020204" pitchFamily="34" charset="0"/>
                        </a:rPr>
                        <a:t>(“Shopping Cart : %s - %s” , </a:t>
                      </a:r>
                      <a:r>
                        <a:rPr lang="en-SG" sz="1400" b="0" i="1" u="none" strike="noStrike" dirty="0" err="1">
                          <a:solidFill>
                            <a:srgbClr val="000000"/>
                          </a:solidFill>
                          <a:effectLst/>
                          <a:latin typeface="Arial" panose="020B0604020202020204" pitchFamily="34" charset="0"/>
                        </a:rPr>
                        <a:t>sc.itemName</a:t>
                      </a:r>
                      <a:r>
                        <a:rPr lang="en-SG" sz="1400" b="0" i="1" u="none" strike="noStrike" dirty="0">
                          <a:solidFill>
                            <a:srgbClr val="000000"/>
                          </a:solidFill>
                          <a:effectLst/>
                          <a:latin typeface="Arial" panose="020B0604020202020204" pitchFamily="34" charset="0"/>
                        </a:rPr>
                        <a:t>, </a:t>
                      </a:r>
                      <a:r>
                        <a:rPr lang="en-SG" sz="1400" b="0" i="1" u="none" strike="noStrike" dirty="0" err="1">
                          <a:solidFill>
                            <a:srgbClr val="000000"/>
                          </a:solidFill>
                          <a:effectLst/>
                          <a:latin typeface="Arial" panose="020B0604020202020204" pitchFamily="34" charset="0"/>
                        </a:rPr>
                        <a:t>sc.itemCost</a:t>
                      </a:r>
                      <a:r>
                        <a:rPr lang="en-SG" sz="14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r>
                        <a:rPr lang="en-SG" sz="14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069783000"/>
                  </a:ext>
                </a:extLst>
              </a:tr>
            </a:tbl>
          </a:graphicData>
        </a:graphic>
      </p:graphicFrame>
      <p:sp>
        <p:nvSpPr>
          <p:cNvPr id="14" name="TextBox 13">
            <a:extLst>
              <a:ext uri="{FF2B5EF4-FFF2-40B4-BE49-F238E27FC236}">
                <a16:creationId xmlns:a16="http://schemas.microsoft.com/office/drawing/2014/main" id="{E8525C42-42A8-98A1-41BF-DAE03DB0C663}"/>
              </a:ext>
            </a:extLst>
          </p:cNvPr>
          <p:cNvSpPr txBox="1"/>
          <p:nvPr/>
        </p:nvSpPr>
        <p:spPr>
          <a:xfrm>
            <a:off x="990417" y="4325362"/>
            <a:ext cx="1173719" cy="276999"/>
          </a:xfrm>
          <a:prstGeom prst="rect">
            <a:avLst/>
          </a:prstGeom>
          <a:noFill/>
        </p:spPr>
        <p:txBody>
          <a:bodyPr wrap="none" rtlCol="0">
            <a:spAutoFit/>
          </a:bodyPr>
          <a:lstStyle/>
          <a:p>
            <a:r>
              <a:rPr lang="en-US" sz="1200" dirty="0">
                <a:solidFill>
                  <a:srgbClr val="000000"/>
                </a:solidFill>
                <a:latin typeface="Arial" panose="020B0604020202020204" pitchFamily="34" charset="0"/>
              </a:rPr>
              <a:t>Count function</a:t>
            </a:r>
          </a:p>
        </p:txBody>
      </p:sp>
      <p:sp>
        <p:nvSpPr>
          <p:cNvPr id="15" name="TextBox 14">
            <a:extLst>
              <a:ext uri="{FF2B5EF4-FFF2-40B4-BE49-F238E27FC236}">
                <a16:creationId xmlns:a16="http://schemas.microsoft.com/office/drawing/2014/main" id="{F514AFEF-9EA0-A634-2019-7FAAA02813E0}"/>
              </a:ext>
            </a:extLst>
          </p:cNvPr>
          <p:cNvSpPr txBox="1"/>
          <p:nvPr/>
        </p:nvSpPr>
        <p:spPr>
          <a:xfrm>
            <a:off x="9753462" y="4314930"/>
            <a:ext cx="2044149" cy="276999"/>
          </a:xfrm>
          <a:prstGeom prst="rect">
            <a:avLst/>
          </a:prstGeom>
          <a:noFill/>
        </p:spPr>
        <p:txBody>
          <a:bodyPr wrap="none" rtlCol="0">
            <a:spAutoFit/>
          </a:bodyPr>
          <a:lstStyle/>
          <a:p>
            <a:r>
              <a:rPr lang="en-US" sz="1200" dirty="0">
                <a:solidFill>
                  <a:srgbClr val="000000"/>
                </a:solidFill>
                <a:latin typeface="Arial" panose="020B0604020202020204" pitchFamily="34" charset="0"/>
              </a:rPr>
              <a:t>Print shopping cart function</a:t>
            </a:r>
          </a:p>
        </p:txBody>
      </p:sp>
      <p:cxnSp>
        <p:nvCxnSpPr>
          <p:cNvPr id="17" name="Straight Arrow Connector 16">
            <a:extLst>
              <a:ext uri="{FF2B5EF4-FFF2-40B4-BE49-F238E27FC236}">
                <a16:creationId xmlns:a16="http://schemas.microsoft.com/office/drawing/2014/main" id="{15C0AE52-C138-72FE-371A-D39A414EC38E}"/>
              </a:ext>
            </a:extLst>
          </p:cNvPr>
          <p:cNvCxnSpPr>
            <a:cxnSpLocks/>
          </p:cNvCxnSpPr>
          <p:nvPr/>
        </p:nvCxnSpPr>
        <p:spPr>
          <a:xfrm flipH="1">
            <a:off x="3862388" y="4000587"/>
            <a:ext cx="884038" cy="80808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76F6D27-9EA2-C0FF-1C3A-7EF7073D6FE7}"/>
              </a:ext>
            </a:extLst>
          </p:cNvPr>
          <p:cNvCxnSpPr>
            <a:cxnSpLocks/>
          </p:cNvCxnSpPr>
          <p:nvPr/>
        </p:nvCxnSpPr>
        <p:spPr>
          <a:xfrm>
            <a:off x="4966390" y="3984625"/>
            <a:ext cx="2312924" cy="142630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B9CE848-8B45-43D3-39F9-245E87717379}"/>
              </a:ext>
            </a:extLst>
          </p:cNvPr>
          <p:cNvSpPr txBox="1"/>
          <p:nvPr/>
        </p:nvSpPr>
        <p:spPr>
          <a:xfrm>
            <a:off x="3735858" y="3264751"/>
            <a:ext cx="1475084" cy="276999"/>
          </a:xfrm>
          <a:prstGeom prst="rect">
            <a:avLst/>
          </a:prstGeom>
          <a:noFill/>
        </p:spPr>
        <p:txBody>
          <a:bodyPr wrap="none" rtlCol="0">
            <a:spAutoFit/>
          </a:bodyPr>
          <a:lstStyle/>
          <a:p>
            <a:r>
              <a:rPr lang="en-US" sz="1200" dirty="0" err="1">
                <a:solidFill>
                  <a:srgbClr val="000000"/>
                </a:solidFill>
                <a:latin typeface="Arial" panose="020B0604020202020204" pitchFamily="34" charset="0"/>
              </a:rPr>
              <a:t>fmt.String</a:t>
            </a:r>
            <a:r>
              <a:rPr lang="en-US" sz="1200" dirty="0">
                <a:solidFill>
                  <a:srgbClr val="000000"/>
                </a:solidFill>
                <a:latin typeface="Arial" panose="020B0604020202020204" pitchFamily="34" charset="0"/>
              </a:rPr>
              <a:t> interface</a:t>
            </a:r>
          </a:p>
        </p:txBody>
      </p:sp>
    </p:spTree>
    <p:extLst>
      <p:ext uri="{BB962C8B-B14F-4D97-AF65-F5344CB8AC3E}">
        <p14:creationId xmlns:p14="http://schemas.microsoft.com/office/powerpoint/2010/main" val="2325114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8D9D-00FF-0B80-668B-527AE025AF80}"/>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2A9B4ADA-3D65-BCCF-B251-93C8F72EA8A3}"/>
              </a:ext>
            </a:extLst>
          </p:cNvPr>
          <p:cNvSpPr>
            <a:spLocks noGrp="1"/>
          </p:cNvSpPr>
          <p:nvPr>
            <p:ph idx="1"/>
          </p:nvPr>
        </p:nvSpPr>
        <p:spPr>
          <a:xfrm>
            <a:off x="1119826" y="2172248"/>
            <a:ext cx="10168128" cy="1179576"/>
          </a:xfrm>
        </p:spPr>
        <p:txBody>
          <a:bodyPr/>
          <a:lstStyle/>
          <a:p>
            <a:pPr rtl="0" fontAlgn="base">
              <a:spcBef>
                <a:spcPts val="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Common action that is needed. (like USB plug )</a:t>
            </a:r>
          </a:p>
          <a:p>
            <a:pPr rtl="0" fontAlgn="base">
              <a:spcBef>
                <a:spcPts val="85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Both </a:t>
            </a:r>
            <a:r>
              <a:rPr lang="en-SG" sz="1800" b="0" i="0" u="none" strike="noStrike" dirty="0" err="1">
                <a:solidFill>
                  <a:srgbClr val="000000"/>
                </a:solidFill>
                <a:effectLst/>
                <a:latin typeface="Arial" panose="020B0604020202020204" pitchFamily="34" charset="0"/>
              </a:rPr>
              <a:t>shoppingCart</a:t>
            </a:r>
            <a:r>
              <a:rPr lang="en-SG" sz="1800" b="0" i="0" u="none" strike="noStrike" dirty="0">
                <a:solidFill>
                  <a:srgbClr val="000000"/>
                </a:solidFill>
                <a:effectLst/>
                <a:latin typeface="Arial" panose="020B0604020202020204" pitchFamily="34" charset="0"/>
              </a:rPr>
              <a:t> and </a:t>
            </a:r>
            <a:r>
              <a:rPr lang="en-SG" sz="1800" b="0" i="0" u="none" strike="noStrike" dirty="0" err="1">
                <a:solidFill>
                  <a:srgbClr val="000000"/>
                </a:solidFill>
                <a:effectLst/>
                <a:latin typeface="Arial" panose="020B0604020202020204" pitchFamily="34" charset="0"/>
              </a:rPr>
              <a:t>quantityCount</a:t>
            </a:r>
            <a:r>
              <a:rPr lang="en-SG" sz="1800" b="0" i="0" u="none" strike="noStrike" dirty="0">
                <a:solidFill>
                  <a:srgbClr val="000000"/>
                </a:solidFill>
                <a:effectLst/>
                <a:latin typeface="Arial" panose="020B0604020202020204" pitchFamily="34" charset="0"/>
              </a:rPr>
              <a:t> can “call” </a:t>
            </a:r>
            <a:r>
              <a:rPr lang="en-SG" sz="1800" b="0" i="0" u="none" strike="noStrike" dirty="0" err="1">
                <a:solidFill>
                  <a:srgbClr val="000000"/>
                </a:solidFill>
                <a:effectLst/>
                <a:latin typeface="Arial" panose="020B0604020202020204" pitchFamily="34" charset="0"/>
              </a:rPr>
              <a:t>printReport</a:t>
            </a:r>
            <a:r>
              <a:rPr lang="en-SG" sz="1800" b="0" i="0" u="none" strike="noStrike" dirty="0">
                <a:solidFill>
                  <a:srgbClr val="000000"/>
                </a:solidFill>
                <a:effectLst/>
                <a:latin typeface="Arial" panose="020B0604020202020204" pitchFamily="34" charset="0"/>
              </a:rPr>
              <a:t>() function to print their respective information</a:t>
            </a:r>
          </a:p>
          <a:p>
            <a:endParaRPr lang="en-US" dirty="0"/>
          </a:p>
        </p:txBody>
      </p:sp>
      <p:sp>
        <p:nvSpPr>
          <p:cNvPr id="4" name="Footer Placeholder 3">
            <a:extLst>
              <a:ext uri="{FF2B5EF4-FFF2-40B4-BE49-F238E27FC236}">
                <a16:creationId xmlns:a16="http://schemas.microsoft.com/office/drawing/2014/main" id="{788A779B-E742-2DA3-4FA4-10561CFB7A63}"/>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1257575B-2F33-1AD1-0D72-D2E65434B810}"/>
              </a:ext>
            </a:extLst>
          </p:cNvPr>
          <p:cNvSpPr>
            <a:spLocks noGrp="1"/>
          </p:cNvSpPr>
          <p:nvPr>
            <p:ph type="sldNum" sz="quarter" idx="12"/>
          </p:nvPr>
        </p:nvSpPr>
        <p:spPr/>
        <p:txBody>
          <a:bodyPr/>
          <a:lstStyle/>
          <a:p>
            <a:fld id="{B2DC25EE-239B-4C5F-AAD1-255A7D5F1EE2}" type="slidenum">
              <a:rPr lang="en-US" smtClean="0"/>
              <a:t>34</a:t>
            </a:fld>
            <a:endParaRPr lang="en-US"/>
          </a:p>
        </p:txBody>
      </p:sp>
      <p:graphicFrame>
        <p:nvGraphicFramePr>
          <p:cNvPr id="6" name="Table 5">
            <a:extLst>
              <a:ext uri="{FF2B5EF4-FFF2-40B4-BE49-F238E27FC236}">
                <a16:creationId xmlns:a16="http://schemas.microsoft.com/office/drawing/2014/main" id="{F48E812A-9840-D0B7-A5FB-2CB25695AD62}"/>
              </a:ext>
            </a:extLst>
          </p:cNvPr>
          <p:cNvGraphicFramePr>
            <a:graphicFrameLocks noGrp="1"/>
          </p:cNvGraphicFramePr>
          <p:nvPr>
            <p:extLst>
              <p:ext uri="{D42A27DB-BD31-4B8C-83A1-F6EECF244321}">
                <p14:modId xmlns:p14="http://schemas.microsoft.com/office/powerpoint/2010/main" val="3640794302"/>
              </p:ext>
            </p:extLst>
          </p:nvPr>
        </p:nvGraphicFramePr>
        <p:xfrm>
          <a:off x="3726404" y="3462330"/>
          <a:ext cx="5439112" cy="2625090"/>
        </p:xfrm>
        <a:graphic>
          <a:graphicData uri="http://schemas.openxmlformats.org/drawingml/2006/table">
            <a:tbl>
              <a:tblPr/>
              <a:tblGrid>
                <a:gridCol w="5439112">
                  <a:extLst>
                    <a:ext uri="{9D8B030D-6E8A-4147-A177-3AD203B41FA5}">
                      <a16:colId xmlns:a16="http://schemas.microsoft.com/office/drawing/2014/main" val="2069847835"/>
                    </a:ext>
                  </a:extLst>
                </a:gridCol>
              </a:tblGrid>
              <a:tr h="371475">
                <a:tc>
                  <a:txBody>
                    <a:bodyPr/>
                    <a:lstStyle/>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printReport</a:t>
                      </a:r>
                      <a:r>
                        <a:rPr lang="en-SG" sz="1800" b="0" i="1" u="none" strike="noStrike" dirty="0">
                          <a:solidFill>
                            <a:srgbClr val="000000"/>
                          </a:solidFill>
                          <a:effectLst/>
                          <a:latin typeface="Arial" panose="020B0604020202020204" pitchFamily="34" charset="0"/>
                        </a:rPr>
                        <a:t>(report </a:t>
                      </a:r>
                      <a:r>
                        <a:rPr lang="en-SG" sz="1800" b="0" i="1" u="none" strike="noStrike" dirty="0" err="1">
                          <a:solidFill>
                            <a:srgbClr val="000000"/>
                          </a:solidFill>
                          <a:effectLst/>
                          <a:latin typeface="Arial" panose="020B0604020202020204" pitchFamily="34" charset="0"/>
                        </a:rPr>
                        <a:t>fmt.Stringer</a:t>
                      </a:r>
                      <a:r>
                        <a:rPr lang="en-SG" sz="1800" b="0" i="1" u="none" strike="noStrike" dirty="0">
                          <a:solidFill>
                            <a:srgbClr val="000000"/>
                          </a:solidFill>
                          <a:effectLst/>
                          <a:latin typeface="Arial" panose="020B0604020202020204" pitchFamily="34" charset="0"/>
                        </a:rPr>
                        <a:t>){</a:t>
                      </a:r>
                      <a:endParaRPr lang="en-SG" sz="2000" dirty="0">
                        <a:effectLst/>
                      </a:endParaRPr>
                    </a:p>
                    <a:p>
                      <a:pPr lvl="1" rtl="0" fontAlgn="t">
                        <a:spcBef>
                          <a:spcPts val="0"/>
                        </a:spcBef>
                        <a:spcAft>
                          <a:spcPts val="0"/>
                        </a:spcAft>
                      </a:pPr>
                      <a:r>
                        <a:rPr lang="en-SG" sz="1800" b="0" i="1" u="none" strike="noStrike" dirty="0" err="1">
                          <a:solidFill>
                            <a:srgbClr val="000000"/>
                          </a:solidFill>
                          <a:effectLst/>
                          <a:latin typeface="Arial" panose="020B0604020202020204" pitchFamily="34" charset="0"/>
                        </a:rPr>
                        <a:t>log.Println</a:t>
                      </a:r>
                      <a:r>
                        <a:rPr lang="en-SG" sz="1800" b="0" i="1" u="none" strike="noStrike" dirty="0">
                          <a:solidFill>
                            <a:srgbClr val="000000"/>
                          </a:solidFill>
                          <a:effectLst/>
                          <a:latin typeface="Arial" panose="020B0604020202020204" pitchFamily="34" charset="0"/>
                        </a:rPr>
                        <a:t>(</a:t>
                      </a:r>
                      <a:r>
                        <a:rPr lang="en-SG" sz="1800" b="0" i="1" u="none" strike="noStrike" dirty="0" err="1">
                          <a:solidFill>
                            <a:srgbClr val="000000"/>
                          </a:solidFill>
                          <a:effectLst/>
                          <a:latin typeface="Arial" panose="020B0604020202020204" pitchFamily="34" charset="0"/>
                        </a:rPr>
                        <a:t>report.String</a:t>
                      </a: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2000" dirty="0">
                          <a:effectLst/>
                        </a:rPr>
                      </a:br>
                      <a:r>
                        <a:rPr lang="en-SG" sz="1800" b="0" i="1" u="none" strike="noStrike" dirty="0">
                          <a:solidFill>
                            <a:srgbClr val="000000"/>
                          </a:solidFill>
                          <a:effectLst/>
                          <a:latin typeface="Arial" panose="020B0604020202020204" pitchFamily="34" charset="0"/>
                        </a:rPr>
                        <a:t>shoppingCart1 := </a:t>
                      </a:r>
                      <a:r>
                        <a:rPr lang="en-SG" sz="1800" b="0" i="1" u="none" strike="noStrike" dirty="0" err="1">
                          <a:solidFill>
                            <a:srgbClr val="000000"/>
                          </a:solidFill>
                          <a:effectLst/>
                          <a:latin typeface="Arial" panose="020B0604020202020204" pitchFamily="34" charset="0"/>
                        </a:rPr>
                        <a:t>shoppingCart</a:t>
                      </a:r>
                      <a:r>
                        <a:rPr lang="en-SG" sz="1800" b="0" i="1" u="none" strike="noStrike" dirty="0">
                          <a:solidFill>
                            <a:srgbClr val="000000"/>
                          </a:solidFill>
                          <a:effectLst/>
                          <a:latin typeface="Arial" panose="020B0604020202020204" pitchFamily="34" charset="0"/>
                        </a:rPr>
                        <a:t>{“laptop”, “1500”}</a:t>
                      </a:r>
                      <a:endParaRPr lang="en-SG" sz="2000" dirty="0">
                        <a:effectLst/>
                      </a:endParaRPr>
                    </a:p>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printReport</a:t>
                      </a:r>
                      <a:r>
                        <a:rPr lang="en-SG" sz="1800" b="0" i="1" u="none" strike="noStrike" dirty="0">
                          <a:solidFill>
                            <a:srgbClr val="000000"/>
                          </a:solidFill>
                          <a:effectLst/>
                          <a:latin typeface="Arial" panose="020B0604020202020204" pitchFamily="34" charset="0"/>
                        </a:rPr>
                        <a:t>(shoppingCart1)</a:t>
                      </a:r>
                      <a:endParaRPr lang="en-SG" sz="2000" dirty="0">
                        <a:effectLst/>
                      </a:endParaRPr>
                    </a:p>
                    <a:p>
                      <a:pPr rtl="0" fontAlgn="t">
                        <a:spcBef>
                          <a:spcPts val="0"/>
                        </a:spcBef>
                        <a:spcAft>
                          <a:spcPts val="0"/>
                        </a:spcAft>
                      </a:pPr>
                      <a:br>
                        <a:rPr lang="en-SG" sz="2000" dirty="0">
                          <a:effectLst/>
                        </a:rPr>
                      </a:br>
                      <a:r>
                        <a:rPr lang="en-SG" sz="1800" b="0" i="1" u="none" strike="noStrike" dirty="0">
                          <a:solidFill>
                            <a:srgbClr val="000000"/>
                          </a:solidFill>
                          <a:effectLst/>
                          <a:latin typeface="Arial" panose="020B0604020202020204" pitchFamily="34" charset="0"/>
                        </a:rPr>
                        <a:t>quantityCount1 := </a:t>
                      </a:r>
                      <a:r>
                        <a:rPr lang="en-SG" sz="1800" b="0" i="1" u="none" strike="noStrike" dirty="0" err="1">
                          <a:solidFill>
                            <a:srgbClr val="000000"/>
                          </a:solidFill>
                          <a:effectLst/>
                          <a:latin typeface="Arial" panose="020B0604020202020204" pitchFamily="34" charset="0"/>
                        </a:rPr>
                        <a:t>quantityCount</a:t>
                      </a:r>
                      <a:r>
                        <a:rPr lang="en-SG" sz="1800" b="0" i="1" u="none" strike="noStrike" dirty="0">
                          <a:solidFill>
                            <a:srgbClr val="000000"/>
                          </a:solidFill>
                          <a:effectLst/>
                          <a:latin typeface="Arial" panose="020B0604020202020204" pitchFamily="34" charset="0"/>
                        </a:rPr>
                        <a:t>(10)</a:t>
                      </a:r>
                      <a:endParaRPr lang="en-SG" sz="2000" dirty="0">
                        <a:effectLst/>
                      </a:endParaRPr>
                    </a:p>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printReport</a:t>
                      </a:r>
                      <a:r>
                        <a:rPr lang="en-SG" sz="1800" b="0" i="1" u="none" strike="noStrike" dirty="0">
                          <a:solidFill>
                            <a:srgbClr val="000000"/>
                          </a:solidFill>
                          <a:effectLst/>
                          <a:latin typeface="Arial" panose="020B0604020202020204" pitchFamily="34" charset="0"/>
                        </a:rPr>
                        <a:t>(quantityCount1)</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814590445"/>
                  </a:ext>
                </a:extLst>
              </a:tr>
            </a:tbl>
          </a:graphicData>
        </a:graphic>
      </p:graphicFrame>
      <p:sp>
        <p:nvSpPr>
          <p:cNvPr id="7" name="Rectangle 1">
            <a:extLst>
              <a:ext uri="{FF2B5EF4-FFF2-40B4-BE49-F238E27FC236}">
                <a16:creationId xmlns:a16="http://schemas.microsoft.com/office/drawing/2014/main" id="{B750DE17-91BD-EDB9-CCB6-DAD770E12E93}"/>
              </a:ext>
            </a:extLst>
          </p:cNvPr>
          <p:cNvSpPr>
            <a:spLocks noChangeArrowheads="1"/>
          </p:cNvSpPr>
          <p:nvPr/>
        </p:nvSpPr>
        <p:spPr bwMode="auto">
          <a:xfrm>
            <a:off x="3726404" y="38315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48249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D5CC-CC95-6EF0-0EDB-3D978EDCD14A}"/>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9BE99F6B-A77E-941F-0AF8-CB59F39A1149}"/>
              </a:ext>
            </a:extLst>
          </p:cNvPr>
          <p:cNvSpPr>
            <a:spLocks noGrp="1"/>
          </p:cNvSpPr>
          <p:nvPr>
            <p:ph idx="1"/>
          </p:nvPr>
        </p:nvSpPr>
        <p:spPr>
          <a:xfrm>
            <a:off x="1115568" y="2043953"/>
            <a:ext cx="10168128" cy="4128247"/>
          </a:xfrm>
        </p:spPr>
        <p:txBody>
          <a:bodyPr/>
          <a:lstStyle/>
          <a:p>
            <a:r>
              <a:rPr lang="en-US" dirty="0"/>
              <a:t>Scenario example</a:t>
            </a:r>
          </a:p>
        </p:txBody>
      </p:sp>
      <p:sp>
        <p:nvSpPr>
          <p:cNvPr id="4" name="Footer Placeholder 3">
            <a:extLst>
              <a:ext uri="{FF2B5EF4-FFF2-40B4-BE49-F238E27FC236}">
                <a16:creationId xmlns:a16="http://schemas.microsoft.com/office/drawing/2014/main" id="{2836292C-81C3-63B1-91FF-E865DC117E75}"/>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DD6DB7B8-8A76-DA93-17EA-61796F049C51}"/>
              </a:ext>
            </a:extLst>
          </p:cNvPr>
          <p:cNvSpPr>
            <a:spLocks noGrp="1"/>
          </p:cNvSpPr>
          <p:nvPr>
            <p:ph type="sldNum" sz="quarter" idx="12"/>
          </p:nvPr>
        </p:nvSpPr>
        <p:spPr/>
        <p:txBody>
          <a:bodyPr/>
          <a:lstStyle/>
          <a:p>
            <a:fld id="{B2DC25EE-239B-4C5F-AAD1-255A7D5F1EE2}" type="slidenum">
              <a:rPr lang="en-US" smtClean="0"/>
              <a:t>35</a:t>
            </a:fld>
            <a:endParaRPr lang="en-US"/>
          </a:p>
        </p:txBody>
      </p:sp>
      <p:sp>
        <p:nvSpPr>
          <p:cNvPr id="6" name="Rounded Rectangle 5">
            <a:extLst>
              <a:ext uri="{FF2B5EF4-FFF2-40B4-BE49-F238E27FC236}">
                <a16:creationId xmlns:a16="http://schemas.microsoft.com/office/drawing/2014/main" id="{4F2291B2-FB78-0C73-4183-6D17EDCB4828}"/>
              </a:ext>
            </a:extLst>
          </p:cNvPr>
          <p:cNvSpPr/>
          <p:nvPr/>
        </p:nvSpPr>
        <p:spPr>
          <a:xfrm>
            <a:off x="3241279" y="3076688"/>
            <a:ext cx="1524359" cy="220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Orders Interface</a:t>
            </a:r>
          </a:p>
        </p:txBody>
      </p:sp>
      <p:sp>
        <p:nvSpPr>
          <p:cNvPr id="8" name="Rounded Rectangle 7">
            <a:extLst>
              <a:ext uri="{FF2B5EF4-FFF2-40B4-BE49-F238E27FC236}">
                <a16:creationId xmlns:a16="http://schemas.microsoft.com/office/drawing/2014/main" id="{7E1A39A1-C751-5512-1308-126D7F09BA4F}"/>
              </a:ext>
            </a:extLst>
          </p:cNvPr>
          <p:cNvSpPr/>
          <p:nvPr/>
        </p:nvSpPr>
        <p:spPr>
          <a:xfrm>
            <a:off x="1349188" y="2872032"/>
            <a:ext cx="1404770" cy="742537"/>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Buy Sofa</a:t>
            </a:r>
          </a:p>
        </p:txBody>
      </p:sp>
      <p:sp>
        <p:nvSpPr>
          <p:cNvPr id="9" name="Rounded Rectangle 8">
            <a:extLst>
              <a:ext uri="{FF2B5EF4-FFF2-40B4-BE49-F238E27FC236}">
                <a16:creationId xmlns:a16="http://schemas.microsoft.com/office/drawing/2014/main" id="{97C81FBA-AD9D-1FC3-9122-098CA6911AB3}"/>
              </a:ext>
            </a:extLst>
          </p:cNvPr>
          <p:cNvSpPr/>
          <p:nvPr/>
        </p:nvSpPr>
        <p:spPr>
          <a:xfrm>
            <a:off x="1349188" y="3802887"/>
            <a:ext cx="1404770" cy="742537"/>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Buy Table</a:t>
            </a:r>
          </a:p>
        </p:txBody>
      </p:sp>
      <p:sp>
        <p:nvSpPr>
          <p:cNvPr id="10" name="Rounded Rectangle 9">
            <a:extLst>
              <a:ext uri="{FF2B5EF4-FFF2-40B4-BE49-F238E27FC236}">
                <a16:creationId xmlns:a16="http://schemas.microsoft.com/office/drawing/2014/main" id="{FC0AFC69-1A6A-FEDC-2AFD-2220CC4ADE64}"/>
              </a:ext>
            </a:extLst>
          </p:cNvPr>
          <p:cNvSpPr/>
          <p:nvPr/>
        </p:nvSpPr>
        <p:spPr>
          <a:xfrm>
            <a:off x="1349188" y="4861161"/>
            <a:ext cx="1404770" cy="742537"/>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Buy Winter Clothing</a:t>
            </a:r>
          </a:p>
        </p:txBody>
      </p:sp>
      <p:cxnSp>
        <p:nvCxnSpPr>
          <p:cNvPr id="12" name="Straight Arrow Connector 11">
            <a:extLst>
              <a:ext uri="{FF2B5EF4-FFF2-40B4-BE49-F238E27FC236}">
                <a16:creationId xmlns:a16="http://schemas.microsoft.com/office/drawing/2014/main" id="{0333EFC8-7615-1293-16D3-86B850EDE269}"/>
              </a:ext>
            </a:extLst>
          </p:cNvPr>
          <p:cNvCxnSpPr>
            <a:cxnSpLocks/>
            <a:stCxn id="8" idx="3"/>
            <a:endCxn id="6" idx="1"/>
          </p:cNvCxnSpPr>
          <p:nvPr/>
        </p:nvCxnSpPr>
        <p:spPr>
          <a:xfrm>
            <a:off x="2753958" y="3243301"/>
            <a:ext cx="487321" cy="9355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6E9AE51-D501-BF82-D255-2492ACF128F3}"/>
              </a:ext>
            </a:extLst>
          </p:cNvPr>
          <p:cNvCxnSpPr>
            <a:cxnSpLocks/>
            <a:stCxn id="9" idx="3"/>
            <a:endCxn id="6" idx="1"/>
          </p:cNvCxnSpPr>
          <p:nvPr/>
        </p:nvCxnSpPr>
        <p:spPr>
          <a:xfrm>
            <a:off x="2753958" y="4174156"/>
            <a:ext cx="487321" cy="46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FD76EC-5730-50ED-D40C-7CB01E17A75E}"/>
              </a:ext>
            </a:extLst>
          </p:cNvPr>
          <p:cNvCxnSpPr>
            <a:cxnSpLocks/>
            <a:stCxn id="10" idx="3"/>
            <a:endCxn id="6" idx="1"/>
          </p:cNvCxnSpPr>
          <p:nvPr/>
        </p:nvCxnSpPr>
        <p:spPr>
          <a:xfrm flipV="1">
            <a:off x="2753958" y="4178828"/>
            <a:ext cx="487321" cy="10536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3290D817-5B44-DB4A-22C1-1D117F727866}"/>
              </a:ext>
            </a:extLst>
          </p:cNvPr>
          <p:cNvSpPr/>
          <p:nvPr/>
        </p:nvSpPr>
        <p:spPr>
          <a:xfrm>
            <a:off x="5188412" y="2655729"/>
            <a:ext cx="1774651" cy="100058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Furniture Methods</a:t>
            </a:r>
          </a:p>
        </p:txBody>
      </p:sp>
      <p:sp>
        <p:nvSpPr>
          <p:cNvPr id="23" name="Rounded Rectangle 22">
            <a:extLst>
              <a:ext uri="{FF2B5EF4-FFF2-40B4-BE49-F238E27FC236}">
                <a16:creationId xmlns:a16="http://schemas.microsoft.com/office/drawing/2014/main" id="{71DD9212-8423-D0C6-29E3-647C47580E06}"/>
              </a:ext>
            </a:extLst>
          </p:cNvPr>
          <p:cNvSpPr/>
          <p:nvPr/>
        </p:nvSpPr>
        <p:spPr>
          <a:xfrm>
            <a:off x="5208674" y="4413964"/>
            <a:ext cx="1774651" cy="100058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Clothing Methods</a:t>
            </a:r>
          </a:p>
        </p:txBody>
      </p:sp>
      <p:sp>
        <p:nvSpPr>
          <p:cNvPr id="24" name="Rounded Rectangle 23">
            <a:extLst>
              <a:ext uri="{FF2B5EF4-FFF2-40B4-BE49-F238E27FC236}">
                <a16:creationId xmlns:a16="http://schemas.microsoft.com/office/drawing/2014/main" id="{2FF98912-6DCE-3EB1-8CCA-A4A595260490}"/>
              </a:ext>
            </a:extLst>
          </p:cNvPr>
          <p:cNvSpPr/>
          <p:nvPr/>
        </p:nvSpPr>
        <p:spPr>
          <a:xfrm>
            <a:off x="7338597" y="3544835"/>
            <a:ext cx="1774651" cy="100058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Shipping Cost Output</a:t>
            </a:r>
          </a:p>
        </p:txBody>
      </p:sp>
      <p:sp>
        <p:nvSpPr>
          <p:cNvPr id="25" name="Rounded Rectangle 24">
            <a:extLst>
              <a:ext uri="{FF2B5EF4-FFF2-40B4-BE49-F238E27FC236}">
                <a16:creationId xmlns:a16="http://schemas.microsoft.com/office/drawing/2014/main" id="{8F4BCF08-ADC6-EE76-A59B-0989C86005A9}"/>
              </a:ext>
            </a:extLst>
          </p:cNvPr>
          <p:cNvSpPr/>
          <p:nvPr/>
        </p:nvSpPr>
        <p:spPr>
          <a:xfrm>
            <a:off x="9556284" y="3544834"/>
            <a:ext cx="1774651" cy="10005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Total Amount Payable</a:t>
            </a:r>
          </a:p>
        </p:txBody>
      </p:sp>
      <p:cxnSp>
        <p:nvCxnSpPr>
          <p:cNvPr id="29" name="Straight Arrow Connector 28">
            <a:extLst>
              <a:ext uri="{FF2B5EF4-FFF2-40B4-BE49-F238E27FC236}">
                <a16:creationId xmlns:a16="http://schemas.microsoft.com/office/drawing/2014/main" id="{69E235A3-4727-D009-F990-02AE5AA6ADE3}"/>
              </a:ext>
            </a:extLst>
          </p:cNvPr>
          <p:cNvCxnSpPr>
            <a:cxnSpLocks/>
            <a:stCxn id="6" idx="3"/>
            <a:endCxn id="22" idx="1"/>
          </p:cNvCxnSpPr>
          <p:nvPr/>
        </p:nvCxnSpPr>
        <p:spPr>
          <a:xfrm flipV="1">
            <a:off x="4765638" y="3156024"/>
            <a:ext cx="422774" cy="1022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AFEE3BE-1BC0-4707-7661-9CC740DAA2B4}"/>
              </a:ext>
            </a:extLst>
          </p:cNvPr>
          <p:cNvCxnSpPr>
            <a:cxnSpLocks/>
            <a:stCxn id="6" idx="3"/>
            <a:endCxn id="23" idx="1"/>
          </p:cNvCxnSpPr>
          <p:nvPr/>
        </p:nvCxnSpPr>
        <p:spPr>
          <a:xfrm>
            <a:off x="4765638" y="4178828"/>
            <a:ext cx="443036" cy="7354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4767F3B-18D3-99F1-4EED-B7DC0C59DD54}"/>
              </a:ext>
            </a:extLst>
          </p:cNvPr>
          <p:cNvCxnSpPr>
            <a:cxnSpLocks/>
            <a:stCxn id="22" idx="3"/>
            <a:endCxn id="24" idx="1"/>
          </p:cNvCxnSpPr>
          <p:nvPr/>
        </p:nvCxnSpPr>
        <p:spPr>
          <a:xfrm>
            <a:off x="6963063" y="3156024"/>
            <a:ext cx="375534" cy="8891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FBB2F40-AD32-B1EF-E2D9-B64617551B8C}"/>
              </a:ext>
            </a:extLst>
          </p:cNvPr>
          <p:cNvCxnSpPr>
            <a:cxnSpLocks/>
            <a:stCxn id="23" idx="3"/>
            <a:endCxn id="24" idx="1"/>
          </p:cNvCxnSpPr>
          <p:nvPr/>
        </p:nvCxnSpPr>
        <p:spPr>
          <a:xfrm flipV="1">
            <a:off x="6983325" y="4045130"/>
            <a:ext cx="355272" cy="8691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ED6636C-9546-3C85-16EB-71C59C6CDC83}"/>
              </a:ext>
            </a:extLst>
          </p:cNvPr>
          <p:cNvCxnSpPr>
            <a:cxnSpLocks/>
            <a:stCxn id="24" idx="3"/>
            <a:endCxn id="25" idx="1"/>
          </p:cNvCxnSpPr>
          <p:nvPr/>
        </p:nvCxnSpPr>
        <p:spPr>
          <a:xfrm flipV="1">
            <a:off x="9113248" y="4045129"/>
            <a:ext cx="44303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181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88C8-F004-D75E-1FBC-1CC9FBC1ADD1}"/>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D15E3B9F-95B0-BEAD-C5CB-CFF33A84B2E5}"/>
              </a:ext>
            </a:extLst>
          </p:cNvPr>
          <p:cNvSpPr>
            <a:spLocks noGrp="1"/>
          </p:cNvSpPr>
          <p:nvPr>
            <p:ph idx="1"/>
          </p:nvPr>
        </p:nvSpPr>
        <p:spPr>
          <a:xfrm>
            <a:off x="1115568" y="2031793"/>
            <a:ext cx="10168128" cy="534117"/>
          </a:xfrm>
        </p:spPr>
        <p:txBody>
          <a:bodyPr/>
          <a:lstStyle/>
          <a:p>
            <a:r>
              <a:rPr lang="en-US" dirty="0"/>
              <a:t>Declaration of interface and its method signatures</a:t>
            </a:r>
          </a:p>
        </p:txBody>
      </p:sp>
      <p:sp>
        <p:nvSpPr>
          <p:cNvPr id="4" name="Footer Placeholder 3">
            <a:extLst>
              <a:ext uri="{FF2B5EF4-FFF2-40B4-BE49-F238E27FC236}">
                <a16:creationId xmlns:a16="http://schemas.microsoft.com/office/drawing/2014/main" id="{D2B4BD87-1523-86E3-3244-73B53301F041}"/>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E32BF878-8FA6-7A1E-43FF-ED33921DD6F7}"/>
              </a:ext>
            </a:extLst>
          </p:cNvPr>
          <p:cNvSpPr>
            <a:spLocks noGrp="1"/>
          </p:cNvSpPr>
          <p:nvPr>
            <p:ph type="sldNum" sz="quarter" idx="12"/>
          </p:nvPr>
        </p:nvSpPr>
        <p:spPr/>
        <p:txBody>
          <a:bodyPr/>
          <a:lstStyle/>
          <a:p>
            <a:fld id="{B2DC25EE-239B-4C5F-AAD1-255A7D5F1EE2}" type="slidenum">
              <a:rPr lang="en-US" smtClean="0"/>
              <a:t>36</a:t>
            </a:fld>
            <a:endParaRPr lang="en-US"/>
          </a:p>
        </p:txBody>
      </p:sp>
      <p:graphicFrame>
        <p:nvGraphicFramePr>
          <p:cNvPr id="6" name="Table 5">
            <a:extLst>
              <a:ext uri="{FF2B5EF4-FFF2-40B4-BE49-F238E27FC236}">
                <a16:creationId xmlns:a16="http://schemas.microsoft.com/office/drawing/2014/main" id="{6DFEE3AD-B131-788C-B9EC-03E61435FBE0}"/>
              </a:ext>
            </a:extLst>
          </p:cNvPr>
          <p:cNvGraphicFramePr>
            <a:graphicFrameLocks noGrp="1"/>
          </p:cNvGraphicFramePr>
          <p:nvPr>
            <p:extLst>
              <p:ext uri="{D42A27DB-BD31-4B8C-83A1-F6EECF244321}">
                <p14:modId xmlns:p14="http://schemas.microsoft.com/office/powerpoint/2010/main" val="3692186693"/>
              </p:ext>
            </p:extLst>
          </p:nvPr>
        </p:nvGraphicFramePr>
        <p:xfrm>
          <a:off x="4155225" y="2598546"/>
          <a:ext cx="3375129" cy="3387090"/>
        </p:xfrm>
        <a:graphic>
          <a:graphicData uri="http://schemas.openxmlformats.org/drawingml/2006/table">
            <a:tbl>
              <a:tblPr/>
              <a:tblGrid>
                <a:gridCol w="3375129">
                  <a:extLst>
                    <a:ext uri="{9D8B030D-6E8A-4147-A177-3AD203B41FA5}">
                      <a16:colId xmlns:a16="http://schemas.microsoft.com/office/drawing/2014/main" val="106902261"/>
                    </a:ext>
                  </a:extLst>
                </a:gridCol>
              </a:tblGrid>
              <a:tr h="2876550">
                <a:tc>
                  <a:txBody>
                    <a:bodyPr/>
                    <a:lstStyle/>
                    <a:p>
                      <a:pPr rtl="0" fontAlgn="t">
                        <a:spcBef>
                          <a:spcPts val="0"/>
                        </a:spcBef>
                        <a:spcAft>
                          <a:spcPts val="0"/>
                        </a:spcAft>
                      </a:pPr>
                      <a:r>
                        <a:rPr lang="en-SG" sz="1600" b="0" i="0" u="none" strike="noStrike" dirty="0">
                          <a:solidFill>
                            <a:srgbClr val="000000"/>
                          </a:solidFill>
                          <a:effectLst/>
                          <a:latin typeface="Arial" panose="020B0604020202020204" pitchFamily="34" charset="0"/>
                        </a:rPr>
                        <a:t>package main</a:t>
                      </a:r>
                      <a:endParaRPr lang="en-SG" sz="2000" dirty="0">
                        <a:effectLst/>
                      </a:endParaRPr>
                    </a:p>
                    <a:p>
                      <a:pPr rtl="0" fontAlgn="t">
                        <a:spcBef>
                          <a:spcPts val="0"/>
                        </a:spcBef>
                        <a:spcAft>
                          <a:spcPts val="0"/>
                        </a:spcAft>
                      </a:pPr>
                      <a:r>
                        <a:rPr lang="en-SG" sz="1600" b="0" i="0" u="none" strike="noStrike" dirty="0">
                          <a:solidFill>
                            <a:srgbClr val="000000"/>
                          </a:solidFill>
                          <a:effectLst/>
                          <a:latin typeface="Arial" panose="020B0604020202020204" pitchFamily="34" charset="0"/>
                        </a:rPr>
                        <a:t>Import “</a:t>
                      </a:r>
                      <a:r>
                        <a:rPr lang="en-SG" sz="1600" b="0" i="0" u="none" strike="noStrike" dirty="0" err="1">
                          <a:solidFill>
                            <a:srgbClr val="000000"/>
                          </a:solidFill>
                          <a:effectLst/>
                          <a:latin typeface="Arial" panose="020B0604020202020204" pitchFamily="34" charset="0"/>
                        </a:rPr>
                        <a:t>fmt</a:t>
                      </a:r>
                      <a:r>
                        <a:rPr lang="en-SG" sz="1600" b="0" i="0"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2000" dirty="0">
                          <a:effectLst/>
                        </a:rPr>
                      </a:br>
                      <a:r>
                        <a:rPr lang="en-SG" sz="1600" b="0" i="0" u="none" strike="noStrike" dirty="0">
                          <a:solidFill>
                            <a:srgbClr val="000000"/>
                          </a:solidFill>
                          <a:effectLst/>
                          <a:latin typeface="Arial" panose="020B0604020202020204" pitchFamily="34" charset="0"/>
                        </a:rPr>
                        <a:t>var(</a:t>
                      </a:r>
                      <a:endParaRPr lang="en-SG" sz="2000" dirty="0">
                        <a:effectLst/>
                      </a:endParaRPr>
                    </a:p>
                    <a:p>
                      <a:pPr marL="457200" rtl="0" fontAlgn="t">
                        <a:spcBef>
                          <a:spcPts val="0"/>
                        </a:spcBef>
                        <a:spcAft>
                          <a:spcPts val="0"/>
                        </a:spcAft>
                      </a:pPr>
                      <a:r>
                        <a:rPr lang="en-SG" sz="1600" b="0" i="0" u="none" strike="noStrike" dirty="0" err="1">
                          <a:solidFill>
                            <a:srgbClr val="000000"/>
                          </a:solidFill>
                          <a:effectLst/>
                          <a:latin typeface="Arial" panose="020B0604020202020204" pitchFamily="34" charset="0"/>
                        </a:rPr>
                        <a:t>largeItemCost</a:t>
                      </a:r>
                      <a:r>
                        <a:rPr lang="en-SG" sz="1600" b="0" i="0" u="none" strike="noStrike" dirty="0">
                          <a:solidFill>
                            <a:srgbClr val="000000"/>
                          </a:solidFill>
                          <a:effectLst/>
                          <a:latin typeface="Arial" panose="020B0604020202020204" pitchFamily="34" charset="0"/>
                        </a:rPr>
                        <a:t> = 3.00</a:t>
                      </a:r>
                      <a:endParaRPr lang="en-SG" sz="2000" dirty="0">
                        <a:effectLst/>
                      </a:endParaRPr>
                    </a:p>
                    <a:p>
                      <a:pPr marL="457200" rtl="0" fontAlgn="t">
                        <a:spcBef>
                          <a:spcPts val="0"/>
                        </a:spcBef>
                        <a:spcAft>
                          <a:spcPts val="0"/>
                        </a:spcAft>
                      </a:pPr>
                      <a:r>
                        <a:rPr lang="en-SG" sz="1600" b="0" i="0" u="none" strike="noStrike" dirty="0" err="1">
                          <a:solidFill>
                            <a:srgbClr val="000000"/>
                          </a:solidFill>
                          <a:effectLst/>
                          <a:latin typeface="Arial" panose="020B0604020202020204" pitchFamily="34" charset="0"/>
                        </a:rPr>
                        <a:t>smallItemCost</a:t>
                      </a:r>
                      <a:r>
                        <a:rPr lang="en-SG" sz="1600" b="0" i="0" u="none" strike="noStrike" dirty="0">
                          <a:solidFill>
                            <a:srgbClr val="000000"/>
                          </a:solidFill>
                          <a:effectLst/>
                          <a:latin typeface="Arial" panose="020B0604020202020204" pitchFamily="34" charset="0"/>
                        </a:rPr>
                        <a:t> = 5.00</a:t>
                      </a:r>
                      <a:endParaRPr lang="en-SG" sz="2000" dirty="0">
                        <a:effectLst/>
                      </a:endParaRPr>
                    </a:p>
                    <a:p>
                      <a:pPr marL="457200" rtl="0" fontAlgn="t">
                        <a:spcBef>
                          <a:spcPts val="0"/>
                        </a:spcBef>
                        <a:spcAft>
                          <a:spcPts val="0"/>
                        </a:spcAft>
                      </a:pPr>
                      <a:r>
                        <a:rPr lang="en-SG" sz="1600" b="0" i="0" u="none" strike="noStrike" dirty="0" err="1">
                          <a:solidFill>
                            <a:srgbClr val="000000"/>
                          </a:solidFill>
                          <a:effectLst/>
                          <a:latin typeface="Arial" panose="020B0604020202020204" pitchFamily="34" charset="0"/>
                        </a:rPr>
                        <a:t>extendedWarranty</a:t>
                      </a:r>
                      <a:r>
                        <a:rPr lang="en-SG" sz="1600" b="0" i="0" u="none" strike="noStrike" dirty="0">
                          <a:solidFill>
                            <a:srgbClr val="000000"/>
                          </a:solidFill>
                          <a:effectLst/>
                          <a:latin typeface="Arial" panose="020B0604020202020204" pitchFamily="34" charset="0"/>
                        </a:rPr>
                        <a:t> = 0.1</a:t>
                      </a:r>
                      <a:endParaRPr lang="en-SG" sz="2000" dirty="0">
                        <a:effectLst/>
                      </a:endParaRPr>
                    </a:p>
                    <a:p>
                      <a:pPr rtl="0" fontAlgn="t">
                        <a:spcBef>
                          <a:spcPts val="0"/>
                        </a:spcBef>
                        <a:spcAft>
                          <a:spcPts val="0"/>
                        </a:spcAft>
                      </a:pPr>
                      <a:r>
                        <a:rPr lang="en-SG" sz="1600" b="0" i="0"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2000" dirty="0">
                          <a:effectLst/>
                        </a:rPr>
                      </a:br>
                      <a:r>
                        <a:rPr lang="en-SG" sz="1600" b="0" i="0" u="none" strike="noStrike" dirty="0">
                          <a:solidFill>
                            <a:srgbClr val="000000"/>
                          </a:solidFill>
                          <a:effectLst/>
                          <a:latin typeface="Arial" panose="020B0604020202020204" pitchFamily="34" charset="0"/>
                        </a:rPr>
                        <a:t>type order interface{</a:t>
                      </a:r>
                      <a:endParaRPr lang="en-SG" sz="2000" dirty="0">
                        <a:effectLst/>
                      </a:endParaRPr>
                    </a:p>
                    <a:p>
                      <a:pPr lvl="1" rtl="0" fontAlgn="t">
                        <a:spcBef>
                          <a:spcPts val="0"/>
                        </a:spcBef>
                        <a:spcAft>
                          <a:spcPts val="0"/>
                        </a:spcAft>
                      </a:pPr>
                      <a:r>
                        <a:rPr lang="en-SG" sz="1600" b="0" i="0" u="none" strike="noStrike" dirty="0" err="1">
                          <a:solidFill>
                            <a:srgbClr val="000000"/>
                          </a:solidFill>
                          <a:effectLst/>
                          <a:latin typeface="Arial" panose="020B0604020202020204" pitchFamily="34" charset="0"/>
                        </a:rPr>
                        <a:t>shippingCost</a:t>
                      </a:r>
                      <a:r>
                        <a:rPr lang="en-SG" sz="1600" b="0" i="0" u="none" strike="noStrike" dirty="0">
                          <a:solidFill>
                            <a:srgbClr val="000000"/>
                          </a:solidFill>
                          <a:effectLst/>
                          <a:latin typeface="Arial" panose="020B0604020202020204" pitchFamily="34" charset="0"/>
                        </a:rPr>
                        <a:t>() float64</a:t>
                      </a:r>
                      <a:endParaRPr lang="en-SG" sz="2000" dirty="0">
                        <a:effectLst/>
                      </a:endParaRPr>
                    </a:p>
                    <a:p>
                      <a:pPr lvl="1" rtl="0" fontAlgn="t">
                        <a:spcBef>
                          <a:spcPts val="0"/>
                        </a:spcBef>
                        <a:spcAft>
                          <a:spcPts val="0"/>
                        </a:spcAft>
                      </a:pPr>
                      <a:r>
                        <a:rPr lang="en-SG" sz="1600" b="0" i="0" u="none" strike="noStrike" dirty="0">
                          <a:solidFill>
                            <a:srgbClr val="000000"/>
                          </a:solidFill>
                          <a:effectLst/>
                          <a:latin typeface="Arial" panose="020B0604020202020204" pitchFamily="34" charset="0"/>
                        </a:rPr>
                        <a:t>cost() float64</a:t>
                      </a:r>
                      <a:endParaRPr lang="en-SG" sz="2000" dirty="0">
                        <a:effectLst/>
                      </a:endParaRPr>
                    </a:p>
                    <a:p>
                      <a:pPr rtl="0" fontAlgn="t">
                        <a:spcBef>
                          <a:spcPts val="0"/>
                        </a:spcBef>
                        <a:spcAft>
                          <a:spcPts val="0"/>
                        </a:spcAft>
                      </a:pPr>
                      <a:r>
                        <a:rPr lang="en-SG" sz="1600" b="0" i="0"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597859652"/>
                  </a:ext>
                </a:extLst>
              </a:tr>
            </a:tbl>
          </a:graphicData>
        </a:graphic>
      </p:graphicFrame>
      <p:sp>
        <p:nvSpPr>
          <p:cNvPr id="7" name="Rectangle 1">
            <a:extLst>
              <a:ext uri="{FF2B5EF4-FFF2-40B4-BE49-F238E27FC236}">
                <a16:creationId xmlns:a16="http://schemas.microsoft.com/office/drawing/2014/main" id="{4E4125D9-8086-A552-F8A4-F55BE73CB19C}"/>
              </a:ext>
            </a:extLst>
          </p:cNvPr>
          <p:cNvSpPr>
            <a:spLocks noChangeArrowheads="1"/>
          </p:cNvSpPr>
          <p:nvPr/>
        </p:nvSpPr>
        <p:spPr bwMode="auto">
          <a:xfrm>
            <a:off x="4710113" y="2506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C95ADEC7-A2DC-556E-3388-041D1867F09B}"/>
              </a:ext>
            </a:extLst>
          </p:cNvPr>
          <p:cNvSpPr txBox="1"/>
          <p:nvPr/>
        </p:nvSpPr>
        <p:spPr>
          <a:xfrm>
            <a:off x="8520056" y="3657600"/>
            <a:ext cx="2363147" cy="369332"/>
          </a:xfrm>
          <a:prstGeom prst="rect">
            <a:avLst/>
          </a:prstGeom>
          <a:noFill/>
        </p:spPr>
        <p:txBody>
          <a:bodyPr wrap="none" rtlCol="0">
            <a:spAutoFit/>
          </a:bodyPr>
          <a:lstStyle/>
          <a:p>
            <a:r>
              <a:rPr lang="en-US" dirty="0"/>
              <a:t>Arbitrarily set values</a:t>
            </a:r>
          </a:p>
        </p:txBody>
      </p:sp>
      <p:cxnSp>
        <p:nvCxnSpPr>
          <p:cNvPr id="10" name="Straight Arrow Connector 9">
            <a:extLst>
              <a:ext uri="{FF2B5EF4-FFF2-40B4-BE49-F238E27FC236}">
                <a16:creationId xmlns:a16="http://schemas.microsoft.com/office/drawing/2014/main" id="{A24801FE-E567-A6D8-9E76-4E8683659CDF}"/>
              </a:ext>
            </a:extLst>
          </p:cNvPr>
          <p:cNvCxnSpPr>
            <a:stCxn id="8" idx="1"/>
          </p:cNvCxnSpPr>
          <p:nvPr/>
        </p:nvCxnSpPr>
        <p:spPr>
          <a:xfrm flipH="1">
            <a:off x="6820348" y="3842266"/>
            <a:ext cx="1699708" cy="1380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6D6960-8696-E619-5FC3-C18E90074FDD}"/>
              </a:ext>
            </a:extLst>
          </p:cNvPr>
          <p:cNvSpPr txBox="1"/>
          <p:nvPr/>
        </p:nvSpPr>
        <p:spPr>
          <a:xfrm>
            <a:off x="8545500" y="4970115"/>
            <a:ext cx="2820879" cy="646331"/>
          </a:xfrm>
          <a:prstGeom prst="rect">
            <a:avLst/>
          </a:prstGeom>
          <a:noFill/>
        </p:spPr>
        <p:txBody>
          <a:bodyPr wrap="square" rtlCol="0">
            <a:spAutoFit/>
          </a:bodyPr>
          <a:lstStyle/>
          <a:p>
            <a:r>
              <a:rPr lang="en-US" dirty="0"/>
              <a:t>Declared interface and method signature</a:t>
            </a:r>
          </a:p>
        </p:txBody>
      </p:sp>
      <p:cxnSp>
        <p:nvCxnSpPr>
          <p:cNvPr id="12" name="Straight Arrow Connector 11">
            <a:extLst>
              <a:ext uri="{FF2B5EF4-FFF2-40B4-BE49-F238E27FC236}">
                <a16:creationId xmlns:a16="http://schemas.microsoft.com/office/drawing/2014/main" id="{2FA05E75-9E48-3B00-FBF6-1317AAED2399}"/>
              </a:ext>
            </a:extLst>
          </p:cNvPr>
          <p:cNvCxnSpPr>
            <a:cxnSpLocks/>
            <a:stCxn id="11" idx="1"/>
          </p:cNvCxnSpPr>
          <p:nvPr/>
        </p:nvCxnSpPr>
        <p:spPr>
          <a:xfrm flipH="1" flipV="1">
            <a:off x="6845792" y="5292844"/>
            <a:ext cx="1699708" cy="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802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A077-9067-ABD3-7BBF-CC9EE666F7CA}"/>
              </a:ext>
            </a:extLst>
          </p:cNvPr>
          <p:cNvSpPr>
            <a:spLocks noGrp="1"/>
          </p:cNvSpPr>
          <p:nvPr>
            <p:ph type="title"/>
          </p:nvPr>
        </p:nvSpPr>
        <p:spPr/>
        <p:txBody>
          <a:bodyPr/>
          <a:lstStyle/>
          <a:p>
            <a:r>
              <a:rPr lang="en-US" dirty="0"/>
              <a:t>Interface</a:t>
            </a:r>
          </a:p>
        </p:txBody>
      </p:sp>
      <p:sp>
        <p:nvSpPr>
          <p:cNvPr id="4" name="Footer Placeholder 3">
            <a:extLst>
              <a:ext uri="{FF2B5EF4-FFF2-40B4-BE49-F238E27FC236}">
                <a16:creationId xmlns:a16="http://schemas.microsoft.com/office/drawing/2014/main" id="{177F945D-4480-D9FD-82CB-B48E25F4EACE}"/>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9EEE9574-8BB0-9C76-7A75-FA89D97B08DA}"/>
              </a:ext>
            </a:extLst>
          </p:cNvPr>
          <p:cNvSpPr>
            <a:spLocks noGrp="1"/>
          </p:cNvSpPr>
          <p:nvPr>
            <p:ph type="sldNum" sz="quarter" idx="12"/>
          </p:nvPr>
        </p:nvSpPr>
        <p:spPr/>
        <p:txBody>
          <a:bodyPr/>
          <a:lstStyle/>
          <a:p>
            <a:fld id="{B2DC25EE-239B-4C5F-AAD1-255A7D5F1EE2}" type="slidenum">
              <a:rPr lang="en-US" smtClean="0"/>
              <a:t>37</a:t>
            </a:fld>
            <a:endParaRPr lang="en-US"/>
          </a:p>
        </p:txBody>
      </p:sp>
      <p:graphicFrame>
        <p:nvGraphicFramePr>
          <p:cNvPr id="6" name="Table 5">
            <a:extLst>
              <a:ext uri="{FF2B5EF4-FFF2-40B4-BE49-F238E27FC236}">
                <a16:creationId xmlns:a16="http://schemas.microsoft.com/office/drawing/2014/main" id="{0A78C161-DF9C-7E26-02F7-B5A7D6C8A7D0}"/>
              </a:ext>
            </a:extLst>
          </p:cNvPr>
          <p:cNvGraphicFramePr>
            <a:graphicFrameLocks noGrp="1"/>
          </p:cNvGraphicFramePr>
          <p:nvPr>
            <p:extLst>
              <p:ext uri="{D42A27DB-BD31-4B8C-83A1-F6EECF244321}">
                <p14:modId xmlns:p14="http://schemas.microsoft.com/office/powerpoint/2010/main" val="1050194002"/>
              </p:ext>
            </p:extLst>
          </p:nvPr>
        </p:nvGraphicFramePr>
        <p:xfrm>
          <a:off x="3285396" y="2964848"/>
          <a:ext cx="5828471" cy="2289810"/>
        </p:xfrm>
        <a:graphic>
          <a:graphicData uri="http://schemas.openxmlformats.org/drawingml/2006/table">
            <a:tbl>
              <a:tblPr/>
              <a:tblGrid>
                <a:gridCol w="5828471">
                  <a:extLst>
                    <a:ext uri="{9D8B030D-6E8A-4147-A177-3AD203B41FA5}">
                      <a16:colId xmlns:a16="http://schemas.microsoft.com/office/drawing/2014/main" val="2573832473"/>
                    </a:ext>
                  </a:extLst>
                </a:gridCol>
              </a:tblGrid>
              <a:tr h="1809750">
                <a:tc>
                  <a:txBody>
                    <a:bodyPr/>
                    <a:lstStyle/>
                    <a:p>
                      <a:pPr rtl="0" fontAlgn="t">
                        <a:spcBef>
                          <a:spcPts val="0"/>
                        </a:spcBef>
                        <a:spcAft>
                          <a:spcPts val="0"/>
                        </a:spcAft>
                      </a:pPr>
                      <a:r>
                        <a:rPr lang="en-SG" sz="2000" b="0" i="0" u="none" strike="noStrike" dirty="0">
                          <a:solidFill>
                            <a:srgbClr val="000000"/>
                          </a:solidFill>
                          <a:effectLst/>
                          <a:latin typeface="Arial" panose="020B0604020202020204" pitchFamily="34" charset="0"/>
                        </a:rPr>
                        <a:t>type furniture struct{</a:t>
                      </a:r>
                      <a:endParaRPr lang="en-SG" sz="2400" dirty="0">
                        <a:effectLst/>
                      </a:endParaRPr>
                    </a:p>
                    <a:p>
                      <a:pPr lvl="1" rtl="0" fontAlgn="t">
                        <a:spcBef>
                          <a:spcPts val="0"/>
                        </a:spcBef>
                        <a:spcAft>
                          <a:spcPts val="0"/>
                        </a:spcAft>
                      </a:pPr>
                      <a:r>
                        <a:rPr lang="en-SG" sz="2000" b="0" i="0" u="none" strike="noStrike" dirty="0">
                          <a:solidFill>
                            <a:srgbClr val="000000"/>
                          </a:solidFill>
                          <a:effectLst/>
                          <a:latin typeface="Arial" panose="020B0604020202020204" pitchFamily="34" charset="0"/>
                        </a:rPr>
                        <a:t>length, height, depth, price, quantity float64 </a:t>
                      </a:r>
                      <a:endParaRPr lang="en-SG" sz="2400" dirty="0">
                        <a:effectLst/>
                      </a:endParaRPr>
                    </a:p>
                    <a:p>
                      <a:pPr rtl="0" fontAlgn="t">
                        <a:spcBef>
                          <a:spcPts val="0"/>
                        </a:spcBef>
                        <a:spcAft>
                          <a:spcPts val="0"/>
                        </a:spcAft>
                      </a:pPr>
                      <a:r>
                        <a:rPr lang="en-SG" sz="2000" b="0" i="0"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br>
                        <a:rPr lang="en-SG" sz="2400" dirty="0">
                          <a:effectLst/>
                        </a:rPr>
                      </a:br>
                      <a:r>
                        <a:rPr lang="en-SG" sz="2000" b="0" i="0" u="none" strike="noStrike" dirty="0">
                          <a:solidFill>
                            <a:srgbClr val="000000"/>
                          </a:solidFill>
                          <a:effectLst/>
                          <a:latin typeface="Arial" panose="020B0604020202020204" pitchFamily="34" charset="0"/>
                        </a:rPr>
                        <a:t>type clothes struct{</a:t>
                      </a:r>
                      <a:endParaRPr lang="en-SG" sz="2400" dirty="0">
                        <a:effectLst/>
                      </a:endParaRPr>
                    </a:p>
                    <a:p>
                      <a:pPr lvl="1" rtl="0" fontAlgn="t">
                        <a:spcBef>
                          <a:spcPts val="0"/>
                        </a:spcBef>
                        <a:spcAft>
                          <a:spcPts val="0"/>
                        </a:spcAft>
                      </a:pPr>
                      <a:r>
                        <a:rPr lang="en-SG" sz="2000" b="0" i="0" u="none" strike="noStrike" dirty="0">
                          <a:solidFill>
                            <a:srgbClr val="000000"/>
                          </a:solidFill>
                          <a:effectLst/>
                          <a:latin typeface="Arial" panose="020B0604020202020204" pitchFamily="34" charset="0"/>
                        </a:rPr>
                        <a:t>weight, price, quantity float64</a:t>
                      </a:r>
                      <a:endParaRPr lang="en-SG" sz="2400" dirty="0">
                        <a:effectLst/>
                      </a:endParaRPr>
                    </a:p>
                    <a:p>
                      <a:pPr rtl="0" fontAlgn="t">
                        <a:spcBef>
                          <a:spcPts val="0"/>
                        </a:spcBef>
                        <a:spcAft>
                          <a:spcPts val="0"/>
                        </a:spcAft>
                      </a:pPr>
                      <a:r>
                        <a:rPr lang="en-SG" sz="2000" b="0" i="0" u="none" strike="noStrike" dirty="0">
                          <a:solidFill>
                            <a:srgbClr val="000000"/>
                          </a:solidFill>
                          <a:effectLst/>
                          <a:latin typeface="Arial" panose="020B0604020202020204" pitchFamily="34" charset="0"/>
                        </a:rPr>
                        <a:t>}</a:t>
                      </a:r>
                      <a:endParaRPr lang="en-SG" sz="24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228837445"/>
                  </a:ext>
                </a:extLst>
              </a:tr>
            </a:tbl>
          </a:graphicData>
        </a:graphic>
      </p:graphicFrame>
      <p:sp>
        <p:nvSpPr>
          <p:cNvPr id="7" name="Rectangle 1">
            <a:extLst>
              <a:ext uri="{FF2B5EF4-FFF2-40B4-BE49-F238E27FC236}">
                <a16:creationId xmlns:a16="http://schemas.microsoft.com/office/drawing/2014/main" id="{27504D98-452C-ACD3-94CC-42BFBA8740C7}"/>
              </a:ext>
            </a:extLst>
          </p:cNvPr>
          <p:cNvSpPr>
            <a:spLocks noChangeArrowheads="1"/>
          </p:cNvSpPr>
          <p:nvPr/>
        </p:nvSpPr>
        <p:spPr bwMode="auto">
          <a:xfrm>
            <a:off x="3548063" y="2811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Content Placeholder 2">
            <a:extLst>
              <a:ext uri="{FF2B5EF4-FFF2-40B4-BE49-F238E27FC236}">
                <a16:creationId xmlns:a16="http://schemas.microsoft.com/office/drawing/2014/main" id="{7589E430-172D-9BC8-B570-2E0868088C86}"/>
              </a:ext>
            </a:extLst>
          </p:cNvPr>
          <p:cNvSpPr>
            <a:spLocks noGrp="1"/>
          </p:cNvSpPr>
          <p:nvPr>
            <p:ph idx="1"/>
          </p:nvPr>
        </p:nvSpPr>
        <p:spPr>
          <a:xfrm>
            <a:off x="1115568" y="2031793"/>
            <a:ext cx="10168128" cy="534117"/>
          </a:xfrm>
        </p:spPr>
        <p:txBody>
          <a:bodyPr/>
          <a:lstStyle/>
          <a:p>
            <a:r>
              <a:rPr lang="en-US" dirty="0"/>
              <a:t>Declaration of attributes of each object</a:t>
            </a:r>
          </a:p>
        </p:txBody>
      </p:sp>
    </p:spTree>
    <p:extLst>
      <p:ext uri="{BB962C8B-B14F-4D97-AF65-F5344CB8AC3E}">
        <p14:creationId xmlns:p14="http://schemas.microsoft.com/office/powerpoint/2010/main" val="2136784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E0D1-C3C6-A0DA-2BF5-B5A57582577A}"/>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7310E51B-83E7-B8EC-89EC-4EE1F66E6C0E}"/>
              </a:ext>
            </a:extLst>
          </p:cNvPr>
          <p:cNvSpPr>
            <a:spLocks noGrp="1"/>
          </p:cNvSpPr>
          <p:nvPr>
            <p:ph idx="1"/>
          </p:nvPr>
        </p:nvSpPr>
        <p:spPr>
          <a:xfrm>
            <a:off x="1115568" y="2169085"/>
            <a:ext cx="3800677" cy="2330644"/>
          </a:xfrm>
        </p:spPr>
        <p:txBody>
          <a:bodyPr>
            <a:normAutofit/>
          </a:bodyPr>
          <a:lstStyle/>
          <a:p>
            <a:r>
              <a:rPr lang="en-US" dirty="0"/>
              <a:t>Declaration of method signatures syntax</a:t>
            </a:r>
          </a:p>
        </p:txBody>
      </p:sp>
      <p:sp>
        <p:nvSpPr>
          <p:cNvPr id="4" name="Footer Placeholder 3">
            <a:extLst>
              <a:ext uri="{FF2B5EF4-FFF2-40B4-BE49-F238E27FC236}">
                <a16:creationId xmlns:a16="http://schemas.microsoft.com/office/drawing/2014/main" id="{CA5F79AC-BEFC-6C78-D193-79DC53DE4641}"/>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7C235817-AFBE-58A0-5B3C-07A53924E312}"/>
              </a:ext>
            </a:extLst>
          </p:cNvPr>
          <p:cNvSpPr>
            <a:spLocks noGrp="1"/>
          </p:cNvSpPr>
          <p:nvPr>
            <p:ph type="sldNum" sz="quarter" idx="12"/>
          </p:nvPr>
        </p:nvSpPr>
        <p:spPr/>
        <p:txBody>
          <a:bodyPr/>
          <a:lstStyle/>
          <a:p>
            <a:fld id="{B2DC25EE-239B-4C5F-AAD1-255A7D5F1EE2}" type="slidenum">
              <a:rPr lang="en-US" smtClean="0"/>
              <a:t>38</a:t>
            </a:fld>
            <a:endParaRPr lang="en-US"/>
          </a:p>
        </p:txBody>
      </p:sp>
      <p:graphicFrame>
        <p:nvGraphicFramePr>
          <p:cNvPr id="6" name="Table 5">
            <a:extLst>
              <a:ext uri="{FF2B5EF4-FFF2-40B4-BE49-F238E27FC236}">
                <a16:creationId xmlns:a16="http://schemas.microsoft.com/office/drawing/2014/main" id="{00A1FCF7-A77B-D05D-30DC-C6E5941CB928}"/>
              </a:ext>
            </a:extLst>
          </p:cNvPr>
          <p:cNvGraphicFramePr>
            <a:graphicFrameLocks noGrp="1"/>
          </p:cNvGraphicFramePr>
          <p:nvPr>
            <p:extLst>
              <p:ext uri="{D42A27DB-BD31-4B8C-83A1-F6EECF244321}">
                <p14:modId xmlns:p14="http://schemas.microsoft.com/office/powerpoint/2010/main" val="3450776301"/>
              </p:ext>
            </p:extLst>
          </p:nvPr>
        </p:nvGraphicFramePr>
        <p:xfrm>
          <a:off x="5070328" y="2169085"/>
          <a:ext cx="6648450" cy="3844290"/>
        </p:xfrm>
        <a:graphic>
          <a:graphicData uri="http://schemas.openxmlformats.org/drawingml/2006/table">
            <a:tbl>
              <a:tblPr/>
              <a:tblGrid>
                <a:gridCol w="6648450">
                  <a:extLst>
                    <a:ext uri="{9D8B030D-6E8A-4147-A177-3AD203B41FA5}">
                      <a16:colId xmlns:a16="http://schemas.microsoft.com/office/drawing/2014/main" val="4178205279"/>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furn</a:t>
                      </a:r>
                      <a:r>
                        <a:rPr lang="en-SG" sz="1600" b="0" i="1" u="none" strike="noStrike" dirty="0">
                          <a:solidFill>
                            <a:srgbClr val="000000"/>
                          </a:solidFill>
                          <a:effectLst/>
                          <a:latin typeface="Arial" panose="020B0604020202020204" pitchFamily="34" charset="0"/>
                        </a:rPr>
                        <a:t> furniture) </a:t>
                      </a:r>
                      <a:r>
                        <a:rPr lang="en-SG" sz="1600" b="0" i="1" u="none" strike="noStrike" dirty="0" err="1">
                          <a:solidFill>
                            <a:srgbClr val="000000"/>
                          </a:solidFill>
                          <a:effectLst/>
                          <a:latin typeface="Arial" panose="020B0604020202020204" pitchFamily="34" charset="0"/>
                        </a:rPr>
                        <a:t>shippingCost</a:t>
                      </a:r>
                      <a:r>
                        <a:rPr lang="en-SG" sz="1600" b="0" i="1" u="none" strike="noStrike" dirty="0">
                          <a:solidFill>
                            <a:srgbClr val="000000"/>
                          </a:solidFill>
                          <a:effectLst/>
                          <a:latin typeface="Arial" panose="020B0604020202020204" pitchFamily="34" charset="0"/>
                        </a:rPr>
                        <a:t>() float64{</a:t>
                      </a:r>
                      <a:endParaRPr lang="en-SG" dirty="0">
                        <a:effectLst/>
                      </a:endParaRPr>
                    </a:p>
                    <a:p>
                      <a:pPr lvl="1" rtl="0" fontAlgn="t">
                        <a:spcBef>
                          <a:spcPts val="0"/>
                        </a:spcBef>
                        <a:spcAft>
                          <a:spcPts val="0"/>
                        </a:spcAft>
                      </a:pPr>
                      <a:r>
                        <a:rPr lang="en-SG" sz="1600" b="0" i="1" u="none" strike="noStrike" dirty="0">
                          <a:solidFill>
                            <a:srgbClr val="000000"/>
                          </a:solidFill>
                          <a:effectLst/>
                          <a:latin typeface="Arial" panose="020B0604020202020204" pitchFamily="34" charset="0"/>
                        </a:rPr>
                        <a:t>return </a:t>
                      </a:r>
                      <a:r>
                        <a:rPr lang="en-SG" sz="1600" b="0" i="1" u="none" strike="noStrike" dirty="0" err="1">
                          <a:solidFill>
                            <a:srgbClr val="000000"/>
                          </a:solidFill>
                          <a:effectLst/>
                          <a:latin typeface="Arial" panose="020B0604020202020204" pitchFamily="34" charset="0"/>
                        </a:rPr>
                        <a:t>furn.length</a:t>
                      </a:r>
                      <a:r>
                        <a:rPr lang="en-SG" sz="1600" b="0" i="1" u="none" strike="noStrike" dirty="0">
                          <a:solidFill>
                            <a:srgbClr val="000000"/>
                          </a:solidFill>
                          <a:effectLst/>
                          <a:latin typeface="Arial" panose="020B0604020202020204" pitchFamily="34" charset="0"/>
                        </a:rPr>
                        <a:t> * </a:t>
                      </a:r>
                      <a:r>
                        <a:rPr lang="en-SG" sz="1600" b="0" i="1" u="none" strike="noStrike" dirty="0" err="1">
                          <a:solidFill>
                            <a:srgbClr val="000000"/>
                          </a:solidFill>
                          <a:effectLst/>
                          <a:latin typeface="Arial" panose="020B0604020202020204" pitchFamily="34" charset="0"/>
                        </a:rPr>
                        <a:t>furn.height</a:t>
                      </a:r>
                      <a:r>
                        <a:rPr lang="en-SG" sz="1600" b="0" i="1" u="none" strike="noStrike" dirty="0">
                          <a:solidFill>
                            <a:srgbClr val="000000"/>
                          </a:solidFill>
                          <a:effectLst/>
                          <a:latin typeface="Arial" panose="020B0604020202020204" pitchFamily="34" charset="0"/>
                        </a:rPr>
                        <a:t> * </a:t>
                      </a:r>
                      <a:r>
                        <a:rPr lang="en-SG" sz="1600" b="0" i="1" u="none" strike="noStrike" dirty="0" err="1">
                          <a:solidFill>
                            <a:srgbClr val="000000"/>
                          </a:solidFill>
                          <a:effectLst/>
                          <a:latin typeface="Arial" panose="020B0604020202020204" pitchFamily="34" charset="0"/>
                        </a:rPr>
                        <a:t>furn.depth</a:t>
                      </a:r>
                      <a:r>
                        <a:rPr lang="en-SG" sz="1600" b="0" i="1" u="none" strike="noStrike" dirty="0">
                          <a:solidFill>
                            <a:srgbClr val="000000"/>
                          </a:solidFill>
                          <a:effectLst/>
                          <a:latin typeface="Arial" panose="020B0604020202020204" pitchFamily="34" charset="0"/>
                        </a:rPr>
                        <a:t> * </a:t>
                      </a:r>
                      <a:r>
                        <a:rPr lang="en-SG" sz="1600" b="0" i="1" u="none" strike="noStrike" dirty="0" err="1">
                          <a:solidFill>
                            <a:srgbClr val="000000"/>
                          </a:solidFill>
                          <a:effectLst/>
                          <a:latin typeface="Arial" panose="020B0604020202020204" pitchFamily="34" charset="0"/>
                        </a:rPr>
                        <a:t>largeItemCost</a:t>
                      </a:r>
                      <a:r>
                        <a:rPr lang="en-SG" sz="1600" b="0" i="1"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br>
                        <a:rPr lang="en-SG" dirty="0">
                          <a:effectLst/>
                        </a:rPr>
                      </a:b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furn</a:t>
                      </a:r>
                      <a:r>
                        <a:rPr lang="en-SG" sz="1600" b="0" i="1" u="none" strike="noStrike" dirty="0">
                          <a:solidFill>
                            <a:srgbClr val="000000"/>
                          </a:solidFill>
                          <a:effectLst/>
                          <a:latin typeface="Arial" panose="020B0604020202020204" pitchFamily="34" charset="0"/>
                        </a:rPr>
                        <a:t> furniture) cost() float64{</a:t>
                      </a:r>
                      <a:endParaRPr lang="en-SG" dirty="0">
                        <a:effectLst/>
                      </a:endParaRPr>
                    </a:p>
                    <a:p>
                      <a:pPr lvl="1" rtl="0" fontAlgn="t">
                        <a:spcBef>
                          <a:spcPts val="0"/>
                        </a:spcBef>
                        <a:spcAft>
                          <a:spcPts val="0"/>
                        </a:spcAft>
                      </a:pPr>
                      <a:r>
                        <a:rPr lang="en-SG" sz="1600" b="0" i="1" u="none" strike="noStrike" dirty="0">
                          <a:solidFill>
                            <a:srgbClr val="000000"/>
                          </a:solidFill>
                          <a:effectLst/>
                          <a:latin typeface="Arial" panose="020B0604020202020204" pitchFamily="34" charset="0"/>
                        </a:rPr>
                        <a:t>return </a:t>
                      </a:r>
                      <a:r>
                        <a:rPr lang="en-SG" sz="1600" b="0" i="1" u="none" strike="noStrike" dirty="0" err="1">
                          <a:solidFill>
                            <a:srgbClr val="000000"/>
                          </a:solidFill>
                          <a:effectLst/>
                          <a:latin typeface="Arial" panose="020B0604020202020204" pitchFamily="34" charset="0"/>
                        </a:rPr>
                        <a:t>furn.price</a:t>
                      </a:r>
                      <a:r>
                        <a:rPr lang="en-SG" sz="1600" b="0" i="1" u="none" strike="noStrike" dirty="0">
                          <a:solidFill>
                            <a:srgbClr val="000000"/>
                          </a:solidFill>
                          <a:effectLst/>
                          <a:latin typeface="Arial" panose="020B0604020202020204" pitchFamily="34" charset="0"/>
                        </a:rPr>
                        <a:t> * </a:t>
                      </a:r>
                      <a:r>
                        <a:rPr lang="en-SG" sz="1600" b="0" i="1" u="none" strike="noStrike" dirty="0" err="1">
                          <a:solidFill>
                            <a:srgbClr val="000000"/>
                          </a:solidFill>
                          <a:effectLst/>
                          <a:latin typeface="Arial" panose="020B0604020202020204" pitchFamily="34" charset="0"/>
                        </a:rPr>
                        <a:t>furn.quantity</a:t>
                      </a:r>
                      <a:r>
                        <a:rPr lang="en-SG" sz="1600" b="0" i="1" u="none" strike="noStrike" dirty="0">
                          <a:solidFill>
                            <a:srgbClr val="000000"/>
                          </a:solidFill>
                          <a:effectLst/>
                          <a:latin typeface="Arial" panose="020B0604020202020204" pitchFamily="34" charset="0"/>
                        </a:rPr>
                        <a:t> + </a:t>
                      </a:r>
                      <a:r>
                        <a:rPr lang="en-SG" sz="1600" b="0" i="1" u="none" strike="noStrike" dirty="0" err="1">
                          <a:solidFill>
                            <a:srgbClr val="000000"/>
                          </a:solidFill>
                          <a:effectLst/>
                          <a:latin typeface="Arial" panose="020B0604020202020204" pitchFamily="34" charset="0"/>
                        </a:rPr>
                        <a:t>furn.price</a:t>
                      </a:r>
                      <a:r>
                        <a:rPr lang="en-SG" sz="1600" b="0" i="1" u="none" strike="noStrike" dirty="0">
                          <a:solidFill>
                            <a:srgbClr val="000000"/>
                          </a:solidFill>
                          <a:effectLst/>
                          <a:latin typeface="Arial" panose="020B0604020202020204" pitchFamily="34" charset="0"/>
                        </a:rPr>
                        <a:t> * </a:t>
                      </a:r>
                      <a:r>
                        <a:rPr lang="en-SG" sz="1600" b="0" i="1" u="none" strike="noStrike" dirty="0" err="1">
                          <a:solidFill>
                            <a:srgbClr val="000000"/>
                          </a:solidFill>
                          <a:effectLst/>
                          <a:latin typeface="Arial" panose="020B0604020202020204" pitchFamily="34" charset="0"/>
                        </a:rPr>
                        <a:t>extendedWarranty</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br>
                        <a:rPr lang="en-SG" dirty="0">
                          <a:effectLst/>
                        </a:rPr>
                      </a:b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(cl clothes) </a:t>
                      </a:r>
                      <a:r>
                        <a:rPr lang="en-SG" sz="1600" b="0" i="1" u="none" strike="noStrike" dirty="0" err="1">
                          <a:solidFill>
                            <a:srgbClr val="000000"/>
                          </a:solidFill>
                          <a:effectLst/>
                          <a:latin typeface="Arial" panose="020B0604020202020204" pitchFamily="34" charset="0"/>
                        </a:rPr>
                        <a:t>shippingCost</a:t>
                      </a:r>
                      <a:r>
                        <a:rPr lang="en-SG" sz="1600" b="0" i="1" u="none" strike="noStrike" dirty="0">
                          <a:solidFill>
                            <a:srgbClr val="000000"/>
                          </a:solidFill>
                          <a:effectLst/>
                          <a:latin typeface="Arial" panose="020B0604020202020204" pitchFamily="34" charset="0"/>
                        </a:rPr>
                        <a:t>() float64{</a:t>
                      </a:r>
                      <a:endParaRPr lang="en-SG" dirty="0">
                        <a:effectLst/>
                      </a:endParaRPr>
                    </a:p>
                    <a:p>
                      <a:pPr lvl="1" rtl="0" fontAlgn="t">
                        <a:spcBef>
                          <a:spcPts val="0"/>
                        </a:spcBef>
                        <a:spcAft>
                          <a:spcPts val="0"/>
                        </a:spcAft>
                      </a:pPr>
                      <a:r>
                        <a:rPr lang="en-SG" sz="1600" b="0" i="1" u="none" strike="noStrike" dirty="0">
                          <a:solidFill>
                            <a:srgbClr val="000000"/>
                          </a:solidFill>
                          <a:effectLst/>
                          <a:latin typeface="Arial" panose="020B0604020202020204" pitchFamily="34" charset="0"/>
                        </a:rPr>
                        <a:t>return </a:t>
                      </a:r>
                      <a:r>
                        <a:rPr lang="en-SG" sz="1600" b="0" i="1" u="none" strike="noStrike" dirty="0" err="1">
                          <a:solidFill>
                            <a:srgbClr val="000000"/>
                          </a:solidFill>
                          <a:effectLst/>
                          <a:latin typeface="Arial" panose="020B0604020202020204" pitchFamily="34" charset="0"/>
                        </a:rPr>
                        <a:t>cl.weight</a:t>
                      </a:r>
                      <a:r>
                        <a:rPr lang="en-SG" sz="1600" b="0" i="1" u="none" strike="noStrike" dirty="0">
                          <a:solidFill>
                            <a:srgbClr val="000000"/>
                          </a:solidFill>
                          <a:effectLst/>
                          <a:latin typeface="Arial" panose="020B0604020202020204" pitchFamily="34" charset="0"/>
                        </a:rPr>
                        <a:t> * </a:t>
                      </a:r>
                      <a:r>
                        <a:rPr lang="en-SG" sz="1600" b="0" i="1" u="none" strike="noStrike" dirty="0" err="1">
                          <a:solidFill>
                            <a:srgbClr val="000000"/>
                          </a:solidFill>
                          <a:effectLst/>
                          <a:latin typeface="Arial" panose="020B0604020202020204" pitchFamily="34" charset="0"/>
                        </a:rPr>
                        <a:t>smallItemCost</a:t>
                      </a:r>
                      <a:r>
                        <a:rPr lang="en-SG" sz="1600" b="0" i="1" u="none" strike="noStrike" dirty="0">
                          <a:solidFill>
                            <a:srgbClr val="000000"/>
                          </a:solidFill>
                          <a:effectLst/>
                          <a:latin typeface="Arial" panose="020B0604020202020204" pitchFamily="34" charset="0"/>
                        </a:rPr>
                        <a: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br>
                        <a:rPr lang="en-SG" dirty="0">
                          <a:effectLst/>
                        </a:rPr>
                      </a:b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(cl clothes) cost() float64{</a:t>
                      </a:r>
                      <a:endParaRPr lang="en-SG" dirty="0">
                        <a:effectLst/>
                      </a:endParaRPr>
                    </a:p>
                    <a:p>
                      <a:pPr lvl="1" rtl="0" fontAlgn="t">
                        <a:spcBef>
                          <a:spcPts val="0"/>
                        </a:spcBef>
                        <a:spcAft>
                          <a:spcPts val="0"/>
                        </a:spcAft>
                      </a:pPr>
                      <a:r>
                        <a:rPr lang="en-SG" sz="1600" b="0" i="1" u="none" strike="noStrike" dirty="0">
                          <a:solidFill>
                            <a:srgbClr val="000000"/>
                          </a:solidFill>
                          <a:effectLst/>
                          <a:latin typeface="Arial" panose="020B0604020202020204" pitchFamily="34" charset="0"/>
                        </a:rPr>
                        <a:t>return </a:t>
                      </a:r>
                      <a:r>
                        <a:rPr lang="en-SG" sz="1600" b="0" i="1" u="none" strike="noStrike" dirty="0" err="1">
                          <a:solidFill>
                            <a:srgbClr val="000000"/>
                          </a:solidFill>
                          <a:effectLst/>
                          <a:latin typeface="Arial" panose="020B0604020202020204" pitchFamily="34" charset="0"/>
                        </a:rPr>
                        <a:t>cl.price</a:t>
                      </a:r>
                      <a:r>
                        <a:rPr lang="en-SG" sz="1600" b="0" i="1" u="none" strike="noStrike" dirty="0">
                          <a:solidFill>
                            <a:srgbClr val="000000"/>
                          </a:solidFill>
                          <a:effectLst/>
                          <a:latin typeface="Arial" panose="020B0604020202020204" pitchFamily="34" charset="0"/>
                        </a:rPr>
                        <a:t> * </a:t>
                      </a:r>
                      <a:r>
                        <a:rPr lang="en-SG" sz="1600" b="0" i="1" u="none" strike="noStrike" dirty="0" err="1">
                          <a:solidFill>
                            <a:srgbClr val="000000"/>
                          </a:solidFill>
                          <a:effectLst/>
                          <a:latin typeface="Arial" panose="020B0604020202020204" pitchFamily="34" charset="0"/>
                        </a:rPr>
                        <a:t>cl.quantity</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147989255"/>
                  </a:ext>
                </a:extLst>
              </a:tr>
            </a:tbl>
          </a:graphicData>
        </a:graphic>
      </p:graphicFrame>
      <p:sp>
        <p:nvSpPr>
          <p:cNvPr id="7" name="Rectangle 1">
            <a:extLst>
              <a:ext uri="{FF2B5EF4-FFF2-40B4-BE49-F238E27FC236}">
                <a16:creationId xmlns:a16="http://schemas.microsoft.com/office/drawing/2014/main" id="{F87CFBD9-FA39-5782-F65C-2A2B92EE473F}"/>
              </a:ext>
            </a:extLst>
          </p:cNvPr>
          <p:cNvSpPr>
            <a:spLocks noChangeArrowheads="1"/>
          </p:cNvSpPr>
          <p:nvPr/>
        </p:nvSpPr>
        <p:spPr bwMode="auto">
          <a:xfrm>
            <a:off x="2771775" y="2079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50317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5F8-2391-B80C-2BA2-994DEDD37BF5}"/>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14C1772E-6E41-7A59-7DEA-9A24049FAC94}"/>
              </a:ext>
            </a:extLst>
          </p:cNvPr>
          <p:cNvSpPr>
            <a:spLocks noGrp="1"/>
          </p:cNvSpPr>
          <p:nvPr>
            <p:ph idx="1"/>
          </p:nvPr>
        </p:nvSpPr>
        <p:spPr>
          <a:xfrm>
            <a:off x="900415" y="2090749"/>
            <a:ext cx="6608423" cy="684724"/>
          </a:xfrm>
        </p:spPr>
        <p:txBody>
          <a:bodyPr/>
          <a:lstStyle/>
          <a:p>
            <a:r>
              <a:rPr lang="en-US" dirty="0"/>
              <a:t>Object creation and link to interface</a:t>
            </a:r>
          </a:p>
        </p:txBody>
      </p:sp>
      <p:sp>
        <p:nvSpPr>
          <p:cNvPr id="4" name="Footer Placeholder 3">
            <a:extLst>
              <a:ext uri="{FF2B5EF4-FFF2-40B4-BE49-F238E27FC236}">
                <a16:creationId xmlns:a16="http://schemas.microsoft.com/office/drawing/2014/main" id="{8BE87455-BA3C-0ECF-38A1-D292CE9204E0}"/>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2C1F1324-2C79-330E-D582-60409ED79B8C}"/>
              </a:ext>
            </a:extLst>
          </p:cNvPr>
          <p:cNvSpPr>
            <a:spLocks noGrp="1"/>
          </p:cNvSpPr>
          <p:nvPr>
            <p:ph type="sldNum" sz="quarter" idx="12"/>
          </p:nvPr>
        </p:nvSpPr>
        <p:spPr/>
        <p:txBody>
          <a:bodyPr/>
          <a:lstStyle/>
          <a:p>
            <a:fld id="{B2DC25EE-239B-4C5F-AAD1-255A7D5F1EE2}" type="slidenum">
              <a:rPr lang="en-US" smtClean="0"/>
              <a:t>39</a:t>
            </a:fld>
            <a:endParaRPr lang="en-US"/>
          </a:p>
        </p:txBody>
      </p:sp>
      <p:graphicFrame>
        <p:nvGraphicFramePr>
          <p:cNvPr id="6" name="Table 5">
            <a:extLst>
              <a:ext uri="{FF2B5EF4-FFF2-40B4-BE49-F238E27FC236}">
                <a16:creationId xmlns:a16="http://schemas.microsoft.com/office/drawing/2014/main" id="{4E075CC6-D7AF-5A62-3823-7E12C489F9BE}"/>
              </a:ext>
            </a:extLst>
          </p:cNvPr>
          <p:cNvGraphicFramePr>
            <a:graphicFrameLocks noGrp="1"/>
          </p:cNvGraphicFramePr>
          <p:nvPr>
            <p:extLst>
              <p:ext uri="{D42A27DB-BD31-4B8C-83A1-F6EECF244321}">
                <p14:modId xmlns:p14="http://schemas.microsoft.com/office/powerpoint/2010/main" val="3743749765"/>
              </p:ext>
            </p:extLst>
          </p:nvPr>
        </p:nvGraphicFramePr>
        <p:xfrm>
          <a:off x="2205318" y="2800350"/>
          <a:ext cx="8375893" cy="3509010"/>
        </p:xfrm>
        <a:graphic>
          <a:graphicData uri="http://schemas.openxmlformats.org/drawingml/2006/table">
            <a:tbl>
              <a:tblPr/>
              <a:tblGrid>
                <a:gridCol w="8375893">
                  <a:extLst>
                    <a:ext uri="{9D8B030D-6E8A-4147-A177-3AD203B41FA5}">
                      <a16:colId xmlns:a16="http://schemas.microsoft.com/office/drawing/2014/main" val="3263802492"/>
                    </a:ext>
                  </a:extLst>
                </a:gridCol>
              </a:tblGrid>
              <a:tr h="3254851">
                <a:tc>
                  <a:txBody>
                    <a:bodyPr/>
                    <a:lstStyle/>
                    <a:p>
                      <a:pPr rtl="0" fontAlgn="t">
                        <a:spcBef>
                          <a:spcPts val="0"/>
                        </a:spcBef>
                        <a:spcAft>
                          <a:spcPts val="0"/>
                        </a:spcAft>
                      </a:pP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a:t>
                      </a:r>
                      <a:r>
                        <a:rPr lang="en-SG" sz="2000" b="0" i="1" u="none" strike="noStrike" dirty="0" err="1">
                          <a:solidFill>
                            <a:srgbClr val="000000"/>
                          </a:solidFill>
                          <a:effectLst/>
                          <a:latin typeface="Arial" panose="020B0604020202020204" pitchFamily="34" charset="0"/>
                        </a:rPr>
                        <a:t>totalCost</a:t>
                      </a:r>
                      <a:r>
                        <a:rPr lang="en-SG" sz="2000" b="0" i="1" u="none" strike="noStrike" dirty="0">
                          <a:solidFill>
                            <a:srgbClr val="000000"/>
                          </a:solidFill>
                          <a:effectLst/>
                          <a:latin typeface="Arial" panose="020B0604020202020204" pitchFamily="34" charset="0"/>
                        </a:rPr>
                        <a:t>(o order){</a:t>
                      </a:r>
                      <a:endParaRPr lang="en-SG" sz="2400" dirty="0">
                        <a:effectLst/>
                      </a:endParaRPr>
                    </a:p>
                    <a:p>
                      <a:pPr lvl="1" rtl="0" fontAlgn="t">
                        <a:spcBef>
                          <a:spcPts val="0"/>
                        </a:spcBef>
                        <a:spcAft>
                          <a:spcPts val="0"/>
                        </a:spcAft>
                      </a:pPr>
                      <a:r>
                        <a:rPr lang="en-SG" sz="2000" b="0" i="1" u="none" strike="noStrike" dirty="0" err="1">
                          <a:solidFill>
                            <a:srgbClr val="000000"/>
                          </a:solidFill>
                          <a:effectLst/>
                          <a:latin typeface="Arial" panose="020B0604020202020204" pitchFamily="34" charset="0"/>
                        </a:rPr>
                        <a:t>fmt.Println</a:t>
                      </a:r>
                      <a:r>
                        <a:rPr lang="en-SG" sz="2000" b="0" i="1" u="none" strike="noStrike" dirty="0">
                          <a:solidFill>
                            <a:srgbClr val="000000"/>
                          </a:solidFill>
                          <a:effectLst/>
                          <a:latin typeface="Arial" panose="020B0604020202020204" pitchFamily="34" charset="0"/>
                        </a:rPr>
                        <a:t>(o)</a:t>
                      </a:r>
                      <a:endParaRPr lang="en-SG" sz="2400" dirty="0">
                        <a:effectLst/>
                      </a:endParaRPr>
                    </a:p>
                    <a:p>
                      <a:pPr lvl="1" rtl="0" fontAlgn="t">
                        <a:spcBef>
                          <a:spcPts val="0"/>
                        </a:spcBef>
                        <a:spcAft>
                          <a:spcPts val="0"/>
                        </a:spcAft>
                      </a:pPr>
                      <a:r>
                        <a:rPr lang="en-SG" sz="2000" b="0" i="1" u="none" strike="noStrike" dirty="0" err="1">
                          <a:solidFill>
                            <a:srgbClr val="000000"/>
                          </a:solidFill>
                          <a:effectLst/>
                          <a:latin typeface="Arial" panose="020B0604020202020204" pitchFamily="34" charset="0"/>
                        </a:rPr>
                        <a:t>fmt.Println</a:t>
                      </a:r>
                      <a:r>
                        <a:rPr lang="en-SG" sz="2000" b="0" i="1" u="none" strike="noStrike" dirty="0">
                          <a:solidFill>
                            <a:srgbClr val="000000"/>
                          </a:solidFill>
                          <a:effectLst/>
                          <a:latin typeface="Arial" panose="020B0604020202020204" pitchFamily="34" charset="0"/>
                        </a:rPr>
                        <a:t>(</a:t>
                      </a:r>
                      <a:r>
                        <a:rPr lang="en-SG" sz="2000" b="0" i="1" u="none" strike="noStrike" dirty="0" err="1">
                          <a:solidFill>
                            <a:srgbClr val="000000"/>
                          </a:solidFill>
                          <a:effectLst/>
                          <a:latin typeface="Arial" panose="020B0604020202020204" pitchFamily="34" charset="0"/>
                        </a:rPr>
                        <a:t>o.shippingCost</a:t>
                      </a:r>
                      <a:r>
                        <a:rPr lang="en-SG" sz="2000" b="0" i="1" u="none" strike="noStrike" dirty="0">
                          <a:solidFill>
                            <a:srgbClr val="000000"/>
                          </a:solidFill>
                          <a:effectLst/>
                          <a:latin typeface="Arial" panose="020B0604020202020204" pitchFamily="34" charset="0"/>
                        </a:rPr>
                        <a:t>() + </a:t>
                      </a:r>
                      <a:r>
                        <a:rPr lang="en-SG" sz="2000" b="0" i="1" u="none" strike="noStrike" dirty="0" err="1">
                          <a:solidFill>
                            <a:srgbClr val="000000"/>
                          </a:solidFill>
                          <a:effectLst/>
                          <a:latin typeface="Arial" panose="020B0604020202020204" pitchFamily="34" charset="0"/>
                        </a:rPr>
                        <a:t>o.cost</a:t>
                      </a: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br>
                        <a:rPr lang="en-SG" sz="2400" dirty="0">
                          <a:effectLst/>
                        </a:rPr>
                      </a:b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main(){</a:t>
                      </a:r>
                      <a:endParaRPr lang="en-SG" sz="2400" dirty="0">
                        <a:effectLst/>
                      </a:endParaRPr>
                    </a:p>
                    <a:p>
                      <a:pPr lvl="1" rtl="0" fontAlgn="t">
                        <a:spcBef>
                          <a:spcPts val="0"/>
                        </a:spcBef>
                        <a:spcAft>
                          <a:spcPts val="0"/>
                        </a:spcAft>
                      </a:pPr>
                      <a:r>
                        <a:rPr lang="en-SG" sz="2000" b="0" i="1" u="none" strike="noStrike" dirty="0">
                          <a:solidFill>
                            <a:srgbClr val="000000"/>
                          </a:solidFill>
                          <a:effectLst/>
                          <a:latin typeface="Arial" panose="020B0604020202020204" pitchFamily="34" charset="0"/>
                        </a:rPr>
                        <a:t>cl := clothes{weight: 3.5, price: 15.00, quantity: 3}</a:t>
                      </a:r>
                      <a:endParaRPr lang="en-SG" sz="2400" dirty="0">
                        <a:effectLst/>
                      </a:endParaRPr>
                    </a:p>
                    <a:p>
                      <a:pPr lvl="1" rtl="0" fontAlgn="t">
                        <a:spcBef>
                          <a:spcPts val="0"/>
                        </a:spcBef>
                        <a:spcAft>
                          <a:spcPts val="0"/>
                        </a:spcAft>
                      </a:pPr>
                      <a:r>
                        <a:rPr lang="en-SG" sz="2000" b="0" i="1" u="none" strike="noStrike" dirty="0" err="1">
                          <a:solidFill>
                            <a:srgbClr val="000000"/>
                          </a:solidFill>
                          <a:effectLst/>
                          <a:latin typeface="Arial" panose="020B0604020202020204" pitchFamily="34" charset="0"/>
                        </a:rPr>
                        <a:t>furn</a:t>
                      </a:r>
                      <a:r>
                        <a:rPr lang="en-SG" sz="2000" b="0" i="1" u="none" strike="noStrike" dirty="0">
                          <a:solidFill>
                            <a:srgbClr val="000000"/>
                          </a:solidFill>
                          <a:effectLst/>
                          <a:latin typeface="Arial" panose="020B0604020202020204" pitchFamily="34" charset="0"/>
                        </a:rPr>
                        <a:t>:= furniture{length: 3, height: 2, depth: 1, price:100, quantity:1} </a:t>
                      </a:r>
                      <a:endParaRPr lang="en-SG" sz="2400" dirty="0">
                        <a:effectLst/>
                      </a:endParaRPr>
                    </a:p>
                    <a:p>
                      <a:pPr lvl="1" rtl="0" fontAlgn="t">
                        <a:spcBef>
                          <a:spcPts val="0"/>
                        </a:spcBef>
                        <a:spcAft>
                          <a:spcPts val="0"/>
                        </a:spcAft>
                      </a:pPr>
                      <a:r>
                        <a:rPr lang="en-SG" sz="2000" b="0" i="1" u="none" strike="noStrike" dirty="0" err="1">
                          <a:solidFill>
                            <a:srgbClr val="000000"/>
                          </a:solidFill>
                          <a:effectLst/>
                          <a:latin typeface="Arial" panose="020B0604020202020204" pitchFamily="34" charset="0"/>
                        </a:rPr>
                        <a:t>totalCost</a:t>
                      </a:r>
                      <a:r>
                        <a:rPr lang="en-SG" sz="2000" b="0" i="1" u="none" strike="noStrike" dirty="0">
                          <a:solidFill>
                            <a:srgbClr val="000000"/>
                          </a:solidFill>
                          <a:effectLst/>
                          <a:latin typeface="Arial" panose="020B0604020202020204" pitchFamily="34" charset="0"/>
                        </a:rPr>
                        <a:t>(cl)</a:t>
                      </a:r>
                      <a:endParaRPr lang="en-SG" sz="2400" dirty="0">
                        <a:effectLst/>
                      </a:endParaRPr>
                    </a:p>
                    <a:p>
                      <a:pPr lvl="1" rtl="0" fontAlgn="t">
                        <a:spcBef>
                          <a:spcPts val="0"/>
                        </a:spcBef>
                        <a:spcAft>
                          <a:spcPts val="0"/>
                        </a:spcAft>
                      </a:pPr>
                      <a:r>
                        <a:rPr lang="en-SG" sz="2000" b="0" i="1" u="none" strike="noStrike" dirty="0" err="1">
                          <a:solidFill>
                            <a:srgbClr val="000000"/>
                          </a:solidFill>
                          <a:effectLst/>
                          <a:latin typeface="Arial" panose="020B0604020202020204" pitchFamily="34" charset="0"/>
                        </a:rPr>
                        <a:t>totalCost</a:t>
                      </a:r>
                      <a:r>
                        <a:rPr lang="en-SG" sz="2000" b="0" i="1" u="none" strike="noStrike" dirty="0">
                          <a:solidFill>
                            <a:srgbClr val="000000"/>
                          </a:solidFill>
                          <a:effectLst/>
                          <a:latin typeface="Arial" panose="020B0604020202020204" pitchFamily="34" charset="0"/>
                        </a:rPr>
                        <a:t>(</a:t>
                      </a:r>
                      <a:r>
                        <a:rPr lang="en-SG" sz="2000" b="0" i="1" u="none" strike="noStrike" dirty="0" err="1">
                          <a:solidFill>
                            <a:srgbClr val="000000"/>
                          </a:solidFill>
                          <a:effectLst/>
                          <a:latin typeface="Arial" panose="020B0604020202020204" pitchFamily="34" charset="0"/>
                        </a:rPr>
                        <a:t>furn</a:t>
                      </a: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890904332"/>
                  </a:ext>
                </a:extLst>
              </a:tr>
            </a:tbl>
          </a:graphicData>
        </a:graphic>
      </p:graphicFrame>
      <p:sp>
        <p:nvSpPr>
          <p:cNvPr id="7" name="Rectangle 1">
            <a:extLst>
              <a:ext uri="{FF2B5EF4-FFF2-40B4-BE49-F238E27FC236}">
                <a16:creationId xmlns:a16="http://schemas.microsoft.com/office/drawing/2014/main" id="{D5E4E51C-7607-3B09-B0D2-73358FB67CB0}"/>
              </a:ext>
            </a:extLst>
          </p:cNvPr>
          <p:cNvSpPr>
            <a:spLocks noChangeArrowheads="1"/>
          </p:cNvSpPr>
          <p:nvPr/>
        </p:nvSpPr>
        <p:spPr bwMode="auto">
          <a:xfrm>
            <a:off x="2557463" y="2597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816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EEAA-B9FB-D5A5-1C37-68FFDB192DF2}"/>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F8B765E9-2D8D-2E8E-A628-3646CF897DAE}"/>
              </a:ext>
            </a:extLst>
          </p:cNvPr>
          <p:cNvSpPr>
            <a:spLocks noGrp="1"/>
          </p:cNvSpPr>
          <p:nvPr>
            <p:ph idx="1"/>
          </p:nvPr>
        </p:nvSpPr>
        <p:spPr>
          <a:xfrm>
            <a:off x="1115568" y="2046514"/>
            <a:ext cx="10168128" cy="2710544"/>
          </a:xfrm>
        </p:spPr>
        <p:txBody>
          <a:bodyPr>
            <a:normAutofit/>
          </a:bodyPr>
          <a:lstStyle/>
          <a:p>
            <a:pPr rtl="0" fontAlgn="base">
              <a:spcBef>
                <a:spcPts val="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Function with results must end with a return statement.</a:t>
            </a:r>
          </a:p>
          <a:p>
            <a:pPr rtl="0" fontAlgn="base">
              <a:spcBef>
                <a:spcPts val="85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Sequence of results and parameters of the same type can be factored.</a:t>
            </a:r>
          </a:p>
          <a:p>
            <a:pPr marL="457200" indent="0" rtl="0">
              <a:spcBef>
                <a:spcPts val="475"/>
              </a:spcBef>
              <a:spcAft>
                <a:spcPts val="0"/>
              </a:spcAft>
              <a:buNone/>
            </a:pPr>
            <a:r>
              <a:rPr lang="en-SG" sz="1800" b="0" i="0" u="none" strike="noStrike" dirty="0" err="1">
                <a:solidFill>
                  <a:srgbClr val="000000"/>
                </a:solidFill>
                <a:effectLst/>
                <a:latin typeface="Arial" panose="020B0604020202020204" pitchFamily="34" charset="0"/>
              </a:rPr>
              <a:t>func</a:t>
            </a:r>
            <a:r>
              <a:rPr lang="en-SG" sz="1800" b="0" i="0" u="none" strike="noStrike" dirty="0">
                <a:solidFill>
                  <a:srgbClr val="000000"/>
                </a:solidFill>
                <a:effectLst/>
                <a:latin typeface="Arial" panose="020B0604020202020204" pitchFamily="34" charset="0"/>
              </a:rPr>
              <a:t> f(a, b, c int, d, e, string, f, g float32){</a:t>
            </a:r>
            <a:endParaRPr lang="en-SG" b="0" dirty="0">
              <a:effectLst/>
            </a:endParaRPr>
          </a:p>
          <a:p>
            <a:pPr marL="457200" indent="0" rtl="0">
              <a:spcBef>
                <a:spcPts val="475"/>
              </a:spcBef>
              <a:spcAft>
                <a:spcPts val="0"/>
              </a:spcAft>
              <a:buNone/>
            </a:pPr>
            <a:r>
              <a:rPr lang="en-SG" sz="1800" b="0" i="0" u="none" strike="noStrike" dirty="0">
                <a:solidFill>
                  <a:srgbClr val="000000"/>
                </a:solidFill>
                <a:effectLst/>
                <a:latin typeface="Arial" panose="020B0604020202020204" pitchFamily="34" charset="0"/>
              </a:rPr>
              <a:t>         /*… code block … */</a:t>
            </a:r>
            <a:endParaRPr lang="en-SG" b="0" dirty="0">
              <a:effectLst/>
            </a:endParaRPr>
          </a:p>
          <a:p>
            <a:pPr marL="457200" indent="0" rtl="0">
              <a:spcBef>
                <a:spcPts val="475"/>
              </a:spcBef>
              <a:spcAft>
                <a:spcPts val="0"/>
              </a:spcAft>
              <a:buNone/>
            </a:pPr>
            <a:r>
              <a:rPr lang="en-SG" sz="1800" b="0" i="0" u="none" strike="noStrike" dirty="0">
                <a:solidFill>
                  <a:srgbClr val="000000"/>
                </a:solidFill>
                <a:effectLst/>
                <a:latin typeface="Arial" panose="020B0604020202020204" pitchFamily="34" charset="0"/>
              </a:rPr>
              <a:t>}</a:t>
            </a:r>
            <a:endParaRPr lang="en-SG" b="0" dirty="0">
              <a:effectLst/>
            </a:endParaRPr>
          </a:p>
          <a:p>
            <a:pPr rtl="0" fontAlgn="base">
              <a:spcBef>
                <a:spcPts val="85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Go supports result variables. Named results aids in documentation except final </a:t>
            </a:r>
            <a:r>
              <a:rPr lang="en-SG" sz="1800" b="0" i="0" u="none" strike="noStrike" dirty="0" err="1">
                <a:solidFill>
                  <a:srgbClr val="000000"/>
                </a:solidFill>
                <a:effectLst/>
                <a:latin typeface="Arial" panose="020B0604020202020204" pitchFamily="34" charset="0"/>
              </a:rPr>
              <a:t>boolean</a:t>
            </a:r>
            <a:r>
              <a:rPr lang="en-SG" sz="1800" b="0" i="0" u="none" strike="noStrike" dirty="0">
                <a:solidFill>
                  <a:srgbClr val="000000"/>
                </a:solidFill>
                <a:effectLst/>
                <a:latin typeface="Arial" panose="020B0604020202020204" pitchFamily="34" charset="0"/>
              </a:rPr>
              <a:t> or error results which need not be explained.</a:t>
            </a:r>
          </a:p>
        </p:txBody>
      </p:sp>
      <p:sp>
        <p:nvSpPr>
          <p:cNvPr id="4" name="Footer Placeholder 3">
            <a:extLst>
              <a:ext uri="{FF2B5EF4-FFF2-40B4-BE49-F238E27FC236}">
                <a16:creationId xmlns:a16="http://schemas.microsoft.com/office/drawing/2014/main" id="{E934635E-79C0-C3A4-7477-0D1616EF5D3C}"/>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F7F3698F-8341-55BA-CB37-D3110FF251BF}"/>
              </a:ext>
            </a:extLst>
          </p:cNvPr>
          <p:cNvSpPr>
            <a:spLocks noGrp="1"/>
          </p:cNvSpPr>
          <p:nvPr>
            <p:ph type="sldNum" sz="quarter" idx="12"/>
          </p:nvPr>
        </p:nvSpPr>
        <p:spPr/>
        <p:txBody>
          <a:bodyPr/>
          <a:lstStyle/>
          <a:p>
            <a:fld id="{B2DC25EE-239B-4C5F-AAD1-255A7D5F1EE2}" type="slidenum">
              <a:rPr lang="en-US" smtClean="0"/>
              <a:t>4</a:t>
            </a:fld>
            <a:endParaRPr lang="en-US"/>
          </a:p>
        </p:txBody>
      </p:sp>
      <p:graphicFrame>
        <p:nvGraphicFramePr>
          <p:cNvPr id="8" name="Table 7">
            <a:extLst>
              <a:ext uri="{FF2B5EF4-FFF2-40B4-BE49-F238E27FC236}">
                <a16:creationId xmlns:a16="http://schemas.microsoft.com/office/drawing/2014/main" id="{788543FE-000D-69B2-9CFF-DE141235CC92}"/>
              </a:ext>
            </a:extLst>
          </p:cNvPr>
          <p:cNvGraphicFramePr>
            <a:graphicFrameLocks noGrp="1"/>
          </p:cNvGraphicFramePr>
          <p:nvPr/>
        </p:nvGraphicFramePr>
        <p:xfrm>
          <a:off x="2214209" y="4757058"/>
          <a:ext cx="3648782" cy="1192530"/>
        </p:xfrm>
        <a:graphic>
          <a:graphicData uri="http://schemas.openxmlformats.org/drawingml/2006/table">
            <a:tbl>
              <a:tblPr/>
              <a:tblGrid>
                <a:gridCol w="3648782">
                  <a:extLst>
                    <a:ext uri="{9D8B030D-6E8A-4147-A177-3AD203B41FA5}">
                      <a16:colId xmlns:a16="http://schemas.microsoft.com/office/drawing/2014/main" val="489500405"/>
                    </a:ext>
                  </a:extLst>
                </a:gridCol>
              </a:tblGrid>
              <a:tr h="371475">
                <a:tc>
                  <a:txBody>
                    <a:bodyPr/>
                    <a:lstStyle/>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sum(a, b, c int) (result int) {</a:t>
                      </a:r>
                      <a:endParaRPr lang="en-SG" sz="2000" dirty="0">
                        <a:effectLst/>
                      </a:endParaRPr>
                    </a:p>
                    <a:p>
                      <a:pPr marL="914400" rtl="0" fontAlgn="t">
                        <a:spcBef>
                          <a:spcPts val="0"/>
                        </a:spcBef>
                        <a:spcAft>
                          <a:spcPts val="0"/>
                        </a:spcAft>
                      </a:pPr>
                      <a:r>
                        <a:rPr lang="en-SG" sz="1800" b="0" i="1" u="none" strike="noStrike" dirty="0">
                          <a:solidFill>
                            <a:srgbClr val="000000"/>
                          </a:solidFill>
                          <a:effectLst/>
                          <a:latin typeface="Arial" panose="020B0604020202020204" pitchFamily="34" charset="0"/>
                        </a:rPr>
                        <a:t>result = a + b + c</a:t>
                      </a:r>
                      <a:endParaRPr lang="en-SG" sz="2000" dirty="0">
                        <a:effectLst/>
                      </a:endParaRPr>
                    </a:p>
                    <a:p>
                      <a:pPr marL="914400" rtl="0" fontAlgn="t">
                        <a:spcBef>
                          <a:spcPts val="0"/>
                        </a:spcBef>
                        <a:spcAft>
                          <a:spcPts val="0"/>
                        </a:spcAft>
                      </a:pPr>
                      <a:r>
                        <a:rPr lang="en-SG" sz="1800" b="0" i="1" u="none" strike="noStrike" dirty="0">
                          <a:solidFill>
                            <a:srgbClr val="000000"/>
                          </a:solidFill>
                          <a:effectLst/>
                          <a:latin typeface="Arial" panose="020B0604020202020204" pitchFamily="34" charset="0"/>
                        </a:rPr>
                        <a:t>return</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0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546929401"/>
                  </a:ext>
                </a:extLst>
              </a:tr>
            </a:tbl>
          </a:graphicData>
        </a:graphic>
      </p:graphicFrame>
      <p:sp>
        <p:nvSpPr>
          <p:cNvPr id="9" name="Rectangle 2">
            <a:extLst>
              <a:ext uri="{FF2B5EF4-FFF2-40B4-BE49-F238E27FC236}">
                <a16:creationId xmlns:a16="http://schemas.microsoft.com/office/drawing/2014/main" id="{20D1A857-DE62-E294-8EFE-521218464F73}"/>
              </a:ext>
            </a:extLst>
          </p:cNvPr>
          <p:cNvSpPr>
            <a:spLocks noChangeArrowheads="1"/>
          </p:cNvSpPr>
          <p:nvPr/>
        </p:nvSpPr>
        <p:spPr bwMode="auto">
          <a:xfrm>
            <a:off x="4486275" y="3465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a:extLst>
              <a:ext uri="{FF2B5EF4-FFF2-40B4-BE49-F238E27FC236}">
                <a16:creationId xmlns:a16="http://schemas.microsoft.com/office/drawing/2014/main" id="{875B63D6-B0CC-9221-8B53-2A033A966EDB}"/>
              </a:ext>
            </a:extLst>
          </p:cNvPr>
          <p:cNvGraphicFramePr>
            <a:graphicFrameLocks noGrp="1"/>
          </p:cNvGraphicFramePr>
          <p:nvPr/>
        </p:nvGraphicFramePr>
        <p:xfrm>
          <a:off x="6329011" y="4757058"/>
          <a:ext cx="3430360" cy="1192530"/>
        </p:xfrm>
        <a:graphic>
          <a:graphicData uri="http://schemas.openxmlformats.org/drawingml/2006/table">
            <a:tbl>
              <a:tblPr/>
              <a:tblGrid>
                <a:gridCol w="3430360">
                  <a:extLst>
                    <a:ext uri="{9D8B030D-6E8A-4147-A177-3AD203B41FA5}">
                      <a16:colId xmlns:a16="http://schemas.microsoft.com/office/drawing/2014/main" val="4158135025"/>
                    </a:ext>
                  </a:extLst>
                </a:gridCol>
              </a:tblGrid>
              <a:tr h="371475">
                <a:tc>
                  <a:txBody>
                    <a:bodyPr/>
                    <a:lstStyle/>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sum(a, b, c int) int {</a:t>
                      </a:r>
                      <a:endParaRPr lang="en-SG" sz="2000" dirty="0">
                        <a:effectLst/>
                      </a:endParaRPr>
                    </a:p>
                    <a:p>
                      <a:pPr marL="914400" rtl="0" fontAlgn="t">
                        <a:spcBef>
                          <a:spcPts val="0"/>
                        </a:spcBef>
                        <a:spcAft>
                          <a:spcPts val="0"/>
                        </a:spcAft>
                      </a:pPr>
                      <a:r>
                        <a:rPr lang="en-SG" sz="1800" b="0" i="1" u="none" strike="noStrike" dirty="0">
                          <a:solidFill>
                            <a:srgbClr val="000000"/>
                          </a:solidFill>
                          <a:effectLst/>
                          <a:latin typeface="Arial" panose="020B0604020202020204" pitchFamily="34" charset="0"/>
                        </a:rPr>
                        <a:t>result = a + b + c</a:t>
                      </a:r>
                      <a:endParaRPr lang="en-SG" sz="2000" dirty="0">
                        <a:effectLst/>
                      </a:endParaRPr>
                    </a:p>
                    <a:p>
                      <a:pPr marL="914400" rtl="0" fontAlgn="t">
                        <a:spcBef>
                          <a:spcPts val="0"/>
                        </a:spcBef>
                        <a:spcAft>
                          <a:spcPts val="0"/>
                        </a:spcAft>
                      </a:pPr>
                      <a:r>
                        <a:rPr lang="en-SG" sz="1800" b="0" i="1" u="none" strike="noStrike" dirty="0">
                          <a:solidFill>
                            <a:srgbClr val="000000"/>
                          </a:solidFill>
                          <a:effectLst/>
                          <a:latin typeface="Arial" panose="020B0604020202020204" pitchFamily="34" charset="0"/>
                        </a:rPr>
                        <a:t>return result</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0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516535354"/>
                  </a:ext>
                </a:extLst>
              </a:tr>
            </a:tbl>
          </a:graphicData>
        </a:graphic>
      </p:graphicFrame>
      <p:sp>
        <p:nvSpPr>
          <p:cNvPr id="11" name="Rectangle 3">
            <a:extLst>
              <a:ext uri="{FF2B5EF4-FFF2-40B4-BE49-F238E27FC236}">
                <a16:creationId xmlns:a16="http://schemas.microsoft.com/office/drawing/2014/main" id="{0A5141D2-B32C-1BE4-3093-E134FBF1F8C1}"/>
              </a:ext>
            </a:extLst>
          </p:cNvPr>
          <p:cNvSpPr>
            <a:spLocks noChangeArrowheads="1"/>
          </p:cNvSpPr>
          <p:nvPr/>
        </p:nvSpPr>
        <p:spPr bwMode="auto">
          <a:xfrm>
            <a:off x="4572000" y="3465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4060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57DF-A0C5-9975-A447-EE5BB050489B}"/>
              </a:ext>
            </a:extLst>
          </p:cNvPr>
          <p:cNvSpPr>
            <a:spLocks noGrp="1"/>
          </p:cNvSpPr>
          <p:nvPr>
            <p:ph type="title"/>
          </p:nvPr>
        </p:nvSpPr>
        <p:spPr/>
        <p:txBody>
          <a:bodyPr/>
          <a:lstStyle/>
          <a:p>
            <a:r>
              <a:rPr lang="en-US" dirty="0"/>
              <a:t>Reflection</a:t>
            </a:r>
          </a:p>
        </p:txBody>
      </p:sp>
      <p:sp>
        <p:nvSpPr>
          <p:cNvPr id="4" name="Footer Placeholder 3">
            <a:extLst>
              <a:ext uri="{FF2B5EF4-FFF2-40B4-BE49-F238E27FC236}">
                <a16:creationId xmlns:a16="http://schemas.microsoft.com/office/drawing/2014/main" id="{49976BC1-4F9B-C548-E583-0230E48E89B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8C284EC2-F80C-B8F8-2DC5-E62ED5700660}"/>
              </a:ext>
            </a:extLst>
          </p:cNvPr>
          <p:cNvSpPr>
            <a:spLocks noGrp="1"/>
          </p:cNvSpPr>
          <p:nvPr>
            <p:ph type="sldNum" sz="quarter" idx="12"/>
          </p:nvPr>
        </p:nvSpPr>
        <p:spPr/>
        <p:txBody>
          <a:bodyPr/>
          <a:lstStyle/>
          <a:p>
            <a:fld id="{B2DC25EE-239B-4C5F-AAD1-255A7D5F1EE2}" type="slidenum">
              <a:rPr lang="en-US" smtClean="0"/>
              <a:t>40</a:t>
            </a:fld>
            <a:endParaRPr lang="en-US"/>
          </a:p>
        </p:txBody>
      </p:sp>
      <p:sp>
        <p:nvSpPr>
          <p:cNvPr id="7" name="TextBox 6">
            <a:extLst>
              <a:ext uri="{FF2B5EF4-FFF2-40B4-BE49-F238E27FC236}">
                <a16:creationId xmlns:a16="http://schemas.microsoft.com/office/drawing/2014/main" id="{D70CE4BA-1215-767E-D4D5-4117FF48FC3D}"/>
              </a:ext>
            </a:extLst>
          </p:cNvPr>
          <p:cNvSpPr txBox="1"/>
          <p:nvPr/>
        </p:nvSpPr>
        <p:spPr>
          <a:xfrm>
            <a:off x="1398494" y="2591390"/>
            <a:ext cx="10069158" cy="1887696"/>
          </a:xfrm>
          <a:prstGeom prst="rect">
            <a:avLst/>
          </a:prstGeom>
          <a:noFill/>
        </p:spPr>
        <p:txBody>
          <a:bodyPr wrap="square">
            <a:spAutoFit/>
          </a:bodyPr>
          <a:lstStyle/>
          <a:p>
            <a:pPr rtl="0">
              <a:spcBef>
                <a:spcPts val="0"/>
              </a:spcBef>
              <a:spcAft>
                <a:spcPts val="0"/>
              </a:spcAft>
            </a:pPr>
            <a:r>
              <a:rPr lang="en-SG" sz="1800" b="0" i="0" u="none" strike="noStrike" dirty="0">
                <a:solidFill>
                  <a:srgbClr val="000000"/>
                </a:solidFill>
                <a:effectLst/>
                <a:latin typeface="Arial" panose="020B0604020202020204" pitchFamily="34" charset="0"/>
              </a:rPr>
              <a:t>In computer science, reflection is the ability of a process to examine, introspect, and modify its own structure and </a:t>
            </a:r>
            <a:r>
              <a:rPr lang="en-SG" sz="1800" b="0" i="0" u="none" strike="noStrike" dirty="0" err="1">
                <a:solidFill>
                  <a:srgbClr val="000000"/>
                </a:solidFill>
                <a:effectLst/>
                <a:latin typeface="Arial" panose="020B0604020202020204" pitchFamily="34" charset="0"/>
              </a:rPr>
              <a:t>behavior</a:t>
            </a:r>
            <a:r>
              <a:rPr lang="en-SG" sz="1800" b="0" i="0" u="none" strike="noStrike" dirty="0">
                <a:solidFill>
                  <a:srgbClr val="000000"/>
                </a:solidFill>
                <a:effectLst/>
                <a:latin typeface="Arial" panose="020B0604020202020204" pitchFamily="34" charset="0"/>
              </a:rPr>
              <a:t>.</a:t>
            </a:r>
            <a:endParaRPr lang="en-SG" b="0" dirty="0">
              <a:effectLst/>
            </a:endParaRPr>
          </a:p>
          <a:p>
            <a:pPr rtl="0">
              <a:spcBef>
                <a:spcPts val="1600"/>
              </a:spcBef>
              <a:spcAft>
                <a:spcPts val="1600"/>
              </a:spcAft>
            </a:pPr>
            <a:r>
              <a:rPr lang="en-SG" sz="1800" b="0" i="0" u="none" strike="noStrike" dirty="0">
                <a:solidFill>
                  <a:srgbClr val="000000"/>
                </a:solidFill>
                <a:effectLst/>
                <a:latin typeface="Arial" panose="020B0604020202020204" pitchFamily="34" charset="0"/>
              </a:rPr>
              <a:t>--- J. </a:t>
            </a:r>
            <a:r>
              <a:rPr lang="en-SG" sz="1800" b="0" i="0" u="none" strike="noStrike" dirty="0" err="1">
                <a:solidFill>
                  <a:srgbClr val="000000"/>
                </a:solidFill>
                <a:effectLst/>
                <a:latin typeface="Arial" panose="020B0604020202020204" pitchFamily="34" charset="0"/>
              </a:rPr>
              <a:t>Malenfant</a:t>
            </a:r>
            <a:r>
              <a:rPr lang="en-SG" sz="1800" b="0" i="0" u="none" strike="noStrike" dirty="0">
                <a:solidFill>
                  <a:srgbClr val="000000"/>
                </a:solidFill>
                <a:effectLst/>
                <a:latin typeface="Arial" panose="020B0604020202020204" pitchFamily="34" charset="0"/>
              </a:rPr>
              <a:t>, M. Jacques and F.-N. Demers</a:t>
            </a:r>
            <a:endParaRPr lang="en-SG" b="0" dirty="0">
              <a:effectLst/>
            </a:endParaRPr>
          </a:p>
          <a:p>
            <a:br>
              <a:rPr lang="en-SG" dirty="0"/>
            </a:br>
            <a:endParaRPr lang="en-US" dirty="0"/>
          </a:p>
        </p:txBody>
      </p:sp>
      <p:sp>
        <p:nvSpPr>
          <p:cNvPr id="9" name="TextBox 8">
            <a:extLst>
              <a:ext uri="{FF2B5EF4-FFF2-40B4-BE49-F238E27FC236}">
                <a16:creationId xmlns:a16="http://schemas.microsoft.com/office/drawing/2014/main" id="{E35A619B-0AE8-A304-D9D1-6ACD57684F72}"/>
              </a:ext>
            </a:extLst>
          </p:cNvPr>
          <p:cNvSpPr txBox="1"/>
          <p:nvPr/>
        </p:nvSpPr>
        <p:spPr>
          <a:xfrm>
            <a:off x="1398494" y="5521146"/>
            <a:ext cx="10069158" cy="738664"/>
          </a:xfrm>
          <a:prstGeom prst="rect">
            <a:avLst/>
          </a:prstGeom>
          <a:noFill/>
        </p:spPr>
        <p:txBody>
          <a:bodyPr wrap="square">
            <a:spAutoFit/>
          </a:bodyPr>
          <a:lstStyle/>
          <a:p>
            <a:pPr rtl="0">
              <a:spcBef>
                <a:spcPts val="0"/>
              </a:spcBef>
              <a:spcAft>
                <a:spcPts val="0"/>
              </a:spcAft>
            </a:pPr>
            <a:r>
              <a:rPr lang="en-SG" sz="1200" b="0" i="0" u="none" strike="noStrike" dirty="0">
                <a:solidFill>
                  <a:srgbClr val="000000"/>
                </a:solidFill>
                <a:effectLst/>
                <a:latin typeface="Arial" panose="020B0604020202020204" pitchFamily="34" charset="0"/>
              </a:rPr>
              <a:t>Source</a:t>
            </a:r>
            <a:endParaRPr lang="en-SG" sz="1200" b="0" dirty="0">
              <a:effectLst/>
            </a:endParaRPr>
          </a:p>
          <a:p>
            <a:pPr rtl="0">
              <a:spcBef>
                <a:spcPts val="0"/>
              </a:spcBef>
              <a:spcAft>
                <a:spcPts val="0"/>
              </a:spcAft>
            </a:pPr>
            <a:r>
              <a:rPr lang="en-SG" sz="1200" b="0" i="0" u="none" strike="noStrike" dirty="0">
                <a:solidFill>
                  <a:srgbClr val="000000"/>
                </a:solidFill>
                <a:effectLst/>
                <a:latin typeface="Arial" panose="020B0604020202020204" pitchFamily="34" charset="0"/>
              </a:rPr>
              <a:t>https://</a:t>
            </a:r>
            <a:r>
              <a:rPr lang="en-SG" sz="1200" b="0" i="0" u="none" strike="noStrike" dirty="0" err="1">
                <a:solidFill>
                  <a:srgbClr val="000000"/>
                </a:solidFill>
                <a:effectLst/>
                <a:latin typeface="Arial" panose="020B0604020202020204" pitchFamily="34" charset="0"/>
              </a:rPr>
              <a:t>web.archive.org</a:t>
            </a:r>
            <a:r>
              <a:rPr lang="en-SG" sz="1200" b="0" i="0" u="none" strike="noStrike" dirty="0">
                <a:solidFill>
                  <a:srgbClr val="000000"/>
                </a:solidFill>
                <a:effectLst/>
                <a:latin typeface="Arial" panose="020B0604020202020204" pitchFamily="34" charset="0"/>
              </a:rPr>
              <a:t>/web/20170821214626/http://www2.parc.com/</a:t>
            </a:r>
            <a:r>
              <a:rPr lang="en-SG" sz="1200" b="0" i="0" u="none" strike="noStrike" dirty="0" err="1">
                <a:solidFill>
                  <a:srgbClr val="000000"/>
                </a:solidFill>
                <a:effectLst/>
                <a:latin typeface="Arial" panose="020B0604020202020204" pitchFamily="34" charset="0"/>
              </a:rPr>
              <a:t>csl</a:t>
            </a:r>
            <a:r>
              <a:rPr lang="en-SG" sz="1200" b="0" i="0" u="none" strike="noStrike" dirty="0">
                <a:solidFill>
                  <a:srgbClr val="000000"/>
                </a:solidFill>
                <a:effectLst/>
                <a:latin typeface="Arial" panose="020B0604020202020204" pitchFamily="34" charset="0"/>
              </a:rPr>
              <a:t>/groups/</a:t>
            </a:r>
            <a:r>
              <a:rPr lang="en-SG" sz="1200" b="0" i="0" u="none" strike="noStrike" dirty="0" err="1">
                <a:solidFill>
                  <a:srgbClr val="000000"/>
                </a:solidFill>
                <a:effectLst/>
                <a:latin typeface="Arial" panose="020B0604020202020204" pitchFamily="34" charset="0"/>
              </a:rPr>
              <a:t>sda</a:t>
            </a:r>
            <a:r>
              <a:rPr lang="en-SG" sz="1200" b="0" i="0" u="none" strike="noStrike" dirty="0">
                <a:solidFill>
                  <a:srgbClr val="000000"/>
                </a:solidFill>
                <a:effectLst/>
                <a:latin typeface="Arial" panose="020B0604020202020204" pitchFamily="34" charset="0"/>
              </a:rPr>
              <a:t>/projects/reflection96/docs/</a:t>
            </a:r>
            <a:r>
              <a:rPr lang="en-SG" sz="1200" b="0" i="0" u="none" strike="noStrike" dirty="0" err="1">
                <a:solidFill>
                  <a:srgbClr val="000000"/>
                </a:solidFill>
                <a:effectLst/>
                <a:latin typeface="Arial" panose="020B0604020202020204" pitchFamily="34" charset="0"/>
              </a:rPr>
              <a:t>malenfant</a:t>
            </a:r>
            <a:r>
              <a:rPr lang="en-SG" sz="1200" b="0" i="0" u="none" strike="noStrike" dirty="0">
                <a:solidFill>
                  <a:srgbClr val="000000"/>
                </a:solidFill>
                <a:effectLst/>
                <a:latin typeface="Arial" panose="020B0604020202020204" pitchFamily="34" charset="0"/>
              </a:rPr>
              <a:t>/</a:t>
            </a:r>
            <a:r>
              <a:rPr lang="en-SG" sz="1200" b="0" i="0" u="none" strike="noStrike" dirty="0" err="1">
                <a:solidFill>
                  <a:srgbClr val="000000"/>
                </a:solidFill>
                <a:effectLst/>
                <a:latin typeface="Arial" panose="020B0604020202020204" pitchFamily="34" charset="0"/>
              </a:rPr>
              <a:t>malenfant.pdf</a:t>
            </a:r>
            <a:br>
              <a:rPr lang="en-SG" dirty="0"/>
            </a:br>
            <a:endParaRPr lang="en-US" dirty="0"/>
          </a:p>
        </p:txBody>
      </p:sp>
    </p:spTree>
    <p:extLst>
      <p:ext uri="{BB962C8B-B14F-4D97-AF65-F5344CB8AC3E}">
        <p14:creationId xmlns:p14="http://schemas.microsoft.com/office/powerpoint/2010/main" val="3215657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D220-B4CF-6897-BF59-E4EAB142530F}"/>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E9DD7E78-83C7-9DE2-5B2D-0E6555C369EA}"/>
              </a:ext>
            </a:extLst>
          </p:cNvPr>
          <p:cNvSpPr>
            <a:spLocks noGrp="1"/>
          </p:cNvSpPr>
          <p:nvPr>
            <p:ph idx="1"/>
          </p:nvPr>
        </p:nvSpPr>
        <p:spPr>
          <a:xfrm>
            <a:off x="1115568" y="2065468"/>
            <a:ext cx="10168128" cy="4106732"/>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Allow to examine and modify values at runtime.</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variables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functions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structs</a:t>
            </a:r>
          </a:p>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Uses the “reflect” package</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Gather information on the application</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Gather the types, values and objects of the application.</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Modify values of the application at runtime.</a:t>
            </a:r>
          </a:p>
          <a:p>
            <a:endParaRPr lang="en-US" dirty="0"/>
          </a:p>
        </p:txBody>
      </p:sp>
      <p:sp>
        <p:nvSpPr>
          <p:cNvPr id="4" name="Footer Placeholder 3">
            <a:extLst>
              <a:ext uri="{FF2B5EF4-FFF2-40B4-BE49-F238E27FC236}">
                <a16:creationId xmlns:a16="http://schemas.microsoft.com/office/drawing/2014/main" id="{FC2C1476-197F-11E2-556D-E51AC060F081}"/>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79BBFD58-78E8-C250-E69E-05C7AFE4302C}"/>
              </a:ext>
            </a:extLst>
          </p:cNvPr>
          <p:cNvSpPr>
            <a:spLocks noGrp="1"/>
          </p:cNvSpPr>
          <p:nvPr>
            <p:ph type="sldNum" sz="quarter" idx="12"/>
          </p:nvPr>
        </p:nvSpPr>
        <p:spPr/>
        <p:txBody>
          <a:bodyPr/>
          <a:lstStyle/>
          <a:p>
            <a:fld id="{B2DC25EE-239B-4C5F-AAD1-255A7D5F1EE2}" type="slidenum">
              <a:rPr lang="en-US" smtClean="0"/>
              <a:t>41</a:t>
            </a:fld>
            <a:endParaRPr lang="en-US"/>
          </a:p>
        </p:txBody>
      </p:sp>
    </p:spTree>
    <p:extLst>
      <p:ext uri="{BB962C8B-B14F-4D97-AF65-F5344CB8AC3E}">
        <p14:creationId xmlns:p14="http://schemas.microsoft.com/office/powerpoint/2010/main" val="2560062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C737-2A35-D7F8-2403-4FA2E5654853}"/>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63F136BC-99E1-E649-B8FE-C61FABFBF631}"/>
              </a:ext>
            </a:extLst>
          </p:cNvPr>
          <p:cNvSpPr>
            <a:spLocks noGrp="1"/>
          </p:cNvSpPr>
          <p:nvPr>
            <p:ph idx="1"/>
          </p:nvPr>
        </p:nvSpPr>
        <p:spPr>
          <a:xfrm>
            <a:off x="1115568" y="2033195"/>
            <a:ext cx="10168128" cy="4139005"/>
          </a:xfrm>
        </p:spPr>
        <p:txBody>
          <a:bodyPr>
            <a:normAutofit/>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Usage</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 function to satisfy a common interface for different types of values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There is no known representation of a function</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The function does not exist during the development of the source code.</a:t>
            </a:r>
          </a:p>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Practically</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Testing</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Formatting output </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Reading and writing from the database (database/ </a:t>
            </a:r>
            <a:r>
              <a:rPr lang="en-SG" sz="1800" b="0" i="0" u="none" strike="noStrike" dirty="0" err="1">
                <a:solidFill>
                  <a:srgbClr val="000000"/>
                </a:solidFill>
                <a:effectLst/>
                <a:latin typeface="Arial" panose="020B0604020202020204" pitchFamily="34" charset="0"/>
              </a:rPr>
              <a:t>sql</a:t>
            </a:r>
            <a:r>
              <a:rPr lang="en-SG" sz="1800" b="0" i="0" u="none" strike="noStrike" dirty="0">
                <a:solidFill>
                  <a:srgbClr val="000000"/>
                </a:solidFill>
                <a:effectLst/>
                <a:latin typeface="Arial" panose="020B0604020202020204" pitchFamily="34" charset="0"/>
              </a:rPr>
              <a:t>)</a:t>
            </a:r>
          </a:p>
          <a:p>
            <a:pPr marL="742950" lvl="1" indent="-285750" rtl="0" fontAlgn="base">
              <a:spcBef>
                <a:spcPts val="475"/>
              </a:spcBef>
              <a:spcAft>
                <a:spcPts val="0"/>
              </a:spcAft>
              <a:buFont typeface="Arial" panose="020B0604020202020204" pitchFamily="34" charset="0"/>
              <a:buChar char="•"/>
            </a:pPr>
            <a:r>
              <a:rPr lang="en-SG" sz="1800" b="0" i="0" u="none" strike="noStrike" dirty="0" err="1">
                <a:solidFill>
                  <a:srgbClr val="000000"/>
                </a:solidFill>
                <a:effectLst/>
                <a:latin typeface="Arial" panose="020B0604020202020204" pitchFamily="34" charset="0"/>
              </a:rPr>
              <a:t>Marshaling</a:t>
            </a:r>
            <a:r>
              <a:rPr lang="en-SG" sz="1800" b="0" i="0" u="none" strike="noStrike" dirty="0">
                <a:solidFill>
                  <a:srgbClr val="000000"/>
                </a:solidFill>
                <a:effectLst/>
                <a:latin typeface="Arial" panose="020B0604020202020204" pitchFamily="34" charset="0"/>
              </a:rPr>
              <a:t> and </a:t>
            </a:r>
            <a:r>
              <a:rPr lang="en-SG" sz="1800" b="0" i="0" u="none" strike="noStrike" dirty="0" err="1">
                <a:solidFill>
                  <a:srgbClr val="000000"/>
                </a:solidFill>
                <a:effectLst/>
                <a:latin typeface="Arial" panose="020B0604020202020204" pitchFamily="34" charset="0"/>
              </a:rPr>
              <a:t>Unmarshaling</a:t>
            </a:r>
            <a:r>
              <a:rPr lang="en-SG" sz="1800" b="0" i="0" u="none" strike="noStrike" dirty="0">
                <a:solidFill>
                  <a:srgbClr val="000000"/>
                </a:solidFill>
                <a:effectLst/>
                <a:latin typeface="Arial" panose="020B0604020202020204" pitchFamily="34" charset="0"/>
              </a:rPr>
              <a:t> data (encoding </a:t>
            </a:r>
            <a:r>
              <a:rPr lang="en-SG" sz="1800" b="0" i="0" u="none" strike="noStrike" dirty="0" err="1">
                <a:solidFill>
                  <a:srgbClr val="000000"/>
                </a:solidFill>
                <a:effectLst/>
                <a:latin typeface="Arial" panose="020B0604020202020204" pitchFamily="34" charset="0"/>
              </a:rPr>
              <a:t>Json</a:t>
            </a:r>
            <a:r>
              <a:rPr lang="en-SG" sz="1800" b="0" i="0" u="none" strike="noStrike" dirty="0">
                <a:solidFill>
                  <a:srgbClr val="000000"/>
                </a:solidFill>
                <a:effectLst/>
                <a:latin typeface="Arial" panose="020B0604020202020204" pitchFamily="34" charset="0"/>
              </a:rPr>
              <a:t> or xml)</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Writing out templates </a:t>
            </a:r>
          </a:p>
          <a:p>
            <a:endParaRPr lang="en-US" dirty="0"/>
          </a:p>
        </p:txBody>
      </p:sp>
      <p:sp>
        <p:nvSpPr>
          <p:cNvPr id="4" name="Footer Placeholder 3">
            <a:extLst>
              <a:ext uri="{FF2B5EF4-FFF2-40B4-BE49-F238E27FC236}">
                <a16:creationId xmlns:a16="http://schemas.microsoft.com/office/drawing/2014/main" id="{50DCB2E5-B84A-BAEA-0D53-0AE074AA921F}"/>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BABB30D9-98F9-FEFF-49A4-FA282031F530}"/>
              </a:ext>
            </a:extLst>
          </p:cNvPr>
          <p:cNvSpPr>
            <a:spLocks noGrp="1"/>
          </p:cNvSpPr>
          <p:nvPr>
            <p:ph type="sldNum" sz="quarter" idx="12"/>
          </p:nvPr>
        </p:nvSpPr>
        <p:spPr/>
        <p:txBody>
          <a:bodyPr/>
          <a:lstStyle/>
          <a:p>
            <a:fld id="{B2DC25EE-239B-4C5F-AAD1-255A7D5F1EE2}" type="slidenum">
              <a:rPr lang="en-US" smtClean="0"/>
              <a:t>42</a:t>
            </a:fld>
            <a:endParaRPr lang="en-US"/>
          </a:p>
        </p:txBody>
      </p:sp>
    </p:spTree>
    <p:extLst>
      <p:ext uri="{BB962C8B-B14F-4D97-AF65-F5344CB8AC3E}">
        <p14:creationId xmlns:p14="http://schemas.microsoft.com/office/powerpoint/2010/main" val="3789400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BC22-C3B5-70F1-52F8-BCD41CF199E9}"/>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5E911C4B-88C2-566E-49AE-03BD1B26DFB9}"/>
              </a:ext>
            </a:extLst>
          </p:cNvPr>
          <p:cNvSpPr>
            <a:spLocks noGrp="1"/>
          </p:cNvSpPr>
          <p:nvPr>
            <p:ph idx="1"/>
          </p:nvPr>
        </p:nvSpPr>
        <p:spPr>
          <a:xfrm>
            <a:off x="1115568" y="2033195"/>
            <a:ext cx="5134625" cy="4139005"/>
          </a:xfrm>
        </p:spPr>
        <p:txBody>
          <a:bodyPr/>
          <a:lstStyle/>
          <a:p>
            <a:r>
              <a:rPr lang="en-US" dirty="0"/>
              <a:t>Consider </a:t>
            </a:r>
            <a:r>
              <a:rPr lang="en-US" dirty="0" err="1"/>
              <a:t>fmt</a:t>
            </a:r>
            <a:r>
              <a:rPr lang="en-US" dirty="0"/>
              <a:t> print function</a:t>
            </a:r>
          </a:p>
          <a:p>
            <a:pPr lvl="1"/>
            <a:r>
              <a:rPr lang="en-US" dirty="0"/>
              <a:t>Ability to print arbitrary value of any type</a:t>
            </a:r>
          </a:p>
          <a:p>
            <a:pPr lvl="1"/>
            <a:r>
              <a:rPr lang="en-US" dirty="0"/>
              <a:t>Includes user-defined type.</a:t>
            </a:r>
          </a:p>
          <a:p>
            <a:pPr lvl="1"/>
            <a:r>
              <a:rPr lang="en-US" dirty="0"/>
              <a:t>Permutation infinite.</a:t>
            </a:r>
          </a:p>
        </p:txBody>
      </p:sp>
      <p:sp>
        <p:nvSpPr>
          <p:cNvPr id="4" name="Footer Placeholder 3">
            <a:extLst>
              <a:ext uri="{FF2B5EF4-FFF2-40B4-BE49-F238E27FC236}">
                <a16:creationId xmlns:a16="http://schemas.microsoft.com/office/drawing/2014/main" id="{3BEEFEA6-8670-EEA6-358E-13A10C0EB33C}"/>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DBEEDA4A-5B30-B871-4446-27D17891B9E3}"/>
              </a:ext>
            </a:extLst>
          </p:cNvPr>
          <p:cNvSpPr>
            <a:spLocks noGrp="1"/>
          </p:cNvSpPr>
          <p:nvPr>
            <p:ph type="sldNum" sz="quarter" idx="12"/>
          </p:nvPr>
        </p:nvSpPr>
        <p:spPr/>
        <p:txBody>
          <a:bodyPr/>
          <a:lstStyle/>
          <a:p>
            <a:fld id="{B2DC25EE-239B-4C5F-AAD1-255A7D5F1EE2}" type="slidenum">
              <a:rPr lang="en-US" smtClean="0"/>
              <a:t>43</a:t>
            </a:fld>
            <a:endParaRPr lang="en-US"/>
          </a:p>
        </p:txBody>
      </p:sp>
      <p:graphicFrame>
        <p:nvGraphicFramePr>
          <p:cNvPr id="6" name="Table 5">
            <a:extLst>
              <a:ext uri="{FF2B5EF4-FFF2-40B4-BE49-F238E27FC236}">
                <a16:creationId xmlns:a16="http://schemas.microsoft.com/office/drawing/2014/main" id="{2EDF0A5B-1442-1B4F-60A9-4F42A2872380}"/>
              </a:ext>
            </a:extLst>
          </p:cNvPr>
          <p:cNvGraphicFramePr>
            <a:graphicFrameLocks noGrp="1"/>
          </p:cNvGraphicFramePr>
          <p:nvPr>
            <p:extLst>
              <p:ext uri="{D42A27DB-BD31-4B8C-83A1-F6EECF244321}">
                <p14:modId xmlns:p14="http://schemas.microsoft.com/office/powerpoint/2010/main" val="4140424766"/>
              </p:ext>
            </p:extLst>
          </p:nvPr>
        </p:nvGraphicFramePr>
        <p:xfrm>
          <a:off x="6250194" y="2398712"/>
          <a:ext cx="4260028" cy="3143250"/>
        </p:xfrm>
        <a:graphic>
          <a:graphicData uri="http://schemas.openxmlformats.org/drawingml/2006/table">
            <a:tbl>
              <a:tblPr/>
              <a:tblGrid>
                <a:gridCol w="4260028">
                  <a:extLst>
                    <a:ext uri="{9D8B030D-6E8A-4147-A177-3AD203B41FA5}">
                      <a16:colId xmlns:a16="http://schemas.microsoft.com/office/drawing/2014/main" val="3657842446"/>
                    </a:ext>
                  </a:extLst>
                </a:gridCol>
              </a:tblGrid>
              <a:tr h="2969353">
                <a:tc>
                  <a:txBody>
                    <a:bodyPr/>
                    <a:lstStyle/>
                    <a:p>
                      <a:pPr rtl="0" fontAlgn="t">
                        <a:spcBef>
                          <a:spcPts val="0"/>
                        </a:spcBef>
                        <a:spcAft>
                          <a:spcPts val="0"/>
                        </a:spcAft>
                      </a:pPr>
                      <a:r>
                        <a:rPr lang="en-SG" sz="2000" b="0" i="1" u="none" strike="noStrike" dirty="0" err="1">
                          <a:solidFill>
                            <a:srgbClr val="000000"/>
                          </a:solidFill>
                          <a:effectLst/>
                          <a:latin typeface="Arial" panose="020B0604020202020204" pitchFamily="34" charset="0"/>
                        </a:rPr>
                        <a:t>func</a:t>
                      </a:r>
                      <a:r>
                        <a:rPr lang="en-SG" sz="2000" b="0" i="1" u="none" strike="noStrike" dirty="0">
                          <a:solidFill>
                            <a:srgbClr val="000000"/>
                          </a:solidFill>
                          <a:effectLst/>
                          <a:latin typeface="Arial" panose="020B0604020202020204" pitchFamily="34" charset="0"/>
                        </a:rPr>
                        <a:t> </a:t>
                      </a:r>
                      <a:r>
                        <a:rPr lang="en-SG" sz="2000" b="0" i="1" u="none" strike="noStrike" dirty="0" err="1">
                          <a:solidFill>
                            <a:srgbClr val="000000"/>
                          </a:solidFill>
                          <a:effectLst/>
                          <a:latin typeface="Arial" panose="020B0604020202020204" pitchFamily="34" charset="0"/>
                        </a:rPr>
                        <a:t>Println</a:t>
                      </a:r>
                      <a:r>
                        <a:rPr lang="en-SG" sz="2000" b="0" i="1" u="none" strike="noStrike" dirty="0">
                          <a:solidFill>
                            <a:srgbClr val="000000"/>
                          </a:solidFill>
                          <a:effectLst/>
                          <a:latin typeface="Arial" panose="020B0604020202020204" pitchFamily="34" charset="0"/>
                        </a:rPr>
                        <a:t>(x interface{}) string {</a:t>
                      </a:r>
                      <a:endParaRPr lang="en-SG" sz="2400" dirty="0">
                        <a:effectLst/>
                      </a:endParaRPr>
                    </a:p>
                    <a:p>
                      <a:pPr lvl="1" rtl="0" fontAlgn="t">
                        <a:spcBef>
                          <a:spcPts val="0"/>
                        </a:spcBef>
                        <a:spcAft>
                          <a:spcPts val="0"/>
                        </a:spcAft>
                      </a:pPr>
                      <a:r>
                        <a:rPr lang="en-SG" sz="2000" b="0" i="1" u="none" strike="noStrike" dirty="0">
                          <a:solidFill>
                            <a:srgbClr val="000000"/>
                          </a:solidFill>
                          <a:effectLst/>
                          <a:latin typeface="Arial" panose="020B0604020202020204" pitchFamily="34" charset="0"/>
                        </a:rPr>
                        <a:t>switch x:= x.(type){</a:t>
                      </a:r>
                      <a:endParaRPr lang="en-SG" sz="2400" dirty="0">
                        <a:effectLst/>
                      </a:endParaRPr>
                    </a:p>
                    <a:p>
                      <a:pPr lvl="2" rtl="0" fontAlgn="t">
                        <a:spcBef>
                          <a:spcPts val="0"/>
                        </a:spcBef>
                        <a:spcAft>
                          <a:spcPts val="0"/>
                        </a:spcAft>
                      </a:pPr>
                      <a:r>
                        <a:rPr lang="en-SG" sz="2000" b="0" i="1" u="none" strike="noStrike" dirty="0">
                          <a:solidFill>
                            <a:srgbClr val="000000"/>
                          </a:solidFill>
                          <a:effectLst/>
                          <a:latin typeface="Arial" panose="020B0604020202020204" pitchFamily="34" charset="0"/>
                        </a:rPr>
                        <a:t>case string:</a:t>
                      </a:r>
                      <a:endParaRPr lang="en-SG" sz="2400" dirty="0">
                        <a:effectLst/>
                      </a:endParaRPr>
                    </a:p>
                    <a:p>
                      <a:pPr lvl="3" rtl="0" fontAlgn="t">
                        <a:spcBef>
                          <a:spcPts val="0"/>
                        </a:spcBef>
                        <a:spcAft>
                          <a:spcPts val="0"/>
                        </a:spcAft>
                      </a:pPr>
                      <a:r>
                        <a:rPr lang="en-SG" sz="2000" b="0" i="1" u="none" strike="noStrike" dirty="0">
                          <a:solidFill>
                            <a:srgbClr val="000000"/>
                          </a:solidFill>
                          <a:effectLst/>
                          <a:latin typeface="Arial" panose="020B0604020202020204" pitchFamily="34" charset="0"/>
                        </a:rPr>
                        <a:t>return x</a:t>
                      </a:r>
                      <a:endParaRPr lang="en-SG" sz="2400" dirty="0">
                        <a:effectLst/>
                      </a:endParaRPr>
                    </a:p>
                    <a:p>
                      <a:pPr lvl="2" rtl="0" fontAlgn="t">
                        <a:spcBef>
                          <a:spcPts val="0"/>
                        </a:spcBef>
                        <a:spcAft>
                          <a:spcPts val="0"/>
                        </a:spcAft>
                      </a:pPr>
                      <a:r>
                        <a:rPr lang="en-SG" sz="2000" b="0" i="1" u="none" strike="noStrike" dirty="0">
                          <a:solidFill>
                            <a:srgbClr val="000000"/>
                          </a:solidFill>
                          <a:effectLst/>
                          <a:latin typeface="Arial" panose="020B0604020202020204" pitchFamily="34" charset="0"/>
                        </a:rPr>
                        <a:t>case int:</a:t>
                      </a:r>
                      <a:endParaRPr lang="en-SG" sz="2400" dirty="0">
                        <a:effectLst/>
                      </a:endParaRPr>
                    </a:p>
                    <a:p>
                      <a:pPr lvl="3" rtl="0" fontAlgn="t">
                        <a:spcBef>
                          <a:spcPts val="0"/>
                        </a:spcBef>
                        <a:spcAft>
                          <a:spcPts val="0"/>
                        </a:spcAft>
                      </a:pPr>
                      <a:r>
                        <a:rPr lang="en-SG" sz="2000" b="0" i="1" u="none" strike="noStrike" dirty="0">
                          <a:solidFill>
                            <a:srgbClr val="000000"/>
                          </a:solidFill>
                          <a:effectLst/>
                          <a:latin typeface="Arial" panose="020B0604020202020204" pitchFamily="34" charset="0"/>
                        </a:rPr>
                        <a:t>return </a:t>
                      </a:r>
                      <a:r>
                        <a:rPr lang="en-SG" sz="2000" b="0" i="1" u="none" strike="noStrike" dirty="0" err="1">
                          <a:solidFill>
                            <a:srgbClr val="000000"/>
                          </a:solidFill>
                          <a:effectLst/>
                          <a:latin typeface="Arial" panose="020B0604020202020204" pitchFamily="34" charset="0"/>
                        </a:rPr>
                        <a:t>strconv.Itoa</a:t>
                      </a:r>
                      <a:r>
                        <a:rPr lang="en-SG" sz="2000" b="0" i="1" u="none" strike="noStrike" dirty="0">
                          <a:solidFill>
                            <a:srgbClr val="000000"/>
                          </a:solidFill>
                          <a:effectLst/>
                          <a:latin typeface="Arial" panose="020B0604020202020204" pitchFamily="34" charset="0"/>
                        </a:rPr>
                        <a:t>(x)</a:t>
                      </a:r>
                      <a:endParaRPr lang="en-SG" sz="2400" dirty="0">
                        <a:effectLst/>
                      </a:endParaRPr>
                    </a:p>
                    <a:p>
                      <a:pPr marL="457200" lvl="0" indent="457200" rtl="0" fontAlgn="t">
                        <a:spcBef>
                          <a:spcPts val="0"/>
                        </a:spcBef>
                        <a:spcAft>
                          <a:spcPts val="0"/>
                        </a:spcAft>
                      </a:pPr>
                      <a:r>
                        <a:rPr lang="en-SG" sz="2000" b="0" i="1" u="none" strike="noStrike" dirty="0">
                          <a:solidFill>
                            <a:srgbClr val="000000"/>
                          </a:solidFill>
                          <a:effectLst/>
                          <a:latin typeface="Arial" panose="020B0604020202020204" pitchFamily="34" charset="0"/>
                        </a:rPr>
                        <a:t>case float32: </a:t>
                      </a:r>
                      <a:endParaRPr lang="en-SG" sz="2400" dirty="0">
                        <a:effectLst/>
                      </a:endParaRPr>
                    </a:p>
                    <a:p>
                      <a:pPr lvl="3" rtl="0" fontAlgn="t">
                        <a:spcBef>
                          <a:spcPts val="0"/>
                        </a:spcBef>
                        <a:spcAft>
                          <a:spcPts val="0"/>
                        </a:spcAft>
                      </a:pPr>
                      <a:r>
                        <a:rPr lang="en-SG" sz="2000" b="0" i="1" u="none" strike="noStrike" dirty="0">
                          <a:solidFill>
                            <a:srgbClr val="000000"/>
                          </a:solidFill>
                          <a:effectLst/>
                          <a:latin typeface="Arial" panose="020B0604020202020204" pitchFamily="34" charset="0"/>
                        </a:rPr>
                        <a:t>/*… code block … */</a:t>
                      </a:r>
                      <a:endParaRPr lang="en-SG" sz="2400" dirty="0">
                        <a:effectLst/>
                      </a:endParaRPr>
                    </a:p>
                    <a:p>
                      <a:pPr lvl="1"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r>
                        <a:rPr lang="en-SG" sz="2000" b="0" i="1" u="none" strike="noStrike" dirty="0">
                          <a:solidFill>
                            <a:srgbClr val="000000"/>
                          </a:solidFill>
                          <a:effectLst/>
                          <a:latin typeface="Arial" panose="020B0604020202020204" pitchFamily="34" charset="0"/>
                        </a:rPr>
                        <a:t>}</a:t>
                      </a:r>
                      <a:endParaRPr lang="en-SG" sz="24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826038375"/>
                  </a:ext>
                </a:extLst>
              </a:tr>
            </a:tbl>
          </a:graphicData>
        </a:graphic>
      </p:graphicFrame>
      <p:sp>
        <p:nvSpPr>
          <p:cNvPr id="7" name="Rectangle 1">
            <a:extLst>
              <a:ext uri="{FF2B5EF4-FFF2-40B4-BE49-F238E27FC236}">
                <a16:creationId xmlns:a16="http://schemas.microsoft.com/office/drawing/2014/main" id="{269461E6-4A50-81A6-C7FB-F40CB66F6965}"/>
              </a:ext>
            </a:extLst>
          </p:cNvPr>
          <p:cNvSpPr>
            <a:spLocks noChangeArrowheads="1"/>
          </p:cNvSpPr>
          <p:nvPr/>
        </p:nvSpPr>
        <p:spPr bwMode="auto">
          <a:xfrm>
            <a:off x="3962400" y="2735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E53484DF-68B2-4D29-1782-63F642B5C734}"/>
              </a:ext>
            </a:extLst>
          </p:cNvPr>
          <p:cNvSpPr txBox="1"/>
          <p:nvPr/>
        </p:nvSpPr>
        <p:spPr>
          <a:xfrm>
            <a:off x="7613011" y="5825818"/>
            <a:ext cx="1534394" cy="369332"/>
          </a:xfrm>
          <a:prstGeom prst="rect">
            <a:avLst/>
          </a:prstGeom>
          <a:noFill/>
        </p:spPr>
        <p:txBody>
          <a:bodyPr wrap="none" rtlCol="0">
            <a:spAutoFit/>
          </a:bodyPr>
          <a:lstStyle/>
          <a:p>
            <a:r>
              <a:rPr lang="en-US" dirty="0"/>
              <a:t>Infinite cases</a:t>
            </a:r>
          </a:p>
        </p:txBody>
      </p:sp>
      <p:cxnSp>
        <p:nvCxnSpPr>
          <p:cNvPr id="10" name="Straight Arrow Connector 9">
            <a:extLst>
              <a:ext uri="{FF2B5EF4-FFF2-40B4-BE49-F238E27FC236}">
                <a16:creationId xmlns:a16="http://schemas.microsoft.com/office/drawing/2014/main" id="{3DE52F48-EC51-EBD8-BB0F-189838A0388C}"/>
              </a:ext>
            </a:extLst>
          </p:cNvPr>
          <p:cNvCxnSpPr>
            <a:stCxn id="8" idx="0"/>
          </p:cNvCxnSpPr>
          <p:nvPr/>
        </p:nvCxnSpPr>
        <p:spPr>
          <a:xfrm flipH="1" flipV="1">
            <a:off x="8153400" y="4970033"/>
            <a:ext cx="226808" cy="8557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500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2E5B-78DB-6543-551B-5383C4654E02}"/>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ADF766F0-F2B2-57B4-B6BF-386221761CF6}"/>
              </a:ext>
            </a:extLst>
          </p:cNvPr>
          <p:cNvSpPr>
            <a:spLocks noGrp="1"/>
          </p:cNvSpPr>
          <p:nvPr>
            <p:ph idx="1"/>
          </p:nvPr>
        </p:nvSpPr>
        <p:spPr>
          <a:xfrm>
            <a:off x="1115568" y="2054711"/>
            <a:ext cx="10168128" cy="4117489"/>
          </a:xfrm>
        </p:spPr>
        <p:txBody>
          <a:bodyPr/>
          <a:lstStyle/>
          <a:p>
            <a:pPr rtl="0" fontAlgn="base">
              <a:spcBef>
                <a:spcPts val="0"/>
              </a:spcBef>
              <a:spcAft>
                <a:spcPts val="0"/>
              </a:spcAft>
              <a:buFont typeface="Arial" panose="020B0604020202020204" pitchFamily="34" charset="0"/>
              <a:buChar char="•"/>
            </a:pPr>
            <a:r>
              <a:rPr lang="en-SG" sz="2400" b="0" i="0" u="none" strike="noStrike" dirty="0">
                <a:solidFill>
                  <a:srgbClr val="000000"/>
                </a:solidFill>
                <a:effectLst/>
                <a:latin typeface="Arial" panose="020B0604020202020204" pitchFamily="34" charset="0"/>
              </a:rPr>
              <a:t>Consist of three core items</a:t>
            </a:r>
          </a:p>
          <a:p>
            <a:pPr marL="742950" lvl="1" indent="-285750" rtl="0" fontAlgn="base">
              <a:spcBef>
                <a:spcPts val="475"/>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Types</a:t>
            </a:r>
          </a:p>
          <a:p>
            <a:pPr marL="742950" lvl="1" indent="-285750" rtl="0" fontAlgn="base">
              <a:spcBef>
                <a:spcPts val="475"/>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Kinds</a:t>
            </a:r>
          </a:p>
          <a:p>
            <a:pPr marL="742950" lvl="1" indent="-285750" rtl="0" fontAlgn="base">
              <a:spcBef>
                <a:spcPts val="475"/>
              </a:spcBef>
              <a:spcAft>
                <a:spcPts val="0"/>
              </a:spcAft>
              <a:buFont typeface="Arial" panose="020B0604020202020204" pitchFamily="34" charset="0"/>
              <a:buChar char="•"/>
            </a:pPr>
            <a:r>
              <a:rPr lang="en-SG" sz="2000" b="0" i="0" u="none" strike="noStrike" dirty="0">
                <a:solidFill>
                  <a:srgbClr val="000000"/>
                </a:solidFill>
                <a:effectLst/>
                <a:latin typeface="Arial" panose="020B0604020202020204" pitchFamily="34" charset="0"/>
              </a:rPr>
              <a:t>Values</a:t>
            </a:r>
          </a:p>
          <a:p>
            <a:endParaRPr lang="en-US" dirty="0"/>
          </a:p>
        </p:txBody>
      </p:sp>
      <p:sp>
        <p:nvSpPr>
          <p:cNvPr id="4" name="Footer Placeholder 3">
            <a:extLst>
              <a:ext uri="{FF2B5EF4-FFF2-40B4-BE49-F238E27FC236}">
                <a16:creationId xmlns:a16="http://schemas.microsoft.com/office/drawing/2014/main" id="{1B2DCBE8-B6C3-3D76-0E23-05EA25176263}"/>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0075056A-E812-0551-AB9B-A89A827BAB8C}"/>
              </a:ext>
            </a:extLst>
          </p:cNvPr>
          <p:cNvSpPr>
            <a:spLocks noGrp="1"/>
          </p:cNvSpPr>
          <p:nvPr>
            <p:ph type="sldNum" sz="quarter" idx="12"/>
          </p:nvPr>
        </p:nvSpPr>
        <p:spPr/>
        <p:txBody>
          <a:bodyPr/>
          <a:lstStyle/>
          <a:p>
            <a:fld id="{B2DC25EE-239B-4C5F-AAD1-255A7D5F1EE2}" type="slidenum">
              <a:rPr lang="en-US" smtClean="0"/>
              <a:t>44</a:t>
            </a:fld>
            <a:endParaRPr lang="en-US"/>
          </a:p>
        </p:txBody>
      </p:sp>
    </p:spTree>
    <p:extLst>
      <p:ext uri="{BB962C8B-B14F-4D97-AF65-F5344CB8AC3E}">
        <p14:creationId xmlns:p14="http://schemas.microsoft.com/office/powerpoint/2010/main" val="332695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444B-7EDA-5465-184A-41F7CFF68FEC}"/>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1A184486-1689-6DAC-ADB6-CF3CA16C2647}"/>
              </a:ext>
            </a:extLst>
          </p:cNvPr>
          <p:cNvSpPr>
            <a:spLocks noGrp="1"/>
          </p:cNvSpPr>
          <p:nvPr>
            <p:ph idx="1"/>
          </p:nvPr>
        </p:nvSpPr>
        <p:spPr>
          <a:xfrm>
            <a:off x="1115568" y="2022438"/>
            <a:ext cx="4575227" cy="4149762"/>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To examine Types</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Make use of </a:t>
            </a:r>
            <a:r>
              <a:rPr lang="en-SG" sz="1800" b="0" i="0" u="none" strike="noStrike" dirty="0" err="1">
                <a:solidFill>
                  <a:srgbClr val="000000"/>
                </a:solidFill>
                <a:effectLst/>
                <a:latin typeface="Arial" panose="020B0604020202020204" pitchFamily="34" charset="0"/>
              </a:rPr>
              <a:t>reflect.TypeOf</a:t>
            </a:r>
            <a:r>
              <a:rPr lang="en-SG" sz="1800" b="0" i="0" u="none" strike="noStrike" dirty="0">
                <a:solidFill>
                  <a:srgbClr val="000000"/>
                </a:solidFill>
                <a:effectLst/>
                <a:latin typeface="Arial" panose="020B0604020202020204" pitchFamily="34" charset="0"/>
              </a:rPr>
              <a:t>(var) to get the type variable.</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From the variable, use</a:t>
            </a:r>
          </a:p>
          <a:p>
            <a:pPr marL="1143000" lvl="2" indent="-228600" rtl="0" fontAlgn="base">
              <a:spcBef>
                <a:spcPts val="475"/>
              </a:spcBef>
              <a:spcAft>
                <a:spcPts val="0"/>
              </a:spcAft>
              <a:buFont typeface="Arial" panose="020B0604020202020204" pitchFamily="34" charset="0"/>
              <a:buChar char="•"/>
            </a:pPr>
            <a:r>
              <a:rPr lang="en-SG" sz="1500" b="0" i="0" u="none" strike="noStrike" dirty="0">
                <a:solidFill>
                  <a:srgbClr val="000000"/>
                </a:solidFill>
                <a:effectLst/>
                <a:latin typeface="Arial" panose="020B0604020202020204" pitchFamily="34" charset="0"/>
              </a:rPr>
              <a:t>Name() to get name of the type</a:t>
            </a:r>
          </a:p>
          <a:p>
            <a:pPr marL="1143000" lvl="2" indent="-228600" rtl="0" fontAlgn="base">
              <a:spcBef>
                <a:spcPts val="475"/>
              </a:spcBef>
              <a:spcAft>
                <a:spcPts val="0"/>
              </a:spcAft>
              <a:buFont typeface="Arial" panose="020B0604020202020204" pitchFamily="34" charset="0"/>
              <a:buChar char="•"/>
            </a:pPr>
            <a:r>
              <a:rPr lang="en-SG" sz="1500" b="0" i="0" u="none" strike="noStrike" dirty="0">
                <a:solidFill>
                  <a:srgbClr val="000000"/>
                </a:solidFill>
                <a:effectLst/>
                <a:latin typeface="Arial" panose="020B0604020202020204" pitchFamily="34" charset="0"/>
              </a:rPr>
              <a:t>The name of the type that is given.</a:t>
            </a:r>
          </a:p>
          <a:p>
            <a:pPr marL="1143000" lvl="2" indent="-228600" rtl="0" fontAlgn="base">
              <a:spcBef>
                <a:spcPts val="475"/>
              </a:spcBef>
              <a:spcAft>
                <a:spcPts val="0"/>
              </a:spcAft>
              <a:buFont typeface="Arial" panose="020B0604020202020204" pitchFamily="34" charset="0"/>
              <a:buChar char="•"/>
            </a:pPr>
            <a:r>
              <a:rPr lang="en-SG" sz="1500" b="0" i="0" u="none" strike="noStrike" dirty="0">
                <a:solidFill>
                  <a:srgbClr val="000000"/>
                </a:solidFill>
                <a:effectLst/>
                <a:latin typeface="Arial" panose="020B0604020202020204" pitchFamily="34" charset="0"/>
              </a:rPr>
              <a:t>Kind() to get the kind of the type</a:t>
            </a:r>
          </a:p>
          <a:p>
            <a:pPr marL="1143000" lvl="2" indent="-228600" rtl="0" fontAlgn="base">
              <a:spcBef>
                <a:spcPts val="475"/>
              </a:spcBef>
              <a:spcAft>
                <a:spcPts val="0"/>
              </a:spcAft>
              <a:buFont typeface="Arial" panose="020B0604020202020204" pitchFamily="34" charset="0"/>
              <a:buChar char="•"/>
            </a:pPr>
            <a:r>
              <a:rPr lang="en-SG" sz="1500" b="0" i="0" u="none" strike="noStrike" dirty="0">
                <a:solidFill>
                  <a:srgbClr val="000000"/>
                </a:solidFill>
                <a:effectLst/>
                <a:latin typeface="Arial" panose="020B0604020202020204" pitchFamily="34" charset="0"/>
              </a:rPr>
              <a:t>slice, map, pointer, struct, etc</a:t>
            </a:r>
          </a:p>
          <a:p>
            <a:endParaRPr lang="en-US" dirty="0"/>
          </a:p>
        </p:txBody>
      </p:sp>
      <p:sp>
        <p:nvSpPr>
          <p:cNvPr id="4" name="Footer Placeholder 3">
            <a:extLst>
              <a:ext uri="{FF2B5EF4-FFF2-40B4-BE49-F238E27FC236}">
                <a16:creationId xmlns:a16="http://schemas.microsoft.com/office/drawing/2014/main" id="{8E4424A4-091C-F49E-6CD2-C6095B36F31A}"/>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1173CB14-63F0-9E2F-C74F-DAC629225BA7}"/>
              </a:ext>
            </a:extLst>
          </p:cNvPr>
          <p:cNvSpPr>
            <a:spLocks noGrp="1"/>
          </p:cNvSpPr>
          <p:nvPr>
            <p:ph type="sldNum" sz="quarter" idx="12"/>
          </p:nvPr>
        </p:nvSpPr>
        <p:spPr/>
        <p:txBody>
          <a:bodyPr/>
          <a:lstStyle/>
          <a:p>
            <a:fld id="{B2DC25EE-239B-4C5F-AAD1-255A7D5F1EE2}" type="slidenum">
              <a:rPr lang="en-US" smtClean="0"/>
              <a:t>45</a:t>
            </a:fld>
            <a:endParaRPr lang="en-US"/>
          </a:p>
        </p:txBody>
      </p:sp>
      <p:graphicFrame>
        <p:nvGraphicFramePr>
          <p:cNvPr id="6" name="Table 5">
            <a:extLst>
              <a:ext uri="{FF2B5EF4-FFF2-40B4-BE49-F238E27FC236}">
                <a16:creationId xmlns:a16="http://schemas.microsoft.com/office/drawing/2014/main" id="{0E4567A5-C596-5245-3B22-DCFB0E624171}"/>
              </a:ext>
            </a:extLst>
          </p:cNvPr>
          <p:cNvGraphicFramePr>
            <a:graphicFrameLocks noGrp="1"/>
          </p:cNvGraphicFramePr>
          <p:nvPr>
            <p:extLst>
              <p:ext uri="{D42A27DB-BD31-4B8C-83A1-F6EECF244321}">
                <p14:modId xmlns:p14="http://schemas.microsoft.com/office/powerpoint/2010/main" val="1155378880"/>
              </p:ext>
            </p:extLst>
          </p:nvPr>
        </p:nvGraphicFramePr>
        <p:xfrm>
          <a:off x="5957887" y="2085340"/>
          <a:ext cx="3954209" cy="4271010"/>
        </p:xfrm>
        <a:graphic>
          <a:graphicData uri="http://schemas.openxmlformats.org/drawingml/2006/table">
            <a:tbl>
              <a:tblPr/>
              <a:tblGrid>
                <a:gridCol w="3954209">
                  <a:extLst>
                    <a:ext uri="{9D8B030D-6E8A-4147-A177-3AD203B41FA5}">
                      <a16:colId xmlns:a16="http://schemas.microsoft.com/office/drawing/2014/main" val="1541976481"/>
                    </a:ext>
                  </a:extLst>
                </a:gridCol>
              </a:tblGrid>
              <a:tr h="371475">
                <a:tc>
                  <a:txBody>
                    <a:bodyPr/>
                    <a:lstStyle/>
                    <a:p>
                      <a:pPr rtl="0" fontAlgn="t">
                        <a:spcBef>
                          <a:spcPts val="0"/>
                        </a:spcBef>
                        <a:spcAft>
                          <a:spcPts val="0"/>
                        </a:spcAft>
                      </a:pPr>
                      <a:r>
                        <a:rPr lang="en-SG" sz="1800" b="0" i="0" u="none" strike="noStrike" dirty="0">
                          <a:solidFill>
                            <a:srgbClr val="000000"/>
                          </a:solidFill>
                          <a:effectLst/>
                          <a:latin typeface="Arial" panose="020B0604020202020204" pitchFamily="34" charset="0"/>
                        </a:rPr>
                        <a:t>type student struct{</a:t>
                      </a:r>
                      <a:endParaRPr lang="en-SG" sz="2000" dirty="0">
                        <a:effectLst/>
                      </a:endParaRPr>
                    </a:p>
                    <a:p>
                      <a:pPr lvl="1" rtl="0" fontAlgn="t">
                        <a:spcBef>
                          <a:spcPts val="0"/>
                        </a:spcBef>
                        <a:spcAft>
                          <a:spcPts val="0"/>
                        </a:spcAft>
                      </a:pPr>
                      <a:r>
                        <a:rPr lang="en-SG" sz="1800" b="0" i="0" u="none" strike="noStrike" dirty="0" err="1">
                          <a:solidFill>
                            <a:srgbClr val="000000"/>
                          </a:solidFill>
                          <a:effectLst/>
                          <a:latin typeface="Arial" panose="020B0604020202020204" pitchFamily="34" charset="0"/>
                        </a:rPr>
                        <a:t>studentID</a:t>
                      </a:r>
                      <a:r>
                        <a:rPr lang="en-SG" sz="1800" b="0" i="0" u="none" strike="noStrike" dirty="0">
                          <a:solidFill>
                            <a:srgbClr val="000000"/>
                          </a:solidFill>
                          <a:effectLst/>
                          <a:latin typeface="Arial" panose="020B0604020202020204" pitchFamily="34" charset="0"/>
                        </a:rPr>
                        <a:t> int</a:t>
                      </a:r>
                      <a:endParaRPr lang="en-SG" sz="2000" dirty="0">
                        <a:effectLst/>
                      </a:endParaRPr>
                    </a:p>
                    <a:p>
                      <a:pPr lvl="1" rtl="0" fontAlgn="t">
                        <a:spcBef>
                          <a:spcPts val="0"/>
                        </a:spcBef>
                        <a:spcAft>
                          <a:spcPts val="0"/>
                        </a:spcAft>
                      </a:pPr>
                      <a:r>
                        <a:rPr lang="en-SG" sz="1800" b="0" i="0" u="none" strike="noStrike" dirty="0" err="1">
                          <a:solidFill>
                            <a:srgbClr val="000000"/>
                          </a:solidFill>
                          <a:effectLst/>
                          <a:latin typeface="Arial" panose="020B0604020202020204" pitchFamily="34" charset="0"/>
                        </a:rPr>
                        <a:t>studentName</a:t>
                      </a:r>
                      <a:r>
                        <a:rPr lang="en-SG" sz="1800" b="0" i="0" u="none" strike="noStrike" dirty="0">
                          <a:solidFill>
                            <a:srgbClr val="000000"/>
                          </a:solidFill>
                          <a:effectLst/>
                          <a:latin typeface="Arial" panose="020B0604020202020204" pitchFamily="34" charset="0"/>
                        </a:rPr>
                        <a:t> string</a:t>
                      </a:r>
                      <a:endParaRPr lang="en-SG" sz="2000" dirty="0">
                        <a:effectLst/>
                      </a:endParaRPr>
                    </a:p>
                    <a:p>
                      <a:pPr rtl="0" fontAlgn="t">
                        <a:spcBef>
                          <a:spcPts val="0"/>
                        </a:spcBef>
                        <a:spcAft>
                          <a:spcPts val="0"/>
                        </a:spcAft>
                      </a:pPr>
                      <a:r>
                        <a:rPr lang="en-SG" sz="1800" b="0" i="0"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r>
                        <a:rPr lang="en-SG" sz="1800" b="0" i="0" u="none" strike="noStrike" dirty="0">
                          <a:solidFill>
                            <a:srgbClr val="000000"/>
                          </a:solidFill>
                          <a:effectLst/>
                          <a:latin typeface="Arial" panose="020B0604020202020204" pitchFamily="34" charset="0"/>
                        </a:rPr>
                        <a:t>student1:= student{</a:t>
                      </a:r>
                      <a:endParaRPr lang="en-SG" sz="2000" dirty="0">
                        <a:effectLst/>
                      </a:endParaRPr>
                    </a:p>
                    <a:p>
                      <a:pPr lvl="1" rtl="0" fontAlgn="t">
                        <a:spcBef>
                          <a:spcPts val="0"/>
                        </a:spcBef>
                        <a:spcAft>
                          <a:spcPts val="0"/>
                        </a:spcAft>
                      </a:pPr>
                      <a:r>
                        <a:rPr lang="en-SG" sz="1800" b="0" i="0" u="none" strike="noStrike" dirty="0">
                          <a:solidFill>
                            <a:srgbClr val="000000"/>
                          </a:solidFill>
                          <a:effectLst/>
                          <a:latin typeface="Arial" panose="020B0604020202020204" pitchFamily="34" charset="0"/>
                        </a:rPr>
                        <a:t>studentID:12345,</a:t>
                      </a:r>
                      <a:endParaRPr lang="en-SG" sz="2000" dirty="0">
                        <a:effectLst/>
                      </a:endParaRPr>
                    </a:p>
                    <a:p>
                      <a:pPr indent="457200" rtl="0" fontAlgn="t">
                        <a:spcBef>
                          <a:spcPts val="0"/>
                        </a:spcBef>
                        <a:spcAft>
                          <a:spcPts val="0"/>
                        </a:spcAft>
                      </a:pPr>
                      <a:r>
                        <a:rPr lang="en-SG" sz="1800" b="0" i="0" u="none" strike="noStrike" dirty="0" err="1">
                          <a:solidFill>
                            <a:srgbClr val="000000"/>
                          </a:solidFill>
                          <a:effectLst/>
                          <a:latin typeface="Arial" panose="020B0604020202020204" pitchFamily="34" charset="0"/>
                        </a:rPr>
                        <a:t>studentName</a:t>
                      </a:r>
                      <a:r>
                        <a:rPr lang="en-SG" sz="1800" b="0" i="0" u="none" strike="noStrike" dirty="0">
                          <a:solidFill>
                            <a:srgbClr val="000000"/>
                          </a:solidFill>
                          <a:effectLst/>
                          <a:latin typeface="Arial" panose="020B0604020202020204" pitchFamily="34" charset="0"/>
                        </a:rPr>
                        <a:t>: “John”,</a:t>
                      </a:r>
                      <a:endParaRPr lang="en-SG" sz="2000" dirty="0">
                        <a:effectLst/>
                      </a:endParaRPr>
                    </a:p>
                    <a:p>
                      <a:pPr rtl="0" fontAlgn="t">
                        <a:spcBef>
                          <a:spcPts val="0"/>
                        </a:spcBef>
                        <a:spcAft>
                          <a:spcPts val="0"/>
                        </a:spcAft>
                      </a:pPr>
                      <a:r>
                        <a:rPr lang="en-SG" sz="1800" b="0" i="0"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2000" dirty="0">
                          <a:effectLst/>
                        </a:rPr>
                      </a:br>
                      <a:r>
                        <a:rPr lang="en-SG" sz="1800" b="0" i="0" u="none" strike="noStrike" dirty="0" err="1">
                          <a:solidFill>
                            <a:srgbClr val="000000"/>
                          </a:solidFill>
                          <a:effectLst/>
                          <a:latin typeface="Arial" panose="020B0604020202020204" pitchFamily="34" charset="0"/>
                        </a:rPr>
                        <a:t>xt</a:t>
                      </a:r>
                      <a:r>
                        <a:rPr lang="en-SG" sz="1800" b="0" i="0" u="none" strike="noStrike" dirty="0">
                          <a:solidFill>
                            <a:srgbClr val="000000"/>
                          </a:solidFill>
                          <a:effectLst/>
                          <a:latin typeface="Arial" panose="020B0604020202020204" pitchFamily="34" charset="0"/>
                        </a:rPr>
                        <a:t> := </a:t>
                      </a:r>
                      <a:r>
                        <a:rPr lang="en-SG" sz="1800" b="0" i="0" u="none" strike="noStrike" dirty="0" err="1">
                          <a:solidFill>
                            <a:srgbClr val="000000"/>
                          </a:solidFill>
                          <a:effectLst/>
                          <a:latin typeface="Arial" panose="020B0604020202020204" pitchFamily="34" charset="0"/>
                        </a:rPr>
                        <a:t>reflect.TypeOf</a:t>
                      </a:r>
                      <a:r>
                        <a:rPr lang="en-SG" sz="1800" b="0" i="0" u="none" strike="noStrike" dirty="0">
                          <a:solidFill>
                            <a:srgbClr val="000000"/>
                          </a:solidFill>
                          <a:effectLst/>
                          <a:latin typeface="Arial" panose="020B0604020202020204" pitchFamily="34" charset="0"/>
                        </a:rPr>
                        <a:t>(student1)</a:t>
                      </a:r>
                      <a:endParaRPr lang="en-SG" sz="2000" dirty="0">
                        <a:effectLst/>
                      </a:endParaRPr>
                    </a:p>
                    <a:p>
                      <a:pPr rtl="0" fontAlgn="t">
                        <a:spcBef>
                          <a:spcPts val="0"/>
                        </a:spcBef>
                        <a:spcAft>
                          <a:spcPts val="0"/>
                        </a:spcAft>
                      </a:pPr>
                      <a:r>
                        <a:rPr lang="en-SG" sz="1800" b="0" i="0" u="none" strike="noStrike" dirty="0" err="1">
                          <a:solidFill>
                            <a:srgbClr val="000000"/>
                          </a:solidFill>
                          <a:effectLst/>
                          <a:latin typeface="Arial" panose="020B0604020202020204" pitchFamily="34" charset="0"/>
                        </a:rPr>
                        <a:t>fmt.Println</a:t>
                      </a:r>
                      <a:r>
                        <a:rPr lang="en-SG" sz="1800" b="0" i="0" u="none" strike="noStrike" dirty="0">
                          <a:solidFill>
                            <a:srgbClr val="000000"/>
                          </a:solidFill>
                          <a:effectLst/>
                          <a:latin typeface="Arial" panose="020B0604020202020204" pitchFamily="34" charset="0"/>
                        </a:rPr>
                        <a:t>(</a:t>
                      </a:r>
                      <a:r>
                        <a:rPr lang="en-SG" sz="1800" b="0" i="0" u="none" strike="noStrike" dirty="0" err="1">
                          <a:solidFill>
                            <a:srgbClr val="000000"/>
                          </a:solidFill>
                          <a:effectLst/>
                          <a:latin typeface="Arial" panose="020B0604020202020204" pitchFamily="34" charset="0"/>
                        </a:rPr>
                        <a:t>xt.Name</a:t>
                      </a:r>
                      <a:r>
                        <a:rPr lang="en-SG" sz="1800" b="0" i="0"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r>
                        <a:rPr lang="en-SG" sz="1800" b="0" i="0" u="none" strike="noStrike" dirty="0" err="1">
                          <a:solidFill>
                            <a:srgbClr val="000000"/>
                          </a:solidFill>
                          <a:effectLst/>
                          <a:latin typeface="Arial" panose="020B0604020202020204" pitchFamily="34" charset="0"/>
                        </a:rPr>
                        <a:t>fmt.Println</a:t>
                      </a:r>
                      <a:r>
                        <a:rPr lang="en-SG" sz="1800" b="0" i="0" u="none" strike="noStrike" dirty="0">
                          <a:solidFill>
                            <a:srgbClr val="000000"/>
                          </a:solidFill>
                          <a:effectLst/>
                          <a:latin typeface="Arial" panose="020B0604020202020204" pitchFamily="34" charset="0"/>
                        </a:rPr>
                        <a:t>(</a:t>
                      </a:r>
                      <a:r>
                        <a:rPr lang="en-SG" sz="1800" b="0" i="0" u="none" strike="noStrike" dirty="0" err="1">
                          <a:solidFill>
                            <a:srgbClr val="000000"/>
                          </a:solidFill>
                          <a:effectLst/>
                          <a:latin typeface="Arial" panose="020B0604020202020204" pitchFamily="34" charset="0"/>
                        </a:rPr>
                        <a:t>xt.Kind</a:t>
                      </a:r>
                      <a:r>
                        <a:rPr lang="en-SG" sz="1800" b="0" i="0"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2000" dirty="0">
                          <a:effectLst/>
                        </a:rPr>
                      </a:br>
                      <a:r>
                        <a:rPr lang="en-SG" sz="1800" b="0" i="0" u="none" strike="noStrike" dirty="0">
                          <a:solidFill>
                            <a:srgbClr val="000000"/>
                          </a:solidFill>
                          <a:effectLst/>
                          <a:latin typeface="Arial" panose="020B0604020202020204" pitchFamily="34" charset="0"/>
                        </a:rPr>
                        <a:t>&gt;&gt; student</a:t>
                      </a:r>
                      <a:endParaRPr lang="en-SG" sz="2000" dirty="0">
                        <a:effectLst/>
                      </a:endParaRPr>
                    </a:p>
                    <a:p>
                      <a:pPr rtl="0" fontAlgn="t">
                        <a:spcBef>
                          <a:spcPts val="0"/>
                        </a:spcBef>
                        <a:spcAft>
                          <a:spcPts val="0"/>
                        </a:spcAft>
                      </a:pPr>
                      <a:r>
                        <a:rPr lang="en-SG" sz="1800" b="0" i="0" u="none" strike="noStrike" dirty="0">
                          <a:solidFill>
                            <a:srgbClr val="000000"/>
                          </a:solidFill>
                          <a:effectLst/>
                          <a:latin typeface="Arial" panose="020B0604020202020204" pitchFamily="34" charset="0"/>
                        </a:rPr>
                        <a:t>&gt;&gt; struct</a:t>
                      </a:r>
                      <a:endParaRPr lang="en-SG" sz="20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461574022"/>
                  </a:ext>
                </a:extLst>
              </a:tr>
            </a:tbl>
          </a:graphicData>
        </a:graphic>
      </p:graphicFrame>
      <p:sp>
        <p:nvSpPr>
          <p:cNvPr id="7" name="Rectangle 1">
            <a:extLst>
              <a:ext uri="{FF2B5EF4-FFF2-40B4-BE49-F238E27FC236}">
                <a16:creationId xmlns:a16="http://schemas.microsoft.com/office/drawing/2014/main" id="{EEC0BCA7-1167-3070-1E47-B5EF162EF05A}"/>
              </a:ext>
            </a:extLst>
          </p:cNvPr>
          <p:cNvSpPr>
            <a:spLocks noChangeArrowheads="1"/>
          </p:cNvSpPr>
          <p:nvPr/>
        </p:nvSpPr>
        <p:spPr bwMode="auto">
          <a:xfrm>
            <a:off x="4586288" y="2093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17101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160E-92DE-4F2E-D882-63F4C2F96C53}"/>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6C5D04E9-16CC-7A2E-8C63-D6A88A0D8956}"/>
              </a:ext>
            </a:extLst>
          </p:cNvPr>
          <p:cNvSpPr>
            <a:spLocks noGrp="1"/>
          </p:cNvSpPr>
          <p:nvPr>
            <p:ph idx="1"/>
          </p:nvPr>
        </p:nvSpPr>
        <p:spPr>
          <a:xfrm>
            <a:off x="1115568" y="2022438"/>
            <a:ext cx="4424620" cy="4149762"/>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To read</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Make use of </a:t>
            </a:r>
            <a:r>
              <a:rPr lang="en-SG" sz="1800" b="0" i="0" u="none" strike="noStrike" dirty="0" err="1">
                <a:solidFill>
                  <a:srgbClr val="000000"/>
                </a:solidFill>
                <a:effectLst/>
                <a:latin typeface="Arial" panose="020B0604020202020204" pitchFamily="34" charset="0"/>
              </a:rPr>
              <a:t>reflect.ValueOf</a:t>
            </a:r>
            <a:r>
              <a:rPr lang="en-SG" sz="1800" b="0" i="0" u="none" strike="noStrike" dirty="0">
                <a:solidFill>
                  <a:srgbClr val="000000"/>
                </a:solidFill>
                <a:effectLst/>
                <a:latin typeface="Arial" panose="020B0604020202020204" pitchFamily="34" charset="0"/>
              </a:rPr>
              <a:t>(var) </a:t>
            </a:r>
          </a:p>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To set</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Make use of </a:t>
            </a:r>
            <a:r>
              <a:rPr lang="en-SG" sz="1800" b="0" i="0" u="none" strike="noStrike" dirty="0" err="1">
                <a:solidFill>
                  <a:srgbClr val="000000"/>
                </a:solidFill>
                <a:effectLst/>
                <a:latin typeface="Arial" panose="020B0604020202020204" pitchFamily="34" charset="0"/>
              </a:rPr>
              <a:t>reflect.ValueOf</a:t>
            </a:r>
            <a:r>
              <a:rPr lang="en-SG" sz="1800" b="0" i="0" u="none" strike="noStrike" dirty="0">
                <a:solidFill>
                  <a:srgbClr val="000000"/>
                </a:solidFill>
                <a:effectLst/>
                <a:latin typeface="Arial" panose="020B0604020202020204" pitchFamily="34" charset="0"/>
              </a:rPr>
              <a:t>(&amp;var)</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From the variable, use Elem().Set&lt;type&gt;(new value) </a:t>
            </a:r>
          </a:p>
          <a:p>
            <a:endParaRPr lang="en-US" dirty="0"/>
          </a:p>
        </p:txBody>
      </p:sp>
      <p:sp>
        <p:nvSpPr>
          <p:cNvPr id="4" name="Footer Placeholder 3">
            <a:extLst>
              <a:ext uri="{FF2B5EF4-FFF2-40B4-BE49-F238E27FC236}">
                <a16:creationId xmlns:a16="http://schemas.microsoft.com/office/drawing/2014/main" id="{FA4BF774-8C77-A0A9-04AB-7017D5253A16}"/>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A878F02F-0C6D-8CED-9F52-BB539D4F2314}"/>
              </a:ext>
            </a:extLst>
          </p:cNvPr>
          <p:cNvSpPr>
            <a:spLocks noGrp="1"/>
          </p:cNvSpPr>
          <p:nvPr>
            <p:ph type="sldNum" sz="quarter" idx="12"/>
          </p:nvPr>
        </p:nvSpPr>
        <p:spPr/>
        <p:txBody>
          <a:bodyPr/>
          <a:lstStyle/>
          <a:p>
            <a:fld id="{B2DC25EE-239B-4C5F-AAD1-255A7D5F1EE2}" type="slidenum">
              <a:rPr lang="en-US" smtClean="0"/>
              <a:t>46</a:t>
            </a:fld>
            <a:endParaRPr lang="en-US"/>
          </a:p>
        </p:txBody>
      </p:sp>
      <p:graphicFrame>
        <p:nvGraphicFramePr>
          <p:cNvPr id="6" name="Table 5">
            <a:extLst>
              <a:ext uri="{FF2B5EF4-FFF2-40B4-BE49-F238E27FC236}">
                <a16:creationId xmlns:a16="http://schemas.microsoft.com/office/drawing/2014/main" id="{B423153F-B163-9383-362F-0CE83C03F59E}"/>
              </a:ext>
            </a:extLst>
          </p:cNvPr>
          <p:cNvGraphicFramePr>
            <a:graphicFrameLocks noGrp="1"/>
          </p:cNvGraphicFramePr>
          <p:nvPr>
            <p:extLst>
              <p:ext uri="{D42A27DB-BD31-4B8C-83A1-F6EECF244321}">
                <p14:modId xmlns:p14="http://schemas.microsoft.com/office/powerpoint/2010/main" val="2318666790"/>
              </p:ext>
            </p:extLst>
          </p:nvPr>
        </p:nvGraphicFramePr>
        <p:xfrm>
          <a:off x="6543675" y="2156684"/>
          <a:ext cx="3219450" cy="1497330"/>
        </p:xfrm>
        <a:graphic>
          <a:graphicData uri="http://schemas.openxmlformats.org/drawingml/2006/table">
            <a:tbl>
              <a:tblPr/>
              <a:tblGrid>
                <a:gridCol w="3219450">
                  <a:extLst>
                    <a:ext uri="{9D8B030D-6E8A-4147-A177-3AD203B41FA5}">
                      <a16:colId xmlns:a16="http://schemas.microsoft.com/office/drawing/2014/main" val="2257916719"/>
                    </a:ext>
                  </a:extLst>
                </a:gridCol>
              </a:tblGrid>
              <a:tr h="1290917">
                <a:tc>
                  <a:txBody>
                    <a:bodyPr/>
                    <a:lstStyle/>
                    <a:p>
                      <a:pPr rtl="0" fontAlgn="t">
                        <a:spcBef>
                          <a:spcPts val="0"/>
                        </a:spcBef>
                        <a:spcAft>
                          <a:spcPts val="0"/>
                        </a:spcAft>
                      </a:pPr>
                      <a:r>
                        <a:rPr lang="en-SG" sz="1800" b="0" i="1" u="none" strike="noStrike" dirty="0">
                          <a:solidFill>
                            <a:srgbClr val="000000"/>
                          </a:solidFill>
                          <a:effectLst/>
                          <a:latin typeface="Arial" panose="020B0604020202020204" pitchFamily="34" charset="0"/>
                        </a:rPr>
                        <a:t>x:= “hello”</a:t>
                      </a:r>
                      <a:endParaRPr lang="en-SG" sz="2000" dirty="0">
                        <a:effectLst/>
                      </a:endParaRPr>
                    </a:p>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xt</a:t>
                      </a: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reflect.ValueOf</a:t>
                      </a:r>
                      <a:r>
                        <a:rPr lang="en-SG" sz="1800" b="0" i="1" u="none" strike="noStrike" dirty="0">
                          <a:solidFill>
                            <a:srgbClr val="000000"/>
                          </a:solidFill>
                          <a:effectLst/>
                          <a:latin typeface="Arial" panose="020B0604020202020204" pitchFamily="34" charset="0"/>
                        </a:rPr>
                        <a:t>(x)</a:t>
                      </a:r>
                      <a:endParaRPr lang="en-SG" sz="2000" dirty="0">
                        <a:effectLst/>
                      </a:endParaRPr>
                    </a:p>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a:t>
                      </a:r>
                      <a:r>
                        <a:rPr lang="en-SG" sz="1800" b="0" i="1" u="none" strike="noStrike" dirty="0" err="1">
                          <a:solidFill>
                            <a:srgbClr val="000000"/>
                          </a:solidFill>
                          <a:effectLst/>
                          <a:latin typeface="Arial" panose="020B0604020202020204" pitchFamily="34" charset="0"/>
                        </a:rPr>
                        <a:t>xt</a:t>
                      </a:r>
                      <a:r>
                        <a:rPr lang="en-SG" sz="1800" b="0" i="1" u="none" strike="noStrike" dirty="0">
                          <a:solidFill>
                            <a:srgbClr val="000000"/>
                          </a:solidFill>
                          <a:effectLst/>
                          <a:latin typeface="Arial" panose="020B0604020202020204" pitchFamily="34" charset="0"/>
                        </a:rPr>
                        <a:t>)</a:t>
                      </a:r>
                      <a:endParaRPr lang="en-SG" sz="2000" dirty="0">
                        <a:effectLst/>
                      </a:endParaRPr>
                    </a:p>
                    <a:p>
                      <a:pPr rtl="0" fontAlgn="t">
                        <a:spcBef>
                          <a:spcPts val="0"/>
                        </a:spcBef>
                        <a:spcAft>
                          <a:spcPts val="0"/>
                        </a:spcAft>
                      </a:pPr>
                      <a:br>
                        <a:rPr lang="en-SG" sz="2000" dirty="0">
                          <a:effectLst/>
                        </a:rPr>
                      </a:br>
                      <a:r>
                        <a:rPr lang="en-SG" sz="1800" b="0" i="1" u="none" strike="noStrike" dirty="0">
                          <a:solidFill>
                            <a:srgbClr val="000000"/>
                          </a:solidFill>
                          <a:effectLst/>
                          <a:latin typeface="Arial" panose="020B0604020202020204" pitchFamily="34" charset="0"/>
                        </a:rPr>
                        <a:t>&gt;&gt;hello</a:t>
                      </a:r>
                      <a:endParaRPr lang="en-SG" sz="20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594037179"/>
                  </a:ext>
                </a:extLst>
              </a:tr>
            </a:tbl>
          </a:graphicData>
        </a:graphic>
      </p:graphicFrame>
      <p:graphicFrame>
        <p:nvGraphicFramePr>
          <p:cNvPr id="8" name="Table 7">
            <a:extLst>
              <a:ext uri="{FF2B5EF4-FFF2-40B4-BE49-F238E27FC236}">
                <a16:creationId xmlns:a16="http://schemas.microsoft.com/office/drawing/2014/main" id="{910E7CE0-C04D-F233-EEB4-646F2FBE2E82}"/>
              </a:ext>
            </a:extLst>
          </p:cNvPr>
          <p:cNvGraphicFramePr>
            <a:graphicFrameLocks noGrp="1"/>
          </p:cNvGraphicFramePr>
          <p:nvPr>
            <p:extLst>
              <p:ext uri="{D42A27DB-BD31-4B8C-83A1-F6EECF244321}">
                <p14:modId xmlns:p14="http://schemas.microsoft.com/office/powerpoint/2010/main" val="580831767"/>
              </p:ext>
            </p:extLst>
          </p:nvPr>
        </p:nvGraphicFramePr>
        <p:xfrm>
          <a:off x="6543675" y="3858543"/>
          <a:ext cx="3219450" cy="1771650"/>
        </p:xfrm>
        <a:graphic>
          <a:graphicData uri="http://schemas.openxmlformats.org/drawingml/2006/table">
            <a:tbl>
              <a:tblPr/>
              <a:tblGrid>
                <a:gridCol w="3219450">
                  <a:extLst>
                    <a:ext uri="{9D8B030D-6E8A-4147-A177-3AD203B41FA5}">
                      <a16:colId xmlns:a16="http://schemas.microsoft.com/office/drawing/2014/main" val="990016742"/>
                    </a:ext>
                  </a:extLst>
                </a:gridCol>
              </a:tblGrid>
              <a:tr h="371475">
                <a:tc>
                  <a:txBody>
                    <a:bodyPr/>
                    <a:lstStyle/>
                    <a:p>
                      <a:pPr rtl="0" fontAlgn="t">
                        <a:spcBef>
                          <a:spcPts val="0"/>
                        </a:spcBef>
                        <a:spcAft>
                          <a:spcPts val="0"/>
                        </a:spcAft>
                      </a:pPr>
                      <a:r>
                        <a:rPr lang="en-SG" sz="1800" b="0" i="1" u="none" strike="noStrike" dirty="0">
                          <a:solidFill>
                            <a:srgbClr val="000000"/>
                          </a:solidFill>
                          <a:effectLst/>
                          <a:latin typeface="Arial" panose="020B0604020202020204" pitchFamily="34" charset="0"/>
                        </a:rPr>
                        <a:t>x:= "Hi"</a:t>
                      </a:r>
                      <a:endParaRPr lang="en-SG" sz="20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xv:= </a:t>
                      </a:r>
                      <a:r>
                        <a:rPr lang="en-SG" sz="1800" b="0" i="1" u="none" strike="noStrike" dirty="0" err="1">
                          <a:solidFill>
                            <a:srgbClr val="000000"/>
                          </a:solidFill>
                          <a:effectLst/>
                          <a:latin typeface="Arial" panose="020B0604020202020204" pitchFamily="34" charset="0"/>
                        </a:rPr>
                        <a:t>reflect.ValueOf</a:t>
                      </a:r>
                      <a:r>
                        <a:rPr lang="en-SG" sz="1800" b="0" i="1" u="none" strike="noStrike" dirty="0">
                          <a:solidFill>
                            <a:srgbClr val="000000"/>
                          </a:solidFill>
                          <a:effectLst/>
                          <a:latin typeface="Arial" panose="020B0604020202020204" pitchFamily="34" charset="0"/>
                        </a:rPr>
                        <a:t>(&amp;x)</a:t>
                      </a:r>
                      <a:endParaRPr lang="en-SG" sz="2000" dirty="0">
                        <a:effectLst/>
                      </a:endParaRPr>
                    </a:p>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xv.Elem</a:t>
                      </a:r>
                      <a:r>
                        <a:rPr lang="en-SG" sz="1800" b="0" i="1" u="none" strike="noStrike" dirty="0">
                          <a:solidFill>
                            <a:srgbClr val="000000"/>
                          </a:solidFill>
                          <a:effectLst/>
                          <a:latin typeface="Arial" panose="020B0604020202020204" pitchFamily="34" charset="0"/>
                        </a:rPr>
                        <a:t>().</a:t>
                      </a:r>
                      <a:r>
                        <a:rPr lang="en-SG" sz="1800" b="0" i="1" u="none" strike="noStrike" dirty="0" err="1">
                          <a:solidFill>
                            <a:srgbClr val="000000"/>
                          </a:solidFill>
                          <a:effectLst/>
                          <a:latin typeface="Arial" panose="020B0604020202020204" pitchFamily="34" charset="0"/>
                        </a:rPr>
                        <a:t>SetString</a:t>
                      </a:r>
                      <a:r>
                        <a:rPr lang="en-SG" sz="1800" b="0" i="1" u="none" strike="noStrike" dirty="0">
                          <a:solidFill>
                            <a:srgbClr val="000000"/>
                          </a:solidFill>
                          <a:effectLst/>
                          <a:latin typeface="Arial" panose="020B0604020202020204" pitchFamily="34" charset="0"/>
                        </a:rPr>
                        <a:t>("Hello")</a:t>
                      </a:r>
                      <a:endParaRPr lang="en-SG" sz="2000" dirty="0">
                        <a:effectLst/>
                      </a:endParaRPr>
                    </a:p>
                    <a:p>
                      <a:pPr rtl="0" fontAlgn="t">
                        <a:spcBef>
                          <a:spcPts val="0"/>
                        </a:spcBef>
                        <a:spcAft>
                          <a:spcPts val="0"/>
                        </a:spcAft>
                      </a:pP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(x)</a:t>
                      </a:r>
                      <a:endParaRPr lang="en-SG" sz="2000" dirty="0">
                        <a:effectLst/>
                      </a:endParaRPr>
                    </a:p>
                    <a:p>
                      <a:pPr rtl="0" fontAlgn="t">
                        <a:spcBef>
                          <a:spcPts val="0"/>
                        </a:spcBef>
                        <a:spcAft>
                          <a:spcPts val="0"/>
                        </a:spcAft>
                      </a:pPr>
                      <a:br>
                        <a:rPr lang="en-SG" sz="2000" dirty="0">
                          <a:effectLst/>
                        </a:rPr>
                      </a:br>
                      <a:r>
                        <a:rPr lang="en-SG" sz="1800" b="0" i="1" u="none" strike="noStrike" dirty="0">
                          <a:solidFill>
                            <a:srgbClr val="000000"/>
                          </a:solidFill>
                          <a:effectLst/>
                          <a:latin typeface="Arial" panose="020B0604020202020204" pitchFamily="34" charset="0"/>
                        </a:rPr>
                        <a:t>&gt;&gt;&gt; Hello</a:t>
                      </a:r>
                      <a:endParaRPr lang="en-SG" sz="20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986951655"/>
                  </a:ext>
                </a:extLst>
              </a:tr>
            </a:tbl>
          </a:graphicData>
        </a:graphic>
      </p:graphicFrame>
      <p:sp>
        <p:nvSpPr>
          <p:cNvPr id="9" name="Rectangle 2">
            <a:extLst>
              <a:ext uri="{FF2B5EF4-FFF2-40B4-BE49-F238E27FC236}">
                <a16:creationId xmlns:a16="http://schemas.microsoft.com/office/drawing/2014/main" id="{4B06C372-4D7F-E78E-379A-0B7E5D551E5E}"/>
              </a:ext>
            </a:extLst>
          </p:cNvPr>
          <p:cNvSpPr>
            <a:spLocks noChangeArrowheads="1"/>
          </p:cNvSpPr>
          <p:nvPr/>
        </p:nvSpPr>
        <p:spPr bwMode="auto">
          <a:xfrm>
            <a:off x="6543675" y="38580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621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CA0E-6573-1E56-4DAB-26CEAD2AC24D}"/>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6C4455CE-1D7E-B808-2F55-B73467463B49}"/>
              </a:ext>
            </a:extLst>
          </p:cNvPr>
          <p:cNvSpPr>
            <a:spLocks noGrp="1"/>
          </p:cNvSpPr>
          <p:nvPr>
            <p:ph idx="1"/>
          </p:nvPr>
        </p:nvSpPr>
        <p:spPr>
          <a:xfrm>
            <a:off x="1115569" y="2065468"/>
            <a:ext cx="4980432" cy="4106732"/>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To create</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Make use of </a:t>
            </a:r>
            <a:r>
              <a:rPr lang="en-SG" sz="1800" b="0" i="0" u="none" strike="noStrike" dirty="0" err="1">
                <a:solidFill>
                  <a:srgbClr val="000000"/>
                </a:solidFill>
                <a:effectLst/>
                <a:latin typeface="Arial" panose="020B0604020202020204" pitchFamily="34" charset="0"/>
              </a:rPr>
              <a:t>reflect.New</a:t>
            </a:r>
            <a:r>
              <a:rPr lang="en-SG" sz="1800" b="0" i="0" u="none" strike="noStrike" dirty="0">
                <a:solidFill>
                  <a:srgbClr val="000000"/>
                </a:solidFill>
                <a:effectLst/>
                <a:latin typeface="Arial" panose="020B0604020202020204" pitchFamily="34" charset="0"/>
              </a:rPr>
              <a:t>(</a:t>
            </a:r>
            <a:r>
              <a:rPr lang="en-SG" sz="1800" b="0" i="0" u="none" strike="noStrike" dirty="0" err="1">
                <a:solidFill>
                  <a:srgbClr val="000000"/>
                </a:solidFill>
                <a:effectLst/>
                <a:latin typeface="Arial" panose="020B0604020202020204" pitchFamily="34" charset="0"/>
              </a:rPr>
              <a:t>varType</a:t>
            </a:r>
            <a:r>
              <a:rPr lang="en-SG" sz="1800" b="0" i="0" u="none" strike="noStrike" dirty="0">
                <a:solidFill>
                  <a:srgbClr val="000000"/>
                </a:solidFill>
                <a:effectLst/>
                <a:latin typeface="Arial" panose="020B0604020202020204" pitchFamily="34" charset="0"/>
              </a:rPr>
              <a:t>) passing in a type for variable to create</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From the variable, use Elem().Set&lt;type&gt;( new value)</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From the variable, use </a:t>
            </a:r>
            <a:r>
              <a:rPr lang="en-SG" sz="1800" b="0" i="0" u="none" strike="noStrike" dirty="0" err="1">
                <a:solidFill>
                  <a:srgbClr val="000000"/>
                </a:solidFill>
                <a:effectLst/>
                <a:latin typeface="Arial" panose="020B0604020202020204" pitchFamily="34" charset="0"/>
              </a:rPr>
              <a:t>Elem.Interface</a:t>
            </a:r>
            <a:r>
              <a:rPr lang="en-SG" sz="1800" b="0" i="0" u="none" strike="noStrike" dirty="0">
                <a:solidFill>
                  <a:srgbClr val="000000"/>
                </a:solidFill>
                <a:effectLst/>
                <a:latin typeface="Arial" panose="020B0604020202020204" pitchFamily="34" charset="0"/>
              </a:rPr>
              <a:t>() to dereference the pointer as Go does not have generics</a:t>
            </a:r>
          </a:p>
          <a:p>
            <a:endParaRPr lang="en-US" dirty="0"/>
          </a:p>
        </p:txBody>
      </p:sp>
      <p:sp>
        <p:nvSpPr>
          <p:cNvPr id="4" name="Footer Placeholder 3">
            <a:extLst>
              <a:ext uri="{FF2B5EF4-FFF2-40B4-BE49-F238E27FC236}">
                <a16:creationId xmlns:a16="http://schemas.microsoft.com/office/drawing/2014/main" id="{C654437D-FD4A-CC7E-549F-BA4EA200B954}"/>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FFB466C9-C576-1186-486C-B3B8AD56FF87}"/>
              </a:ext>
            </a:extLst>
          </p:cNvPr>
          <p:cNvSpPr>
            <a:spLocks noGrp="1"/>
          </p:cNvSpPr>
          <p:nvPr>
            <p:ph type="sldNum" sz="quarter" idx="12"/>
          </p:nvPr>
        </p:nvSpPr>
        <p:spPr/>
        <p:txBody>
          <a:bodyPr/>
          <a:lstStyle/>
          <a:p>
            <a:fld id="{B2DC25EE-239B-4C5F-AAD1-255A7D5F1EE2}" type="slidenum">
              <a:rPr lang="en-US" smtClean="0"/>
              <a:t>47</a:t>
            </a:fld>
            <a:endParaRPr lang="en-US"/>
          </a:p>
        </p:txBody>
      </p:sp>
      <p:graphicFrame>
        <p:nvGraphicFramePr>
          <p:cNvPr id="6" name="Table 5">
            <a:extLst>
              <a:ext uri="{FF2B5EF4-FFF2-40B4-BE49-F238E27FC236}">
                <a16:creationId xmlns:a16="http://schemas.microsoft.com/office/drawing/2014/main" id="{0EA2B069-11B4-8736-7E80-633F1B6AB077}"/>
              </a:ext>
            </a:extLst>
          </p:cNvPr>
          <p:cNvGraphicFramePr>
            <a:graphicFrameLocks noGrp="1"/>
          </p:cNvGraphicFramePr>
          <p:nvPr>
            <p:extLst>
              <p:ext uri="{D42A27DB-BD31-4B8C-83A1-F6EECF244321}">
                <p14:modId xmlns:p14="http://schemas.microsoft.com/office/powerpoint/2010/main" val="1407785221"/>
              </p:ext>
            </p:extLst>
          </p:nvPr>
        </p:nvGraphicFramePr>
        <p:xfrm>
          <a:off x="6949440" y="2148093"/>
          <a:ext cx="4647169" cy="3643300"/>
        </p:xfrm>
        <a:graphic>
          <a:graphicData uri="http://schemas.openxmlformats.org/drawingml/2006/table">
            <a:tbl>
              <a:tblPr/>
              <a:tblGrid>
                <a:gridCol w="4647169">
                  <a:extLst>
                    <a:ext uri="{9D8B030D-6E8A-4147-A177-3AD203B41FA5}">
                      <a16:colId xmlns:a16="http://schemas.microsoft.com/office/drawing/2014/main" val="4226026778"/>
                    </a:ext>
                  </a:extLst>
                </a:gridCol>
              </a:tblGrid>
              <a:tr h="3643300">
                <a:tc>
                  <a:txBody>
                    <a:bodyPr/>
                    <a:lstStyle/>
                    <a:p>
                      <a:pPr rtl="0" fontAlgn="t">
                        <a:spcBef>
                          <a:spcPts val="0"/>
                        </a:spcBef>
                        <a:spcAft>
                          <a:spcPts val="0"/>
                        </a:spcAft>
                      </a:pPr>
                      <a:r>
                        <a:rPr lang="en-SG" sz="2400" b="0" i="1" u="none" strike="noStrike" dirty="0">
                          <a:solidFill>
                            <a:srgbClr val="000000"/>
                          </a:solidFill>
                          <a:effectLst/>
                          <a:latin typeface="Arial" panose="020B0604020202020204" pitchFamily="34" charset="0"/>
                        </a:rPr>
                        <a:t>x:= “”</a:t>
                      </a:r>
                      <a:endParaRPr lang="en-SG" sz="2800" dirty="0">
                        <a:effectLst/>
                      </a:endParaRPr>
                    </a:p>
                    <a:p>
                      <a:pPr rtl="0" fontAlgn="t">
                        <a:spcBef>
                          <a:spcPts val="0"/>
                        </a:spcBef>
                        <a:spcAft>
                          <a:spcPts val="0"/>
                        </a:spcAft>
                      </a:pPr>
                      <a:r>
                        <a:rPr lang="en-SG" sz="2400" b="0" i="1" u="none" strike="noStrike" dirty="0" err="1">
                          <a:solidFill>
                            <a:srgbClr val="000000"/>
                          </a:solidFill>
                          <a:effectLst/>
                          <a:latin typeface="Arial" panose="020B0604020202020204" pitchFamily="34" charset="0"/>
                        </a:rPr>
                        <a:t>xt</a:t>
                      </a:r>
                      <a:r>
                        <a:rPr lang="en-SG" sz="2400" b="0" i="1" u="none" strike="noStrike" dirty="0">
                          <a:solidFill>
                            <a:srgbClr val="000000"/>
                          </a:solidFill>
                          <a:effectLst/>
                          <a:latin typeface="Arial" panose="020B0604020202020204" pitchFamily="34" charset="0"/>
                        </a:rPr>
                        <a:t>:= </a:t>
                      </a:r>
                      <a:r>
                        <a:rPr lang="en-SG" sz="2400" b="0" i="1" u="none" strike="noStrike" dirty="0" err="1">
                          <a:solidFill>
                            <a:srgbClr val="000000"/>
                          </a:solidFill>
                          <a:effectLst/>
                          <a:latin typeface="Arial" panose="020B0604020202020204" pitchFamily="34" charset="0"/>
                        </a:rPr>
                        <a:t>reflect.TypeOf</a:t>
                      </a:r>
                      <a:r>
                        <a:rPr lang="en-SG" sz="2400" b="0" i="1" u="none" strike="noStrike" dirty="0">
                          <a:solidFill>
                            <a:srgbClr val="000000"/>
                          </a:solidFill>
                          <a:effectLst/>
                          <a:latin typeface="Arial" panose="020B0604020202020204" pitchFamily="34" charset="0"/>
                        </a:rPr>
                        <a:t>(x)</a:t>
                      </a:r>
                      <a:endParaRPr lang="en-SG" sz="2800" dirty="0">
                        <a:effectLst/>
                      </a:endParaRPr>
                    </a:p>
                    <a:p>
                      <a:pPr rtl="0" fontAlgn="t">
                        <a:spcBef>
                          <a:spcPts val="0"/>
                        </a:spcBef>
                        <a:spcAft>
                          <a:spcPts val="0"/>
                        </a:spcAft>
                      </a:pPr>
                      <a:r>
                        <a:rPr lang="en-SG" sz="2400" b="0" i="1" u="none" strike="noStrike" dirty="0">
                          <a:solidFill>
                            <a:srgbClr val="000000"/>
                          </a:solidFill>
                          <a:effectLst/>
                          <a:latin typeface="Arial" panose="020B0604020202020204" pitchFamily="34" charset="0"/>
                        </a:rPr>
                        <a:t>xv:= </a:t>
                      </a:r>
                      <a:r>
                        <a:rPr lang="en-SG" sz="2400" b="0" i="1" u="none" strike="noStrike" dirty="0" err="1">
                          <a:solidFill>
                            <a:srgbClr val="000000"/>
                          </a:solidFill>
                          <a:effectLst/>
                          <a:latin typeface="Arial" panose="020B0604020202020204" pitchFamily="34" charset="0"/>
                        </a:rPr>
                        <a:t>reflect.New</a:t>
                      </a:r>
                      <a:r>
                        <a:rPr lang="en-SG" sz="2400" b="0" i="1" u="none" strike="noStrike" dirty="0">
                          <a:solidFill>
                            <a:srgbClr val="000000"/>
                          </a:solidFill>
                          <a:effectLst/>
                          <a:latin typeface="Arial" panose="020B0604020202020204" pitchFamily="34" charset="0"/>
                        </a:rPr>
                        <a:t>(</a:t>
                      </a:r>
                      <a:r>
                        <a:rPr lang="en-SG" sz="2400" b="0" i="1" u="none" strike="noStrike" dirty="0" err="1">
                          <a:solidFill>
                            <a:srgbClr val="000000"/>
                          </a:solidFill>
                          <a:effectLst/>
                          <a:latin typeface="Arial" panose="020B0604020202020204" pitchFamily="34" charset="0"/>
                        </a:rPr>
                        <a:t>xt</a:t>
                      </a:r>
                      <a:r>
                        <a:rPr lang="en-SG" sz="2400" b="0" i="1" u="none" strike="noStrike" dirty="0">
                          <a:solidFill>
                            <a:srgbClr val="000000"/>
                          </a:solidFill>
                          <a:effectLst/>
                          <a:latin typeface="Arial" panose="020B0604020202020204" pitchFamily="34" charset="0"/>
                        </a:rPr>
                        <a:t>)</a:t>
                      </a:r>
                      <a:endParaRPr lang="en-SG" sz="2800" dirty="0">
                        <a:effectLst/>
                      </a:endParaRPr>
                    </a:p>
                    <a:p>
                      <a:pPr rtl="0" fontAlgn="t">
                        <a:spcBef>
                          <a:spcPts val="0"/>
                        </a:spcBef>
                        <a:spcAft>
                          <a:spcPts val="0"/>
                        </a:spcAft>
                      </a:pPr>
                      <a:r>
                        <a:rPr lang="en-SG" sz="2400" b="0" i="1" u="none" strike="noStrike" dirty="0" err="1">
                          <a:solidFill>
                            <a:srgbClr val="000000"/>
                          </a:solidFill>
                          <a:effectLst/>
                          <a:latin typeface="Arial" panose="020B0604020202020204" pitchFamily="34" charset="0"/>
                        </a:rPr>
                        <a:t>xv.Elem</a:t>
                      </a:r>
                      <a:r>
                        <a:rPr lang="en-SG" sz="2400" b="0" i="1" u="none" strike="noStrike" dirty="0">
                          <a:solidFill>
                            <a:srgbClr val="000000"/>
                          </a:solidFill>
                          <a:effectLst/>
                          <a:latin typeface="Arial" panose="020B0604020202020204" pitchFamily="34" charset="0"/>
                        </a:rPr>
                        <a:t>().</a:t>
                      </a:r>
                      <a:r>
                        <a:rPr lang="en-SG" sz="2400" b="0" i="1" u="none" strike="noStrike" dirty="0" err="1">
                          <a:solidFill>
                            <a:srgbClr val="000000"/>
                          </a:solidFill>
                          <a:effectLst/>
                          <a:latin typeface="Arial" panose="020B0604020202020204" pitchFamily="34" charset="0"/>
                        </a:rPr>
                        <a:t>SetString</a:t>
                      </a:r>
                      <a:r>
                        <a:rPr lang="en-SG" sz="2400" b="0" i="1" u="none" strike="noStrike" dirty="0">
                          <a:solidFill>
                            <a:srgbClr val="000000"/>
                          </a:solidFill>
                          <a:effectLst/>
                          <a:latin typeface="Arial" panose="020B0604020202020204" pitchFamily="34" charset="0"/>
                        </a:rPr>
                        <a:t>(“Hello”)</a:t>
                      </a:r>
                      <a:endParaRPr lang="en-SG" sz="2800" dirty="0">
                        <a:effectLst/>
                      </a:endParaRPr>
                    </a:p>
                    <a:p>
                      <a:pPr rtl="0" fontAlgn="t">
                        <a:spcBef>
                          <a:spcPts val="0"/>
                        </a:spcBef>
                        <a:spcAft>
                          <a:spcPts val="0"/>
                        </a:spcAft>
                      </a:pPr>
                      <a:r>
                        <a:rPr lang="en-SG" sz="2400" b="0" i="1" u="none" strike="noStrike" dirty="0">
                          <a:solidFill>
                            <a:srgbClr val="000000"/>
                          </a:solidFill>
                          <a:effectLst/>
                          <a:latin typeface="Arial" panose="020B0604020202020204" pitchFamily="34" charset="0"/>
                        </a:rPr>
                        <a:t>xv= </a:t>
                      </a:r>
                      <a:r>
                        <a:rPr lang="en-SG" sz="2400" b="0" i="1" u="none" strike="noStrike" dirty="0" err="1">
                          <a:solidFill>
                            <a:srgbClr val="000000"/>
                          </a:solidFill>
                          <a:effectLst/>
                          <a:latin typeface="Arial" panose="020B0604020202020204" pitchFamily="34" charset="0"/>
                        </a:rPr>
                        <a:t>value.Elem</a:t>
                      </a:r>
                      <a:r>
                        <a:rPr lang="en-SG" sz="2400" b="0" i="1" u="none" strike="noStrike" dirty="0">
                          <a:solidFill>
                            <a:srgbClr val="000000"/>
                          </a:solidFill>
                          <a:effectLst/>
                          <a:latin typeface="Arial" panose="020B0604020202020204" pitchFamily="34" charset="0"/>
                        </a:rPr>
                        <a:t>().Interface()</a:t>
                      </a:r>
                      <a:endParaRPr lang="en-SG" sz="2800" dirty="0">
                        <a:effectLst/>
                      </a:endParaRPr>
                    </a:p>
                    <a:p>
                      <a:pPr rtl="0" fontAlgn="t">
                        <a:spcBef>
                          <a:spcPts val="0"/>
                        </a:spcBef>
                        <a:spcAft>
                          <a:spcPts val="0"/>
                        </a:spcAft>
                      </a:pPr>
                      <a:br>
                        <a:rPr lang="en-SG" sz="2800" dirty="0">
                          <a:effectLst/>
                        </a:rPr>
                      </a:br>
                      <a:r>
                        <a:rPr lang="en-SG" sz="2400" b="0" i="1" u="none" strike="noStrike" dirty="0" err="1">
                          <a:solidFill>
                            <a:srgbClr val="000000"/>
                          </a:solidFill>
                          <a:effectLst/>
                          <a:latin typeface="Arial" panose="020B0604020202020204" pitchFamily="34" charset="0"/>
                        </a:rPr>
                        <a:t>fmt.Println</a:t>
                      </a:r>
                      <a:r>
                        <a:rPr lang="en-SG" sz="2400" b="0" i="1" u="none" strike="noStrike" dirty="0">
                          <a:solidFill>
                            <a:srgbClr val="000000"/>
                          </a:solidFill>
                          <a:effectLst/>
                          <a:latin typeface="Arial" panose="020B0604020202020204" pitchFamily="34" charset="0"/>
                        </a:rPr>
                        <a:t>(x)</a:t>
                      </a:r>
                      <a:endParaRPr lang="en-SG" sz="2800" dirty="0">
                        <a:effectLst/>
                      </a:endParaRPr>
                    </a:p>
                    <a:p>
                      <a:pPr rtl="0" fontAlgn="t">
                        <a:spcBef>
                          <a:spcPts val="0"/>
                        </a:spcBef>
                        <a:spcAft>
                          <a:spcPts val="0"/>
                        </a:spcAft>
                      </a:pPr>
                      <a:br>
                        <a:rPr lang="en-SG" sz="2800" dirty="0">
                          <a:effectLst/>
                        </a:rPr>
                      </a:br>
                      <a:r>
                        <a:rPr lang="en-SG" sz="2400" b="0" i="1" u="none" strike="noStrike" dirty="0">
                          <a:solidFill>
                            <a:srgbClr val="000000"/>
                          </a:solidFill>
                          <a:effectLst/>
                          <a:latin typeface="Arial" panose="020B0604020202020204" pitchFamily="34" charset="0"/>
                        </a:rPr>
                        <a:t>&gt;&gt; Hello</a:t>
                      </a:r>
                      <a:endParaRPr lang="en-SG" sz="2800"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538353415"/>
                  </a:ext>
                </a:extLst>
              </a:tr>
            </a:tbl>
          </a:graphicData>
        </a:graphic>
      </p:graphicFrame>
      <p:sp>
        <p:nvSpPr>
          <p:cNvPr id="7" name="Rectangle 1">
            <a:extLst>
              <a:ext uri="{FF2B5EF4-FFF2-40B4-BE49-F238E27FC236}">
                <a16:creationId xmlns:a16="http://schemas.microsoft.com/office/drawing/2014/main" id="{7D01CD21-320C-D02C-A76E-AF5884205C6E}"/>
              </a:ext>
            </a:extLst>
          </p:cNvPr>
          <p:cNvSpPr>
            <a:spLocks noChangeArrowheads="1"/>
          </p:cNvSpPr>
          <p:nvPr/>
        </p:nvSpPr>
        <p:spPr bwMode="auto">
          <a:xfrm>
            <a:off x="4591050" y="2551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94810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AFF7-577C-DB6E-5091-283F3B7DEE13}"/>
              </a:ext>
            </a:extLst>
          </p:cNvPr>
          <p:cNvSpPr>
            <a:spLocks noGrp="1"/>
          </p:cNvSpPr>
          <p:nvPr>
            <p:ph type="title"/>
          </p:nvPr>
        </p:nvSpPr>
        <p:spPr/>
        <p:txBody>
          <a:bodyPr/>
          <a:lstStyle/>
          <a:p>
            <a:r>
              <a:rPr lang="en-US" dirty="0"/>
              <a:t>Learning Objectives – Mod 8</a:t>
            </a:r>
          </a:p>
        </p:txBody>
      </p:sp>
      <p:sp>
        <p:nvSpPr>
          <p:cNvPr id="3" name="Content Placeholder 2">
            <a:extLst>
              <a:ext uri="{FF2B5EF4-FFF2-40B4-BE49-F238E27FC236}">
                <a16:creationId xmlns:a16="http://schemas.microsoft.com/office/drawing/2014/main" id="{0C67B3BF-DB37-26AF-41A9-AEDE48223974}"/>
              </a:ext>
            </a:extLst>
          </p:cNvPr>
          <p:cNvSpPr>
            <a:spLocks noGrp="1"/>
          </p:cNvSpPr>
          <p:nvPr>
            <p:ph idx="1"/>
          </p:nvPr>
        </p:nvSpPr>
        <p:spPr>
          <a:xfrm>
            <a:off x="1115568" y="2478024"/>
            <a:ext cx="10168128" cy="3831336"/>
          </a:xfrm>
        </p:spPr>
        <p:txBody>
          <a:bodyPr>
            <a:normAutofit lnSpcReduction="10000"/>
          </a:bodyPr>
          <a:lstStyle/>
          <a:p>
            <a:pPr marL="0" indent="0">
              <a:buNone/>
            </a:pPr>
            <a:r>
              <a:rPr lang="en-US" dirty="0"/>
              <a:t>At the end of the course, participants should be able to:</a:t>
            </a:r>
          </a:p>
          <a:p>
            <a:r>
              <a:rPr lang="en-US" dirty="0"/>
              <a:t>Define the structure of Go code based on best practice reference.</a:t>
            </a:r>
          </a:p>
          <a:p>
            <a:r>
              <a:rPr lang="en-US"/>
              <a:t>Define </a:t>
            </a:r>
            <a:r>
              <a:rPr lang="en-US" dirty="0"/>
              <a:t>the components for Go Documentation.</a:t>
            </a:r>
          </a:p>
          <a:p>
            <a:r>
              <a:rPr lang="en-US" dirty="0"/>
              <a:t>Create Go Documentation syntax from code.</a:t>
            </a:r>
          </a:p>
          <a:p>
            <a:r>
              <a:rPr lang="en-US" dirty="0"/>
              <a:t>Identify the different best practice in writing Go code.</a:t>
            </a:r>
          </a:p>
          <a:p>
            <a:r>
              <a:rPr lang="en-US" dirty="0"/>
              <a:t>Demonstrate the different best practice of writing Go code.</a:t>
            </a:r>
          </a:p>
          <a:p>
            <a:endParaRPr lang="en-US" dirty="0"/>
          </a:p>
        </p:txBody>
      </p:sp>
      <p:sp>
        <p:nvSpPr>
          <p:cNvPr id="7" name="Footer Placeholder 6">
            <a:extLst>
              <a:ext uri="{FF2B5EF4-FFF2-40B4-BE49-F238E27FC236}">
                <a16:creationId xmlns:a16="http://schemas.microsoft.com/office/drawing/2014/main" id="{A60D6728-2285-2778-78FB-762EFCB356D4}"/>
              </a:ext>
            </a:extLst>
          </p:cNvPr>
          <p:cNvSpPr>
            <a:spLocks noGrp="1"/>
          </p:cNvSpPr>
          <p:nvPr>
            <p:ph type="ftr" sz="quarter" idx="11"/>
          </p:nvPr>
        </p:nvSpPr>
        <p:spPr/>
        <p:txBody>
          <a:bodyPr/>
          <a:lstStyle/>
          <a:p>
            <a:r>
              <a:rPr lang="en-US"/>
              <a:t>Continuing Education and Training (CET)</a:t>
            </a:r>
          </a:p>
        </p:txBody>
      </p:sp>
      <p:sp>
        <p:nvSpPr>
          <p:cNvPr id="8" name="Slide Number Placeholder 7">
            <a:extLst>
              <a:ext uri="{FF2B5EF4-FFF2-40B4-BE49-F238E27FC236}">
                <a16:creationId xmlns:a16="http://schemas.microsoft.com/office/drawing/2014/main" id="{8381F2FC-9294-E5A4-85C5-B6C0805A7FBB}"/>
              </a:ext>
            </a:extLst>
          </p:cNvPr>
          <p:cNvSpPr>
            <a:spLocks noGrp="1"/>
          </p:cNvSpPr>
          <p:nvPr>
            <p:ph type="sldNum" sz="quarter" idx="12"/>
          </p:nvPr>
        </p:nvSpPr>
        <p:spPr/>
        <p:txBody>
          <a:bodyPr/>
          <a:lstStyle/>
          <a:p>
            <a:fld id="{B2DC25EE-239B-4C5F-AAD1-255A7D5F1EE2}" type="slidenum">
              <a:rPr lang="en-US" smtClean="0"/>
              <a:t>48</a:t>
            </a:fld>
            <a:endParaRPr lang="en-US"/>
          </a:p>
        </p:txBody>
      </p:sp>
    </p:spTree>
    <p:extLst>
      <p:ext uri="{BB962C8B-B14F-4D97-AF65-F5344CB8AC3E}">
        <p14:creationId xmlns:p14="http://schemas.microsoft.com/office/powerpoint/2010/main" val="1417377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D2E-CE4E-4052-9C4F-BAA3BB40F1AA}"/>
              </a:ext>
            </a:extLst>
          </p:cNvPr>
          <p:cNvSpPr>
            <a:spLocks noGrp="1"/>
          </p:cNvSpPr>
          <p:nvPr>
            <p:ph type="title"/>
          </p:nvPr>
        </p:nvSpPr>
        <p:spPr/>
        <p:txBody>
          <a:bodyPr/>
          <a:lstStyle/>
          <a:p>
            <a:r>
              <a:rPr lang="en-US"/>
              <a:t>Structure of Go Project</a:t>
            </a:r>
          </a:p>
        </p:txBody>
      </p:sp>
      <p:sp>
        <p:nvSpPr>
          <p:cNvPr id="3" name="Content Placeholder 2">
            <a:extLst>
              <a:ext uri="{FF2B5EF4-FFF2-40B4-BE49-F238E27FC236}">
                <a16:creationId xmlns:a16="http://schemas.microsoft.com/office/drawing/2014/main" id="{871133DD-1011-406F-B1EE-3F2AA20157B3}"/>
              </a:ext>
            </a:extLst>
          </p:cNvPr>
          <p:cNvSpPr>
            <a:spLocks noGrp="1"/>
          </p:cNvSpPr>
          <p:nvPr>
            <p:ph idx="1"/>
          </p:nvPr>
        </p:nvSpPr>
        <p:spPr/>
        <p:txBody>
          <a:bodyPr/>
          <a:lstStyle/>
          <a:p>
            <a:r>
              <a:rPr lang="en-US"/>
              <a:t>Wide range of structuring Go Projects</a:t>
            </a:r>
          </a:p>
          <a:p>
            <a:pPr lvl="1"/>
            <a:r>
              <a:rPr lang="en-US"/>
              <a:t>Somewhat contentious subject.</a:t>
            </a:r>
          </a:p>
          <a:p>
            <a:r>
              <a:rPr lang="en-US"/>
              <a:t>Basic first project all under one folder with maybe one file</a:t>
            </a:r>
          </a:p>
          <a:p>
            <a:pPr lvl="1"/>
            <a:r>
              <a:rPr lang="en-US"/>
              <a:t>Results in inter dependencies.</a:t>
            </a:r>
          </a:p>
          <a:p>
            <a:pPr lvl="1"/>
            <a:r>
              <a:rPr lang="en-US"/>
              <a:t>Reuse could be difficult as code designed for one package.</a:t>
            </a:r>
          </a:p>
          <a:p>
            <a:pPr lvl="1"/>
            <a:r>
              <a:rPr lang="en-US"/>
              <a:t>Only one main method.</a:t>
            </a:r>
          </a:p>
          <a:p>
            <a:endParaRPr lang="en-US"/>
          </a:p>
        </p:txBody>
      </p:sp>
      <p:sp>
        <p:nvSpPr>
          <p:cNvPr id="4" name="Footer Placeholder 3">
            <a:extLst>
              <a:ext uri="{FF2B5EF4-FFF2-40B4-BE49-F238E27FC236}">
                <a16:creationId xmlns:a16="http://schemas.microsoft.com/office/drawing/2014/main" id="{1F7DFC78-AB30-499B-B9CB-A9C0F9B68B0D}"/>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6352B46F-771D-4A14-B7F0-C7940EF762CF}"/>
              </a:ext>
            </a:extLst>
          </p:cNvPr>
          <p:cNvSpPr>
            <a:spLocks noGrp="1"/>
          </p:cNvSpPr>
          <p:nvPr>
            <p:ph type="sldNum" sz="quarter" idx="12"/>
          </p:nvPr>
        </p:nvSpPr>
        <p:spPr/>
        <p:txBody>
          <a:bodyPr/>
          <a:lstStyle/>
          <a:p>
            <a:fld id="{B2DC25EE-239B-4C5F-AAD1-255A7D5F1EE2}" type="slidenum">
              <a:rPr lang="en-US" smtClean="0"/>
              <a:t>49</a:t>
            </a:fld>
            <a:endParaRPr lang="en-US"/>
          </a:p>
        </p:txBody>
      </p:sp>
    </p:spTree>
    <p:extLst>
      <p:ext uri="{BB962C8B-B14F-4D97-AF65-F5344CB8AC3E}">
        <p14:creationId xmlns:p14="http://schemas.microsoft.com/office/powerpoint/2010/main" val="323487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44AE-6C51-7140-56FD-3F80595A8F1B}"/>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0E88D34A-BF15-F3C1-70FB-CEE4B91EFB23}"/>
              </a:ext>
            </a:extLst>
          </p:cNvPr>
          <p:cNvSpPr>
            <a:spLocks noGrp="1"/>
          </p:cNvSpPr>
          <p:nvPr>
            <p:ph idx="1"/>
          </p:nvPr>
        </p:nvSpPr>
        <p:spPr>
          <a:xfrm>
            <a:off x="1115567" y="2035629"/>
            <a:ext cx="5698889" cy="4136571"/>
          </a:xfrm>
        </p:spPr>
        <p:txBody>
          <a:bodyPr>
            <a:normAutofit/>
          </a:bodyPr>
          <a:lstStyle/>
          <a:p>
            <a:pPr rtl="0" fontAlgn="base">
              <a:spcBef>
                <a:spcPts val="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Extent of source text that an identifier denotes.</a:t>
            </a:r>
          </a:p>
          <a:p>
            <a:pPr rtl="0" fontAlgn="base">
              <a:spcBef>
                <a:spcPts val="85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Go uses blocks to scope the content.</a:t>
            </a:r>
          </a:p>
          <a:p>
            <a:pPr rtl="0" fontAlgn="base">
              <a:spcBef>
                <a:spcPts val="85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Predeclared identifier is universe block</a:t>
            </a:r>
          </a:p>
          <a:p>
            <a:pPr rtl="0" fontAlgn="base">
              <a:spcBef>
                <a:spcPts val="85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Declared identifier at top level ( outside all function) is the package block</a:t>
            </a:r>
          </a:p>
          <a:p>
            <a:pPr rtl="0" fontAlgn="base">
              <a:spcBef>
                <a:spcPts val="85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Declared identifier for method receiver, function parameter or result variable is within the function body block.</a:t>
            </a:r>
          </a:p>
          <a:p>
            <a:pPr rtl="0" fontAlgn="base">
              <a:spcBef>
                <a:spcPts val="85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Declared type identifier inside function is within the function body block</a:t>
            </a:r>
          </a:p>
          <a:p>
            <a:endParaRPr lang="en-US" dirty="0"/>
          </a:p>
        </p:txBody>
      </p:sp>
      <p:sp>
        <p:nvSpPr>
          <p:cNvPr id="4" name="Footer Placeholder 3">
            <a:extLst>
              <a:ext uri="{FF2B5EF4-FFF2-40B4-BE49-F238E27FC236}">
                <a16:creationId xmlns:a16="http://schemas.microsoft.com/office/drawing/2014/main" id="{215456E3-4C7B-5978-33E5-4B25D9D8B441}"/>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64823801-873B-27F4-6413-CDEB57AE403C}"/>
              </a:ext>
            </a:extLst>
          </p:cNvPr>
          <p:cNvSpPr>
            <a:spLocks noGrp="1"/>
          </p:cNvSpPr>
          <p:nvPr>
            <p:ph type="sldNum" sz="quarter" idx="12"/>
          </p:nvPr>
        </p:nvSpPr>
        <p:spPr/>
        <p:txBody>
          <a:bodyPr/>
          <a:lstStyle/>
          <a:p>
            <a:fld id="{B2DC25EE-239B-4C5F-AAD1-255A7D5F1EE2}" type="slidenum">
              <a:rPr lang="en-US" smtClean="0"/>
              <a:t>5</a:t>
            </a:fld>
            <a:endParaRPr lang="en-US"/>
          </a:p>
        </p:txBody>
      </p:sp>
      <p:graphicFrame>
        <p:nvGraphicFramePr>
          <p:cNvPr id="6" name="Table 5">
            <a:extLst>
              <a:ext uri="{FF2B5EF4-FFF2-40B4-BE49-F238E27FC236}">
                <a16:creationId xmlns:a16="http://schemas.microsoft.com/office/drawing/2014/main" id="{C6281FD5-C105-ECDD-E749-9EBA9911E26A}"/>
              </a:ext>
            </a:extLst>
          </p:cNvPr>
          <p:cNvGraphicFramePr>
            <a:graphicFrameLocks noGrp="1"/>
          </p:cNvGraphicFramePr>
          <p:nvPr/>
        </p:nvGraphicFramePr>
        <p:xfrm>
          <a:off x="6966857" y="532670"/>
          <a:ext cx="3686713" cy="5672188"/>
        </p:xfrm>
        <a:graphic>
          <a:graphicData uri="http://schemas.openxmlformats.org/drawingml/2006/table">
            <a:tbl>
              <a:tblPr/>
              <a:tblGrid>
                <a:gridCol w="3686713">
                  <a:extLst>
                    <a:ext uri="{9D8B030D-6E8A-4147-A177-3AD203B41FA5}">
                      <a16:colId xmlns:a16="http://schemas.microsoft.com/office/drawing/2014/main" val="3780003831"/>
                    </a:ext>
                  </a:extLst>
                </a:gridCol>
              </a:tblGrid>
              <a:tr h="4351338">
                <a:tc>
                  <a:txBody>
                    <a:bodyPr/>
                    <a:lstStyle/>
                    <a:p>
                      <a:pPr rtl="0" fontAlgn="t">
                        <a:spcBef>
                          <a:spcPts val="0"/>
                        </a:spcBef>
                        <a:spcAft>
                          <a:spcPts val="0"/>
                        </a:spcAft>
                      </a:pPr>
                      <a:r>
                        <a:rPr lang="en-SG" sz="1800" b="0" i="1" u="none" strike="noStrike" dirty="0">
                          <a:solidFill>
                            <a:srgbClr val="000000"/>
                          </a:solidFill>
                          <a:effectLst/>
                          <a:latin typeface="Arial" panose="020B0604020202020204" pitchFamily="34" charset="0"/>
                        </a:rPr>
                        <a:t>package main</a:t>
                      </a:r>
                      <a:endParaRPr lang="en-SG" sz="2400" dirty="0">
                        <a:effectLst/>
                      </a:endParaRPr>
                    </a:p>
                    <a:p>
                      <a:pPr rtl="0" fontAlgn="t">
                        <a:spcBef>
                          <a:spcPts val="0"/>
                        </a:spcBef>
                        <a:spcAft>
                          <a:spcPts val="0"/>
                        </a:spcAft>
                      </a:pPr>
                      <a:br>
                        <a:rPr lang="en-SG" sz="2400" dirty="0">
                          <a:effectLst/>
                        </a:rPr>
                      </a:br>
                      <a:r>
                        <a:rPr lang="en-SG" sz="1800" b="0" i="1" u="none" strike="noStrike" dirty="0">
                          <a:solidFill>
                            <a:srgbClr val="000000"/>
                          </a:solidFill>
                          <a:effectLst/>
                          <a:latin typeface="Arial" panose="020B0604020202020204" pitchFamily="34" charset="0"/>
                        </a:rPr>
                        <a:t>import (</a:t>
                      </a:r>
                      <a:endParaRPr lang="en-SG" sz="24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r>
                        <a:rPr lang="en-SG" sz="1800" b="0" i="1" u="none" strike="noStrike" dirty="0" err="1">
                          <a:solidFill>
                            <a:srgbClr val="000000"/>
                          </a:solidFill>
                          <a:effectLst/>
                          <a:latin typeface="Arial" panose="020B0604020202020204" pitchFamily="34" charset="0"/>
                        </a:rPr>
                        <a:t>fmt</a:t>
                      </a:r>
                      <a:r>
                        <a:rPr lang="en-SG" sz="18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br>
                        <a:rPr lang="en-SG" sz="2400" dirty="0">
                          <a:effectLst/>
                        </a:rPr>
                      </a:br>
                      <a:r>
                        <a:rPr lang="en-SG" sz="1800" b="0" i="1" u="none" strike="noStrike" dirty="0">
                          <a:solidFill>
                            <a:srgbClr val="000000"/>
                          </a:solidFill>
                          <a:effectLst/>
                          <a:latin typeface="Arial" panose="020B0604020202020204" pitchFamily="34" charset="0"/>
                        </a:rPr>
                        <a:t>var a int = 20</a:t>
                      </a:r>
                      <a:endParaRPr lang="en-SG" sz="24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var b int = 50</a:t>
                      </a:r>
                      <a:endParaRPr lang="en-SG" sz="2400" dirty="0">
                        <a:effectLst/>
                      </a:endParaRPr>
                    </a:p>
                    <a:p>
                      <a:pPr rtl="0" fontAlgn="t">
                        <a:spcBef>
                          <a:spcPts val="0"/>
                        </a:spcBef>
                        <a:spcAft>
                          <a:spcPts val="0"/>
                        </a:spcAft>
                      </a:pPr>
                      <a:br>
                        <a:rPr lang="en-SG" sz="2400" dirty="0">
                          <a:effectLst/>
                        </a:rPr>
                      </a:b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main() {</a:t>
                      </a:r>
                      <a:endParaRPr lang="en-SG" sz="24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(sum(a, b))</a:t>
                      </a:r>
                      <a:endParaRPr lang="en-SG" sz="24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a = 50</a:t>
                      </a:r>
                      <a:endParaRPr lang="en-SG" sz="24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a:t>
                      </a: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(sum(a, b))</a:t>
                      </a:r>
                      <a:endParaRPr lang="en-SG" sz="24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400" dirty="0">
                        <a:effectLst/>
                      </a:endParaRPr>
                    </a:p>
                    <a:p>
                      <a:pPr rtl="0" fontAlgn="t">
                        <a:spcBef>
                          <a:spcPts val="0"/>
                        </a:spcBef>
                        <a:spcAft>
                          <a:spcPts val="0"/>
                        </a:spcAft>
                      </a:pPr>
                      <a:br>
                        <a:rPr lang="en-SG" sz="2400" dirty="0">
                          <a:effectLst/>
                        </a:rPr>
                      </a:b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sum(a, b int) int {</a:t>
                      </a:r>
                      <a:endParaRPr lang="en-SG" sz="24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c := a+ b</a:t>
                      </a:r>
                      <a:endParaRPr lang="en-SG" sz="24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         return c</a:t>
                      </a:r>
                      <a:endParaRPr lang="en-SG" sz="2400" dirty="0">
                        <a:effectLst/>
                      </a:endParaRPr>
                    </a:p>
                    <a:p>
                      <a:pPr rtl="0" fontAlgn="t">
                        <a:spcBef>
                          <a:spcPts val="0"/>
                        </a:spcBef>
                        <a:spcAft>
                          <a:spcPts val="0"/>
                        </a:spcAft>
                      </a:pPr>
                      <a:r>
                        <a:rPr lang="en-SG" sz="1800" b="0" i="1" u="none" strike="noStrike" dirty="0">
                          <a:solidFill>
                            <a:srgbClr val="000000"/>
                          </a:solidFill>
                          <a:effectLst/>
                          <a:latin typeface="Arial" panose="020B0604020202020204" pitchFamily="34" charset="0"/>
                        </a:rPr>
                        <a:t>}</a:t>
                      </a:r>
                      <a:endParaRPr lang="en-SG" sz="2400" dirty="0">
                        <a:effectLst/>
                      </a:endParaRPr>
                    </a:p>
                  </a:txBody>
                  <a:tcPr marL="94348" marR="94348" marT="47174" marB="47174">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3626597095"/>
                  </a:ext>
                </a:extLst>
              </a:tr>
            </a:tbl>
          </a:graphicData>
        </a:graphic>
      </p:graphicFrame>
      <p:sp>
        <p:nvSpPr>
          <p:cNvPr id="7" name="Rectangle 1">
            <a:extLst>
              <a:ext uri="{FF2B5EF4-FFF2-40B4-BE49-F238E27FC236}">
                <a16:creationId xmlns:a16="http://schemas.microsoft.com/office/drawing/2014/main" id="{8BD3F598-5DE0-ABDD-F5D8-FDBD20A757A1}"/>
              </a:ext>
            </a:extLst>
          </p:cNvPr>
          <p:cNvSpPr>
            <a:spLocks noChangeArrowheads="1"/>
          </p:cNvSpPr>
          <p:nvPr/>
        </p:nvSpPr>
        <p:spPr bwMode="auto">
          <a:xfrm>
            <a:off x="7514545" y="2035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08915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CBBD-1383-4B23-A5C1-99A68273472B}"/>
              </a:ext>
            </a:extLst>
          </p:cNvPr>
          <p:cNvSpPr>
            <a:spLocks noGrp="1"/>
          </p:cNvSpPr>
          <p:nvPr>
            <p:ph type="title"/>
          </p:nvPr>
        </p:nvSpPr>
        <p:spPr/>
        <p:txBody>
          <a:bodyPr/>
          <a:lstStyle/>
          <a:p>
            <a:r>
              <a:rPr lang="en-US"/>
              <a:t>“Style” options</a:t>
            </a:r>
          </a:p>
        </p:txBody>
      </p:sp>
      <p:sp>
        <p:nvSpPr>
          <p:cNvPr id="3" name="Content Placeholder 2">
            <a:extLst>
              <a:ext uri="{FF2B5EF4-FFF2-40B4-BE49-F238E27FC236}">
                <a16:creationId xmlns:a16="http://schemas.microsoft.com/office/drawing/2014/main" id="{916C5BD4-58B8-4F91-B646-F0D8AA47A088}"/>
              </a:ext>
            </a:extLst>
          </p:cNvPr>
          <p:cNvSpPr>
            <a:spLocks noGrp="1"/>
          </p:cNvSpPr>
          <p:nvPr>
            <p:ph idx="1"/>
          </p:nvPr>
        </p:nvSpPr>
        <p:spPr/>
        <p:txBody>
          <a:bodyPr>
            <a:normAutofit lnSpcReduction="10000"/>
          </a:bodyPr>
          <a:lstStyle/>
          <a:p>
            <a:pPr marL="0" indent="0">
              <a:buNone/>
            </a:pPr>
            <a:r>
              <a:rPr lang="en-US" sz="2400"/>
              <a:t>Simple structure</a:t>
            </a:r>
          </a:p>
          <a:p>
            <a:r>
              <a:rPr lang="en-US" sz="2400"/>
              <a:t>Simplest to begin with.</a:t>
            </a:r>
          </a:p>
          <a:p>
            <a:pPr lvl="1"/>
            <a:r>
              <a:rPr lang="en-US" sz="2000"/>
              <a:t>Direct and simple to audience.</a:t>
            </a:r>
          </a:p>
          <a:p>
            <a:pPr lvl="1"/>
            <a:r>
              <a:rPr lang="en-US" sz="2000"/>
              <a:t>No cognitive overhead compared to a complex structure.</a:t>
            </a:r>
          </a:p>
          <a:p>
            <a:r>
              <a:rPr lang="en-US" sz="2400"/>
              <a:t>Benefits for </a:t>
            </a:r>
          </a:p>
          <a:p>
            <a:pPr lvl="1"/>
            <a:r>
              <a:rPr lang="en-US" sz="2000"/>
              <a:t>Microservices</a:t>
            </a:r>
          </a:p>
          <a:p>
            <a:pPr lvl="2"/>
            <a:r>
              <a:rPr lang="en-US" sz="1600"/>
              <a:t>Distributed tiny applications.</a:t>
            </a:r>
          </a:p>
          <a:p>
            <a:pPr lvl="1"/>
            <a:r>
              <a:rPr lang="en-US" sz="2000"/>
              <a:t>Small tools and libraries</a:t>
            </a:r>
          </a:p>
          <a:p>
            <a:pPr lvl="2"/>
            <a:r>
              <a:rPr lang="en-US" sz="1600"/>
              <a:t>Small tasks/ commands</a:t>
            </a:r>
          </a:p>
          <a:p>
            <a:pPr marL="0" indent="0">
              <a:buNone/>
            </a:pPr>
            <a:endParaRPr lang="en-US"/>
          </a:p>
        </p:txBody>
      </p:sp>
      <p:sp>
        <p:nvSpPr>
          <p:cNvPr id="4" name="Footer Placeholder 3">
            <a:extLst>
              <a:ext uri="{FF2B5EF4-FFF2-40B4-BE49-F238E27FC236}">
                <a16:creationId xmlns:a16="http://schemas.microsoft.com/office/drawing/2014/main" id="{69662244-A849-4EA1-9825-CC6D1AC3C24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E2D97704-2F97-42BD-ABD9-5504F7429D4E}"/>
              </a:ext>
            </a:extLst>
          </p:cNvPr>
          <p:cNvSpPr>
            <a:spLocks noGrp="1"/>
          </p:cNvSpPr>
          <p:nvPr>
            <p:ph type="sldNum" sz="quarter" idx="12"/>
          </p:nvPr>
        </p:nvSpPr>
        <p:spPr/>
        <p:txBody>
          <a:bodyPr/>
          <a:lstStyle/>
          <a:p>
            <a:fld id="{B2DC25EE-239B-4C5F-AAD1-255A7D5F1EE2}" type="slidenum">
              <a:rPr lang="en-US" smtClean="0"/>
              <a:t>50</a:t>
            </a:fld>
            <a:endParaRPr lang="en-US"/>
          </a:p>
        </p:txBody>
      </p:sp>
      <p:sp>
        <p:nvSpPr>
          <p:cNvPr id="6" name="Rectangle 3">
            <a:extLst>
              <a:ext uri="{FF2B5EF4-FFF2-40B4-BE49-F238E27FC236}">
                <a16:creationId xmlns:a16="http://schemas.microsoft.com/office/drawing/2014/main" id="{3CEA9A75-C5E3-4F3E-8DF0-3DBB205B94A3}"/>
              </a:ext>
            </a:extLst>
          </p:cNvPr>
          <p:cNvSpPr txBox="1">
            <a:spLocks noChangeArrowheads="1"/>
          </p:cNvSpPr>
          <p:nvPr/>
        </p:nvSpPr>
        <p:spPr bwMode="auto">
          <a:xfrm>
            <a:off x="8692768" y="2199517"/>
            <a:ext cx="2876932" cy="2042283"/>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dirty="0">
                <a:latin typeface="Arial" panose="020B0604020202020204" pitchFamily="34" charset="0"/>
                <a:cs typeface="Arial" panose="020B0604020202020204" pitchFamily="34" charset="0"/>
              </a:rPr>
              <a:t>Application/</a:t>
            </a:r>
          </a:p>
          <a:p>
            <a:pPr marL="171450" indent="-171450">
              <a:buFontTx/>
              <a:buChar char="-"/>
            </a:pPr>
            <a:r>
              <a:rPr lang="en-US" dirty="0" err="1">
                <a:latin typeface="Arial" panose="020B0604020202020204" pitchFamily="34" charset="0"/>
                <a:cs typeface="Arial" panose="020B0604020202020204" pitchFamily="34" charset="0"/>
              </a:rPr>
              <a:t>main.go</a:t>
            </a:r>
            <a:endParaRPr lang="en-US" dirty="0">
              <a:latin typeface="Arial" panose="020B0604020202020204" pitchFamily="34" charset="0"/>
              <a:cs typeface="Arial" panose="020B0604020202020204" pitchFamily="34" charset="0"/>
            </a:endParaRPr>
          </a:p>
          <a:p>
            <a:pPr marL="171450" indent="-171450">
              <a:buFontTx/>
              <a:buChar char="-"/>
            </a:pPr>
            <a:r>
              <a:rPr lang="en-US" dirty="0" err="1">
                <a:latin typeface="Arial" panose="020B0604020202020204" pitchFamily="34" charset="0"/>
                <a:cs typeface="Arial" panose="020B0604020202020204" pitchFamily="34" charset="0"/>
              </a:rPr>
              <a:t>list.go</a:t>
            </a:r>
            <a:endParaRPr lang="en-US" dirty="0">
              <a:latin typeface="Arial" panose="020B0604020202020204" pitchFamily="34" charset="0"/>
              <a:cs typeface="Arial" panose="020B0604020202020204" pitchFamily="34" charset="0"/>
            </a:endParaRPr>
          </a:p>
          <a:p>
            <a:pPr marL="171450" indent="-171450">
              <a:buFontTx/>
              <a:buChar char="-"/>
            </a:pPr>
            <a:r>
              <a:rPr lang="en-US" dirty="0" err="1">
                <a:latin typeface="Arial" panose="020B0604020202020204" pitchFamily="34" charset="0"/>
                <a:cs typeface="Arial" panose="020B0604020202020204" pitchFamily="34" charset="0"/>
              </a:rPr>
              <a:t>utils.go</a:t>
            </a:r>
            <a:endParaRPr lang="en-US" dirty="0">
              <a:latin typeface="Arial" panose="020B0604020202020204" pitchFamily="34" charset="0"/>
              <a:cs typeface="Arial" panose="020B0604020202020204" pitchFamily="34" charset="0"/>
            </a:endParaRPr>
          </a:p>
          <a:p>
            <a:pPr marL="171450" indent="-171450">
              <a:buFontTx/>
              <a:buChar char="-"/>
            </a:pPr>
            <a:r>
              <a:rPr lang="en-US" dirty="0" err="1">
                <a:latin typeface="Arial" panose="020B0604020202020204" pitchFamily="34" charset="0"/>
                <a:cs typeface="Arial" panose="020B0604020202020204" pitchFamily="34" charset="0"/>
              </a:rPr>
              <a:t>users.go</a:t>
            </a:r>
            <a:endParaRPr lang="en-US" dirty="0">
              <a:latin typeface="Arial" panose="020B0604020202020204" pitchFamily="34" charset="0"/>
              <a:cs typeface="Arial" panose="020B0604020202020204" pitchFamily="34" charset="0"/>
            </a:endParaRPr>
          </a:p>
          <a:p>
            <a:pPr marL="171450" indent="-171450">
              <a:buFontTx/>
              <a:buChar char="-"/>
            </a:pP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87798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3A98-513C-408E-9447-7A616CCFD130}"/>
              </a:ext>
            </a:extLst>
          </p:cNvPr>
          <p:cNvSpPr>
            <a:spLocks noGrp="1"/>
          </p:cNvSpPr>
          <p:nvPr>
            <p:ph type="title"/>
          </p:nvPr>
        </p:nvSpPr>
        <p:spPr/>
        <p:txBody>
          <a:bodyPr/>
          <a:lstStyle/>
          <a:p>
            <a:r>
              <a:rPr lang="en-US"/>
              <a:t>“Style” options</a:t>
            </a:r>
          </a:p>
        </p:txBody>
      </p:sp>
      <p:sp>
        <p:nvSpPr>
          <p:cNvPr id="3" name="Content Placeholder 2">
            <a:extLst>
              <a:ext uri="{FF2B5EF4-FFF2-40B4-BE49-F238E27FC236}">
                <a16:creationId xmlns:a16="http://schemas.microsoft.com/office/drawing/2014/main" id="{64A85DC3-0B0B-4736-AB7D-EB6BDCF1D2C6}"/>
              </a:ext>
            </a:extLst>
          </p:cNvPr>
          <p:cNvSpPr>
            <a:spLocks noGrp="1"/>
          </p:cNvSpPr>
          <p:nvPr>
            <p:ph idx="1"/>
          </p:nvPr>
        </p:nvSpPr>
        <p:spPr/>
        <p:txBody>
          <a:bodyPr/>
          <a:lstStyle/>
          <a:p>
            <a:pPr marL="0" indent="0">
              <a:buNone/>
            </a:pPr>
            <a:r>
              <a:rPr lang="en-US"/>
              <a:t>Modularized/ Grouped structure</a:t>
            </a:r>
          </a:p>
          <a:p>
            <a:r>
              <a:rPr lang="en-US"/>
              <a:t>Medium to large sized applications.</a:t>
            </a:r>
          </a:p>
          <a:p>
            <a:r>
              <a:rPr lang="en-US"/>
              <a:t>Modularizing in mind.</a:t>
            </a:r>
          </a:p>
          <a:p>
            <a:r>
              <a:rPr lang="en-US"/>
              <a:t>Grouping of functionality/ shared logic shared. </a:t>
            </a:r>
          </a:p>
          <a:p>
            <a:r>
              <a:rPr lang="en-US"/>
              <a:t>Code maintenance in mind.</a:t>
            </a:r>
          </a:p>
          <a:p>
            <a:pPr marL="0" indent="0">
              <a:buNone/>
            </a:pPr>
            <a:endParaRPr lang="en-US"/>
          </a:p>
        </p:txBody>
      </p:sp>
      <p:sp>
        <p:nvSpPr>
          <p:cNvPr id="4" name="Footer Placeholder 3">
            <a:extLst>
              <a:ext uri="{FF2B5EF4-FFF2-40B4-BE49-F238E27FC236}">
                <a16:creationId xmlns:a16="http://schemas.microsoft.com/office/drawing/2014/main" id="{D2D86E52-ECFA-4000-9373-8554212FA80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E67C1D2A-AF8F-4B1D-AC30-FE6DA2B6397D}"/>
              </a:ext>
            </a:extLst>
          </p:cNvPr>
          <p:cNvSpPr>
            <a:spLocks noGrp="1"/>
          </p:cNvSpPr>
          <p:nvPr>
            <p:ph type="sldNum" sz="quarter" idx="12"/>
          </p:nvPr>
        </p:nvSpPr>
        <p:spPr/>
        <p:txBody>
          <a:bodyPr/>
          <a:lstStyle/>
          <a:p>
            <a:fld id="{B2DC25EE-239B-4C5F-AAD1-255A7D5F1EE2}" type="slidenum">
              <a:rPr lang="en-US" smtClean="0"/>
              <a:t>51</a:t>
            </a:fld>
            <a:endParaRPr lang="en-US"/>
          </a:p>
        </p:txBody>
      </p:sp>
      <p:sp>
        <p:nvSpPr>
          <p:cNvPr id="6" name="Rectangle 3">
            <a:extLst>
              <a:ext uri="{FF2B5EF4-FFF2-40B4-BE49-F238E27FC236}">
                <a16:creationId xmlns:a16="http://schemas.microsoft.com/office/drawing/2014/main" id="{2D2BE800-DF03-4764-82BC-7EA7C03E50E4}"/>
              </a:ext>
            </a:extLst>
          </p:cNvPr>
          <p:cNvSpPr txBox="1">
            <a:spLocks noChangeArrowheads="1"/>
          </p:cNvSpPr>
          <p:nvPr/>
        </p:nvSpPr>
        <p:spPr bwMode="auto">
          <a:xfrm>
            <a:off x="9052531" y="2017075"/>
            <a:ext cx="2936269" cy="3545525"/>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dirty="0">
                <a:latin typeface="Arial" panose="020B0604020202020204" pitchFamily="34" charset="0"/>
                <a:cs typeface="Arial" panose="020B0604020202020204" pitchFamily="34" charset="0"/>
              </a:rPr>
              <a:t>rest-</a:t>
            </a:r>
            <a:r>
              <a:rPr lang="en-US" dirty="0" err="1">
                <a:latin typeface="Arial" panose="020B0604020202020204" pitchFamily="34" charset="0"/>
                <a:cs typeface="Arial" panose="020B0604020202020204" pitchFamily="34" charset="0"/>
              </a:rPr>
              <a:t>api</a:t>
            </a:r>
            <a:r>
              <a:rPr lang="en-US" dirty="0">
                <a:latin typeface="Arial" panose="020B0604020202020204" pitchFamily="34" charset="0"/>
                <a:cs typeface="Arial" panose="020B0604020202020204" pitchFamily="34" charset="0"/>
              </a:rPr>
              <a:t>/</a:t>
            </a:r>
          </a:p>
          <a:p>
            <a:pPr marL="171450" indent="-171450">
              <a:buFontTx/>
              <a:buChar char="-"/>
            </a:pPr>
            <a:r>
              <a:rPr lang="en-US" dirty="0" err="1">
                <a:latin typeface="Arial" panose="020B0604020202020204" pitchFamily="34" charset="0"/>
                <a:cs typeface="Arial" panose="020B0604020202020204" pitchFamily="34" charset="0"/>
              </a:rPr>
              <a:t>main.go</a:t>
            </a:r>
            <a:endParaRPr lang="en-US" dirty="0">
              <a:latin typeface="Arial" panose="020B0604020202020204" pitchFamily="34" charset="0"/>
              <a:cs typeface="Arial" panose="020B0604020202020204" pitchFamily="34" charset="0"/>
            </a:endParaRPr>
          </a:p>
          <a:p>
            <a:pPr marL="171450" indent="-171450">
              <a:buFontTx/>
              <a:buChar char="-"/>
            </a:pPr>
            <a:r>
              <a:rPr lang="en-US" dirty="0">
                <a:latin typeface="Arial" panose="020B0604020202020204" pitchFamily="34" charset="0"/>
                <a:cs typeface="Arial" panose="020B0604020202020204" pitchFamily="34" charset="0"/>
              </a:rPr>
              <a:t>user/</a:t>
            </a:r>
          </a:p>
          <a:p>
            <a:pPr marL="628650" lvl="1" indent="-171450">
              <a:buFontTx/>
              <a:buChar char="-"/>
            </a:pPr>
            <a:r>
              <a:rPr lang="en-US" dirty="0" err="1">
                <a:latin typeface="Arial" panose="020B0604020202020204" pitchFamily="34" charset="0"/>
                <a:cs typeface="Arial" panose="020B0604020202020204" pitchFamily="34" charset="0"/>
              </a:rPr>
              <a:t>user.go</a:t>
            </a:r>
            <a:endParaRPr lang="en-US" dirty="0">
              <a:latin typeface="Arial" panose="020B0604020202020204" pitchFamily="34" charset="0"/>
              <a:cs typeface="Arial" panose="020B0604020202020204" pitchFamily="34" charset="0"/>
            </a:endParaRPr>
          </a:p>
          <a:p>
            <a:pPr marL="628650" lvl="1" indent="-171450">
              <a:buFontTx/>
              <a:buChar char="-"/>
            </a:pPr>
            <a:r>
              <a:rPr lang="en-US" dirty="0" err="1">
                <a:latin typeface="Arial" panose="020B0604020202020204" pitchFamily="34" charset="0"/>
                <a:cs typeface="Arial" panose="020B0604020202020204" pitchFamily="34" charset="0"/>
              </a:rPr>
              <a:t>login.go</a:t>
            </a:r>
            <a:endParaRPr lang="en-US" dirty="0">
              <a:latin typeface="Arial" panose="020B0604020202020204" pitchFamily="34" charset="0"/>
              <a:cs typeface="Arial" panose="020B0604020202020204" pitchFamily="34" charset="0"/>
            </a:endParaRPr>
          </a:p>
          <a:p>
            <a:pPr marL="628650" lvl="1" indent="-171450">
              <a:buFontTx/>
              <a:buChar char="-"/>
            </a:pPr>
            <a:r>
              <a:rPr lang="en-US" dirty="0" err="1">
                <a:latin typeface="Arial" panose="020B0604020202020204" pitchFamily="34" charset="0"/>
                <a:cs typeface="Arial" panose="020B0604020202020204" pitchFamily="34" charset="0"/>
              </a:rPr>
              <a:t>registration.go</a:t>
            </a:r>
            <a:endParaRPr lang="en-US" dirty="0">
              <a:latin typeface="Arial" panose="020B0604020202020204" pitchFamily="34" charset="0"/>
              <a:cs typeface="Arial" panose="020B0604020202020204" pitchFamily="34" charset="0"/>
            </a:endParaRPr>
          </a:p>
          <a:p>
            <a:pPr marL="171450" indent="-171450">
              <a:buFontTx/>
              <a:buChar char="-"/>
            </a:pPr>
            <a:r>
              <a:rPr lang="en-US" dirty="0">
                <a:latin typeface="Arial" panose="020B0604020202020204" pitchFamily="34" charset="0"/>
                <a:cs typeface="Arial" panose="020B0604020202020204" pitchFamily="34" charset="0"/>
              </a:rPr>
              <a:t>articles/</a:t>
            </a:r>
          </a:p>
          <a:p>
            <a:pPr marL="628650" lvl="1" indent="-171450">
              <a:buFontTx/>
              <a:buChar char="-"/>
            </a:pPr>
            <a:r>
              <a:rPr lang="en-US" dirty="0" err="1">
                <a:latin typeface="Arial" panose="020B0604020202020204" pitchFamily="34" charset="0"/>
                <a:cs typeface="Arial" panose="020B0604020202020204" pitchFamily="34" charset="0"/>
              </a:rPr>
              <a:t>articles.go</a:t>
            </a:r>
            <a:endParaRPr lang="en-US" dirty="0">
              <a:latin typeface="Arial" panose="020B0604020202020204" pitchFamily="34" charset="0"/>
              <a:cs typeface="Arial" panose="020B0604020202020204" pitchFamily="34" charset="0"/>
            </a:endParaRPr>
          </a:p>
          <a:p>
            <a:pPr marL="171450" indent="-171450">
              <a:buFontTx/>
              <a:buChar char="-"/>
            </a:pPr>
            <a:r>
              <a:rPr lang="en-US" dirty="0" err="1">
                <a:latin typeface="Arial" panose="020B0604020202020204" pitchFamily="34" charset="0"/>
                <a:cs typeface="Arial" panose="020B0604020202020204" pitchFamily="34" charset="0"/>
              </a:rPr>
              <a:t>utils</a:t>
            </a:r>
            <a:r>
              <a:rPr lang="en-US" dirty="0">
                <a:latin typeface="Arial" panose="020B0604020202020204" pitchFamily="34" charset="0"/>
                <a:cs typeface="Arial" panose="020B0604020202020204" pitchFamily="34" charset="0"/>
              </a:rPr>
              <a:t>/</a:t>
            </a:r>
          </a:p>
          <a:p>
            <a:pPr marL="628650" lvl="1" indent="-171450">
              <a:buFontTx/>
              <a:buChar char="-"/>
            </a:pPr>
            <a:r>
              <a:rPr lang="en-US" dirty="0" err="1">
                <a:latin typeface="Arial" panose="020B0604020202020204" pitchFamily="34" charset="0"/>
                <a:cs typeface="Arial" panose="020B0604020202020204" pitchFamily="34" charset="0"/>
              </a:rPr>
              <a:t>common_utils.go</a:t>
            </a:r>
            <a:endParaRPr lang="en-US" dirty="0">
              <a:latin typeface="Arial" panose="020B0604020202020204" pitchFamily="34" charset="0"/>
              <a:cs typeface="Arial" panose="020B0604020202020204" pitchFamily="34" charset="0"/>
            </a:endParaRPr>
          </a:p>
          <a:p>
            <a:pPr marL="628650" lvl="1" indent="-171450">
              <a:buFontTx/>
              <a:buChar char="-"/>
            </a:pPr>
            <a:r>
              <a:rPr lang="en-US" dirty="0">
                <a:latin typeface="Arial" panose="020B0604020202020204" pitchFamily="34" charset="0"/>
                <a:cs typeface="Arial" panose="020B0604020202020204" pitchFamily="34" charset="0"/>
              </a:rPr>
              <a:t>...</a:t>
            </a:r>
          </a:p>
          <a:p>
            <a:pPr marL="171450" indent="-171450">
              <a:buFontTx/>
              <a:buChar char="-"/>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98757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7882-0DBD-400E-90C5-60F2F9748A46}"/>
              </a:ext>
            </a:extLst>
          </p:cNvPr>
          <p:cNvSpPr>
            <a:spLocks noGrp="1"/>
          </p:cNvSpPr>
          <p:nvPr>
            <p:ph type="title"/>
          </p:nvPr>
        </p:nvSpPr>
        <p:spPr/>
        <p:txBody>
          <a:bodyPr/>
          <a:lstStyle/>
          <a:p>
            <a:r>
              <a:rPr lang="en-US"/>
              <a:t>“Style” options</a:t>
            </a:r>
          </a:p>
        </p:txBody>
      </p:sp>
      <p:sp>
        <p:nvSpPr>
          <p:cNvPr id="3" name="Content Placeholder 2">
            <a:extLst>
              <a:ext uri="{FF2B5EF4-FFF2-40B4-BE49-F238E27FC236}">
                <a16:creationId xmlns:a16="http://schemas.microsoft.com/office/drawing/2014/main" id="{97478E49-0FD7-4CD2-B232-949D5E6A5C67}"/>
              </a:ext>
            </a:extLst>
          </p:cNvPr>
          <p:cNvSpPr>
            <a:spLocks noGrp="1"/>
          </p:cNvSpPr>
          <p:nvPr>
            <p:ph idx="1"/>
          </p:nvPr>
        </p:nvSpPr>
        <p:spPr/>
        <p:txBody>
          <a:bodyPr>
            <a:normAutofit fontScale="92500"/>
          </a:bodyPr>
          <a:lstStyle/>
          <a:p>
            <a:pPr marL="0" indent="0">
              <a:buNone/>
            </a:pPr>
            <a:r>
              <a:rPr lang="en-US"/>
              <a:t>Matured and split</a:t>
            </a:r>
          </a:p>
          <a:p>
            <a:r>
              <a:rPr lang="en-US"/>
              <a:t>Project grows over time and becomes matured.</a:t>
            </a:r>
          </a:p>
          <a:p>
            <a:r>
              <a:rPr lang="en-US"/>
              <a:t>Potential sub portions can be identified and split into its own.</a:t>
            </a:r>
          </a:p>
          <a:p>
            <a:r>
              <a:rPr lang="en-US"/>
              <a:t>Use of independent repositories to manage own lifecycle.</a:t>
            </a:r>
          </a:p>
          <a:p>
            <a:pPr lvl="1"/>
            <a:r>
              <a:rPr lang="en-US"/>
              <a:t>Good for segregation of work.</a:t>
            </a:r>
          </a:p>
          <a:p>
            <a:pPr lvl="1"/>
            <a:r>
              <a:rPr lang="en-US"/>
              <a:t>New development can carry out without intruding to main application.</a:t>
            </a:r>
          </a:p>
          <a:p>
            <a:pPr lvl="1"/>
            <a:r>
              <a:rPr lang="en-US"/>
              <a:t>Increased overhead in maintenance of new repository.</a:t>
            </a:r>
          </a:p>
          <a:p>
            <a:pPr marL="0" indent="0">
              <a:buNone/>
            </a:pPr>
            <a:endParaRPr lang="en-US"/>
          </a:p>
        </p:txBody>
      </p:sp>
      <p:sp>
        <p:nvSpPr>
          <p:cNvPr id="4" name="Footer Placeholder 3">
            <a:extLst>
              <a:ext uri="{FF2B5EF4-FFF2-40B4-BE49-F238E27FC236}">
                <a16:creationId xmlns:a16="http://schemas.microsoft.com/office/drawing/2014/main" id="{E3B93508-D822-45CF-A653-B4AB2B9A4D8A}"/>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B269FD4C-E8E8-4D12-A6A0-189607414247}"/>
              </a:ext>
            </a:extLst>
          </p:cNvPr>
          <p:cNvSpPr>
            <a:spLocks noGrp="1"/>
          </p:cNvSpPr>
          <p:nvPr>
            <p:ph type="sldNum" sz="quarter" idx="12"/>
          </p:nvPr>
        </p:nvSpPr>
        <p:spPr/>
        <p:txBody>
          <a:bodyPr/>
          <a:lstStyle/>
          <a:p>
            <a:fld id="{B2DC25EE-239B-4C5F-AAD1-255A7D5F1EE2}" type="slidenum">
              <a:rPr lang="en-US" smtClean="0"/>
              <a:t>52</a:t>
            </a:fld>
            <a:endParaRPr lang="en-US"/>
          </a:p>
        </p:txBody>
      </p:sp>
    </p:spTree>
    <p:extLst>
      <p:ext uri="{BB962C8B-B14F-4D97-AF65-F5344CB8AC3E}">
        <p14:creationId xmlns:p14="http://schemas.microsoft.com/office/powerpoint/2010/main" val="45266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F5C6-197B-44DC-83AD-524B98BF56DF}"/>
              </a:ext>
            </a:extLst>
          </p:cNvPr>
          <p:cNvSpPr>
            <a:spLocks noGrp="1"/>
          </p:cNvSpPr>
          <p:nvPr>
            <p:ph type="title"/>
          </p:nvPr>
        </p:nvSpPr>
        <p:spPr/>
        <p:txBody>
          <a:bodyPr/>
          <a:lstStyle/>
          <a:p>
            <a:r>
              <a:rPr lang="en-US"/>
              <a:t>“Types” of folders</a:t>
            </a:r>
          </a:p>
        </p:txBody>
      </p:sp>
      <p:sp>
        <p:nvSpPr>
          <p:cNvPr id="3" name="Content Placeholder 2">
            <a:extLst>
              <a:ext uri="{FF2B5EF4-FFF2-40B4-BE49-F238E27FC236}">
                <a16:creationId xmlns:a16="http://schemas.microsoft.com/office/drawing/2014/main" id="{01F4904A-E8B9-4F86-B1C8-8EFEE3AACF16}"/>
              </a:ext>
            </a:extLst>
          </p:cNvPr>
          <p:cNvSpPr>
            <a:spLocks noGrp="1"/>
          </p:cNvSpPr>
          <p:nvPr>
            <p:ph idx="1"/>
          </p:nvPr>
        </p:nvSpPr>
        <p:spPr/>
        <p:txBody>
          <a:bodyPr>
            <a:normAutofit fontScale="85000" lnSpcReduction="10000"/>
          </a:bodyPr>
          <a:lstStyle/>
          <a:p>
            <a:r>
              <a:rPr lang="en-US"/>
              <a:t>/cmd folder</a:t>
            </a:r>
          </a:p>
          <a:p>
            <a:pPr lvl="1"/>
            <a:r>
              <a:rPr lang="en-US"/>
              <a:t>Contains main application files, with directory matching name of the binary.</a:t>
            </a:r>
          </a:p>
          <a:p>
            <a:pPr lvl="1"/>
            <a:r>
              <a:rPr lang="en-US"/>
              <a:t>E.g. /cmd/simple-command/simple-command.go</a:t>
            </a:r>
          </a:p>
          <a:p>
            <a:r>
              <a:rPr lang="en-US"/>
              <a:t>/internal folder</a:t>
            </a:r>
          </a:p>
          <a:p>
            <a:pPr lvl="1"/>
            <a:r>
              <a:rPr lang="en-US"/>
              <a:t>Only accessible to parent root directory.</a:t>
            </a:r>
          </a:p>
          <a:p>
            <a:pPr lvl="1"/>
            <a:r>
              <a:rPr lang="en-US"/>
              <a:t>Additional to existing lowercase and uppercase function visibility rules.</a:t>
            </a:r>
          </a:p>
          <a:p>
            <a:pPr lvl="1"/>
            <a:r>
              <a:rPr lang="en-US"/>
              <a:t>Introduced since Go 1.4, </a:t>
            </a:r>
            <a:r>
              <a:rPr lang="en-US">
                <a:hlinkClick r:id="rId2"/>
              </a:rPr>
              <a:t>https://golang.org/doc/go1.4##internalpackages</a:t>
            </a:r>
            <a:endParaRPr lang="en-US"/>
          </a:p>
          <a:p>
            <a:r>
              <a:rPr lang="en-US"/>
              <a:t>/pkg folder</a:t>
            </a:r>
          </a:p>
          <a:p>
            <a:pPr lvl="1"/>
            <a:r>
              <a:rPr lang="en-US"/>
              <a:t>Public library files used by application or external applications</a:t>
            </a:r>
          </a:p>
          <a:p>
            <a:endParaRPr lang="en-US"/>
          </a:p>
        </p:txBody>
      </p:sp>
      <p:sp>
        <p:nvSpPr>
          <p:cNvPr id="4" name="Footer Placeholder 3">
            <a:extLst>
              <a:ext uri="{FF2B5EF4-FFF2-40B4-BE49-F238E27FC236}">
                <a16:creationId xmlns:a16="http://schemas.microsoft.com/office/drawing/2014/main" id="{466F617B-B3CC-4194-BD76-9224701790F2}"/>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612717AC-26B5-4AD6-AF74-DC92EFD168EA}"/>
              </a:ext>
            </a:extLst>
          </p:cNvPr>
          <p:cNvSpPr>
            <a:spLocks noGrp="1"/>
          </p:cNvSpPr>
          <p:nvPr>
            <p:ph type="sldNum" sz="quarter" idx="12"/>
          </p:nvPr>
        </p:nvSpPr>
        <p:spPr/>
        <p:txBody>
          <a:bodyPr/>
          <a:lstStyle/>
          <a:p>
            <a:fld id="{B2DC25EE-239B-4C5F-AAD1-255A7D5F1EE2}" type="slidenum">
              <a:rPr lang="en-US" smtClean="0"/>
              <a:t>53</a:t>
            </a:fld>
            <a:endParaRPr lang="en-US"/>
          </a:p>
        </p:txBody>
      </p:sp>
    </p:spTree>
    <p:extLst>
      <p:ext uri="{BB962C8B-B14F-4D97-AF65-F5344CB8AC3E}">
        <p14:creationId xmlns:p14="http://schemas.microsoft.com/office/powerpoint/2010/main" val="546804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7247-5F52-47AF-91ED-14920E6A8770}"/>
              </a:ext>
            </a:extLst>
          </p:cNvPr>
          <p:cNvSpPr>
            <a:spLocks noGrp="1"/>
          </p:cNvSpPr>
          <p:nvPr>
            <p:ph type="title"/>
          </p:nvPr>
        </p:nvSpPr>
        <p:spPr/>
        <p:txBody>
          <a:bodyPr/>
          <a:lstStyle/>
          <a:p>
            <a:r>
              <a:rPr lang="en-US"/>
              <a:t>Go Documentation</a:t>
            </a:r>
          </a:p>
        </p:txBody>
      </p:sp>
      <p:sp>
        <p:nvSpPr>
          <p:cNvPr id="3" name="Content Placeholder 2">
            <a:extLst>
              <a:ext uri="{FF2B5EF4-FFF2-40B4-BE49-F238E27FC236}">
                <a16:creationId xmlns:a16="http://schemas.microsoft.com/office/drawing/2014/main" id="{A0B7A5E2-1BE0-4271-81FF-1D4305FDDA47}"/>
              </a:ext>
            </a:extLst>
          </p:cNvPr>
          <p:cNvSpPr>
            <a:spLocks noGrp="1"/>
          </p:cNvSpPr>
          <p:nvPr>
            <p:ph idx="1"/>
          </p:nvPr>
        </p:nvSpPr>
        <p:spPr/>
        <p:txBody>
          <a:bodyPr>
            <a:normAutofit fontScale="77500" lnSpcReduction="20000"/>
          </a:bodyPr>
          <a:lstStyle/>
          <a:p>
            <a:r>
              <a:rPr lang="en-SG"/>
              <a:t>Go style encourages good documentation of package APIs.</a:t>
            </a:r>
          </a:p>
          <a:p>
            <a:endParaRPr lang="en-SG"/>
          </a:p>
          <a:p>
            <a:r>
              <a:rPr lang="en-SG"/>
              <a:t>Each declaration of an exported package member and the package declaration itself should precede with a comment explaining its purpose and usage.</a:t>
            </a:r>
          </a:p>
          <a:p>
            <a:endParaRPr lang="en-SG"/>
          </a:p>
          <a:p>
            <a:r>
              <a:rPr lang="en-SG" i="1">
                <a:solidFill>
                  <a:srgbClr val="148FAC"/>
                </a:solidFill>
              </a:rPr>
              <a:t>Go doc comments </a:t>
            </a:r>
            <a:r>
              <a:rPr lang="en-SG"/>
              <a:t>are always complete sentences. First sentence is usually a summary that starts with the name being declared. Function parameters and other identifiers are mentioned without quotation or markup.</a:t>
            </a:r>
          </a:p>
          <a:p>
            <a:endParaRPr lang="en-SG"/>
          </a:p>
          <a:p>
            <a:endParaRPr lang="en-US"/>
          </a:p>
        </p:txBody>
      </p:sp>
      <p:sp>
        <p:nvSpPr>
          <p:cNvPr id="4" name="Footer Placeholder 3">
            <a:extLst>
              <a:ext uri="{FF2B5EF4-FFF2-40B4-BE49-F238E27FC236}">
                <a16:creationId xmlns:a16="http://schemas.microsoft.com/office/drawing/2014/main" id="{A59F58DB-4F8B-4AB4-A10C-9238ECFA357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32CEDD62-C338-4EF3-BBDE-4759BEF7CA73}"/>
              </a:ext>
            </a:extLst>
          </p:cNvPr>
          <p:cNvSpPr>
            <a:spLocks noGrp="1"/>
          </p:cNvSpPr>
          <p:nvPr>
            <p:ph type="sldNum" sz="quarter" idx="12"/>
          </p:nvPr>
        </p:nvSpPr>
        <p:spPr/>
        <p:txBody>
          <a:bodyPr/>
          <a:lstStyle/>
          <a:p>
            <a:fld id="{B2DC25EE-239B-4C5F-AAD1-255A7D5F1EE2}" type="slidenum">
              <a:rPr lang="en-US" smtClean="0"/>
              <a:t>54</a:t>
            </a:fld>
            <a:endParaRPr lang="en-US"/>
          </a:p>
        </p:txBody>
      </p:sp>
    </p:spTree>
    <p:extLst>
      <p:ext uri="{BB962C8B-B14F-4D97-AF65-F5344CB8AC3E}">
        <p14:creationId xmlns:p14="http://schemas.microsoft.com/office/powerpoint/2010/main" val="394089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BFB4-C2DA-4419-812D-AC0E74EBFD13}"/>
              </a:ext>
            </a:extLst>
          </p:cNvPr>
          <p:cNvSpPr>
            <a:spLocks noGrp="1"/>
          </p:cNvSpPr>
          <p:nvPr>
            <p:ph type="title"/>
          </p:nvPr>
        </p:nvSpPr>
        <p:spPr/>
        <p:txBody>
          <a:bodyPr/>
          <a:lstStyle/>
          <a:p>
            <a:r>
              <a:rPr lang="en"/>
              <a:t>Go Documentation</a:t>
            </a:r>
            <a:endParaRPr lang="en-US"/>
          </a:p>
        </p:txBody>
      </p:sp>
      <p:sp>
        <p:nvSpPr>
          <p:cNvPr id="3" name="Content Placeholder 2">
            <a:extLst>
              <a:ext uri="{FF2B5EF4-FFF2-40B4-BE49-F238E27FC236}">
                <a16:creationId xmlns:a16="http://schemas.microsoft.com/office/drawing/2014/main" id="{E6D811C7-D6A4-4EE9-BC03-0A91EDC77830}"/>
              </a:ext>
            </a:extLst>
          </p:cNvPr>
          <p:cNvSpPr>
            <a:spLocks noGrp="1"/>
          </p:cNvSpPr>
          <p:nvPr>
            <p:ph idx="1"/>
          </p:nvPr>
        </p:nvSpPr>
        <p:spPr/>
        <p:txBody>
          <a:bodyPr/>
          <a:lstStyle/>
          <a:p>
            <a:r>
              <a:rPr lang="en-SG"/>
              <a:t>Let us take a look at the fmt package as an example.</a:t>
            </a:r>
          </a:p>
          <a:p>
            <a:endParaRPr lang="en-US"/>
          </a:p>
        </p:txBody>
      </p:sp>
      <p:sp>
        <p:nvSpPr>
          <p:cNvPr id="4" name="Footer Placeholder 3">
            <a:extLst>
              <a:ext uri="{FF2B5EF4-FFF2-40B4-BE49-F238E27FC236}">
                <a16:creationId xmlns:a16="http://schemas.microsoft.com/office/drawing/2014/main" id="{2330C2B7-AC31-4530-B6AC-E380D59ABF1F}"/>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FD4B4DF3-1D64-441F-8868-C572068645E7}"/>
              </a:ext>
            </a:extLst>
          </p:cNvPr>
          <p:cNvSpPr>
            <a:spLocks noGrp="1"/>
          </p:cNvSpPr>
          <p:nvPr>
            <p:ph type="sldNum" sz="quarter" idx="12"/>
          </p:nvPr>
        </p:nvSpPr>
        <p:spPr/>
        <p:txBody>
          <a:bodyPr/>
          <a:lstStyle/>
          <a:p>
            <a:fld id="{B2DC25EE-239B-4C5F-AAD1-255A7D5F1EE2}" type="slidenum">
              <a:rPr lang="en-US" smtClean="0"/>
              <a:t>55</a:t>
            </a:fld>
            <a:endParaRPr lang="en-US"/>
          </a:p>
        </p:txBody>
      </p:sp>
      <p:pic>
        <p:nvPicPr>
          <p:cNvPr id="6" name="Picture 5">
            <a:extLst>
              <a:ext uri="{FF2B5EF4-FFF2-40B4-BE49-F238E27FC236}">
                <a16:creationId xmlns:a16="http://schemas.microsoft.com/office/drawing/2014/main" id="{45FC07E8-609D-48ED-8598-F7C0A01F8ACA}"/>
              </a:ext>
            </a:extLst>
          </p:cNvPr>
          <p:cNvPicPr>
            <a:picLocks noChangeAspect="1"/>
          </p:cNvPicPr>
          <p:nvPr/>
        </p:nvPicPr>
        <p:blipFill>
          <a:blip r:embed="rId2"/>
          <a:stretch>
            <a:fillRect/>
          </a:stretch>
        </p:blipFill>
        <p:spPr>
          <a:xfrm>
            <a:off x="4082823" y="3143996"/>
            <a:ext cx="4070577" cy="3577479"/>
          </a:xfrm>
          <a:prstGeom prst="rect">
            <a:avLst/>
          </a:prstGeom>
        </p:spPr>
      </p:pic>
    </p:spTree>
    <p:extLst>
      <p:ext uri="{BB962C8B-B14F-4D97-AF65-F5344CB8AC3E}">
        <p14:creationId xmlns:p14="http://schemas.microsoft.com/office/powerpoint/2010/main" val="3303131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01B7-B274-42E8-9296-0FCCC3813A82}"/>
              </a:ext>
            </a:extLst>
          </p:cNvPr>
          <p:cNvSpPr>
            <a:spLocks noGrp="1"/>
          </p:cNvSpPr>
          <p:nvPr>
            <p:ph type="title"/>
          </p:nvPr>
        </p:nvSpPr>
        <p:spPr/>
        <p:txBody>
          <a:bodyPr/>
          <a:lstStyle/>
          <a:p>
            <a:r>
              <a:rPr lang="en-US"/>
              <a:t>Go Documentation</a:t>
            </a:r>
          </a:p>
        </p:txBody>
      </p:sp>
      <p:sp>
        <p:nvSpPr>
          <p:cNvPr id="3" name="Content Placeholder 2">
            <a:extLst>
              <a:ext uri="{FF2B5EF4-FFF2-40B4-BE49-F238E27FC236}">
                <a16:creationId xmlns:a16="http://schemas.microsoft.com/office/drawing/2014/main" id="{B2F5C0A9-4B75-45C2-8FC4-73DA02328373}"/>
              </a:ext>
            </a:extLst>
          </p:cNvPr>
          <p:cNvSpPr>
            <a:spLocks noGrp="1"/>
          </p:cNvSpPr>
          <p:nvPr>
            <p:ph idx="1"/>
          </p:nvPr>
        </p:nvSpPr>
        <p:spPr/>
        <p:txBody>
          <a:bodyPr>
            <a:normAutofit fontScale="55000" lnSpcReduction="20000"/>
          </a:bodyPr>
          <a:lstStyle/>
          <a:p>
            <a:r>
              <a:rPr lang="en-SG"/>
              <a:t>doc comment for package:</a:t>
            </a:r>
          </a:p>
          <a:p>
            <a:pPr marL="900113" indent="-450850"/>
            <a:r>
              <a:rPr lang="en-SG"/>
              <a:t>Comment immediately preceding a package declaration is considered as doc comment for the package as a whole.</a:t>
            </a:r>
          </a:p>
          <a:p>
            <a:pPr marL="900113" indent="-450850"/>
            <a:r>
              <a:rPr lang="en-SG"/>
              <a:t>This comment must only be one, though it may appear in any file in the package.</a:t>
            </a:r>
          </a:p>
          <a:p>
            <a:pPr marL="900113" indent="-450850"/>
            <a:r>
              <a:rPr lang="en-SG"/>
              <a:t>Longer package comments may warrant a file of their own. This file is usually called </a:t>
            </a:r>
            <a:r>
              <a:rPr lang="en-SG" u="sng">
                <a:solidFill>
                  <a:srgbClr val="148FAC"/>
                </a:solidFill>
              </a:rPr>
              <a:t>doc.go </a:t>
            </a:r>
          </a:p>
          <a:p>
            <a:pPr marL="900113" indent="0">
              <a:buNone/>
            </a:pPr>
            <a:r>
              <a:rPr lang="en-SG"/>
              <a:t>e.g. src/fmt/doc.go</a:t>
            </a:r>
          </a:p>
          <a:p>
            <a:pPr marL="900113" indent="-454025"/>
            <a:r>
              <a:rPr lang="en-US"/>
              <a:t>first sentence will appear in godoc’s package list</a:t>
            </a:r>
            <a:endParaRPr lang="en-SG"/>
          </a:p>
          <a:p>
            <a:pPr marL="114300" indent="0">
              <a:buNone/>
            </a:pPr>
            <a:endParaRPr lang="en-SG"/>
          </a:p>
          <a:p>
            <a:r>
              <a:rPr lang="en-SG"/>
              <a:t>doc comment for function e.g. fmt.Fprintf:</a:t>
            </a:r>
          </a:p>
          <a:p>
            <a:pPr marL="114300" indent="0">
              <a:buNone/>
            </a:pPr>
            <a:r>
              <a:rPr lang="en-SG" sz="1600">
                <a:latin typeface="Consolas" panose="020B0609020204030204" pitchFamily="49" charset="0"/>
              </a:rPr>
              <a:t>//Fprintf formats according to a format specifier and writes to w. </a:t>
            </a:r>
          </a:p>
          <a:p>
            <a:pPr marL="114300" indent="0">
              <a:buNone/>
            </a:pPr>
            <a:r>
              <a:rPr lang="en-SG" sz="1600">
                <a:latin typeface="Consolas" panose="020B0609020204030204" pitchFamily="49" charset="0"/>
              </a:rPr>
              <a:t>//It returns the number of types written and any write error encountered.</a:t>
            </a:r>
          </a:p>
          <a:p>
            <a:pPr marL="114300" indent="0">
              <a:buNone/>
            </a:pPr>
            <a:r>
              <a:rPr lang="en-SG" sz="1600">
                <a:latin typeface="Consolas" panose="020B0609020204030204" pitchFamily="49" charset="0"/>
              </a:rPr>
              <a:t>Func Fprintf(w io.Writer, format string, a …interface{}) (int, error)</a:t>
            </a:r>
          </a:p>
          <a:p>
            <a:pPr marL="114300" indent="0">
              <a:buNone/>
            </a:pPr>
            <a:endParaRPr lang="en-SG" sz="2000"/>
          </a:p>
          <a:p>
            <a:endParaRPr lang="en-US"/>
          </a:p>
        </p:txBody>
      </p:sp>
      <p:sp>
        <p:nvSpPr>
          <p:cNvPr id="4" name="Footer Placeholder 3">
            <a:extLst>
              <a:ext uri="{FF2B5EF4-FFF2-40B4-BE49-F238E27FC236}">
                <a16:creationId xmlns:a16="http://schemas.microsoft.com/office/drawing/2014/main" id="{A9900830-C50D-4FA1-94C0-705D7C353F6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C1D080FF-F413-4E03-92A8-5828457F41EC}"/>
              </a:ext>
            </a:extLst>
          </p:cNvPr>
          <p:cNvSpPr>
            <a:spLocks noGrp="1"/>
          </p:cNvSpPr>
          <p:nvPr>
            <p:ph type="sldNum" sz="quarter" idx="12"/>
          </p:nvPr>
        </p:nvSpPr>
        <p:spPr/>
        <p:txBody>
          <a:bodyPr/>
          <a:lstStyle/>
          <a:p>
            <a:fld id="{B2DC25EE-239B-4C5F-AAD1-255A7D5F1EE2}" type="slidenum">
              <a:rPr lang="en-US" smtClean="0"/>
              <a:t>56</a:t>
            </a:fld>
            <a:endParaRPr lang="en-US"/>
          </a:p>
        </p:txBody>
      </p:sp>
    </p:spTree>
    <p:extLst>
      <p:ext uri="{BB962C8B-B14F-4D97-AF65-F5344CB8AC3E}">
        <p14:creationId xmlns:p14="http://schemas.microsoft.com/office/powerpoint/2010/main" val="740868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01B7-B274-42E8-9296-0FCCC3813A82}"/>
              </a:ext>
            </a:extLst>
          </p:cNvPr>
          <p:cNvSpPr>
            <a:spLocks noGrp="1"/>
          </p:cNvSpPr>
          <p:nvPr>
            <p:ph type="title"/>
          </p:nvPr>
        </p:nvSpPr>
        <p:spPr/>
        <p:txBody>
          <a:bodyPr/>
          <a:lstStyle/>
          <a:p>
            <a:r>
              <a:rPr lang="en-US"/>
              <a:t>Go Documentation</a:t>
            </a:r>
          </a:p>
        </p:txBody>
      </p:sp>
      <p:sp>
        <p:nvSpPr>
          <p:cNvPr id="3" name="Content Placeholder 2">
            <a:extLst>
              <a:ext uri="{FF2B5EF4-FFF2-40B4-BE49-F238E27FC236}">
                <a16:creationId xmlns:a16="http://schemas.microsoft.com/office/drawing/2014/main" id="{B2F5C0A9-4B75-45C2-8FC4-73DA02328373}"/>
              </a:ext>
            </a:extLst>
          </p:cNvPr>
          <p:cNvSpPr>
            <a:spLocks noGrp="1"/>
          </p:cNvSpPr>
          <p:nvPr>
            <p:ph idx="1"/>
          </p:nvPr>
        </p:nvSpPr>
        <p:spPr/>
        <p:txBody>
          <a:bodyPr>
            <a:normAutofit fontScale="85000" lnSpcReduction="10000"/>
          </a:bodyPr>
          <a:lstStyle/>
          <a:p>
            <a:r>
              <a:rPr lang="en-SG"/>
              <a:t>Good documentation need not be extensive.</a:t>
            </a:r>
          </a:p>
          <a:p>
            <a:r>
              <a:rPr lang="en-SG"/>
              <a:t>Documentation is no substitute for simplicity.</a:t>
            </a:r>
          </a:p>
          <a:p>
            <a:r>
              <a:rPr lang="en-SG">
                <a:solidFill>
                  <a:srgbClr val="148FAC"/>
                </a:solidFill>
              </a:rPr>
              <a:t>Go’s conventions favour brevity and simplicity </a:t>
            </a:r>
            <a:r>
              <a:rPr lang="en-SG"/>
              <a:t>in documentation as well, as in all other things of the programming language (since documentation requires maintenance too)</a:t>
            </a:r>
          </a:p>
          <a:p>
            <a:r>
              <a:rPr lang="en-SG"/>
              <a:t>Many declaration can be explained in one well-worded sentence.</a:t>
            </a:r>
          </a:p>
          <a:p>
            <a:r>
              <a:rPr lang="en-SG"/>
              <a:t>If </a:t>
            </a:r>
            <a:r>
              <a:rPr lang="en-SG" u="sng"/>
              <a:t>behaviour is obvious</a:t>
            </a:r>
            <a:r>
              <a:rPr lang="en-SG"/>
              <a:t>, </a:t>
            </a:r>
            <a:r>
              <a:rPr lang="en-SG" u="sng"/>
              <a:t>no comment </a:t>
            </a:r>
            <a:r>
              <a:rPr lang="en-SG"/>
              <a:t>is needed.</a:t>
            </a:r>
          </a:p>
          <a:p>
            <a:r>
              <a:rPr lang="en-SG"/>
              <a:t>You will be able to find several good examples in Go standard library.</a:t>
            </a:r>
          </a:p>
          <a:p>
            <a:endParaRPr lang="en-US"/>
          </a:p>
        </p:txBody>
      </p:sp>
      <p:sp>
        <p:nvSpPr>
          <p:cNvPr id="4" name="Footer Placeholder 3">
            <a:extLst>
              <a:ext uri="{FF2B5EF4-FFF2-40B4-BE49-F238E27FC236}">
                <a16:creationId xmlns:a16="http://schemas.microsoft.com/office/drawing/2014/main" id="{A9900830-C50D-4FA1-94C0-705D7C353F6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C1D080FF-F413-4E03-92A8-5828457F41EC}"/>
              </a:ext>
            </a:extLst>
          </p:cNvPr>
          <p:cNvSpPr>
            <a:spLocks noGrp="1"/>
          </p:cNvSpPr>
          <p:nvPr>
            <p:ph type="sldNum" sz="quarter" idx="12"/>
          </p:nvPr>
        </p:nvSpPr>
        <p:spPr/>
        <p:txBody>
          <a:bodyPr/>
          <a:lstStyle/>
          <a:p>
            <a:fld id="{B2DC25EE-239B-4C5F-AAD1-255A7D5F1EE2}" type="slidenum">
              <a:rPr lang="en-US" smtClean="0"/>
              <a:t>57</a:t>
            </a:fld>
            <a:endParaRPr lang="en-US"/>
          </a:p>
        </p:txBody>
      </p:sp>
    </p:spTree>
    <p:extLst>
      <p:ext uri="{BB962C8B-B14F-4D97-AF65-F5344CB8AC3E}">
        <p14:creationId xmlns:p14="http://schemas.microsoft.com/office/powerpoint/2010/main" val="3862383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01B7-B274-42E8-9296-0FCCC3813A82}"/>
              </a:ext>
            </a:extLst>
          </p:cNvPr>
          <p:cNvSpPr>
            <a:spLocks noGrp="1"/>
          </p:cNvSpPr>
          <p:nvPr>
            <p:ph type="title"/>
          </p:nvPr>
        </p:nvSpPr>
        <p:spPr/>
        <p:txBody>
          <a:bodyPr/>
          <a:lstStyle/>
          <a:p>
            <a:r>
              <a:rPr lang="en-US"/>
              <a:t>Go Documentation</a:t>
            </a:r>
          </a:p>
        </p:txBody>
      </p:sp>
      <p:sp>
        <p:nvSpPr>
          <p:cNvPr id="3" name="Content Placeholder 2">
            <a:extLst>
              <a:ext uri="{FF2B5EF4-FFF2-40B4-BE49-F238E27FC236}">
                <a16:creationId xmlns:a16="http://schemas.microsoft.com/office/drawing/2014/main" id="{B2F5C0A9-4B75-45C2-8FC4-73DA02328373}"/>
              </a:ext>
            </a:extLst>
          </p:cNvPr>
          <p:cNvSpPr>
            <a:spLocks noGrp="1"/>
          </p:cNvSpPr>
          <p:nvPr>
            <p:ph idx="1"/>
          </p:nvPr>
        </p:nvSpPr>
        <p:spPr/>
        <p:txBody>
          <a:bodyPr>
            <a:normAutofit/>
          </a:bodyPr>
          <a:lstStyle/>
          <a:p>
            <a:r>
              <a:rPr lang="en-SG"/>
              <a:t>The </a:t>
            </a:r>
            <a:r>
              <a:rPr lang="en-SG" b="1" i="1">
                <a:solidFill>
                  <a:srgbClr val="148FAC"/>
                </a:solidFill>
              </a:rPr>
              <a:t>go doc </a:t>
            </a:r>
            <a:r>
              <a:rPr lang="en-SG"/>
              <a:t>tool prints the </a:t>
            </a:r>
            <a:r>
              <a:rPr lang="en-SG" u="sng"/>
              <a:t>declaration and doc comment </a:t>
            </a:r>
            <a:r>
              <a:rPr lang="en-SG"/>
              <a:t>of the entity specified in the command line:</a:t>
            </a:r>
          </a:p>
          <a:p>
            <a:pPr marL="804863"/>
            <a:r>
              <a:rPr lang="en-SG"/>
              <a:t>Which may be a package:</a:t>
            </a:r>
          </a:p>
          <a:p>
            <a:pPr marL="114300" indent="0">
              <a:buNone/>
            </a:pPr>
            <a:endParaRPr lang="en-SG"/>
          </a:p>
          <a:p>
            <a:pPr marL="114300" indent="0">
              <a:buNone/>
            </a:pPr>
            <a:endParaRPr lang="en-SG" sz="2000"/>
          </a:p>
          <a:p>
            <a:endParaRPr lang="en-SG" sz="2000"/>
          </a:p>
          <a:p>
            <a:endParaRPr lang="en-US"/>
          </a:p>
        </p:txBody>
      </p:sp>
      <p:sp>
        <p:nvSpPr>
          <p:cNvPr id="4" name="Footer Placeholder 3">
            <a:extLst>
              <a:ext uri="{FF2B5EF4-FFF2-40B4-BE49-F238E27FC236}">
                <a16:creationId xmlns:a16="http://schemas.microsoft.com/office/drawing/2014/main" id="{A9900830-C50D-4FA1-94C0-705D7C353F6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C1D080FF-F413-4E03-92A8-5828457F41EC}"/>
              </a:ext>
            </a:extLst>
          </p:cNvPr>
          <p:cNvSpPr>
            <a:spLocks noGrp="1"/>
          </p:cNvSpPr>
          <p:nvPr>
            <p:ph type="sldNum" sz="quarter" idx="12"/>
          </p:nvPr>
        </p:nvSpPr>
        <p:spPr/>
        <p:txBody>
          <a:bodyPr/>
          <a:lstStyle/>
          <a:p>
            <a:fld id="{B2DC25EE-239B-4C5F-AAD1-255A7D5F1EE2}" type="slidenum">
              <a:rPr lang="en-US" smtClean="0"/>
              <a:t>58</a:t>
            </a:fld>
            <a:endParaRPr lang="en-US"/>
          </a:p>
        </p:txBody>
      </p:sp>
      <p:pic>
        <p:nvPicPr>
          <p:cNvPr id="6" name="Picture 5">
            <a:extLst>
              <a:ext uri="{FF2B5EF4-FFF2-40B4-BE49-F238E27FC236}">
                <a16:creationId xmlns:a16="http://schemas.microsoft.com/office/drawing/2014/main" id="{F1145048-427C-4F3B-A9B6-98D8C49216B5}"/>
              </a:ext>
            </a:extLst>
          </p:cNvPr>
          <p:cNvPicPr>
            <a:picLocks noChangeAspect="1"/>
          </p:cNvPicPr>
          <p:nvPr/>
        </p:nvPicPr>
        <p:blipFill rotWithShape="1">
          <a:blip r:embed="rId2"/>
          <a:srcRect r="-2657" b="31641"/>
          <a:stretch/>
        </p:blipFill>
        <p:spPr>
          <a:xfrm>
            <a:off x="6657181" y="3429000"/>
            <a:ext cx="4523694" cy="2960914"/>
          </a:xfrm>
          <a:prstGeom prst="rect">
            <a:avLst/>
          </a:prstGeom>
        </p:spPr>
      </p:pic>
    </p:spTree>
    <p:extLst>
      <p:ext uri="{BB962C8B-B14F-4D97-AF65-F5344CB8AC3E}">
        <p14:creationId xmlns:p14="http://schemas.microsoft.com/office/powerpoint/2010/main" val="1796258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01B7-B274-42E8-9296-0FCCC3813A82}"/>
              </a:ext>
            </a:extLst>
          </p:cNvPr>
          <p:cNvSpPr>
            <a:spLocks noGrp="1"/>
          </p:cNvSpPr>
          <p:nvPr>
            <p:ph type="title"/>
          </p:nvPr>
        </p:nvSpPr>
        <p:spPr/>
        <p:txBody>
          <a:bodyPr/>
          <a:lstStyle/>
          <a:p>
            <a:r>
              <a:rPr lang="en-US"/>
              <a:t>Go Documentation</a:t>
            </a:r>
          </a:p>
        </p:txBody>
      </p:sp>
      <p:sp>
        <p:nvSpPr>
          <p:cNvPr id="4" name="Footer Placeholder 3">
            <a:extLst>
              <a:ext uri="{FF2B5EF4-FFF2-40B4-BE49-F238E27FC236}">
                <a16:creationId xmlns:a16="http://schemas.microsoft.com/office/drawing/2014/main" id="{A9900830-C50D-4FA1-94C0-705D7C353F6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C1D080FF-F413-4E03-92A8-5828457F41EC}"/>
              </a:ext>
            </a:extLst>
          </p:cNvPr>
          <p:cNvSpPr>
            <a:spLocks noGrp="1"/>
          </p:cNvSpPr>
          <p:nvPr>
            <p:ph type="sldNum" sz="quarter" idx="12"/>
          </p:nvPr>
        </p:nvSpPr>
        <p:spPr/>
        <p:txBody>
          <a:bodyPr/>
          <a:lstStyle/>
          <a:p>
            <a:fld id="{B2DC25EE-239B-4C5F-AAD1-255A7D5F1EE2}" type="slidenum">
              <a:rPr lang="en-US" smtClean="0"/>
              <a:t>59</a:t>
            </a:fld>
            <a:endParaRPr lang="en-US"/>
          </a:p>
        </p:txBody>
      </p:sp>
      <p:pic>
        <p:nvPicPr>
          <p:cNvPr id="9" name="Picture 8">
            <a:extLst>
              <a:ext uri="{FF2B5EF4-FFF2-40B4-BE49-F238E27FC236}">
                <a16:creationId xmlns:a16="http://schemas.microsoft.com/office/drawing/2014/main" id="{1FF5DE1D-6E0B-4B68-B3BF-FD2B7A8D3EB8}"/>
              </a:ext>
            </a:extLst>
          </p:cNvPr>
          <p:cNvPicPr>
            <a:picLocks noChangeAspect="1"/>
          </p:cNvPicPr>
          <p:nvPr/>
        </p:nvPicPr>
        <p:blipFill>
          <a:blip r:embed="rId2"/>
          <a:stretch>
            <a:fillRect/>
          </a:stretch>
        </p:blipFill>
        <p:spPr>
          <a:xfrm>
            <a:off x="1267968" y="2264875"/>
            <a:ext cx="4353879" cy="3936300"/>
          </a:xfrm>
          <a:prstGeom prst="rect">
            <a:avLst/>
          </a:prstGeom>
        </p:spPr>
      </p:pic>
      <p:pic>
        <p:nvPicPr>
          <p:cNvPr id="10" name="Picture 9">
            <a:extLst>
              <a:ext uri="{FF2B5EF4-FFF2-40B4-BE49-F238E27FC236}">
                <a16:creationId xmlns:a16="http://schemas.microsoft.com/office/drawing/2014/main" id="{96437923-FEE8-4B8C-884E-62D8A19078B7}"/>
              </a:ext>
            </a:extLst>
          </p:cNvPr>
          <p:cNvPicPr>
            <a:picLocks noChangeAspect="1"/>
          </p:cNvPicPr>
          <p:nvPr/>
        </p:nvPicPr>
        <p:blipFill>
          <a:blip r:embed="rId3"/>
          <a:stretch>
            <a:fillRect/>
          </a:stretch>
        </p:blipFill>
        <p:spPr>
          <a:xfrm>
            <a:off x="6362493" y="2264875"/>
            <a:ext cx="4353878" cy="3909953"/>
          </a:xfrm>
          <a:prstGeom prst="rect">
            <a:avLst/>
          </a:prstGeom>
        </p:spPr>
      </p:pic>
    </p:spTree>
    <p:extLst>
      <p:ext uri="{BB962C8B-B14F-4D97-AF65-F5344CB8AC3E}">
        <p14:creationId xmlns:p14="http://schemas.microsoft.com/office/powerpoint/2010/main" val="359199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242B-5E22-BA7B-7CC8-FF5F29CE45F5}"/>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9DB33772-C6EA-1F86-16E7-CD2038802B58}"/>
              </a:ext>
            </a:extLst>
          </p:cNvPr>
          <p:cNvSpPr>
            <a:spLocks noGrp="1"/>
          </p:cNvSpPr>
          <p:nvPr>
            <p:ph idx="1"/>
          </p:nvPr>
        </p:nvSpPr>
        <p:spPr>
          <a:xfrm>
            <a:off x="1115568" y="2478024"/>
            <a:ext cx="5299746" cy="3694176"/>
          </a:xfrm>
        </p:spPr>
        <p:txBody>
          <a:bodyPr/>
          <a:lstStyle/>
          <a:p>
            <a:pPr rtl="0" fontAlgn="base">
              <a:spcBef>
                <a:spcPts val="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Simple function call and return</a:t>
            </a:r>
          </a:p>
          <a:p>
            <a:pPr rtl="0" fontAlgn="base">
              <a:spcBef>
                <a:spcPts val="850"/>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t>
            </a:r>
            <a:r>
              <a:rPr lang="en-SG" sz="1800" b="0" i="0" u="none" strike="noStrike" dirty="0" err="1">
                <a:solidFill>
                  <a:srgbClr val="000000"/>
                </a:solidFill>
                <a:effectLst/>
                <a:latin typeface="Arial" panose="020B0604020202020204" pitchFamily="34" charset="0"/>
              </a:rPr>
              <a:t>func</a:t>
            </a:r>
            <a:r>
              <a:rPr lang="en-SG" sz="1800" b="0" i="0" u="none" strike="noStrike" dirty="0">
                <a:solidFill>
                  <a:srgbClr val="000000"/>
                </a:solidFill>
                <a:effectLst/>
                <a:latin typeface="Arial" panose="020B0604020202020204" pitchFamily="34" charset="0"/>
              </a:rPr>
              <a:t> sum” before or after “</a:t>
            </a:r>
            <a:r>
              <a:rPr lang="en-SG" sz="1800" b="0" i="0" u="none" strike="noStrike" dirty="0" err="1">
                <a:solidFill>
                  <a:srgbClr val="000000"/>
                </a:solidFill>
                <a:effectLst/>
                <a:latin typeface="Arial" panose="020B0604020202020204" pitchFamily="34" charset="0"/>
              </a:rPr>
              <a:t>func</a:t>
            </a:r>
            <a:r>
              <a:rPr lang="en-SG" sz="1800" b="0" i="0" u="none" strike="noStrike" dirty="0">
                <a:solidFill>
                  <a:srgbClr val="000000"/>
                </a:solidFill>
                <a:effectLst/>
                <a:latin typeface="Arial" panose="020B0604020202020204" pitchFamily="34" charset="0"/>
              </a:rPr>
              <a:t> main” has no difference.</a:t>
            </a:r>
          </a:p>
          <a:p>
            <a:endParaRPr lang="en-US" dirty="0"/>
          </a:p>
        </p:txBody>
      </p:sp>
      <p:sp>
        <p:nvSpPr>
          <p:cNvPr id="4" name="Footer Placeholder 3">
            <a:extLst>
              <a:ext uri="{FF2B5EF4-FFF2-40B4-BE49-F238E27FC236}">
                <a16:creationId xmlns:a16="http://schemas.microsoft.com/office/drawing/2014/main" id="{29BBC59A-9B42-3497-B305-D2F0AABCEECA}"/>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4020B25A-F12C-9F19-6A29-155D4A8D69B1}"/>
              </a:ext>
            </a:extLst>
          </p:cNvPr>
          <p:cNvSpPr>
            <a:spLocks noGrp="1"/>
          </p:cNvSpPr>
          <p:nvPr>
            <p:ph type="sldNum" sz="quarter" idx="12"/>
          </p:nvPr>
        </p:nvSpPr>
        <p:spPr/>
        <p:txBody>
          <a:bodyPr/>
          <a:lstStyle/>
          <a:p>
            <a:fld id="{B2DC25EE-239B-4C5F-AAD1-255A7D5F1EE2}" type="slidenum">
              <a:rPr lang="en-US" smtClean="0"/>
              <a:t>6</a:t>
            </a:fld>
            <a:endParaRPr lang="en-US"/>
          </a:p>
        </p:txBody>
      </p:sp>
      <p:sp>
        <p:nvSpPr>
          <p:cNvPr id="7" name="TextBox 6">
            <a:extLst>
              <a:ext uri="{FF2B5EF4-FFF2-40B4-BE49-F238E27FC236}">
                <a16:creationId xmlns:a16="http://schemas.microsoft.com/office/drawing/2014/main" id="{15FCFCDB-A947-5475-7B30-D09C66BA08BF}"/>
              </a:ext>
            </a:extLst>
          </p:cNvPr>
          <p:cNvSpPr txBox="1"/>
          <p:nvPr/>
        </p:nvSpPr>
        <p:spPr>
          <a:xfrm>
            <a:off x="6896316" y="2293957"/>
            <a:ext cx="4773170" cy="3970318"/>
          </a:xfrm>
          <a:prstGeom prst="rect">
            <a:avLst/>
          </a:prstGeom>
          <a:solidFill>
            <a:schemeClr val="bg1"/>
          </a:solidFill>
          <a:ln>
            <a:solidFill>
              <a:schemeClr val="accent1"/>
            </a:solidFill>
          </a:ln>
        </p:spPr>
        <p:txBody>
          <a:bodyPr wrap="square">
            <a:spAutoFit/>
          </a:bodyPr>
          <a:lstStyle/>
          <a:p>
            <a:pPr rtl="0">
              <a:spcBef>
                <a:spcPts val="0"/>
              </a:spcBef>
              <a:spcAft>
                <a:spcPts val="0"/>
              </a:spcAft>
            </a:pP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main ( ) {</a:t>
            </a:r>
            <a:endParaRPr lang="en-SG" b="0" dirty="0">
              <a:effectLst/>
            </a:endParaRPr>
          </a:p>
          <a:p>
            <a:pPr indent="457200" rtl="0">
              <a:spcBef>
                <a:spcPts val="0"/>
              </a:spcBef>
              <a:spcAft>
                <a:spcPts val="0"/>
              </a:spcAft>
            </a:pPr>
            <a:r>
              <a:rPr lang="en-SG" sz="1800" b="0" i="1" u="none" strike="noStrike" dirty="0">
                <a:solidFill>
                  <a:srgbClr val="000000"/>
                </a:solidFill>
                <a:effectLst/>
                <a:latin typeface="Arial" panose="020B0604020202020204" pitchFamily="34" charset="0"/>
              </a:rPr>
              <a:t>result := sum ( 10 , 5 )</a:t>
            </a:r>
            <a:endParaRPr lang="en-SG" b="0" dirty="0">
              <a:effectLst/>
            </a:endParaRPr>
          </a:p>
          <a:p>
            <a:pPr indent="457200" rtl="0">
              <a:spcBef>
                <a:spcPts val="0"/>
              </a:spcBef>
              <a:spcAft>
                <a:spcPts val="0"/>
              </a:spcAft>
            </a:pPr>
            <a:r>
              <a:rPr lang="en-SG" sz="1800" b="0" i="1" u="none" strike="noStrike" dirty="0" err="1">
                <a:solidFill>
                  <a:srgbClr val="000000"/>
                </a:solidFill>
                <a:effectLst/>
                <a:latin typeface="Arial" panose="020B0604020202020204" pitchFamily="34" charset="0"/>
              </a:rPr>
              <a:t>fmt.Println</a:t>
            </a:r>
            <a:r>
              <a:rPr lang="en-SG" sz="1800" b="0" i="1" u="none" strike="noStrike" dirty="0">
                <a:solidFill>
                  <a:srgbClr val="000000"/>
                </a:solidFill>
                <a:effectLst/>
                <a:latin typeface="Arial" panose="020B0604020202020204" pitchFamily="34" charset="0"/>
              </a:rPr>
              <a:t> ( result )</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a:t>
            </a:r>
            <a:endParaRPr lang="en-SG" b="0" dirty="0">
              <a:effectLst/>
            </a:endParaRPr>
          </a:p>
          <a:p>
            <a:pPr rtl="0">
              <a:spcBef>
                <a:spcPts val="0"/>
              </a:spcBef>
              <a:spcAft>
                <a:spcPts val="0"/>
              </a:spcAft>
            </a:pPr>
            <a:br>
              <a:rPr lang="en-SG" b="0" dirty="0">
                <a:effectLst/>
              </a:rPr>
            </a:br>
            <a:r>
              <a:rPr lang="en-SG" sz="1800" b="0" i="1" u="none" strike="noStrike" dirty="0" err="1">
                <a:solidFill>
                  <a:srgbClr val="000000"/>
                </a:solidFill>
                <a:effectLst/>
                <a:latin typeface="Arial" panose="020B0604020202020204" pitchFamily="34" charset="0"/>
              </a:rPr>
              <a:t>func</a:t>
            </a:r>
            <a:r>
              <a:rPr lang="en-SG" sz="1800" b="0" i="1" u="none" strike="noStrike" dirty="0">
                <a:solidFill>
                  <a:srgbClr val="000000"/>
                </a:solidFill>
                <a:effectLst/>
                <a:latin typeface="Arial" panose="020B0604020202020204" pitchFamily="34" charset="0"/>
              </a:rPr>
              <a:t> sum ( number1, number2 int) int{</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        result = number1 + number2</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        return result</a:t>
            </a:r>
            <a:endParaRPr lang="en-SG" b="0" dirty="0">
              <a:effectLst/>
            </a:endParaRPr>
          </a:p>
          <a:p>
            <a:pPr rtl="0">
              <a:spcBef>
                <a:spcPts val="0"/>
              </a:spcBef>
              <a:spcAft>
                <a:spcPts val="0"/>
              </a:spcAft>
            </a:pPr>
            <a:r>
              <a:rPr lang="en-SG" sz="1800" b="0" i="1" u="none" strike="noStrike" dirty="0">
                <a:solidFill>
                  <a:srgbClr val="000000"/>
                </a:solidFill>
                <a:effectLst/>
                <a:latin typeface="Arial" panose="020B0604020202020204" pitchFamily="34" charset="0"/>
              </a:rPr>
              <a:t>}</a:t>
            </a:r>
            <a:endParaRPr lang="en-SG" b="0" dirty="0">
              <a:effectLst/>
            </a:endParaRPr>
          </a:p>
          <a:p>
            <a:pPr rtl="0">
              <a:spcBef>
                <a:spcPts val="0"/>
              </a:spcBef>
              <a:spcAft>
                <a:spcPts val="0"/>
              </a:spcAft>
            </a:pPr>
            <a:br>
              <a:rPr lang="en-SG" b="0" dirty="0">
                <a:effectLst/>
              </a:rPr>
            </a:br>
            <a:br>
              <a:rPr lang="en-SG" b="0" dirty="0">
                <a:effectLst/>
              </a:rPr>
            </a:br>
            <a:r>
              <a:rPr lang="en-SG" sz="1800" b="0" i="1" u="none" strike="noStrike" dirty="0">
                <a:solidFill>
                  <a:srgbClr val="000000"/>
                </a:solidFill>
                <a:effectLst/>
                <a:latin typeface="Arial" panose="020B0604020202020204" pitchFamily="34" charset="0"/>
              </a:rPr>
              <a:t>&gt;&gt;&gt;15</a:t>
            </a:r>
            <a:endParaRPr lang="en-SG" b="0" dirty="0">
              <a:effectLst/>
            </a:endParaRPr>
          </a:p>
          <a:p>
            <a:br>
              <a:rPr lang="en-SG" dirty="0"/>
            </a:br>
            <a:endParaRPr lang="en-US" dirty="0"/>
          </a:p>
        </p:txBody>
      </p:sp>
    </p:spTree>
    <p:extLst>
      <p:ext uri="{BB962C8B-B14F-4D97-AF65-F5344CB8AC3E}">
        <p14:creationId xmlns:p14="http://schemas.microsoft.com/office/powerpoint/2010/main" val="32794265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01B7-B274-42E8-9296-0FCCC3813A82}"/>
              </a:ext>
            </a:extLst>
          </p:cNvPr>
          <p:cNvSpPr>
            <a:spLocks noGrp="1"/>
          </p:cNvSpPr>
          <p:nvPr>
            <p:ph type="title"/>
          </p:nvPr>
        </p:nvSpPr>
        <p:spPr/>
        <p:txBody>
          <a:bodyPr/>
          <a:lstStyle/>
          <a:p>
            <a:r>
              <a:rPr lang="en-US"/>
              <a:t>Go Documentation</a:t>
            </a:r>
          </a:p>
        </p:txBody>
      </p:sp>
      <p:sp>
        <p:nvSpPr>
          <p:cNvPr id="3" name="Content Placeholder 2">
            <a:extLst>
              <a:ext uri="{FF2B5EF4-FFF2-40B4-BE49-F238E27FC236}">
                <a16:creationId xmlns:a16="http://schemas.microsoft.com/office/drawing/2014/main" id="{B2F5C0A9-4B75-45C2-8FC4-73DA02328373}"/>
              </a:ext>
            </a:extLst>
          </p:cNvPr>
          <p:cNvSpPr>
            <a:spLocks noGrp="1"/>
          </p:cNvSpPr>
          <p:nvPr>
            <p:ph idx="1"/>
          </p:nvPr>
        </p:nvSpPr>
        <p:spPr/>
        <p:txBody>
          <a:bodyPr>
            <a:normAutofit/>
          </a:bodyPr>
          <a:lstStyle/>
          <a:p>
            <a:pPr marL="804863"/>
            <a:r>
              <a:rPr lang="en-SG"/>
              <a:t>Or a package member:</a:t>
            </a:r>
          </a:p>
          <a:p>
            <a:pPr marL="804863"/>
            <a:endParaRPr lang="en-SG"/>
          </a:p>
          <a:p>
            <a:pPr marL="804863"/>
            <a:endParaRPr lang="en-SG"/>
          </a:p>
          <a:p>
            <a:pPr marL="804863"/>
            <a:r>
              <a:rPr lang="en-SG"/>
              <a:t>Or an exported method:</a:t>
            </a:r>
          </a:p>
          <a:p>
            <a:pPr marL="804863"/>
            <a:endParaRPr lang="en-SG"/>
          </a:p>
          <a:p>
            <a:endParaRPr lang="en-US"/>
          </a:p>
        </p:txBody>
      </p:sp>
      <p:sp>
        <p:nvSpPr>
          <p:cNvPr id="4" name="Footer Placeholder 3">
            <a:extLst>
              <a:ext uri="{FF2B5EF4-FFF2-40B4-BE49-F238E27FC236}">
                <a16:creationId xmlns:a16="http://schemas.microsoft.com/office/drawing/2014/main" id="{A9900830-C50D-4FA1-94C0-705D7C353F6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C1D080FF-F413-4E03-92A8-5828457F41EC}"/>
              </a:ext>
            </a:extLst>
          </p:cNvPr>
          <p:cNvSpPr>
            <a:spLocks noGrp="1"/>
          </p:cNvSpPr>
          <p:nvPr>
            <p:ph type="sldNum" sz="quarter" idx="12"/>
          </p:nvPr>
        </p:nvSpPr>
        <p:spPr/>
        <p:txBody>
          <a:bodyPr/>
          <a:lstStyle/>
          <a:p>
            <a:fld id="{B2DC25EE-239B-4C5F-AAD1-255A7D5F1EE2}" type="slidenum">
              <a:rPr lang="en-US" smtClean="0"/>
              <a:t>60</a:t>
            </a:fld>
            <a:endParaRPr lang="en-US"/>
          </a:p>
        </p:txBody>
      </p:sp>
      <p:pic>
        <p:nvPicPr>
          <p:cNvPr id="6" name="Picture 5">
            <a:extLst>
              <a:ext uri="{FF2B5EF4-FFF2-40B4-BE49-F238E27FC236}">
                <a16:creationId xmlns:a16="http://schemas.microsoft.com/office/drawing/2014/main" id="{33E90385-6A26-4E3A-843A-1826103F35FD}"/>
              </a:ext>
            </a:extLst>
          </p:cNvPr>
          <p:cNvPicPr>
            <a:picLocks noChangeAspect="1"/>
          </p:cNvPicPr>
          <p:nvPr/>
        </p:nvPicPr>
        <p:blipFill>
          <a:blip r:embed="rId2"/>
          <a:stretch>
            <a:fillRect/>
          </a:stretch>
        </p:blipFill>
        <p:spPr>
          <a:xfrm>
            <a:off x="3166835" y="3105150"/>
            <a:ext cx="4796065" cy="1128008"/>
          </a:xfrm>
          <a:prstGeom prst="rect">
            <a:avLst/>
          </a:prstGeom>
        </p:spPr>
      </p:pic>
      <p:pic>
        <p:nvPicPr>
          <p:cNvPr id="7" name="Picture 6">
            <a:extLst>
              <a:ext uri="{FF2B5EF4-FFF2-40B4-BE49-F238E27FC236}">
                <a16:creationId xmlns:a16="http://schemas.microsoft.com/office/drawing/2014/main" id="{3DD3172E-8933-4282-9E30-90AC68289F5D}"/>
              </a:ext>
            </a:extLst>
          </p:cNvPr>
          <p:cNvPicPr>
            <a:picLocks noChangeAspect="1"/>
          </p:cNvPicPr>
          <p:nvPr/>
        </p:nvPicPr>
        <p:blipFill>
          <a:blip r:embed="rId3"/>
          <a:stretch>
            <a:fillRect/>
          </a:stretch>
        </p:blipFill>
        <p:spPr>
          <a:xfrm>
            <a:off x="3166835" y="4982966"/>
            <a:ext cx="4705828" cy="827933"/>
          </a:xfrm>
          <a:prstGeom prst="rect">
            <a:avLst/>
          </a:prstGeom>
        </p:spPr>
      </p:pic>
    </p:spTree>
    <p:extLst>
      <p:ext uri="{BB962C8B-B14F-4D97-AF65-F5344CB8AC3E}">
        <p14:creationId xmlns:p14="http://schemas.microsoft.com/office/powerpoint/2010/main" val="30500015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2CB6-70CC-469F-9071-CD2B529540A7}"/>
              </a:ext>
            </a:extLst>
          </p:cNvPr>
          <p:cNvSpPr>
            <a:spLocks noGrp="1"/>
          </p:cNvSpPr>
          <p:nvPr>
            <p:ph type="title"/>
          </p:nvPr>
        </p:nvSpPr>
        <p:spPr/>
        <p:txBody>
          <a:bodyPr/>
          <a:lstStyle/>
          <a:p>
            <a:r>
              <a:rPr lang="en-US"/>
              <a:t>Go Documentation</a:t>
            </a:r>
          </a:p>
        </p:txBody>
      </p:sp>
      <p:sp>
        <p:nvSpPr>
          <p:cNvPr id="3" name="Content Placeholder 2">
            <a:extLst>
              <a:ext uri="{FF2B5EF4-FFF2-40B4-BE49-F238E27FC236}">
                <a16:creationId xmlns:a16="http://schemas.microsoft.com/office/drawing/2014/main" id="{7119327C-4471-4C4F-80A0-AA5526BF0B9F}"/>
              </a:ext>
            </a:extLst>
          </p:cNvPr>
          <p:cNvSpPr>
            <a:spLocks noGrp="1"/>
          </p:cNvSpPr>
          <p:nvPr>
            <p:ph idx="1"/>
          </p:nvPr>
        </p:nvSpPr>
        <p:spPr/>
        <p:txBody>
          <a:bodyPr/>
          <a:lstStyle/>
          <a:p>
            <a:pPr marL="804863"/>
            <a:r>
              <a:rPr lang="en-SG" sz="2400"/>
              <a:t>The tool does not need complete import paths or correct identifier case. </a:t>
            </a:r>
          </a:p>
          <a:p>
            <a:pPr marL="804863" indent="0">
              <a:buNone/>
            </a:pPr>
            <a:r>
              <a:rPr lang="en-SG" sz="2400"/>
              <a:t>e.g. This command prints doc comments of (*json.Decoder).Decode from the encoding/json package:</a:t>
            </a:r>
          </a:p>
          <a:p>
            <a:pPr marL="804863"/>
            <a:endParaRPr lang="en-SG"/>
          </a:p>
          <a:p>
            <a:pPr marL="804863"/>
            <a:endParaRPr lang="en-SG"/>
          </a:p>
          <a:p>
            <a:pPr marL="804863"/>
            <a:endParaRPr lang="en-SG"/>
          </a:p>
          <a:p>
            <a:endParaRPr lang="en-US"/>
          </a:p>
        </p:txBody>
      </p:sp>
      <p:sp>
        <p:nvSpPr>
          <p:cNvPr id="4" name="Footer Placeholder 3">
            <a:extLst>
              <a:ext uri="{FF2B5EF4-FFF2-40B4-BE49-F238E27FC236}">
                <a16:creationId xmlns:a16="http://schemas.microsoft.com/office/drawing/2014/main" id="{149F4561-CC56-4F29-9AD3-2ED3405E66B9}"/>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1EDABB7A-1E97-4F9A-9125-0D47585D1F0A}"/>
              </a:ext>
            </a:extLst>
          </p:cNvPr>
          <p:cNvSpPr>
            <a:spLocks noGrp="1"/>
          </p:cNvSpPr>
          <p:nvPr>
            <p:ph type="sldNum" sz="quarter" idx="12"/>
          </p:nvPr>
        </p:nvSpPr>
        <p:spPr/>
        <p:txBody>
          <a:bodyPr/>
          <a:lstStyle/>
          <a:p>
            <a:fld id="{B2DC25EE-239B-4C5F-AAD1-255A7D5F1EE2}" type="slidenum">
              <a:rPr lang="en-US" smtClean="0"/>
              <a:t>61</a:t>
            </a:fld>
            <a:endParaRPr lang="en-US"/>
          </a:p>
        </p:txBody>
      </p:sp>
      <p:pic>
        <p:nvPicPr>
          <p:cNvPr id="6" name="Picture 5">
            <a:extLst>
              <a:ext uri="{FF2B5EF4-FFF2-40B4-BE49-F238E27FC236}">
                <a16:creationId xmlns:a16="http://schemas.microsoft.com/office/drawing/2014/main" id="{3E958059-A2F1-4614-9602-8D117F5BCFFA}"/>
              </a:ext>
            </a:extLst>
          </p:cNvPr>
          <p:cNvPicPr>
            <a:picLocks noChangeAspect="1"/>
          </p:cNvPicPr>
          <p:nvPr/>
        </p:nvPicPr>
        <p:blipFill>
          <a:blip r:embed="rId2"/>
          <a:stretch>
            <a:fillRect/>
          </a:stretch>
        </p:blipFill>
        <p:spPr>
          <a:xfrm>
            <a:off x="2953688" y="4446116"/>
            <a:ext cx="6284624" cy="1592733"/>
          </a:xfrm>
          <a:prstGeom prst="rect">
            <a:avLst/>
          </a:prstGeom>
        </p:spPr>
      </p:pic>
    </p:spTree>
    <p:extLst>
      <p:ext uri="{BB962C8B-B14F-4D97-AF65-F5344CB8AC3E}">
        <p14:creationId xmlns:p14="http://schemas.microsoft.com/office/powerpoint/2010/main" val="8470316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F116-8112-45ED-93E5-128565A68D0A}"/>
              </a:ext>
            </a:extLst>
          </p:cNvPr>
          <p:cNvSpPr>
            <a:spLocks noGrp="1"/>
          </p:cNvSpPr>
          <p:nvPr>
            <p:ph type="title"/>
          </p:nvPr>
        </p:nvSpPr>
        <p:spPr/>
        <p:txBody>
          <a:bodyPr/>
          <a:lstStyle/>
          <a:p>
            <a:r>
              <a:rPr lang="en-US"/>
              <a:t>Go Documentation</a:t>
            </a:r>
          </a:p>
        </p:txBody>
      </p:sp>
      <p:sp>
        <p:nvSpPr>
          <p:cNvPr id="3" name="Content Placeholder 2">
            <a:extLst>
              <a:ext uri="{FF2B5EF4-FFF2-40B4-BE49-F238E27FC236}">
                <a16:creationId xmlns:a16="http://schemas.microsoft.com/office/drawing/2014/main" id="{AFADD2BA-39A2-4615-BB93-F1C7243E960C}"/>
              </a:ext>
            </a:extLst>
          </p:cNvPr>
          <p:cNvSpPr>
            <a:spLocks noGrp="1"/>
          </p:cNvSpPr>
          <p:nvPr>
            <p:ph idx="1"/>
          </p:nvPr>
        </p:nvSpPr>
        <p:spPr/>
        <p:txBody>
          <a:bodyPr>
            <a:normAutofit fontScale="62500" lnSpcReduction="20000"/>
          </a:bodyPr>
          <a:lstStyle/>
          <a:p>
            <a:pPr marL="804863"/>
            <a:r>
              <a:rPr lang="en-SG"/>
              <a:t>The second tool, confusingly named </a:t>
            </a:r>
            <a:r>
              <a:rPr lang="en-SG" b="1" i="1">
                <a:solidFill>
                  <a:srgbClr val="148FAC"/>
                </a:solidFill>
              </a:rPr>
              <a:t>godoc</a:t>
            </a:r>
            <a:r>
              <a:rPr lang="en-SG"/>
              <a:t>, serves cross-linked </a:t>
            </a:r>
            <a:r>
              <a:rPr lang="en-SG" u="sng"/>
              <a:t>HTML pages </a:t>
            </a:r>
            <a:r>
              <a:rPr lang="en-SG"/>
              <a:t>that provide same information as go doc tool and even more.</a:t>
            </a:r>
          </a:p>
          <a:p>
            <a:pPr marL="804863"/>
            <a:r>
              <a:rPr lang="en-SG"/>
              <a:t>The godoc server at </a:t>
            </a:r>
            <a:r>
              <a:rPr lang="en-SG">
                <a:hlinkClick r:id="rId2"/>
              </a:rPr>
              <a:t>https://golang.org/pkg</a:t>
            </a:r>
            <a:r>
              <a:rPr lang="en-SG"/>
              <a:t> covers the standard library. The godoc server at </a:t>
            </a:r>
            <a:r>
              <a:rPr lang="en-SG">
                <a:hlinkClick r:id="rId3"/>
              </a:rPr>
              <a:t>https://golang.org</a:t>
            </a:r>
            <a:r>
              <a:rPr lang="en-SG"/>
              <a:t> has a searchable index of thousands of open-source packages.</a:t>
            </a:r>
          </a:p>
          <a:p>
            <a:pPr marL="804863"/>
            <a:r>
              <a:rPr lang="en-SG"/>
              <a:t>You can also run an instance of godoc in your workspace if you wish to browse your own packages, via </a:t>
            </a:r>
            <a:r>
              <a:rPr lang="en-SG">
                <a:hlinkClick r:id="rId4"/>
              </a:rPr>
              <a:t>http://localhost:7001/pkg</a:t>
            </a:r>
            <a:r>
              <a:rPr lang="en-SG"/>
              <a:t> in your browser while running this command  </a:t>
            </a:r>
            <a:r>
              <a:rPr lang="en-SG">
                <a:solidFill>
                  <a:srgbClr val="148FAC"/>
                </a:solidFill>
              </a:rPr>
              <a:t>godoc –http :7001</a:t>
            </a:r>
          </a:p>
          <a:p>
            <a:pPr marL="804863"/>
            <a:r>
              <a:rPr lang="en-SG"/>
              <a:t>Need to install library godoc before the above by typing command </a:t>
            </a:r>
            <a:r>
              <a:rPr lang="en-SG">
                <a:solidFill>
                  <a:srgbClr val="148FAC"/>
                </a:solidFill>
              </a:rPr>
              <a:t>go get -u golang.org/x/tools/cmd/godoc</a:t>
            </a:r>
          </a:p>
          <a:p>
            <a:pPr marL="804863"/>
            <a:r>
              <a:rPr lang="en-SG"/>
              <a:t>Make sure that the directory that godoc is installed is added to the Path environment variable.</a:t>
            </a:r>
          </a:p>
          <a:p>
            <a:endParaRPr lang="en-US"/>
          </a:p>
        </p:txBody>
      </p:sp>
      <p:sp>
        <p:nvSpPr>
          <p:cNvPr id="4" name="Footer Placeholder 3">
            <a:extLst>
              <a:ext uri="{FF2B5EF4-FFF2-40B4-BE49-F238E27FC236}">
                <a16:creationId xmlns:a16="http://schemas.microsoft.com/office/drawing/2014/main" id="{D8909657-43A0-40AF-96EF-520DBE1A5AC1}"/>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C9ACF9E5-4DB1-491B-A792-528496F8134A}"/>
              </a:ext>
            </a:extLst>
          </p:cNvPr>
          <p:cNvSpPr>
            <a:spLocks noGrp="1"/>
          </p:cNvSpPr>
          <p:nvPr>
            <p:ph type="sldNum" sz="quarter" idx="12"/>
          </p:nvPr>
        </p:nvSpPr>
        <p:spPr/>
        <p:txBody>
          <a:bodyPr/>
          <a:lstStyle/>
          <a:p>
            <a:fld id="{B2DC25EE-239B-4C5F-AAD1-255A7D5F1EE2}" type="slidenum">
              <a:rPr lang="en-US" smtClean="0"/>
              <a:t>62</a:t>
            </a:fld>
            <a:endParaRPr lang="en-US"/>
          </a:p>
        </p:txBody>
      </p:sp>
    </p:spTree>
    <p:extLst>
      <p:ext uri="{BB962C8B-B14F-4D97-AF65-F5344CB8AC3E}">
        <p14:creationId xmlns:p14="http://schemas.microsoft.com/office/powerpoint/2010/main" val="1363944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D143-B9E6-4865-B55D-FB63F0D061B5}"/>
              </a:ext>
            </a:extLst>
          </p:cNvPr>
          <p:cNvSpPr>
            <a:spLocks noGrp="1"/>
          </p:cNvSpPr>
          <p:nvPr>
            <p:ph type="title"/>
          </p:nvPr>
        </p:nvSpPr>
        <p:spPr/>
        <p:txBody>
          <a:bodyPr/>
          <a:lstStyle/>
          <a:p>
            <a:r>
              <a:rPr lang="en-US"/>
              <a:t>Idiomatic Go</a:t>
            </a:r>
          </a:p>
        </p:txBody>
      </p:sp>
      <p:sp>
        <p:nvSpPr>
          <p:cNvPr id="3" name="Content Placeholder 2">
            <a:extLst>
              <a:ext uri="{FF2B5EF4-FFF2-40B4-BE49-F238E27FC236}">
                <a16:creationId xmlns:a16="http://schemas.microsoft.com/office/drawing/2014/main" id="{BDC12694-2467-4342-A4D7-97433D9DE536}"/>
              </a:ext>
            </a:extLst>
          </p:cNvPr>
          <p:cNvSpPr>
            <a:spLocks noGrp="1"/>
          </p:cNvSpPr>
          <p:nvPr>
            <p:ph idx="1"/>
          </p:nvPr>
        </p:nvSpPr>
        <p:spPr/>
        <p:txBody>
          <a:bodyPr>
            <a:normAutofit fontScale="77500" lnSpcReduction="20000"/>
          </a:bodyPr>
          <a:lstStyle/>
          <a:p>
            <a:r>
              <a:rPr lang="en-SG"/>
              <a:t>Go is a relatively new language compared to several existing languages.</a:t>
            </a:r>
          </a:p>
          <a:p>
            <a:r>
              <a:rPr lang="en-SG"/>
              <a:t>Athough it borrows ideas from and have some features common with its relatives, a direct translation of C++ , Java or Python program may not produce a good result, not tapping fully on the benefits that distinctive features of Go could have brought about.</a:t>
            </a:r>
          </a:p>
          <a:p>
            <a:r>
              <a:rPr lang="en-SG"/>
              <a:t>To write good Go programs, it is important to understand and appreciate the conventions in Go programming, the programming language’s properties and idioms.</a:t>
            </a:r>
          </a:p>
          <a:p>
            <a:r>
              <a:rPr lang="en-SG"/>
              <a:t>Now we will discuss the various aspects and tips for writing clear, idiomatic Go code.</a:t>
            </a:r>
          </a:p>
          <a:p>
            <a:endParaRPr lang="en-US"/>
          </a:p>
        </p:txBody>
      </p:sp>
      <p:sp>
        <p:nvSpPr>
          <p:cNvPr id="4" name="Footer Placeholder 3">
            <a:extLst>
              <a:ext uri="{FF2B5EF4-FFF2-40B4-BE49-F238E27FC236}">
                <a16:creationId xmlns:a16="http://schemas.microsoft.com/office/drawing/2014/main" id="{D132C807-5027-4980-86A1-EAEE1C5F71B0}"/>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61744BF9-B349-4459-8E79-3EDD8AC37DBB}"/>
              </a:ext>
            </a:extLst>
          </p:cNvPr>
          <p:cNvSpPr>
            <a:spLocks noGrp="1"/>
          </p:cNvSpPr>
          <p:nvPr>
            <p:ph type="sldNum" sz="quarter" idx="12"/>
          </p:nvPr>
        </p:nvSpPr>
        <p:spPr/>
        <p:txBody>
          <a:bodyPr/>
          <a:lstStyle/>
          <a:p>
            <a:fld id="{B2DC25EE-239B-4C5F-AAD1-255A7D5F1EE2}" type="slidenum">
              <a:rPr lang="en-US" smtClean="0"/>
              <a:t>63</a:t>
            </a:fld>
            <a:endParaRPr lang="en-US"/>
          </a:p>
        </p:txBody>
      </p:sp>
    </p:spTree>
    <p:extLst>
      <p:ext uri="{BB962C8B-B14F-4D97-AF65-F5344CB8AC3E}">
        <p14:creationId xmlns:p14="http://schemas.microsoft.com/office/powerpoint/2010/main" val="81164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8760-18F1-45B1-AA7E-00B4F4FBB110}"/>
              </a:ext>
            </a:extLst>
          </p:cNvPr>
          <p:cNvSpPr>
            <a:spLocks noGrp="1"/>
          </p:cNvSpPr>
          <p:nvPr>
            <p:ph type="title"/>
          </p:nvPr>
        </p:nvSpPr>
        <p:spPr/>
        <p:txBody>
          <a:bodyPr/>
          <a:lstStyle/>
          <a:p>
            <a:r>
              <a:rPr lang="en-US"/>
              <a:t>Idiomatic Go - Formatting</a:t>
            </a:r>
          </a:p>
        </p:txBody>
      </p:sp>
      <p:sp>
        <p:nvSpPr>
          <p:cNvPr id="3" name="Content Placeholder 2">
            <a:extLst>
              <a:ext uri="{FF2B5EF4-FFF2-40B4-BE49-F238E27FC236}">
                <a16:creationId xmlns:a16="http://schemas.microsoft.com/office/drawing/2014/main" id="{4B032E65-45F2-4828-AC84-7BA09427D9A6}"/>
              </a:ext>
            </a:extLst>
          </p:cNvPr>
          <p:cNvSpPr>
            <a:spLocks noGrp="1"/>
          </p:cNvSpPr>
          <p:nvPr>
            <p:ph idx="1"/>
          </p:nvPr>
        </p:nvSpPr>
        <p:spPr>
          <a:xfrm>
            <a:off x="1115568" y="2215899"/>
            <a:ext cx="10168128" cy="3694176"/>
          </a:xfrm>
        </p:spPr>
        <p:txBody>
          <a:bodyPr>
            <a:normAutofit/>
          </a:bodyPr>
          <a:lstStyle/>
          <a:p>
            <a:r>
              <a:rPr lang="en-US" sz="2000"/>
              <a:t>There's no need to spend time lining up the comments on the fields of a structure. Gofmt will do that for you. </a:t>
            </a:r>
          </a:p>
          <a:p>
            <a:r>
              <a:rPr lang="en-US" sz="2000" i="1">
                <a:solidFill>
                  <a:srgbClr val="148FAC"/>
                </a:solidFill>
              </a:rPr>
              <a:t>Gofmt</a:t>
            </a:r>
            <a:r>
              <a:rPr lang="en-US" sz="2000"/>
              <a:t> is a tool that automatically formats Go code. </a:t>
            </a:r>
          </a:p>
          <a:p>
            <a:pPr marL="446088" indent="0">
              <a:buNone/>
            </a:pPr>
            <a:r>
              <a:rPr lang="en-US" sz="2000"/>
              <a:t>Given the declaration</a:t>
            </a:r>
          </a:p>
          <a:p>
            <a:endParaRPr lang="en-US" sz="2000"/>
          </a:p>
          <a:p>
            <a:endParaRPr lang="en-US" sz="2000"/>
          </a:p>
          <a:p>
            <a:r>
              <a:rPr lang="en-US" sz="2000"/>
              <a:t>gofmt will line up the columns:</a:t>
            </a:r>
          </a:p>
          <a:p>
            <a:endParaRPr lang="en-US"/>
          </a:p>
          <a:p>
            <a:endParaRPr lang="en-US"/>
          </a:p>
          <a:p>
            <a:endParaRPr lang="en-US"/>
          </a:p>
          <a:p>
            <a:endParaRPr lang="en-US"/>
          </a:p>
          <a:p>
            <a:endParaRPr lang="en-US"/>
          </a:p>
          <a:p>
            <a:pPr marL="114300" indent="0">
              <a:buNone/>
            </a:pPr>
            <a:endParaRPr lang="en-SG"/>
          </a:p>
          <a:p>
            <a:endParaRPr lang="en-US"/>
          </a:p>
        </p:txBody>
      </p:sp>
      <p:sp>
        <p:nvSpPr>
          <p:cNvPr id="4" name="Footer Placeholder 3">
            <a:extLst>
              <a:ext uri="{FF2B5EF4-FFF2-40B4-BE49-F238E27FC236}">
                <a16:creationId xmlns:a16="http://schemas.microsoft.com/office/drawing/2014/main" id="{3F9A4640-4FF8-42EE-B76C-8D88468B8ED1}"/>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7868C090-86F2-40A1-BC46-E8B576283E33}"/>
              </a:ext>
            </a:extLst>
          </p:cNvPr>
          <p:cNvSpPr>
            <a:spLocks noGrp="1"/>
          </p:cNvSpPr>
          <p:nvPr>
            <p:ph type="sldNum" sz="quarter" idx="12"/>
          </p:nvPr>
        </p:nvSpPr>
        <p:spPr/>
        <p:txBody>
          <a:bodyPr/>
          <a:lstStyle/>
          <a:p>
            <a:fld id="{B2DC25EE-239B-4C5F-AAD1-255A7D5F1EE2}" type="slidenum">
              <a:rPr lang="en-US" smtClean="0"/>
              <a:t>64</a:t>
            </a:fld>
            <a:endParaRPr lang="en-US"/>
          </a:p>
        </p:txBody>
      </p:sp>
      <p:sp>
        <p:nvSpPr>
          <p:cNvPr id="6" name="Rectangle 3">
            <a:extLst>
              <a:ext uri="{FF2B5EF4-FFF2-40B4-BE49-F238E27FC236}">
                <a16:creationId xmlns:a16="http://schemas.microsoft.com/office/drawing/2014/main" id="{C3A648D9-4A85-41EA-BFA4-DAAF15CA23E5}"/>
              </a:ext>
            </a:extLst>
          </p:cNvPr>
          <p:cNvSpPr txBox="1">
            <a:spLocks noChangeArrowheads="1"/>
          </p:cNvSpPr>
          <p:nvPr/>
        </p:nvSpPr>
        <p:spPr bwMode="auto">
          <a:xfrm>
            <a:off x="2599664" y="3925827"/>
            <a:ext cx="5553736" cy="798569"/>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type T </a:t>
            </a:r>
            <a:r>
              <a:rPr lang="en-US" sz="1100" dirty="0" err="1">
                <a:solidFill>
                  <a:srgbClr val="0000FF"/>
                </a:solidFill>
                <a:latin typeface="Consolas" panose="020B0609020204030204" pitchFamily="49" charset="0"/>
                <a:cs typeface="Courier New" panose="02070309020205020404" pitchFamily="49" charset="0"/>
              </a:rPr>
              <a:t>struct</a:t>
            </a:r>
            <a:r>
              <a:rPr lang="en-US" sz="1100" dirty="0">
                <a:solidFill>
                  <a:srgbClr val="0000FF"/>
                </a:solidFill>
                <a:latin typeface="Consolas" panose="020B0609020204030204" pitchFamily="49" charset="0"/>
                <a:cs typeface="Courier New" panose="02070309020205020404" pitchFamily="49" charset="0"/>
              </a:rPr>
              <a:t> {</a:t>
            </a:r>
          </a:p>
          <a:p>
            <a:r>
              <a:rPr lang="en-US" sz="1100" dirty="0">
                <a:solidFill>
                  <a:srgbClr val="0000FF"/>
                </a:solidFill>
                <a:latin typeface="Consolas" panose="020B0609020204030204" pitchFamily="49" charset="0"/>
                <a:cs typeface="Courier New" panose="02070309020205020404" pitchFamily="49" charset="0"/>
              </a:rPr>
              <a:t>    name string // name of the object</a:t>
            </a:r>
          </a:p>
          <a:p>
            <a:r>
              <a:rPr lang="en-US" sz="1100" dirty="0">
                <a:solidFill>
                  <a:srgbClr val="0000FF"/>
                </a:solidFill>
                <a:latin typeface="Consolas" panose="020B0609020204030204" pitchFamily="49" charset="0"/>
                <a:cs typeface="Courier New" panose="02070309020205020404" pitchFamily="49" charset="0"/>
              </a:rPr>
              <a:t>    value </a:t>
            </a:r>
            <a:r>
              <a:rPr lang="en-US" sz="1100" dirty="0" err="1">
                <a:solidFill>
                  <a:srgbClr val="0000FF"/>
                </a:solidFill>
                <a:latin typeface="Consolas" panose="020B0609020204030204" pitchFamily="49" charset="0"/>
                <a:cs typeface="Courier New" panose="02070309020205020404" pitchFamily="49" charset="0"/>
              </a:rPr>
              <a:t>int</a:t>
            </a:r>
            <a:r>
              <a:rPr lang="en-US" sz="1100" dirty="0">
                <a:solidFill>
                  <a:srgbClr val="0000FF"/>
                </a:solidFill>
                <a:latin typeface="Consolas" panose="020B0609020204030204" pitchFamily="49" charset="0"/>
                <a:cs typeface="Courier New" panose="02070309020205020404" pitchFamily="49" charset="0"/>
              </a:rPr>
              <a:t> // its value</a:t>
            </a:r>
          </a:p>
          <a:p>
            <a:r>
              <a:rPr lang="en-US" sz="1100" dirty="0">
                <a:solidFill>
                  <a:srgbClr val="0000FF"/>
                </a:solidFill>
                <a:latin typeface="Consolas" panose="020B0609020204030204" pitchFamily="49" charset="0"/>
                <a:cs typeface="Courier New" panose="02070309020205020404" pitchFamily="49" charset="0"/>
              </a:rPr>
              <a:t>}</a:t>
            </a:r>
          </a:p>
        </p:txBody>
      </p:sp>
      <p:sp>
        <p:nvSpPr>
          <p:cNvPr id="7" name="Rectangle 3">
            <a:extLst>
              <a:ext uri="{FF2B5EF4-FFF2-40B4-BE49-F238E27FC236}">
                <a16:creationId xmlns:a16="http://schemas.microsoft.com/office/drawing/2014/main" id="{8862968D-9BA4-458C-878A-AF09E6DEA303}"/>
              </a:ext>
            </a:extLst>
          </p:cNvPr>
          <p:cNvSpPr txBox="1">
            <a:spLocks noChangeArrowheads="1"/>
          </p:cNvSpPr>
          <p:nvPr/>
        </p:nvSpPr>
        <p:spPr bwMode="auto">
          <a:xfrm>
            <a:off x="2599664" y="5334643"/>
            <a:ext cx="5553736" cy="798569"/>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type T </a:t>
            </a:r>
            <a:r>
              <a:rPr lang="en-US" sz="1100" dirty="0" err="1">
                <a:solidFill>
                  <a:srgbClr val="0000FF"/>
                </a:solidFill>
                <a:latin typeface="Consolas" panose="020B0609020204030204" pitchFamily="49" charset="0"/>
                <a:cs typeface="Courier New" panose="02070309020205020404" pitchFamily="49" charset="0"/>
              </a:rPr>
              <a:t>struct</a:t>
            </a:r>
            <a:r>
              <a:rPr lang="en-US" sz="1100" dirty="0">
                <a:solidFill>
                  <a:srgbClr val="0000FF"/>
                </a:solidFill>
                <a:latin typeface="Consolas" panose="020B0609020204030204" pitchFamily="49" charset="0"/>
                <a:cs typeface="Courier New" panose="02070309020205020404" pitchFamily="49" charset="0"/>
              </a:rPr>
              <a:t> {</a:t>
            </a:r>
          </a:p>
          <a:p>
            <a:r>
              <a:rPr lang="en-US" sz="1100" dirty="0">
                <a:solidFill>
                  <a:srgbClr val="0000FF"/>
                </a:solidFill>
                <a:latin typeface="Consolas" panose="020B0609020204030204" pitchFamily="49" charset="0"/>
                <a:cs typeface="Courier New" panose="02070309020205020404" pitchFamily="49" charset="0"/>
              </a:rPr>
              <a:t>    name    string </a:t>
            </a:r>
            <a:r>
              <a:rPr lang="en-US" sz="1100" dirty="0">
                <a:solidFill>
                  <a:srgbClr val="F09010"/>
                </a:solidFill>
                <a:latin typeface="Consolas" panose="020B0609020204030204" pitchFamily="49" charset="0"/>
                <a:cs typeface="Courier New" panose="02070309020205020404" pitchFamily="49" charset="0"/>
              </a:rPr>
              <a:t>// name of the object</a:t>
            </a:r>
          </a:p>
          <a:p>
            <a:r>
              <a:rPr lang="en-US" sz="1100" dirty="0">
                <a:solidFill>
                  <a:srgbClr val="0000FF"/>
                </a:solidFill>
                <a:latin typeface="Consolas" panose="020B0609020204030204" pitchFamily="49" charset="0"/>
                <a:cs typeface="Courier New" panose="02070309020205020404" pitchFamily="49" charset="0"/>
              </a:rPr>
              <a:t>    value   </a:t>
            </a:r>
            <a:r>
              <a:rPr lang="en-US" sz="1100" dirty="0" err="1">
                <a:solidFill>
                  <a:srgbClr val="0000FF"/>
                </a:solidFill>
                <a:latin typeface="Consolas" panose="020B0609020204030204" pitchFamily="49" charset="0"/>
                <a:cs typeface="Courier New" panose="02070309020205020404" pitchFamily="49" charset="0"/>
              </a:rPr>
              <a:t>int</a:t>
            </a:r>
            <a:r>
              <a:rPr lang="en-US" sz="1100" dirty="0">
                <a:solidFill>
                  <a:srgbClr val="0000FF"/>
                </a:solidFill>
                <a:latin typeface="Consolas" panose="020B0609020204030204" pitchFamily="49" charset="0"/>
                <a:cs typeface="Courier New" panose="02070309020205020404" pitchFamily="49" charset="0"/>
              </a:rPr>
              <a:t>    </a:t>
            </a:r>
            <a:r>
              <a:rPr lang="en-US" sz="1100" dirty="0">
                <a:solidFill>
                  <a:srgbClr val="F09010"/>
                </a:solidFill>
                <a:latin typeface="Consolas" panose="020B0609020204030204" pitchFamily="49" charset="0"/>
                <a:cs typeface="Courier New" panose="02070309020205020404" pitchFamily="49" charset="0"/>
              </a:rPr>
              <a:t>// its value</a:t>
            </a:r>
          </a:p>
        </p:txBody>
      </p:sp>
    </p:spTree>
    <p:extLst>
      <p:ext uri="{BB962C8B-B14F-4D97-AF65-F5344CB8AC3E}">
        <p14:creationId xmlns:p14="http://schemas.microsoft.com/office/powerpoint/2010/main" val="26311476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4525-F1B9-4EB5-A81C-4273C5EECFC7}"/>
              </a:ext>
            </a:extLst>
          </p:cNvPr>
          <p:cNvSpPr>
            <a:spLocks noGrp="1"/>
          </p:cNvSpPr>
          <p:nvPr>
            <p:ph type="title"/>
          </p:nvPr>
        </p:nvSpPr>
        <p:spPr/>
        <p:txBody>
          <a:bodyPr/>
          <a:lstStyle/>
          <a:p>
            <a:r>
              <a:rPr lang="en-US"/>
              <a:t>Idiomatic Go - Formatting</a:t>
            </a:r>
          </a:p>
        </p:txBody>
      </p:sp>
      <p:sp>
        <p:nvSpPr>
          <p:cNvPr id="3" name="Content Placeholder 2">
            <a:extLst>
              <a:ext uri="{FF2B5EF4-FFF2-40B4-BE49-F238E27FC236}">
                <a16:creationId xmlns:a16="http://schemas.microsoft.com/office/drawing/2014/main" id="{E782A60F-A9A1-4F7E-B974-85DE37C31406}"/>
              </a:ext>
            </a:extLst>
          </p:cNvPr>
          <p:cNvSpPr>
            <a:spLocks noGrp="1"/>
          </p:cNvSpPr>
          <p:nvPr>
            <p:ph idx="1"/>
          </p:nvPr>
        </p:nvSpPr>
        <p:spPr/>
        <p:txBody>
          <a:bodyPr/>
          <a:lstStyle/>
          <a:p>
            <a:r>
              <a:rPr lang="en-US"/>
              <a:t>To format your code, you can use the gofmt tool directly:</a:t>
            </a:r>
            <a:endParaRPr lang="en-SG"/>
          </a:p>
          <a:p>
            <a:endParaRPr lang="en-SG"/>
          </a:p>
          <a:p>
            <a:r>
              <a:rPr lang="en-US"/>
              <a:t>Or you can use the go fmt command:</a:t>
            </a:r>
          </a:p>
          <a:p>
            <a:endParaRPr lang="en-US"/>
          </a:p>
          <a:p>
            <a:endParaRPr lang="en-US"/>
          </a:p>
        </p:txBody>
      </p:sp>
      <p:sp>
        <p:nvSpPr>
          <p:cNvPr id="4" name="Footer Placeholder 3">
            <a:extLst>
              <a:ext uri="{FF2B5EF4-FFF2-40B4-BE49-F238E27FC236}">
                <a16:creationId xmlns:a16="http://schemas.microsoft.com/office/drawing/2014/main" id="{167EA53A-3919-4C8E-8C0E-BD0AC949460E}"/>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7C1873F4-964B-4E8E-95FC-E903EED13D0F}"/>
              </a:ext>
            </a:extLst>
          </p:cNvPr>
          <p:cNvSpPr>
            <a:spLocks noGrp="1"/>
          </p:cNvSpPr>
          <p:nvPr>
            <p:ph type="sldNum" sz="quarter" idx="12"/>
          </p:nvPr>
        </p:nvSpPr>
        <p:spPr/>
        <p:txBody>
          <a:bodyPr/>
          <a:lstStyle/>
          <a:p>
            <a:fld id="{B2DC25EE-239B-4C5F-AAD1-255A7D5F1EE2}" type="slidenum">
              <a:rPr lang="en-US" smtClean="0"/>
              <a:t>65</a:t>
            </a:fld>
            <a:endParaRPr lang="en-US"/>
          </a:p>
        </p:txBody>
      </p:sp>
      <p:sp>
        <p:nvSpPr>
          <p:cNvPr id="6" name="Rectangle 3">
            <a:extLst>
              <a:ext uri="{FF2B5EF4-FFF2-40B4-BE49-F238E27FC236}">
                <a16:creationId xmlns:a16="http://schemas.microsoft.com/office/drawing/2014/main" id="{8281EA0E-BD5C-4562-BCD0-CCD89C9B6108}"/>
              </a:ext>
            </a:extLst>
          </p:cNvPr>
          <p:cNvSpPr txBox="1">
            <a:spLocks noChangeArrowheads="1"/>
          </p:cNvSpPr>
          <p:nvPr/>
        </p:nvSpPr>
        <p:spPr bwMode="auto">
          <a:xfrm>
            <a:off x="2142427" y="3160778"/>
            <a:ext cx="5553736" cy="12969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600" dirty="0" err="1">
                <a:solidFill>
                  <a:srgbClr val="148FAC"/>
                </a:solidFill>
                <a:latin typeface="Consolas" panose="020B0609020204030204" pitchFamily="49" charset="0"/>
                <a:cs typeface="Courier New" panose="02070309020205020404" pitchFamily="49" charset="0"/>
              </a:rPr>
              <a:t>gofmt</a:t>
            </a:r>
            <a:r>
              <a:rPr lang="en-US" sz="1600" dirty="0">
                <a:solidFill>
                  <a:srgbClr val="148FAC"/>
                </a:solidFill>
                <a:latin typeface="Consolas" panose="020B0609020204030204" pitchFamily="49" charset="0"/>
                <a:cs typeface="Courier New" panose="02070309020205020404" pitchFamily="49" charset="0"/>
              </a:rPr>
              <a:t> -w </a:t>
            </a:r>
            <a:r>
              <a:rPr lang="en-US" sz="1600" dirty="0" err="1">
                <a:solidFill>
                  <a:srgbClr val="148FAC"/>
                </a:solidFill>
                <a:latin typeface="Consolas" panose="020B0609020204030204" pitchFamily="49" charset="0"/>
                <a:cs typeface="Courier New" panose="02070309020205020404" pitchFamily="49" charset="0"/>
              </a:rPr>
              <a:t>yourcode.go</a:t>
            </a:r>
            <a:endParaRPr lang="en-US" sz="1600" dirty="0">
              <a:solidFill>
                <a:srgbClr val="148FAC"/>
              </a:solidFill>
              <a:latin typeface="Consolas" panose="020B0609020204030204" pitchFamily="49" charset="0"/>
              <a:cs typeface="Courier New" panose="02070309020205020404" pitchFamily="49" charset="0"/>
            </a:endParaRPr>
          </a:p>
          <a:p>
            <a:endParaRPr lang="en-US" sz="1600" dirty="0">
              <a:solidFill>
                <a:srgbClr val="148FAC"/>
              </a:solidFill>
              <a:latin typeface="Consolas" panose="020B0609020204030204" pitchFamily="49" charset="0"/>
              <a:cs typeface="Courier New" panose="02070309020205020404" pitchFamily="49" charset="0"/>
            </a:endParaRPr>
          </a:p>
          <a:p>
            <a:endParaRPr lang="en-US" sz="1600" dirty="0">
              <a:solidFill>
                <a:srgbClr val="148FAC"/>
              </a:solidFill>
              <a:latin typeface="Consolas" panose="020B0609020204030204" pitchFamily="49" charset="0"/>
              <a:cs typeface="Courier New" panose="02070309020205020404" pitchFamily="49" charset="0"/>
            </a:endParaRPr>
          </a:p>
          <a:p>
            <a:endParaRPr lang="en-US" sz="1600" dirty="0">
              <a:solidFill>
                <a:srgbClr val="148FAC"/>
              </a:solidFill>
              <a:latin typeface="Consolas" panose="020B0609020204030204" pitchFamily="49" charset="0"/>
              <a:cs typeface="Courier New" panose="02070309020205020404" pitchFamily="49" charset="0"/>
            </a:endParaRPr>
          </a:p>
          <a:p>
            <a:endParaRPr lang="en-US" sz="1600" dirty="0">
              <a:solidFill>
                <a:srgbClr val="148FAC"/>
              </a:solidFill>
              <a:latin typeface="Consolas" panose="020B0609020204030204" pitchFamily="49" charset="0"/>
              <a:cs typeface="Courier New" panose="02070309020205020404" pitchFamily="49" charset="0"/>
            </a:endParaRPr>
          </a:p>
          <a:p>
            <a:r>
              <a:rPr lang="en-US" sz="1600" dirty="0">
                <a:solidFill>
                  <a:srgbClr val="148FAC"/>
                </a:solidFill>
                <a:latin typeface="Consolas" panose="020B0609020204030204" pitchFamily="49" charset="0"/>
                <a:cs typeface="Courier New" panose="02070309020205020404" pitchFamily="49" charset="0"/>
              </a:rPr>
              <a:t>go </a:t>
            </a:r>
            <a:r>
              <a:rPr lang="en-US" sz="1600" dirty="0" err="1">
                <a:solidFill>
                  <a:srgbClr val="148FAC"/>
                </a:solidFill>
                <a:latin typeface="Consolas" panose="020B0609020204030204" pitchFamily="49" charset="0"/>
                <a:cs typeface="Courier New" panose="02070309020205020404" pitchFamily="49" charset="0"/>
              </a:rPr>
              <a:t>fmt</a:t>
            </a:r>
            <a:r>
              <a:rPr lang="en-US" sz="1600" dirty="0">
                <a:solidFill>
                  <a:srgbClr val="148FAC"/>
                </a:solidFill>
                <a:latin typeface="Consolas" panose="020B0609020204030204" pitchFamily="49" charset="0"/>
                <a:cs typeface="Courier New" panose="02070309020205020404" pitchFamily="49" charset="0"/>
              </a:rPr>
              <a:t> path/to/your/package</a:t>
            </a:r>
          </a:p>
          <a:p>
            <a:endParaRPr lang="en-US" sz="1600" dirty="0">
              <a:solidFill>
                <a:srgbClr val="148FAC"/>
              </a:solidFill>
              <a:latin typeface="Consolas" panose="020B0609020204030204" pitchFamily="49" charset="0"/>
              <a:cs typeface="Courier New" panose="02070309020205020404" pitchFamily="49" charset="0"/>
            </a:endParaRPr>
          </a:p>
          <a:p>
            <a:endParaRPr lang="en-US" sz="1600" dirty="0">
              <a:solidFill>
                <a:srgbClr val="148FAC"/>
              </a:solidFill>
              <a:latin typeface="Consolas" panose="020B0609020204030204" pitchFamily="49" charset="0"/>
              <a:cs typeface="Courier New" panose="02070309020205020404" pitchFamily="49" charset="0"/>
            </a:endParaRPr>
          </a:p>
          <a:p>
            <a:endParaRPr lang="en-US" sz="1600" dirty="0">
              <a:solidFill>
                <a:srgbClr val="148FAC"/>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1860168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2870-F41E-474A-9F7A-1B1F8A776C3D}"/>
              </a:ext>
            </a:extLst>
          </p:cNvPr>
          <p:cNvSpPr>
            <a:spLocks noGrp="1"/>
          </p:cNvSpPr>
          <p:nvPr>
            <p:ph type="title"/>
          </p:nvPr>
        </p:nvSpPr>
        <p:spPr/>
        <p:txBody>
          <a:bodyPr/>
          <a:lstStyle/>
          <a:p>
            <a:r>
              <a:rPr lang="en-US"/>
              <a:t>Idiomatic Go - Formatting</a:t>
            </a:r>
          </a:p>
        </p:txBody>
      </p:sp>
      <p:sp>
        <p:nvSpPr>
          <p:cNvPr id="3" name="Content Placeholder 2">
            <a:extLst>
              <a:ext uri="{FF2B5EF4-FFF2-40B4-BE49-F238E27FC236}">
                <a16:creationId xmlns:a16="http://schemas.microsoft.com/office/drawing/2014/main" id="{C04427B0-BBF4-4B11-B83C-D24C3279E0E4}"/>
              </a:ext>
            </a:extLst>
          </p:cNvPr>
          <p:cNvSpPr>
            <a:spLocks noGrp="1"/>
          </p:cNvSpPr>
          <p:nvPr>
            <p:ph idx="1"/>
          </p:nvPr>
        </p:nvSpPr>
        <p:spPr/>
        <p:txBody>
          <a:bodyPr>
            <a:normAutofit fontScale="85000" lnSpcReduction="20000"/>
          </a:bodyPr>
          <a:lstStyle/>
          <a:p>
            <a:r>
              <a:rPr lang="en-US"/>
              <a:t>Line length</a:t>
            </a:r>
          </a:p>
          <a:p>
            <a:pPr marL="900113"/>
            <a:r>
              <a:rPr lang="en-US"/>
              <a:t>Go has no line length limit. Don't worry about overflowing. If a line feels too long, wrap it and indent with an extra tab.</a:t>
            </a:r>
          </a:p>
          <a:p>
            <a:endParaRPr lang="en-US"/>
          </a:p>
          <a:p>
            <a:r>
              <a:rPr lang="en-US"/>
              <a:t>Parentheses</a:t>
            </a:r>
          </a:p>
          <a:p>
            <a:pPr marL="900113"/>
            <a:r>
              <a:rPr lang="en-US"/>
              <a:t>Go needs fewer parentheses than C and Java: control structures (if, for, switch) do not have parentheses in their syntax. Also, the operator precedence hierarchy is shorter and clearer, so x&lt;&lt;8 + y&lt;&lt;16</a:t>
            </a:r>
          </a:p>
          <a:p>
            <a:endParaRPr lang="en-US"/>
          </a:p>
          <a:p>
            <a:endParaRPr lang="en-US"/>
          </a:p>
        </p:txBody>
      </p:sp>
      <p:sp>
        <p:nvSpPr>
          <p:cNvPr id="4" name="Footer Placeholder 3">
            <a:extLst>
              <a:ext uri="{FF2B5EF4-FFF2-40B4-BE49-F238E27FC236}">
                <a16:creationId xmlns:a16="http://schemas.microsoft.com/office/drawing/2014/main" id="{C7D011C0-6788-4B0E-A280-BE098D2384A5}"/>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08B64811-D8C2-4228-A67F-FAD7FDA08B08}"/>
              </a:ext>
            </a:extLst>
          </p:cNvPr>
          <p:cNvSpPr>
            <a:spLocks noGrp="1"/>
          </p:cNvSpPr>
          <p:nvPr>
            <p:ph type="sldNum" sz="quarter" idx="12"/>
          </p:nvPr>
        </p:nvSpPr>
        <p:spPr/>
        <p:txBody>
          <a:bodyPr/>
          <a:lstStyle/>
          <a:p>
            <a:fld id="{B2DC25EE-239B-4C5F-AAD1-255A7D5F1EE2}" type="slidenum">
              <a:rPr lang="en-US" smtClean="0"/>
              <a:t>66</a:t>
            </a:fld>
            <a:endParaRPr lang="en-US"/>
          </a:p>
        </p:txBody>
      </p:sp>
    </p:spTree>
    <p:extLst>
      <p:ext uri="{BB962C8B-B14F-4D97-AF65-F5344CB8AC3E}">
        <p14:creationId xmlns:p14="http://schemas.microsoft.com/office/powerpoint/2010/main" val="38304487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1A65-BB3B-4A9E-B169-32B303D04233}"/>
              </a:ext>
            </a:extLst>
          </p:cNvPr>
          <p:cNvSpPr>
            <a:spLocks noGrp="1"/>
          </p:cNvSpPr>
          <p:nvPr>
            <p:ph type="title"/>
          </p:nvPr>
        </p:nvSpPr>
        <p:spPr/>
        <p:txBody>
          <a:bodyPr/>
          <a:lstStyle/>
          <a:p>
            <a:r>
              <a:rPr lang="en-US"/>
              <a:t>Idiomatic Go - Commentary</a:t>
            </a:r>
          </a:p>
        </p:txBody>
      </p:sp>
      <p:sp>
        <p:nvSpPr>
          <p:cNvPr id="3" name="Content Placeholder 2">
            <a:extLst>
              <a:ext uri="{FF2B5EF4-FFF2-40B4-BE49-F238E27FC236}">
                <a16:creationId xmlns:a16="http://schemas.microsoft.com/office/drawing/2014/main" id="{0D1C9B3C-B56F-4E4E-8F04-DAF955F62A8C}"/>
              </a:ext>
            </a:extLst>
          </p:cNvPr>
          <p:cNvSpPr>
            <a:spLocks noGrp="1"/>
          </p:cNvSpPr>
          <p:nvPr>
            <p:ph idx="1"/>
          </p:nvPr>
        </p:nvSpPr>
        <p:spPr/>
        <p:txBody>
          <a:bodyPr>
            <a:normAutofit fontScale="85000" lnSpcReduction="20000"/>
          </a:bodyPr>
          <a:lstStyle/>
          <a:p>
            <a:r>
              <a:rPr lang="en-US"/>
              <a:t>Go provides C-style /* */ block comments and C++-style // line comments. Line comments are the norm; block comments appear mostly as package comments, but are useful within an expression or to disable large swaths of code.</a:t>
            </a:r>
          </a:p>
          <a:p>
            <a:endParaRPr lang="en-US"/>
          </a:p>
          <a:p>
            <a:r>
              <a:rPr lang="en-US"/>
              <a:t>Comments that appear before top-level declarations, with no intervening newlines, are extracted by godoc along with the declaration to serve as explanatory text for the item. The nature and style of these comments determines the quality of the documentation godoc produces.</a:t>
            </a:r>
          </a:p>
          <a:p>
            <a:endParaRPr lang="en-US"/>
          </a:p>
          <a:p>
            <a:endParaRPr lang="en-US"/>
          </a:p>
        </p:txBody>
      </p:sp>
      <p:sp>
        <p:nvSpPr>
          <p:cNvPr id="4" name="Footer Placeholder 3">
            <a:extLst>
              <a:ext uri="{FF2B5EF4-FFF2-40B4-BE49-F238E27FC236}">
                <a16:creationId xmlns:a16="http://schemas.microsoft.com/office/drawing/2014/main" id="{E9D4D7F5-BB04-4793-A07C-7D1D12CB121E}"/>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C000FF62-5A27-4CF3-BF9D-372C86D4DE27}"/>
              </a:ext>
            </a:extLst>
          </p:cNvPr>
          <p:cNvSpPr>
            <a:spLocks noGrp="1"/>
          </p:cNvSpPr>
          <p:nvPr>
            <p:ph type="sldNum" sz="quarter" idx="12"/>
          </p:nvPr>
        </p:nvSpPr>
        <p:spPr/>
        <p:txBody>
          <a:bodyPr/>
          <a:lstStyle/>
          <a:p>
            <a:fld id="{B2DC25EE-239B-4C5F-AAD1-255A7D5F1EE2}" type="slidenum">
              <a:rPr lang="en-US" smtClean="0"/>
              <a:t>67</a:t>
            </a:fld>
            <a:endParaRPr lang="en-US"/>
          </a:p>
        </p:txBody>
      </p:sp>
    </p:spTree>
    <p:extLst>
      <p:ext uri="{BB962C8B-B14F-4D97-AF65-F5344CB8AC3E}">
        <p14:creationId xmlns:p14="http://schemas.microsoft.com/office/powerpoint/2010/main" val="3089296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37D5-3D1C-45BA-B6E4-434C4F4C202C}"/>
              </a:ext>
            </a:extLst>
          </p:cNvPr>
          <p:cNvSpPr>
            <a:spLocks noGrp="1"/>
          </p:cNvSpPr>
          <p:nvPr>
            <p:ph type="title"/>
          </p:nvPr>
        </p:nvSpPr>
        <p:spPr/>
        <p:txBody>
          <a:bodyPr/>
          <a:lstStyle/>
          <a:p>
            <a:r>
              <a:rPr lang="en-US"/>
              <a:t>Idiomatic Go - Commentary</a:t>
            </a:r>
          </a:p>
        </p:txBody>
      </p:sp>
      <p:sp>
        <p:nvSpPr>
          <p:cNvPr id="3" name="Content Placeholder 2">
            <a:extLst>
              <a:ext uri="{FF2B5EF4-FFF2-40B4-BE49-F238E27FC236}">
                <a16:creationId xmlns:a16="http://schemas.microsoft.com/office/drawing/2014/main" id="{854C3BAA-A8F7-42A3-A9C1-0887847B7AA3}"/>
              </a:ext>
            </a:extLst>
          </p:cNvPr>
          <p:cNvSpPr>
            <a:spLocks noGrp="1"/>
          </p:cNvSpPr>
          <p:nvPr>
            <p:ph idx="1"/>
          </p:nvPr>
        </p:nvSpPr>
        <p:spPr/>
        <p:txBody>
          <a:bodyPr>
            <a:normAutofit fontScale="92500" lnSpcReduction="10000"/>
          </a:bodyPr>
          <a:lstStyle/>
          <a:p>
            <a:r>
              <a:rPr lang="en-US"/>
              <a:t>Every package should have a </a:t>
            </a:r>
            <a:r>
              <a:rPr lang="en-US" u="sng"/>
              <a:t>package comment</a:t>
            </a:r>
            <a:r>
              <a:rPr lang="en-US"/>
              <a:t>, a block comment preceding the package clause. </a:t>
            </a:r>
          </a:p>
          <a:p>
            <a:r>
              <a:rPr lang="en-US"/>
              <a:t>For multi-file packages, the package comment only needs to be present in one file, and any one will do. </a:t>
            </a:r>
          </a:p>
          <a:p>
            <a:r>
              <a:rPr lang="en-US"/>
              <a:t>The package comment should introduce the package and provide information relevant to the package as a whole. It will appear first on the godoc page and should set up the detailed documentation that follows.</a:t>
            </a:r>
          </a:p>
          <a:p>
            <a:pPr marL="114300" indent="0">
              <a:buNone/>
            </a:pPr>
            <a:endParaRPr lang="en-SG"/>
          </a:p>
          <a:p>
            <a:endParaRPr lang="en-US"/>
          </a:p>
        </p:txBody>
      </p:sp>
      <p:sp>
        <p:nvSpPr>
          <p:cNvPr id="4" name="Footer Placeholder 3">
            <a:extLst>
              <a:ext uri="{FF2B5EF4-FFF2-40B4-BE49-F238E27FC236}">
                <a16:creationId xmlns:a16="http://schemas.microsoft.com/office/drawing/2014/main" id="{CC517565-435A-45D2-B416-7E6B7A1ABF25}"/>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04B96B45-CCC2-4168-8DD6-A3F0A729D678}"/>
              </a:ext>
            </a:extLst>
          </p:cNvPr>
          <p:cNvSpPr>
            <a:spLocks noGrp="1"/>
          </p:cNvSpPr>
          <p:nvPr>
            <p:ph type="sldNum" sz="quarter" idx="12"/>
          </p:nvPr>
        </p:nvSpPr>
        <p:spPr/>
        <p:txBody>
          <a:bodyPr/>
          <a:lstStyle/>
          <a:p>
            <a:fld id="{B2DC25EE-239B-4C5F-AAD1-255A7D5F1EE2}" type="slidenum">
              <a:rPr lang="en-US" smtClean="0"/>
              <a:t>68</a:t>
            </a:fld>
            <a:endParaRPr lang="en-US"/>
          </a:p>
        </p:txBody>
      </p:sp>
    </p:spTree>
    <p:extLst>
      <p:ext uri="{BB962C8B-B14F-4D97-AF65-F5344CB8AC3E}">
        <p14:creationId xmlns:p14="http://schemas.microsoft.com/office/powerpoint/2010/main" val="24662510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167C-36DF-4203-A452-177BC8D48E13}"/>
              </a:ext>
            </a:extLst>
          </p:cNvPr>
          <p:cNvSpPr>
            <a:spLocks noGrp="1"/>
          </p:cNvSpPr>
          <p:nvPr>
            <p:ph type="title"/>
          </p:nvPr>
        </p:nvSpPr>
        <p:spPr/>
        <p:txBody>
          <a:bodyPr/>
          <a:lstStyle/>
          <a:p>
            <a:r>
              <a:rPr lang="en-US"/>
              <a:t>Idiomatic Go - Commentary</a:t>
            </a:r>
          </a:p>
        </p:txBody>
      </p:sp>
      <p:sp>
        <p:nvSpPr>
          <p:cNvPr id="4" name="Footer Placeholder 3">
            <a:extLst>
              <a:ext uri="{FF2B5EF4-FFF2-40B4-BE49-F238E27FC236}">
                <a16:creationId xmlns:a16="http://schemas.microsoft.com/office/drawing/2014/main" id="{AF13BFCB-0DDA-4F5A-BF90-075CA089FB62}"/>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450A68EF-5404-428D-A8A0-A2A3D073696D}"/>
              </a:ext>
            </a:extLst>
          </p:cNvPr>
          <p:cNvSpPr>
            <a:spLocks noGrp="1"/>
          </p:cNvSpPr>
          <p:nvPr>
            <p:ph type="sldNum" sz="quarter" idx="12"/>
          </p:nvPr>
        </p:nvSpPr>
        <p:spPr/>
        <p:txBody>
          <a:bodyPr/>
          <a:lstStyle/>
          <a:p>
            <a:fld id="{B2DC25EE-239B-4C5F-AAD1-255A7D5F1EE2}" type="slidenum">
              <a:rPr lang="en-US" smtClean="0"/>
              <a:t>69</a:t>
            </a:fld>
            <a:endParaRPr lang="en-US"/>
          </a:p>
        </p:txBody>
      </p:sp>
      <p:sp>
        <p:nvSpPr>
          <p:cNvPr id="7" name="Rectangle 3">
            <a:extLst>
              <a:ext uri="{FF2B5EF4-FFF2-40B4-BE49-F238E27FC236}">
                <a16:creationId xmlns:a16="http://schemas.microsoft.com/office/drawing/2014/main" id="{B63C646E-12D0-40D2-BA7D-7420AEF87D90}"/>
              </a:ext>
            </a:extLst>
          </p:cNvPr>
          <p:cNvSpPr txBox="1">
            <a:spLocks noChangeArrowheads="1"/>
          </p:cNvSpPr>
          <p:nvPr/>
        </p:nvSpPr>
        <p:spPr bwMode="auto">
          <a:xfrm>
            <a:off x="2986760" y="2253876"/>
            <a:ext cx="6385840" cy="3804023"/>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a:t>
            </a:r>
          </a:p>
          <a:p>
            <a:r>
              <a:rPr lang="en-US" sz="1100" dirty="0">
                <a:solidFill>
                  <a:srgbClr val="0000FF"/>
                </a:solidFill>
                <a:latin typeface="Consolas" panose="020B0609020204030204" pitchFamily="49" charset="0"/>
                <a:cs typeface="Courier New" panose="02070309020205020404" pitchFamily="49" charset="0"/>
              </a:rPr>
              <a:t>Package </a:t>
            </a:r>
            <a:r>
              <a:rPr lang="en-US" sz="1100" dirty="0" err="1">
                <a:solidFill>
                  <a:srgbClr val="0000FF"/>
                </a:solidFill>
                <a:latin typeface="Consolas" panose="020B0609020204030204" pitchFamily="49" charset="0"/>
                <a:cs typeface="Courier New" panose="02070309020205020404" pitchFamily="49" charset="0"/>
              </a:rPr>
              <a:t>regexp</a:t>
            </a:r>
            <a:r>
              <a:rPr lang="en-US" sz="1100" dirty="0">
                <a:solidFill>
                  <a:srgbClr val="0000FF"/>
                </a:solidFill>
                <a:latin typeface="Consolas" panose="020B0609020204030204" pitchFamily="49" charset="0"/>
                <a:cs typeface="Courier New" panose="02070309020205020404" pitchFamily="49" charset="0"/>
              </a:rPr>
              <a:t> implements a simple library for regular expressions.</a:t>
            </a:r>
          </a:p>
          <a:p>
            <a:endParaRPr lang="en-US" sz="1100" dirty="0">
              <a:solidFill>
                <a:srgbClr val="0000FF"/>
              </a:solidFill>
              <a:latin typeface="Consolas" panose="020B0609020204030204" pitchFamily="49" charset="0"/>
              <a:cs typeface="Courier New" panose="02070309020205020404" pitchFamily="49" charset="0"/>
            </a:endParaRPr>
          </a:p>
          <a:p>
            <a:r>
              <a:rPr lang="en-US" sz="1100" dirty="0">
                <a:solidFill>
                  <a:srgbClr val="0000FF"/>
                </a:solidFill>
                <a:latin typeface="Consolas" panose="020B0609020204030204" pitchFamily="49" charset="0"/>
                <a:cs typeface="Courier New" panose="02070309020205020404" pitchFamily="49" charset="0"/>
              </a:rPr>
              <a:t>The syntax of the regular expressions accepted is:</a:t>
            </a:r>
          </a:p>
          <a:p>
            <a:endParaRPr lang="en-US" sz="1100" dirty="0">
              <a:solidFill>
                <a:srgbClr val="0000FF"/>
              </a:solidFill>
              <a:latin typeface="Consolas" panose="020B0609020204030204" pitchFamily="49" charset="0"/>
              <a:cs typeface="Courier New" panose="02070309020205020404" pitchFamily="49" charset="0"/>
            </a:endParaRPr>
          </a:p>
          <a:p>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regexp</a:t>
            </a:r>
            <a:r>
              <a:rPr lang="en-US" sz="1100" dirty="0">
                <a:solidFill>
                  <a:srgbClr val="0000FF"/>
                </a:solidFill>
                <a:latin typeface="Consolas" panose="020B0609020204030204" pitchFamily="49" charset="0"/>
                <a:cs typeface="Courier New" panose="02070309020205020404" pitchFamily="49" charset="0"/>
              </a:rPr>
              <a:t>:</a:t>
            </a:r>
          </a:p>
          <a:p>
            <a:r>
              <a:rPr lang="en-US" sz="1100" dirty="0">
                <a:solidFill>
                  <a:srgbClr val="0000FF"/>
                </a:solidFill>
                <a:latin typeface="Consolas" panose="020B0609020204030204" pitchFamily="49" charset="0"/>
                <a:cs typeface="Courier New" panose="02070309020205020404" pitchFamily="49" charset="0"/>
              </a:rPr>
              <a:t>        concatenation { '|' concatenation }</a:t>
            </a:r>
          </a:p>
          <a:p>
            <a:r>
              <a:rPr lang="en-US" sz="1100" dirty="0">
                <a:solidFill>
                  <a:srgbClr val="0000FF"/>
                </a:solidFill>
                <a:latin typeface="Consolas" panose="020B0609020204030204" pitchFamily="49" charset="0"/>
                <a:cs typeface="Courier New" panose="02070309020205020404" pitchFamily="49" charset="0"/>
              </a:rPr>
              <a:t>    concatenation:</a:t>
            </a:r>
          </a:p>
          <a:p>
            <a:r>
              <a:rPr lang="en-US" sz="1100" dirty="0">
                <a:solidFill>
                  <a:srgbClr val="0000FF"/>
                </a:solidFill>
                <a:latin typeface="Consolas" panose="020B0609020204030204" pitchFamily="49" charset="0"/>
                <a:cs typeface="Courier New" panose="02070309020205020404" pitchFamily="49" charset="0"/>
              </a:rPr>
              <a:t>        { closure }</a:t>
            </a:r>
          </a:p>
          <a:p>
            <a:r>
              <a:rPr lang="en-US" sz="1100" dirty="0">
                <a:solidFill>
                  <a:srgbClr val="0000FF"/>
                </a:solidFill>
                <a:latin typeface="Consolas" panose="020B0609020204030204" pitchFamily="49" charset="0"/>
                <a:cs typeface="Courier New" panose="02070309020205020404" pitchFamily="49" charset="0"/>
              </a:rPr>
              <a:t>    closure:</a:t>
            </a:r>
          </a:p>
          <a:p>
            <a:r>
              <a:rPr lang="en-US" sz="1100" dirty="0">
                <a:solidFill>
                  <a:srgbClr val="0000FF"/>
                </a:solidFill>
                <a:latin typeface="Consolas" panose="020B0609020204030204" pitchFamily="49" charset="0"/>
                <a:cs typeface="Courier New" panose="02070309020205020404" pitchFamily="49" charset="0"/>
              </a:rPr>
              <a:t>        term [ '*' | '+' | '?' ]</a:t>
            </a:r>
          </a:p>
          <a:p>
            <a:r>
              <a:rPr lang="en-US" sz="1100" dirty="0">
                <a:solidFill>
                  <a:srgbClr val="0000FF"/>
                </a:solidFill>
                <a:latin typeface="Consolas" panose="020B0609020204030204" pitchFamily="49" charset="0"/>
                <a:cs typeface="Courier New" panose="02070309020205020404" pitchFamily="49" charset="0"/>
              </a:rPr>
              <a:t>    term:</a:t>
            </a:r>
          </a:p>
          <a:p>
            <a:r>
              <a:rPr lang="en-US" sz="1100" dirty="0">
                <a:solidFill>
                  <a:srgbClr val="0000FF"/>
                </a:solidFill>
                <a:latin typeface="Consolas" panose="020B0609020204030204" pitchFamily="49" charset="0"/>
                <a:cs typeface="Courier New" panose="02070309020205020404" pitchFamily="49" charset="0"/>
              </a:rPr>
              <a:t>        '^'</a:t>
            </a:r>
          </a:p>
          <a:p>
            <a:r>
              <a:rPr lang="en-US" sz="1100" dirty="0">
                <a:solidFill>
                  <a:srgbClr val="0000FF"/>
                </a:solidFill>
                <a:latin typeface="Consolas" panose="020B0609020204030204" pitchFamily="49" charset="0"/>
                <a:cs typeface="Courier New" panose="02070309020205020404" pitchFamily="49" charset="0"/>
              </a:rPr>
              <a:t>        '$'</a:t>
            </a:r>
          </a:p>
          <a:p>
            <a:r>
              <a:rPr lang="en-US" sz="1100" dirty="0">
                <a:solidFill>
                  <a:srgbClr val="0000FF"/>
                </a:solidFill>
                <a:latin typeface="Consolas" panose="020B0609020204030204" pitchFamily="49" charset="0"/>
                <a:cs typeface="Courier New" panose="02070309020205020404" pitchFamily="49" charset="0"/>
              </a:rPr>
              <a:t>        '.'</a:t>
            </a:r>
          </a:p>
          <a:p>
            <a:r>
              <a:rPr lang="en-US" sz="1100" dirty="0">
                <a:solidFill>
                  <a:srgbClr val="0000FF"/>
                </a:solidFill>
                <a:latin typeface="Consolas" panose="020B0609020204030204" pitchFamily="49" charset="0"/>
                <a:cs typeface="Courier New" panose="02070309020205020404" pitchFamily="49" charset="0"/>
              </a:rPr>
              <a:t>        character</a:t>
            </a:r>
          </a:p>
          <a:p>
            <a:r>
              <a:rPr lang="en-US" sz="1100" dirty="0">
                <a:solidFill>
                  <a:srgbClr val="0000FF"/>
                </a:solidFill>
                <a:latin typeface="Consolas" panose="020B0609020204030204" pitchFamily="49" charset="0"/>
                <a:cs typeface="Courier New" panose="02070309020205020404" pitchFamily="49" charset="0"/>
              </a:rPr>
              <a:t>        '[' [ '^' ] character-ranges ']'</a:t>
            </a:r>
          </a:p>
          <a:p>
            <a:r>
              <a:rPr lang="en-US" sz="1100" dirty="0">
                <a:solidFill>
                  <a:srgbClr val="0000FF"/>
                </a:solidFill>
                <a:latin typeface="Consolas" panose="020B0609020204030204" pitchFamily="49" charset="0"/>
                <a:cs typeface="Courier New" panose="02070309020205020404" pitchFamily="49" charset="0"/>
              </a:rPr>
              <a:t>        '(' </a:t>
            </a:r>
            <a:r>
              <a:rPr lang="en-US" sz="1100" dirty="0" err="1">
                <a:solidFill>
                  <a:srgbClr val="0000FF"/>
                </a:solidFill>
                <a:latin typeface="Consolas" panose="020B0609020204030204" pitchFamily="49" charset="0"/>
                <a:cs typeface="Courier New" panose="02070309020205020404" pitchFamily="49" charset="0"/>
              </a:rPr>
              <a:t>regexp</a:t>
            </a:r>
            <a:r>
              <a:rPr lang="en-US" sz="1100" dirty="0">
                <a:solidFill>
                  <a:srgbClr val="0000FF"/>
                </a:solidFill>
                <a:latin typeface="Consolas" panose="020B0609020204030204" pitchFamily="49" charset="0"/>
                <a:cs typeface="Courier New" panose="02070309020205020404" pitchFamily="49" charset="0"/>
              </a:rPr>
              <a:t> ')'</a:t>
            </a:r>
          </a:p>
          <a:p>
            <a:r>
              <a:rPr lang="en-US" sz="1100" dirty="0">
                <a:solidFill>
                  <a:srgbClr val="0000FF"/>
                </a:solidFill>
                <a:latin typeface="Consolas" panose="020B0609020204030204" pitchFamily="49" charset="0"/>
                <a:cs typeface="Courier New" panose="02070309020205020404" pitchFamily="49" charset="0"/>
              </a:rPr>
              <a:t>*/</a:t>
            </a:r>
          </a:p>
          <a:p>
            <a:r>
              <a:rPr lang="en-US" sz="1100" dirty="0">
                <a:solidFill>
                  <a:srgbClr val="0000FF"/>
                </a:solidFill>
                <a:latin typeface="Consolas" panose="020B0609020204030204" pitchFamily="49" charset="0"/>
                <a:cs typeface="Courier New" panose="02070309020205020404" pitchFamily="49" charset="0"/>
              </a:rPr>
              <a:t>package </a:t>
            </a:r>
            <a:r>
              <a:rPr lang="en-US" sz="1100" dirty="0" err="1">
                <a:solidFill>
                  <a:srgbClr val="0000FF"/>
                </a:solidFill>
                <a:latin typeface="Consolas" panose="020B0609020204030204" pitchFamily="49" charset="0"/>
                <a:cs typeface="Courier New" panose="02070309020205020404" pitchFamily="49" charset="0"/>
              </a:rPr>
              <a:t>regexp</a:t>
            </a:r>
            <a:endParaRPr lang="en-US" sz="1100" dirty="0">
              <a:solidFill>
                <a:srgbClr val="0000FF"/>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61895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DE53-4DBD-6304-BF5A-3B5B271515CC}"/>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461FE4D7-9CB0-641E-2B04-3F86E6171586}"/>
              </a:ext>
            </a:extLst>
          </p:cNvPr>
          <p:cNvSpPr>
            <a:spLocks noGrp="1"/>
          </p:cNvSpPr>
          <p:nvPr>
            <p:ph idx="1"/>
          </p:nvPr>
        </p:nvSpPr>
        <p:spPr>
          <a:xfrm>
            <a:off x="1115568" y="2478024"/>
            <a:ext cx="6454813" cy="1796264"/>
          </a:xfrm>
        </p:spPr>
        <p:txBody>
          <a:bodyPr/>
          <a:lstStyle/>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Technical terms </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Parameters are part of the syntax</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Arguments are passed to function </a:t>
            </a:r>
          </a:p>
          <a:p>
            <a:endParaRPr lang="en-US" dirty="0"/>
          </a:p>
        </p:txBody>
      </p:sp>
      <p:sp>
        <p:nvSpPr>
          <p:cNvPr id="4" name="Footer Placeholder 3">
            <a:extLst>
              <a:ext uri="{FF2B5EF4-FFF2-40B4-BE49-F238E27FC236}">
                <a16:creationId xmlns:a16="http://schemas.microsoft.com/office/drawing/2014/main" id="{768ABB9E-D594-3E35-4413-81F80E99E77D}"/>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E7756AC7-E63B-E7C2-DF9C-B23C8C2868B1}"/>
              </a:ext>
            </a:extLst>
          </p:cNvPr>
          <p:cNvSpPr>
            <a:spLocks noGrp="1"/>
          </p:cNvSpPr>
          <p:nvPr>
            <p:ph type="sldNum" sz="quarter" idx="12"/>
          </p:nvPr>
        </p:nvSpPr>
        <p:spPr/>
        <p:txBody>
          <a:bodyPr/>
          <a:lstStyle/>
          <a:p>
            <a:fld id="{B2DC25EE-239B-4C5F-AAD1-255A7D5F1EE2}" type="slidenum">
              <a:rPr lang="en-US" smtClean="0"/>
              <a:t>7</a:t>
            </a:fld>
            <a:endParaRPr lang="en-US"/>
          </a:p>
        </p:txBody>
      </p:sp>
      <p:graphicFrame>
        <p:nvGraphicFramePr>
          <p:cNvPr id="6" name="Table 5">
            <a:extLst>
              <a:ext uri="{FF2B5EF4-FFF2-40B4-BE49-F238E27FC236}">
                <a16:creationId xmlns:a16="http://schemas.microsoft.com/office/drawing/2014/main" id="{3DD00C09-2F70-8BFB-B2B4-FB2A56800D2A}"/>
              </a:ext>
            </a:extLst>
          </p:cNvPr>
          <p:cNvGraphicFramePr>
            <a:graphicFrameLocks noGrp="1"/>
          </p:cNvGraphicFramePr>
          <p:nvPr/>
        </p:nvGraphicFramePr>
        <p:xfrm>
          <a:off x="6648893" y="4741291"/>
          <a:ext cx="4505325" cy="826770"/>
        </p:xfrm>
        <a:graphic>
          <a:graphicData uri="http://schemas.openxmlformats.org/drawingml/2006/table">
            <a:tbl>
              <a:tblPr/>
              <a:tblGrid>
                <a:gridCol w="4505325">
                  <a:extLst>
                    <a:ext uri="{9D8B030D-6E8A-4147-A177-3AD203B41FA5}">
                      <a16:colId xmlns:a16="http://schemas.microsoft.com/office/drawing/2014/main" val="2890180734"/>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(receiver) identifier (parameters) (returns) {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 code block …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984689314"/>
                  </a:ext>
                </a:extLst>
              </a:tr>
            </a:tbl>
          </a:graphicData>
        </a:graphic>
      </p:graphicFrame>
      <p:sp>
        <p:nvSpPr>
          <p:cNvPr id="7" name="Rectangle 1">
            <a:extLst>
              <a:ext uri="{FF2B5EF4-FFF2-40B4-BE49-F238E27FC236}">
                <a16:creationId xmlns:a16="http://schemas.microsoft.com/office/drawing/2014/main" id="{D1F2A01E-DFD7-E18E-8CA6-ED3B4C277D89}"/>
              </a:ext>
            </a:extLst>
          </p:cNvPr>
          <p:cNvSpPr>
            <a:spLocks noChangeArrowheads="1"/>
          </p:cNvSpPr>
          <p:nvPr/>
        </p:nvSpPr>
        <p:spPr bwMode="auto">
          <a:xfrm>
            <a:off x="3843338" y="3587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7689443B-DE57-BFF7-291A-64BB547CE66D}"/>
              </a:ext>
            </a:extLst>
          </p:cNvPr>
          <p:cNvGraphicFramePr>
            <a:graphicFrameLocks noGrp="1"/>
          </p:cNvGraphicFramePr>
          <p:nvPr/>
        </p:nvGraphicFramePr>
        <p:xfrm>
          <a:off x="1983083" y="4760766"/>
          <a:ext cx="2867025" cy="371475"/>
        </p:xfrm>
        <a:graphic>
          <a:graphicData uri="http://schemas.openxmlformats.org/drawingml/2006/table">
            <a:tbl>
              <a:tblPr/>
              <a:tblGrid>
                <a:gridCol w="2867025">
                  <a:extLst>
                    <a:ext uri="{9D8B030D-6E8A-4147-A177-3AD203B41FA5}">
                      <a16:colId xmlns:a16="http://schemas.microsoft.com/office/drawing/2014/main" val="959608687"/>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identifier (arguments) ( )</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4094896123"/>
                  </a:ext>
                </a:extLst>
              </a:tr>
            </a:tbl>
          </a:graphicData>
        </a:graphic>
      </p:graphicFrame>
      <p:sp>
        <p:nvSpPr>
          <p:cNvPr id="10" name="Rectangle 2">
            <a:extLst>
              <a:ext uri="{FF2B5EF4-FFF2-40B4-BE49-F238E27FC236}">
                <a16:creationId xmlns:a16="http://schemas.microsoft.com/office/drawing/2014/main" id="{51F44410-07B1-E703-9EF3-43AFD91D6167}"/>
              </a:ext>
            </a:extLst>
          </p:cNvPr>
          <p:cNvSpPr>
            <a:spLocks noChangeArrowheads="1"/>
          </p:cNvSpPr>
          <p:nvPr/>
        </p:nvSpPr>
        <p:spPr bwMode="auto">
          <a:xfrm>
            <a:off x="4662488" y="38147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15" name="Elbow Connector 14">
            <a:extLst>
              <a:ext uri="{FF2B5EF4-FFF2-40B4-BE49-F238E27FC236}">
                <a16:creationId xmlns:a16="http://schemas.microsoft.com/office/drawing/2014/main" id="{3BCA3D59-4DA4-EF54-CA38-640509D63319}"/>
              </a:ext>
            </a:extLst>
          </p:cNvPr>
          <p:cNvCxnSpPr>
            <a:cxnSpLocks/>
          </p:cNvCxnSpPr>
          <p:nvPr/>
        </p:nvCxnSpPr>
        <p:spPr>
          <a:xfrm>
            <a:off x="4234543" y="4341844"/>
            <a:ext cx="5135098" cy="48721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6101F2-C600-7452-BBAF-93D8BB724DF5}"/>
              </a:ext>
            </a:extLst>
          </p:cNvPr>
          <p:cNvCxnSpPr/>
          <p:nvPr/>
        </p:nvCxnSpPr>
        <p:spPr>
          <a:xfrm>
            <a:off x="4234543" y="4341844"/>
            <a:ext cx="0" cy="48721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9803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DD89-A6D0-4EA5-8C90-ABD2B7E8190D}"/>
              </a:ext>
            </a:extLst>
          </p:cNvPr>
          <p:cNvSpPr>
            <a:spLocks noGrp="1"/>
          </p:cNvSpPr>
          <p:nvPr>
            <p:ph type="title"/>
          </p:nvPr>
        </p:nvSpPr>
        <p:spPr/>
        <p:txBody>
          <a:bodyPr/>
          <a:lstStyle/>
          <a:p>
            <a:r>
              <a:rPr lang="en-US"/>
              <a:t>Idiomatic Go - Commentary</a:t>
            </a:r>
          </a:p>
        </p:txBody>
      </p:sp>
      <p:sp>
        <p:nvSpPr>
          <p:cNvPr id="3" name="Content Placeholder 2">
            <a:extLst>
              <a:ext uri="{FF2B5EF4-FFF2-40B4-BE49-F238E27FC236}">
                <a16:creationId xmlns:a16="http://schemas.microsoft.com/office/drawing/2014/main" id="{EDC09F44-5DE1-4A2C-A9C7-0BCE6EE245C9}"/>
              </a:ext>
            </a:extLst>
          </p:cNvPr>
          <p:cNvSpPr>
            <a:spLocks noGrp="1"/>
          </p:cNvSpPr>
          <p:nvPr>
            <p:ph idx="1"/>
          </p:nvPr>
        </p:nvSpPr>
        <p:spPr/>
        <p:txBody>
          <a:bodyPr>
            <a:normAutofit fontScale="77500" lnSpcReduction="20000"/>
          </a:bodyPr>
          <a:lstStyle/>
          <a:p>
            <a:r>
              <a:rPr lang="en-US"/>
              <a:t>If the package is simple, the package comment can be brief.</a:t>
            </a:r>
          </a:p>
          <a:p>
            <a:endParaRPr lang="en-US"/>
          </a:p>
          <a:p>
            <a:endParaRPr lang="en-US"/>
          </a:p>
          <a:p>
            <a:r>
              <a:rPr lang="en-US"/>
              <a:t>Comments do not need extra formatting such as banners of stars. </a:t>
            </a:r>
          </a:p>
          <a:p>
            <a:r>
              <a:rPr lang="en-US"/>
              <a:t>The generated output may not even be presented in a fixed-width font, so don't depend on spacing for alignment—godoc, like gofmt, takes care of that. </a:t>
            </a:r>
          </a:p>
          <a:p>
            <a:r>
              <a:rPr lang="en-US"/>
              <a:t>The comments are uninterpreted plain text, so HTML and other annotations such as _this_ will reproduce verbatim and should not be used. </a:t>
            </a:r>
            <a:endParaRPr lang="en-SG"/>
          </a:p>
          <a:p>
            <a:endParaRPr lang="en-US"/>
          </a:p>
        </p:txBody>
      </p:sp>
      <p:sp>
        <p:nvSpPr>
          <p:cNvPr id="4" name="Footer Placeholder 3">
            <a:extLst>
              <a:ext uri="{FF2B5EF4-FFF2-40B4-BE49-F238E27FC236}">
                <a16:creationId xmlns:a16="http://schemas.microsoft.com/office/drawing/2014/main" id="{99FE671E-4106-4D44-BDAF-EF310C6DB9CC}"/>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85E36634-51C4-4519-91E0-6BF05EB9C44C}"/>
              </a:ext>
            </a:extLst>
          </p:cNvPr>
          <p:cNvSpPr>
            <a:spLocks noGrp="1"/>
          </p:cNvSpPr>
          <p:nvPr>
            <p:ph type="sldNum" sz="quarter" idx="12"/>
          </p:nvPr>
        </p:nvSpPr>
        <p:spPr/>
        <p:txBody>
          <a:bodyPr/>
          <a:lstStyle/>
          <a:p>
            <a:fld id="{B2DC25EE-239B-4C5F-AAD1-255A7D5F1EE2}" type="slidenum">
              <a:rPr lang="en-US" smtClean="0"/>
              <a:t>70</a:t>
            </a:fld>
            <a:endParaRPr lang="en-US"/>
          </a:p>
        </p:txBody>
      </p:sp>
      <p:sp>
        <p:nvSpPr>
          <p:cNvPr id="6" name="Rectangle 3">
            <a:extLst>
              <a:ext uri="{FF2B5EF4-FFF2-40B4-BE49-F238E27FC236}">
                <a16:creationId xmlns:a16="http://schemas.microsoft.com/office/drawing/2014/main" id="{363182BD-34D2-45CF-9DBA-841B79C00076}"/>
              </a:ext>
            </a:extLst>
          </p:cNvPr>
          <p:cNvSpPr txBox="1">
            <a:spLocks noChangeArrowheads="1"/>
          </p:cNvSpPr>
          <p:nvPr/>
        </p:nvSpPr>
        <p:spPr bwMode="auto">
          <a:xfrm>
            <a:off x="1477930" y="2938710"/>
            <a:ext cx="5856320" cy="623640"/>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 Package path implements utility routines for</a:t>
            </a:r>
          </a:p>
          <a:p>
            <a:r>
              <a:rPr lang="en-US" sz="1100" dirty="0">
                <a:solidFill>
                  <a:srgbClr val="0000FF"/>
                </a:solidFill>
                <a:latin typeface="Consolas" panose="020B0609020204030204" pitchFamily="49" charset="0"/>
                <a:cs typeface="Courier New" panose="02070309020205020404" pitchFamily="49" charset="0"/>
              </a:rPr>
              <a:t>// manipulating slash-separated filename paths.</a:t>
            </a:r>
          </a:p>
        </p:txBody>
      </p:sp>
    </p:spTree>
    <p:extLst>
      <p:ext uri="{BB962C8B-B14F-4D97-AF65-F5344CB8AC3E}">
        <p14:creationId xmlns:p14="http://schemas.microsoft.com/office/powerpoint/2010/main" val="35554134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23BC-D667-4CBC-8B5A-239FF456800C}"/>
              </a:ext>
            </a:extLst>
          </p:cNvPr>
          <p:cNvSpPr>
            <a:spLocks noGrp="1"/>
          </p:cNvSpPr>
          <p:nvPr>
            <p:ph type="title"/>
          </p:nvPr>
        </p:nvSpPr>
        <p:spPr/>
        <p:txBody>
          <a:bodyPr/>
          <a:lstStyle/>
          <a:p>
            <a:r>
              <a:rPr lang="en-US"/>
              <a:t>Idiomatic Go - Commentary</a:t>
            </a:r>
          </a:p>
        </p:txBody>
      </p:sp>
      <p:sp>
        <p:nvSpPr>
          <p:cNvPr id="3" name="Content Placeholder 2">
            <a:extLst>
              <a:ext uri="{FF2B5EF4-FFF2-40B4-BE49-F238E27FC236}">
                <a16:creationId xmlns:a16="http://schemas.microsoft.com/office/drawing/2014/main" id="{B3213F96-565D-416C-87BC-20BB46D31C0E}"/>
              </a:ext>
            </a:extLst>
          </p:cNvPr>
          <p:cNvSpPr>
            <a:spLocks noGrp="1"/>
          </p:cNvSpPr>
          <p:nvPr>
            <p:ph idx="1"/>
          </p:nvPr>
        </p:nvSpPr>
        <p:spPr/>
        <p:txBody>
          <a:bodyPr>
            <a:normAutofit fontScale="77500" lnSpcReduction="20000"/>
          </a:bodyPr>
          <a:lstStyle/>
          <a:p>
            <a:r>
              <a:rPr lang="en-US"/>
              <a:t>Depending on the context, godoc might not even reformat comments, so make sure they look good straight up: use correct spelling, punctuation, and sentence structure, fold long lines, and so on.</a:t>
            </a:r>
          </a:p>
          <a:p>
            <a:r>
              <a:rPr lang="en-US"/>
              <a:t>Inside a package, any comment immediately preceding a top-level declaration serves as a doc comment for that declaration. Every exported (capitalized) name in a program should have a </a:t>
            </a:r>
            <a:r>
              <a:rPr lang="en-US" i="1">
                <a:solidFill>
                  <a:srgbClr val="148FAC"/>
                </a:solidFill>
              </a:rPr>
              <a:t>doc comment</a:t>
            </a:r>
            <a:r>
              <a:rPr lang="en-US"/>
              <a:t>.</a:t>
            </a:r>
          </a:p>
          <a:p>
            <a:r>
              <a:rPr lang="en-US" i="1">
                <a:solidFill>
                  <a:srgbClr val="148FAC"/>
                </a:solidFill>
              </a:rPr>
              <a:t>Doc comments </a:t>
            </a:r>
            <a:r>
              <a:rPr lang="en-US"/>
              <a:t>work best as complete sentences, which allow a wide variety of automated presentations. The first sentence should be a one-sentence summary that starts with the name being declared.</a:t>
            </a:r>
          </a:p>
        </p:txBody>
      </p:sp>
      <p:sp>
        <p:nvSpPr>
          <p:cNvPr id="4" name="Footer Placeholder 3">
            <a:extLst>
              <a:ext uri="{FF2B5EF4-FFF2-40B4-BE49-F238E27FC236}">
                <a16:creationId xmlns:a16="http://schemas.microsoft.com/office/drawing/2014/main" id="{9FDB2A9D-E697-4E0D-A7A7-91B89F3BF2D1}"/>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C7BE94EA-6EE3-489F-885B-91B2296D5EE8}"/>
              </a:ext>
            </a:extLst>
          </p:cNvPr>
          <p:cNvSpPr>
            <a:spLocks noGrp="1"/>
          </p:cNvSpPr>
          <p:nvPr>
            <p:ph type="sldNum" sz="quarter" idx="12"/>
          </p:nvPr>
        </p:nvSpPr>
        <p:spPr/>
        <p:txBody>
          <a:bodyPr/>
          <a:lstStyle/>
          <a:p>
            <a:fld id="{B2DC25EE-239B-4C5F-AAD1-255A7D5F1EE2}" type="slidenum">
              <a:rPr lang="en-US" smtClean="0"/>
              <a:t>71</a:t>
            </a:fld>
            <a:endParaRPr lang="en-US"/>
          </a:p>
        </p:txBody>
      </p:sp>
    </p:spTree>
    <p:extLst>
      <p:ext uri="{BB962C8B-B14F-4D97-AF65-F5344CB8AC3E}">
        <p14:creationId xmlns:p14="http://schemas.microsoft.com/office/powerpoint/2010/main" val="40937736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BED0-55BC-4528-BB25-E53C6C71D869}"/>
              </a:ext>
            </a:extLst>
          </p:cNvPr>
          <p:cNvSpPr>
            <a:spLocks noGrp="1"/>
          </p:cNvSpPr>
          <p:nvPr>
            <p:ph type="title"/>
          </p:nvPr>
        </p:nvSpPr>
        <p:spPr/>
        <p:txBody>
          <a:bodyPr/>
          <a:lstStyle/>
          <a:p>
            <a:r>
              <a:rPr lang="en-US"/>
              <a:t>Idiomatic Go - Commentary</a:t>
            </a:r>
          </a:p>
        </p:txBody>
      </p:sp>
      <p:sp>
        <p:nvSpPr>
          <p:cNvPr id="3" name="Content Placeholder 2">
            <a:extLst>
              <a:ext uri="{FF2B5EF4-FFF2-40B4-BE49-F238E27FC236}">
                <a16:creationId xmlns:a16="http://schemas.microsoft.com/office/drawing/2014/main" id="{615DF706-288D-4353-9860-CB62B078352E}"/>
              </a:ext>
            </a:extLst>
          </p:cNvPr>
          <p:cNvSpPr>
            <a:spLocks noGrp="1"/>
          </p:cNvSpPr>
          <p:nvPr>
            <p:ph idx="1"/>
          </p:nvPr>
        </p:nvSpPr>
        <p:spPr>
          <a:xfrm>
            <a:off x="1115568" y="2975588"/>
            <a:ext cx="10168128" cy="3694176"/>
          </a:xfrm>
        </p:spPr>
        <p:txBody>
          <a:bodyPr/>
          <a:lstStyle/>
          <a:p>
            <a:r>
              <a:rPr lang="en-US"/>
              <a:t>Go's declaration syntax allows grouping of declarations. A single doc comment can introduce a group of related constants or variables. Since the whole declaration is presented, such a comment can often be perfunctory.</a:t>
            </a:r>
            <a:endParaRPr lang="en-SG"/>
          </a:p>
          <a:p>
            <a:endParaRPr lang="en-US"/>
          </a:p>
        </p:txBody>
      </p:sp>
      <p:sp>
        <p:nvSpPr>
          <p:cNvPr id="4" name="Footer Placeholder 3">
            <a:extLst>
              <a:ext uri="{FF2B5EF4-FFF2-40B4-BE49-F238E27FC236}">
                <a16:creationId xmlns:a16="http://schemas.microsoft.com/office/drawing/2014/main" id="{3C6A47D8-EEB8-41FE-862A-5D58B65F0ED1}"/>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1B2BA7E1-FD7A-4ECC-88FC-FCF24A99C866}"/>
              </a:ext>
            </a:extLst>
          </p:cNvPr>
          <p:cNvSpPr>
            <a:spLocks noGrp="1"/>
          </p:cNvSpPr>
          <p:nvPr>
            <p:ph type="sldNum" sz="quarter" idx="12"/>
          </p:nvPr>
        </p:nvSpPr>
        <p:spPr/>
        <p:txBody>
          <a:bodyPr/>
          <a:lstStyle/>
          <a:p>
            <a:fld id="{B2DC25EE-239B-4C5F-AAD1-255A7D5F1EE2}" type="slidenum">
              <a:rPr lang="en-US" smtClean="0"/>
              <a:t>72</a:t>
            </a:fld>
            <a:endParaRPr lang="en-US"/>
          </a:p>
        </p:txBody>
      </p:sp>
      <p:sp>
        <p:nvSpPr>
          <p:cNvPr id="6" name="Rectangle 3">
            <a:extLst>
              <a:ext uri="{FF2B5EF4-FFF2-40B4-BE49-F238E27FC236}">
                <a16:creationId xmlns:a16="http://schemas.microsoft.com/office/drawing/2014/main" id="{C5120F50-EB6E-4B43-ADCB-F04F6CB4183E}"/>
              </a:ext>
            </a:extLst>
          </p:cNvPr>
          <p:cNvSpPr txBox="1">
            <a:spLocks noChangeArrowheads="1"/>
          </p:cNvSpPr>
          <p:nvPr/>
        </p:nvSpPr>
        <p:spPr bwMode="auto">
          <a:xfrm>
            <a:off x="2599664" y="4930276"/>
            <a:ext cx="5553736" cy="1340780"/>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 Error codes returned by failures to parse an expression.</a:t>
            </a:r>
          </a:p>
          <a:p>
            <a:r>
              <a:rPr lang="en-US" sz="1100" dirty="0" err="1">
                <a:solidFill>
                  <a:srgbClr val="0000FF"/>
                </a:solidFill>
                <a:latin typeface="Consolas" panose="020B0609020204030204" pitchFamily="49" charset="0"/>
                <a:cs typeface="Courier New" panose="02070309020205020404" pitchFamily="49" charset="0"/>
              </a:rPr>
              <a:t>var</a:t>
            </a:r>
            <a:r>
              <a:rPr lang="en-US" sz="1100" dirty="0">
                <a:solidFill>
                  <a:srgbClr val="0000FF"/>
                </a:solidFill>
                <a:latin typeface="Consolas" panose="020B0609020204030204" pitchFamily="49" charset="0"/>
                <a:cs typeface="Courier New" panose="02070309020205020404" pitchFamily="49" charset="0"/>
              </a:rPr>
              <a:t> (</a:t>
            </a:r>
          </a:p>
          <a:p>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ErrInternal</a:t>
            </a:r>
            <a:r>
              <a:rPr lang="en-US" sz="1100" dirty="0">
                <a:solidFill>
                  <a:srgbClr val="0000FF"/>
                </a:solidFill>
                <a:latin typeface="Consolas" panose="020B0609020204030204" pitchFamily="49" charset="0"/>
                <a:cs typeface="Courier New" panose="02070309020205020404" pitchFamily="49" charset="0"/>
              </a:rPr>
              <a:t>      = </a:t>
            </a:r>
            <a:r>
              <a:rPr lang="en-US" sz="1100" dirty="0" err="1">
                <a:solidFill>
                  <a:srgbClr val="0000FF"/>
                </a:solidFill>
                <a:latin typeface="Consolas" panose="020B0609020204030204" pitchFamily="49" charset="0"/>
                <a:cs typeface="Courier New" panose="02070309020205020404" pitchFamily="49" charset="0"/>
              </a:rPr>
              <a:t>errors.New</a:t>
            </a:r>
            <a:r>
              <a:rPr lang="en-US" sz="1100" dirty="0">
                <a:solidFill>
                  <a:srgbClr val="0000FF"/>
                </a:solidFill>
                <a:latin typeface="Consolas" panose="020B0609020204030204" pitchFamily="49" charset="0"/>
                <a:cs typeface="Courier New" panose="02070309020205020404" pitchFamily="49" charset="0"/>
              </a:rPr>
              <a:t>("</a:t>
            </a:r>
            <a:r>
              <a:rPr lang="en-US" sz="1100" dirty="0" err="1">
                <a:solidFill>
                  <a:srgbClr val="0000FF"/>
                </a:solidFill>
                <a:latin typeface="Consolas" panose="020B0609020204030204" pitchFamily="49" charset="0"/>
                <a:cs typeface="Courier New" panose="02070309020205020404" pitchFamily="49" charset="0"/>
              </a:rPr>
              <a:t>regexp</a:t>
            </a:r>
            <a:r>
              <a:rPr lang="en-US" sz="1100" dirty="0">
                <a:solidFill>
                  <a:srgbClr val="0000FF"/>
                </a:solidFill>
                <a:latin typeface="Consolas" panose="020B0609020204030204" pitchFamily="49" charset="0"/>
                <a:cs typeface="Courier New" panose="02070309020205020404" pitchFamily="49" charset="0"/>
              </a:rPr>
              <a:t>: internal error")</a:t>
            </a:r>
          </a:p>
          <a:p>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ErrUnmatchedLpar</a:t>
            </a:r>
            <a:r>
              <a:rPr lang="en-US" sz="1100" dirty="0">
                <a:solidFill>
                  <a:srgbClr val="0000FF"/>
                </a:solidFill>
                <a:latin typeface="Consolas" panose="020B0609020204030204" pitchFamily="49" charset="0"/>
                <a:cs typeface="Courier New" panose="02070309020205020404" pitchFamily="49" charset="0"/>
              </a:rPr>
              <a:t> = </a:t>
            </a:r>
            <a:r>
              <a:rPr lang="en-US" sz="1100" dirty="0" err="1">
                <a:solidFill>
                  <a:srgbClr val="0000FF"/>
                </a:solidFill>
                <a:latin typeface="Consolas" panose="020B0609020204030204" pitchFamily="49" charset="0"/>
                <a:cs typeface="Courier New" panose="02070309020205020404" pitchFamily="49" charset="0"/>
              </a:rPr>
              <a:t>errors.New</a:t>
            </a:r>
            <a:r>
              <a:rPr lang="en-US" sz="1100" dirty="0">
                <a:solidFill>
                  <a:srgbClr val="0000FF"/>
                </a:solidFill>
                <a:latin typeface="Consolas" panose="020B0609020204030204" pitchFamily="49" charset="0"/>
                <a:cs typeface="Courier New" panose="02070309020205020404" pitchFamily="49" charset="0"/>
              </a:rPr>
              <a:t>("</a:t>
            </a:r>
            <a:r>
              <a:rPr lang="en-US" sz="1100" dirty="0" err="1">
                <a:solidFill>
                  <a:srgbClr val="0000FF"/>
                </a:solidFill>
                <a:latin typeface="Consolas" panose="020B0609020204030204" pitchFamily="49" charset="0"/>
                <a:cs typeface="Courier New" panose="02070309020205020404" pitchFamily="49" charset="0"/>
              </a:rPr>
              <a:t>regexp</a:t>
            </a:r>
            <a:r>
              <a:rPr lang="en-US" sz="1100" dirty="0">
                <a:solidFill>
                  <a:srgbClr val="0000FF"/>
                </a:solidFill>
                <a:latin typeface="Consolas" panose="020B0609020204030204" pitchFamily="49" charset="0"/>
                <a:cs typeface="Courier New" panose="02070309020205020404" pitchFamily="49" charset="0"/>
              </a:rPr>
              <a:t>: unmatched '('")</a:t>
            </a:r>
          </a:p>
          <a:p>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ErrUnmatchedRpar</a:t>
            </a:r>
            <a:r>
              <a:rPr lang="en-US" sz="1100" dirty="0">
                <a:solidFill>
                  <a:srgbClr val="0000FF"/>
                </a:solidFill>
                <a:latin typeface="Consolas" panose="020B0609020204030204" pitchFamily="49" charset="0"/>
                <a:cs typeface="Courier New" panose="02070309020205020404" pitchFamily="49" charset="0"/>
              </a:rPr>
              <a:t> = </a:t>
            </a:r>
            <a:r>
              <a:rPr lang="en-US" sz="1100" dirty="0" err="1">
                <a:solidFill>
                  <a:srgbClr val="0000FF"/>
                </a:solidFill>
                <a:latin typeface="Consolas" panose="020B0609020204030204" pitchFamily="49" charset="0"/>
                <a:cs typeface="Courier New" panose="02070309020205020404" pitchFamily="49" charset="0"/>
              </a:rPr>
              <a:t>errors.New</a:t>
            </a:r>
            <a:r>
              <a:rPr lang="en-US" sz="1100" dirty="0">
                <a:solidFill>
                  <a:srgbClr val="0000FF"/>
                </a:solidFill>
                <a:latin typeface="Consolas" panose="020B0609020204030204" pitchFamily="49" charset="0"/>
                <a:cs typeface="Courier New" panose="02070309020205020404" pitchFamily="49" charset="0"/>
              </a:rPr>
              <a:t>("</a:t>
            </a:r>
            <a:r>
              <a:rPr lang="en-US" sz="1100" dirty="0" err="1">
                <a:solidFill>
                  <a:srgbClr val="0000FF"/>
                </a:solidFill>
                <a:latin typeface="Consolas" panose="020B0609020204030204" pitchFamily="49" charset="0"/>
                <a:cs typeface="Courier New" panose="02070309020205020404" pitchFamily="49" charset="0"/>
              </a:rPr>
              <a:t>regexp</a:t>
            </a:r>
            <a:r>
              <a:rPr lang="en-US" sz="1100" dirty="0">
                <a:solidFill>
                  <a:srgbClr val="0000FF"/>
                </a:solidFill>
                <a:latin typeface="Consolas" panose="020B0609020204030204" pitchFamily="49" charset="0"/>
                <a:cs typeface="Courier New" panose="02070309020205020404" pitchFamily="49" charset="0"/>
              </a:rPr>
              <a:t>: unmatched ')'")</a:t>
            </a:r>
          </a:p>
          <a:p>
            <a:r>
              <a:rPr lang="en-US" sz="1100" dirty="0">
                <a:solidFill>
                  <a:srgbClr val="0000FF"/>
                </a:solidFill>
                <a:latin typeface="Consolas" panose="020B0609020204030204" pitchFamily="49" charset="0"/>
                <a:cs typeface="Courier New" panose="02070309020205020404" pitchFamily="49" charset="0"/>
              </a:rPr>
              <a:t>    ...</a:t>
            </a:r>
          </a:p>
          <a:p>
            <a:r>
              <a:rPr lang="en-US" sz="1100" dirty="0">
                <a:solidFill>
                  <a:srgbClr val="0000FF"/>
                </a:solidFill>
                <a:latin typeface="Consolas" panose="020B0609020204030204" pitchFamily="49" charset="0"/>
                <a:cs typeface="Courier New" panose="02070309020205020404" pitchFamily="49" charset="0"/>
              </a:rPr>
              <a:t>)</a:t>
            </a:r>
          </a:p>
        </p:txBody>
      </p:sp>
      <p:sp>
        <p:nvSpPr>
          <p:cNvPr id="7" name="Rectangle 3">
            <a:extLst>
              <a:ext uri="{FF2B5EF4-FFF2-40B4-BE49-F238E27FC236}">
                <a16:creationId xmlns:a16="http://schemas.microsoft.com/office/drawing/2014/main" id="{87D71D68-D056-4735-8747-25DE43FF9E99}"/>
              </a:ext>
            </a:extLst>
          </p:cNvPr>
          <p:cNvSpPr txBox="1">
            <a:spLocks noChangeArrowheads="1"/>
          </p:cNvSpPr>
          <p:nvPr/>
        </p:nvSpPr>
        <p:spPr bwMode="auto">
          <a:xfrm>
            <a:off x="2599664" y="2169108"/>
            <a:ext cx="5553736" cy="721186"/>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 Compile parses a regular expression and returns, if successful,</a:t>
            </a:r>
          </a:p>
          <a:p>
            <a:r>
              <a:rPr lang="en-US" sz="1100" dirty="0">
                <a:solidFill>
                  <a:srgbClr val="0000FF"/>
                </a:solidFill>
                <a:latin typeface="Consolas" panose="020B0609020204030204" pitchFamily="49" charset="0"/>
                <a:cs typeface="Courier New" panose="02070309020205020404" pitchFamily="49" charset="0"/>
              </a:rPr>
              <a:t>// a </a:t>
            </a:r>
            <a:r>
              <a:rPr lang="en-US" sz="1100" dirty="0" err="1">
                <a:solidFill>
                  <a:srgbClr val="0000FF"/>
                </a:solidFill>
                <a:latin typeface="Consolas" panose="020B0609020204030204" pitchFamily="49" charset="0"/>
                <a:cs typeface="Courier New" panose="02070309020205020404" pitchFamily="49" charset="0"/>
              </a:rPr>
              <a:t>Regexp</a:t>
            </a:r>
            <a:r>
              <a:rPr lang="en-US" sz="1100" dirty="0">
                <a:solidFill>
                  <a:srgbClr val="0000FF"/>
                </a:solidFill>
                <a:latin typeface="Consolas" panose="020B0609020204030204" pitchFamily="49" charset="0"/>
                <a:cs typeface="Courier New" panose="02070309020205020404" pitchFamily="49" charset="0"/>
              </a:rPr>
              <a:t> that can be used to match against text.</a:t>
            </a:r>
          </a:p>
          <a:p>
            <a:r>
              <a:rPr lang="en-US" sz="1100" dirty="0" err="1">
                <a:solidFill>
                  <a:srgbClr val="0000FF"/>
                </a:solidFill>
                <a:latin typeface="Consolas" panose="020B0609020204030204" pitchFamily="49" charset="0"/>
                <a:cs typeface="Courier New" panose="02070309020205020404" pitchFamily="49" charset="0"/>
              </a:rPr>
              <a:t>func</a:t>
            </a:r>
            <a:r>
              <a:rPr lang="en-US" sz="1100" dirty="0">
                <a:solidFill>
                  <a:srgbClr val="0000FF"/>
                </a:solidFill>
                <a:latin typeface="Consolas" panose="020B0609020204030204" pitchFamily="49" charset="0"/>
                <a:cs typeface="Courier New" panose="02070309020205020404" pitchFamily="49" charset="0"/>
              </a:rPr>
              <a:t> Compile(</a:t>
            </a:r>
            <a:r>
              <a:rPr lang="en-US" sz="1100" dirty="0" err="1">
                <a:solidFill>
                  <a:srgbClr val="0000FF"/>
                </a:solidFill>
                <a:latin typeface="Consolas" panose="020B0609020204030204" pitchFamily="49" charset="0"/>
                <a:cs typeface="Courier New" panose="02070309020205020404" pitchFamily="49" charset="0"/>
              </a:rPr>
              <a:t>str</a:t>
            </a:r>
            <a:r>
              <a:rPr lang="en-US" sz="1100" dirty="0">
                <a:solidFill>
                  <a:srgbClr val="0000FF"/>
                </a:solidFill>
                <a:latin typeface="Consolas" panose="020B0609020204030204" pitchFamily="49" charset="0"/>
                <a:cs typeface="Courier New" panose="02070309020205020404" pitchFamily="49" charset="0"/>
              </a:rPr>
              <a:t> string) (*</a:t>
            </a:r>
            <a:r>
              <a:rPr lang="en-US" sz="1100" dirty="0" err="1">
                <a:solidFill>
                  <a:srgbClr val="0000FF"/>
                </a:solidFill>
                <a:latin typeface="Consolas" panose="020B0609020204030204" pitchFamily="49" charset="0"/>
                <a:cs typeface="Courier New" panose="02070309020205020404" pitchFamily="49" charset="0"/>
              </a:rPr>
              <a:t>Regexp</a:t>
            </a:r>
            <a:r>
              <a:rPr lang="en-US" sz="1100" dirty="0">
                <a:solidFill>
                  <a:srgbClr val="0000FF"/>
                </a:solidFill>
                <a:latin typeface="Consolas" panose="020B0609020204030204" pitchFamily="49" charset="0"/>
                <a:cs typeface="Courier New" panose="02070309020205020404" pitchFamily="49" charset="0"/>
              </a:rPr>
              <a:t>, error) {</a:t>
            </a:r>
          </a:p>
        </p:txBody>
      </p:sp>
    </p:spTree>
    <p:extLst>
      <p:ext uri="{BB962C8B-B14F-4D97-AF65-F5344CB8AC3E}">
        <p14:creationId xmlns:p14="http://schemas.microsoft.com/office/powerpoint/2010/main" val="504002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19EE-45F0-42F2-8C05-F5BE06529FC1}"/>
              </a:ext>
            </a:extLst>
          </p:cNvPr>
          <p:cNvSpPr>
            <a:spLocks noGrp="1"/>
          </p:cNvSpPr>
          <p:nvPr>
            <p:ph type="title"/>
          </p:nvPr>
        </p:nvSpPr>
        <p:spPr/>
        <p:txBody>
          <a:bodyPr/>
          <a:lstStyle/>
          <a:p>
            <a:r>
              <a:rPr lang="en-US"/>
              <a:t>Idiomatic Go - Commentary</a:t>
            </a:r>
          </a:p>
        </p:txBody>
      </p:sp>
      <p:sp>
        <p:nvSpPr>
          <p:cNvPr id="3" name="Content Placeholder 2">
            <a:extLst>
              <a:ext uri="{FF2B5EF4-FFF2-40B4-BE49-F238E27FC236}">
                <a16:creationId xmlns:a16="http://schemas.microsoft.com/office/drawing/2014/main" id="{6EC1E53F-E54E-47F4-A37E-66A4E6FD69A4}"/>
              </a:ext>
            </a:extLst>
          </p:cNvPr>
          <p:cNvSpPr>
            <a:spLocks noGrp="1"/>
          </p:cNvSpPr>
          <p:nvPr>
            <p:ph idx="1"/>
          </p:nvPr>
        </p:nvSpPr>
        <p:spPr/>
        <p:txBody>
          <a:bodyPr/>
          <a:lstStyle/>
          <a:p>
            <a:r>
              <a:rPr lang="en-US"/>
              <a:t>Grouping can also indicate relationships between items, such as the fact that a set of variables is protected by a mutex.</a:t>
            </a:r>
            <a:endParaRPr lang="en-SG"/>
          </a:p>
          <a:p>
            <a:endParaRPr lang="en-US"/>
          </a:p>
        </p:txBody>
      </p:sp>
      <p:sp>
        <p:nvSpPr>
          <p:cNvPr id="4" name="Footer Placeholder 3">
            <a:extLst>
              <a:ext uri="{FF2B5EF4-FFF2-40B4-BE49-F238E27FC236}">
                <a16:creationId xmlns:a16="http://schemas.microsoft.com/office/drawing/2014/main" id="{BBF6F5A7-4D1B-4F5C-BC71-A2D170E39B6B}"/>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410B8DC4-0718-42DD-AC66-55895C276070}"/>
              </a:ext>
            </a:extLst>
          </p:cNvPr>
          <p:cNvSpPr>
            <a:spLocks noGrp="1"/>
          </p:cNvSpPr>
          <p:nvPr>
            <p:ph type="sldNum" sz="quarter" idx="12"/>
          </p:nvPr>
        </p:nvSpPr>
        <p:spPr/>
        <p:txBody>
          <a:bodyPr/>
          <a:lstStyle/>
          <a:p>
            <a:fld id="{B2DC25EE-239B-4C5F-AAD1-255A7D5F1EE2}" type="slidenum">
              <a:rPr lang="en-US" smtClean="0"/>
              <a:t>73</a:t>
            </a:fld>
            <a:endParaRPr lang="en-US"/>
          </a:p>
        </p:txBody>
      </p:sp>
      <p:sp>
        <p:nvSpPr>
          <p:cNvPr id="6" name="Rectangle 3">
            <a:extLst>
              <a:ext uri="{FF2B5EF4-FFF2-40B4-BE49-F238E27FC236}">
                <a16:creationId xmlns:a16="http://schemas.microsoft.com/office/drawing/2014/main" id="{264E9DCA-DCF4-4439-B02A-E6B66B13B637}"/>
              </a:ext>
            </a:extLst>
          </p:cNvPr>
          <p:cNvSpPr txBox="1">
            <a:spLocks noChangeArrowheads="1"/>
          </p:cNvSpPr>
          <p:nvPr/>
        </p:nvSpPr>
        <p:spPr bwMode="auto">
          <a:xfrm>
            <a:off x="1464189" y="4253105"/>
            <a:ext cx="5553736" cy="1340780"/>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err="1">
                <a:solidFill>
                  <a:srgbClr val="0000FF"/>
                </a:solidFill>
                <a:latin typeface="Consolas" panose="020B0609020204030204" pitchFamily="49" charset="0"/>
                <a:cs typeface="Courier New" panose="02070309020205020404" pitchFamily="49" charset="0"/>
              </a:rPr>
              <a:t>var</a:t>
            </a:r>
            <a:r>
              <a:rPr lang="en-US" sz="1100" dirty="0">
                <a:solidFill>
                  <a:srgbClr val="0000FF"/>
                </a:solidFill>
                <a:latin typeface="Consolas" panose="020B0609020204030204" pitchFamily="49" charset="0"/>
                <a:cs typeface="Courier New" panose="02070309020205020404" pitchFamily="49" charset="0"/>
              </a:rPr>
              <a:t> (</a:t>
            </a:r>
          </a:p>
          <a:p>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countLock</a:t>
            </a:r>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sync.Mutex</a:t>
            </a:r>
            <a:endParaRPr lang="en-US" sz="1100" dirty="0">
              <a:solidFill>
                <a:srgbClr val="0000FF"/>
              </a:solidFill>
              <a:latin typeface="Consolas" panose="020B0609020204030204" pitchFamily="49" charset="0"/>
              <a:cs typeface="Courier New" panose="02070309020205020404" pitchFamily="49" charset="0"/>
            </a:endParaRPr>
          </a:p>
          <a:p>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inputCount</a:t>
            </a:r>
            <a:r>
              <a:rPr lang="en-US" sz="1100" dirty="0">
                <a:solidFill>
                  <a:srgbClr val="0000FF"/>
                </a:solidFill>
                <a:latin typeface="Consolas" panose="020B0609020204030204" pitchFamily="49" charset="0"/>
                <a:cs typeface="Courier New" panose="02070309020205020404" pitchFamily="49" charset="0"/>
              </a:rPr>
              <a:t>  uint32</a:t>
            </a:r>
          </a:p>
          <a:p>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outputCount</a:t>
            </a:r>
            <a:r>
              <a:rPr lang="en-US" sz="1100" dirty="0">
                <a:solidFill>
                  <a:srgbClr val="0000FF"/>
                </a:solidFill>
                <a:latin typeface="Consolas" panose="020B0609020204030204" pitchFamily="49" charset="0"/>
                <a:cs typeface="Courier New" panose="02070309020205020404" pitchFamily="49" charset="0"/>
              </a:rPr>
              <a:t> uint32</a:t>
            </a:r>
          </a:p>
          <a:p>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errorCount</a:t>
            </a:r>
            <a:r>
              <a:rPr lang="en-US" sz="1100" dirty="0">
                <a:solidFill>
                  <a:srgbClr val="0000FF"/>
                </a:solidFill>
                <a:latin typeface="Consolas" panose="020B0609020204030204" pitchFamily="49" charset="0"/>
                <a:cs typeface="Courier New" panose="02070309020205020404" pitchFamily="49" charset="0"/>
              </a:rPr>
              <a:t>  uint32</a:t>
            </a:r>
          </a:p>
          <a:p>
            <a:r>
              <a:rPr lang="en-US" sz="1100" dirty="0">
                <a:solidFill>
                  <a:srgbClr val="0000FF"/>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566483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B193-B865-41A4-9C96-8F562002C110}"/>
              </a:ext>
            </a:extLst>
          </p:cNvPr>
          <p:cNvSpPr>
            <a:spLocks noGrp="1"/>
          </p:cNvSpPr>
          <p:nvPr>
            <p:ph type="title"/>
          </p:nvPr>
        </p:nvSpPr>
        <p:spPr/>
        <p:txBody>
          <a:bodyPr/>
          <a:lstStyle/>
          <a:p>
            <a:r>
              <a:rPr lang="en-US"/>
              <a:t>Idiomatic Go - Name</a:t>
            </a:r>
          </a:p>
        </p:txBody>
      </p:sp>
      <p:sp>
        <p:nvSpPr>
          <p:cNvPr id="3" name="Content Placeholder 2">
            <a:extLst>
              <a:ext uri="{FF2B5EF4-FFF2-40B4-BE49-F238E27FC236}">
                <a16:creationId xmlns:a16="http://schemas.microsoft.com/office/drawing/2014/main" id="{58A0CD40-A9E7-4B80-A4FA-9D93B8EE0A39}"/>
              </a:ext>
            </a:extLst>
          </p:cNvPr>
          <p:cNvSpPr>
            <a:spLocks noGrp="1"/>
          </p:cNvSpPr>
          <p:nvPr>
            <p:ph idx="1"/>
          </p:nvPr>
        </p:nvSpPr>
        <p:spPr/>
        <p:txBody>
          <a:bodyPr>
            <a:normAutofit fontScale="85000" lnSpcReduction="20000"/>
          </a:bodyPr>
          <a:lstStyle/>
          <a:p>
            <a:r>
              <a:rPr lang="en-US"/>
              <a:t>Names in Go have semantic effect: the visibility of a name outside a package is determined by whether its first character is upper case.</a:t>
            </a:r>
          </a:p>
          <a:p>
            <a:r>
              <a:rPr lang="en-US"/>
              <a:t>When a package is imported, the package name becomes an accessor for the contents. </a:t>
            </a:r>
          </a:p>
          <a:p>
            <a:endParaRPr lang="en-US"/>
          </a:p>
          <a:p>
            <a:endParaRPr lang="en-US"/>
          </a:p>
          <a:p>
            <a:r>
              <a:rPr lang="en-US"/>
              <a:t>the importing package can access Buffer from bytes via bytes.Buffer.</a:t>
            </a:r>
          </a:p>
          <a:p>
            <a:r>
              <a:rPr lang="en-US"/>
              <a:t>By convention, packages are given lower case, single-word names; Convention is not to use underscores or mixedCaps. </a:t>
            </a:r>
            <a:endParaRPr lang="en-SG"/>
          </a:p>
          <a:p>
            <a:endParaRPr lang="en-US"/>
          </a:p>
        </p:txBody>
      </p:sp>
      <p:sp>
        <p:nvSpPr>
          <p:cNvPr id="4" name="Footer Placeholder 3">
            <a:extLst>
              <a:ext uri="{FF2B5EF4-FFF2-40B4-BE49-F238E27FC236}">
                <a16:creationId xmlns:a16="http://schemas.microsoft.com/office/drawing/2014/main" id="{125E0DB1-8FAD-4853-8305-42505E564DC5}"/>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6E5D6F03-A384-4024-A818-A510E1CB8DA0}"/>
              </a:ext>
            </a:extLst>
          </p:cNvPr>
          <p:cNvSpPr>
            <a:spLocks noGrp="1"/>
          </p:cNvSpPr>
          <p:nvPr>
            <p:ph type="sldNum" sz="quarter" idx="12"/>
          </p:nvPr>
        </p:nvSpPr>
        <p:spPr/>
        <p:txBody>
          <a:bodyPr/>
          <a:lstStyle/>
          <a:p>
            <a:fld id="{B2DC25EE-239B-4C5F-AAD1-255A7D5F1EE2}" type="slidenum">
              <a:rPr lang="en-US" smtClean="0"/>
              <a:t>74</a:t>
            </a:fld>
            <a:endParaRPr lang="en-US"/>
          </a:p>
        </p:txBody>
      </p:sp>
      <p:sp>
        <p:nvSpPr>
          <p:cNvPr id="6" name="Rectangle 3">
            <a:extLst>
              <a:ext uri="{FF2B5EF4-FFF2-40B4-BE49-F238E27FC236}">
                <a16:creationId xmlns:a16="http://schemas.microsoft.com/office/drawing/2014/main" id="{06D7F1A0-C876-4181-8657-20588806A97D}"/>
              </a:ext>
            </a:extLst>
          </p:cNvPr>
          <p:cNvSpPr txBox="1">
            <a:spLocks noChangeArrowheads="1"/>
          </p:cNvSpPr>
          <p:nvPr/>
        </p:nvSpPr>
        <p:spPr bwMode="auto">
          <a:xfrm>
            <a:off x="1504673" y="4085690"/>
            <a:ext cx="5553736" cy="478844"/>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import "bytes"</a:t>
            </a:r>
          </a:p>
        </p:txBody>
      </p:sp>
    </p:spTree>
    <p:extLst>
      <p:ext uri="{BB962C8B-B14F-4D97-AF65-F5344CB8AC3E}">
        <p14:creationId xmlns:p14="http://schemas.microsoft.com/office/powerpoint/2010/main" val="3011938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E720-FB95-4987-9AB2-F3FE7C6702A2}"/>
              </a:ext>
            </a:extLst>
          </p:cNvPr>
          <p:cNvSpPr>
            <a:spLocks noGrp="1"/>
          </p:cNvSpPr>
          <p:nvPr>
            <p:ph type="title"/>
          </p:nvPr>
        </p:nvSpPr>
        <p:spPr/>
        <p:txBody>
          <a:bodyPr/>
          <a:lstStyle/>
          <a:p>
            <a:r>
              <a:rPr lang="en-US"/>
              <a:t>Idiomatic Go - Name</a:t>
            </a:r>
          </a:p>
        </p:txBody>
      </p:sp>
      <p:sp>
        <p:nvSpPr>
          <p:cNvPr id="3" name="Content Placeholder 2">
            <a:extLst>
              <a:ext uri="{FF2B5EF4-FFF2-40B4-BE49-F238E27FC236}">
                <a16:creationId xmlns:a16="http://schemas.microsoft.com/office/drawing/2014/main" id="{3216C21C-CEDE-457D-BBF9-9C86607B58DF}"/>
              </a:ext>
            </a:extLst>
          </p:cNvPr>
          <p:cNvSpPr>
            <a:spLocks noGrp="1"/>
          </p:cNvSpPr>
          <p:nvPr>
            <p:ph idx="1"/>
          </p:nvPr>
        </p:nvSpPr>
        <p:spPr/>
        <p:txBody>
          <a:bodyPr>
            <a:normAutofit fontScale="85000" lnSpcReduction="10000"/>
          </a:bodyPr>
          <a:lstStyle/>
          <a:p>
            <a:r>
              <a:rPr lang="en-US"/>
              <a:t>The </a:t>
            </a:r>
            <a:r>
              <a:rPr lang="en-US" u="sng"/>
              <a:t>package</a:t>
            </a:r>
            <a:r>
              <a:rPr lang="en-US"/>
              <a:t> name is only the default name for imports; it need not be unique across all source code, and in the rare case of a collision the importing package can choose a different name to use locally. </a:t>
            </a:r>
          </a:p>
          <a:p>
            <a:r>
              <a:rPr lang="en-US"/>
              <a:t>Another convention is that the package name is the base name of its source directory; the package in src/encoding/base64 is imported as "encoding/base64" but has name base64, not encoding_base64 and not encodingBase64.</a:t>
            </a:r>
          </a:p>
          <a:p>
            <a:r>
              <a:rPr lang="en-US"/>
              <a:t>Use the package structure to help choose good names for packages.</a:t>
            </a:r>
          </a:p>
          <a:p>
            <a:endParaRPr lang="en-US"/>
          </a:p>
        </p:txBody>
      </p:sp>
      <p:sp>
        <p:nvSpPr>
          <p:cNvPr id="4" name="Footer Placeholder 3">
            <a:extLst>
              <a:ext uri="{FF2B5EF4-FFF2-40B4-BE49-F238E27FC236}">
                <a16:creationId xmlns:a16="http://schemas.microsoft.com/office/drawing/2014/main" id="{8CF5072A-8B83-4A54-B918-6CC806810D32}"/>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D626A525-2E73-48D0-8EB0-3F0E5083E6B2}"/>
              </a:ext>
            </a:extLst>
          </p:cNvPr>
          <p:cNvSpPr>
            <a:spLocks noGrp="1"/>
          </p:cNvSpPr>
          <p:nvPr>
            <p:ph type="sldNum" sz="quarter" idx="12"/>
          </p:nvPr>
        </p:nvSpPr>
        <p:spPr/>
        <p:txBody>
          <a:bodyPr/>
          <a:lstStyle/>
          <a:p>
            <a:fld id="{B2DC25EE-239B-4C5F-AAD1-255A7D5F1EE2}" type="slidenum">
              <a:rPr lang="en-US" smtClean="0"/>
              <a:t>75</a:t>
            </a:fld>
            <a:endParaRPr lang="en-US"/>
          </a:p>
        </p:txBody>
      </p:sp>
    </p:spTree>
    <p:extLst>
      <p:ext uri="{BB962C8B-B14F-4D97-AF65-F5344CB8AC3E}">
        <p14:creationId xmlns:p14="http://schemas.microsoft.com/office/powerpoint/2010/main" val="11769725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4713-D92C-47B6-8DA4-9EDA2DC04FF9}"/>
              </a:ext>
            </a:extLst>
          </p:cNvPr>
          <p:cNvSpPr>
            <a:spLocks noGrp="1"/>
          </p:cNvSpPr>
          <p:nvPr>
            <p:ph type="title"/>
          </p:nvPr>
        </p:nvSpPr>
        <p:spPr/>
        <p:txBody>
          <a:bodyPr/>
          <a:lstStyle/>
          <a:p>
            <a:r>
              <a:rPr lang="en-US"/>
              <a:t>Idiomatic Go - Name</a:t>
            </a:r>
          </a:p>
        </p:txBody>
      </p:sp>
      <p:sp>
        <p:nvSpPr>
          <p:cNvPr id="3" name="Content Placeholder 2">
            <a:extLst>
              <a:ext uri="{FF2B5EF4-FFF2-40B4-BE49-F238E27FC236}">
                <a16:creationId xmlns:a16="http://schemas.microsoft.com/office/drawing/2014/main" id="{AA16D0B7-0727-4E2D-8675-0E71C53BDDA9}"/>
              </a:ext>
            </a:extLst>
          </p:cNvPr>
          <p:cNvSpPr>
            <a:spLocks noGrp="1"/>
          </p:cNvSpPr>
          <p:nvPr>
            <p:ph idx="1"/>
          </p:nvPr>
        </p:nvSpPr>
        <p:spPr/>
        <p:txBody>
          <a:bodyPr>
            <a:normAutofit fontScale="77500" lnSpcReduction="20000"/>
          </a:bodyPr>
          <a:lstStyle/>
          <a:p>
            <a:r>
              <a:rPr lang="en-US"/>
              <a:t>Long names don't automatically make things more readable. A helpful doc comment can often be more valuable than an extra long name.</a:t>
            </a:r>
          </a:p>
          <a:p>
            <a:pPr marL="0" indent="0">
              <a:buNone/>
            </a:pPr>
            <a:r>
              <a:rPr lang="en-US"/>
              <a:t>         e.g. once.Do; once.Do(setup) VS once.DoOrWaitUntilDone(setup).</a:t>
            </a:r>
          </a:p>
          <a:p>
            <a:pPr marL="0" indent="0">
              <a:buNone/>
            </a:pPr>
            <a:endParaRPr lang="en-US"/>
          </a:p>
          <a:p>
            <a:r>
              <a:rPr lang="en-US"/>
              <a:t>Go doesn't provide automatic support for </a:t>
            </a:r>
            <a:r>
              <a:rPr lang="en-US" u="sng"/>
              <a:t>getters and setters</a:t>
            </a:r>
            <a:r>
              <a:rPr lang="en-US"/>
              <a:t>. So sometimes we provide ourselves. If there is field called owner (lower case, unexported), the getter method should be called Owner (upper case, exported), not GetOwner. The use of upper-case names for export discriminate the field from the method. A setter function, if needed, will likely be called SetOwner.</a:t>
            </a:r>
          </a:p>
          <a:p>
            <a:endParaRPr lang="en-US"/>
          </a:p>
        </p:txBody>
      </p:sp>
      <p:sp>
        <p:nvSpPr>
          <p:cNvPr id="4" name="Footer Placeholder 3">
            <a:extLst>
              <a:ext uri="{FF2B5EF4-FFF2-40B4-BE49-F238E27FC236}">
                <a16:creationId xmlns:a16="http://schemas.microsoft.com/office/drawing/2014/main" id="{9D69A157-AD4F-43EC-AB94-4907FE83D5F1}"/>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6FC782E4-AD72-4F2E-B7F8-A21D7DEF4250}"/>
              </a:ext>
            </a:extLst>
          </p:cNvPr>
          <p:cNvSpPr>
            <a:spLocks noGrp="1"/>
          </p:cNvSpPr>
          <p:nvPr>
            <p:ph type="sldNum" sz="quarter" idx="12"/>
          </p:nvPr>
        </p:nvSpPr>
        <p:spPr/>
        <p:txBody>
          <a:bodyPr/>
          <a:lstStyle/>
          <a:p>
            <a:fld id="{B2DC25EE-239B-4C5F-AAD1-255A7D5F1EE2}" type="slidenum">
              <a:rPr lang="en-US" smtClean="0"/>
              <a:t>76</a:t>
            </a:fld>
            <a:endParaRPr lang="en-US"/>
          </a:p>
        </p:txBody>
      </p:sp>
    </p:spTree>
    <p:extLst>
      <p:ext uri="{BB962C8B-B14F-4D97-AF65-F5344CB8AC3E}">
        <p14:creationId xmlns:p14="http://schemas.microsoft.com/office/powerpoint/2010/main" val="32198164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5B1C-487C-4326-B466-F429DA98757F}"/>
              </a:ext>
            </a:extLst>
          </p:cNvPr>
          <p:cNvSpPr>
            <a:spLocks noGrp="1"/>
          </p:cNvSpPr>
          <p:nvPr>
            <p:ph type="title"/>
          </p:nvPr>
        </p:nvSpPr>
        <p:spPr/>
        <p:txBody>
          <a:bodyPr/>
          <a:lstStyle/>
          <a:p>
            <a:r>
              <a:rPr lang="en-US"/>
              <a:t>Idiomatic Go - Name</a:t>
            </a:r>
          </a:p>
        </p:txBody>
      </p:sp>
      <p:sp>
        <p:nvSpPr>
          <p:cNvPr id="3" name="Content Placeholder 2">
            <a:extLst>
              <a:ext uri="{FF2B5EF4-FFF2-40B4-BE49-F238E27FC236}">
                <a16:creationId xmlns:a16="http://schemas.microsoft.com/office/drawing/2014/main" id="{0F25B917-EA1C-4131-AED9-97E6794068B0}"/>
              </a:ext>
            </a:extLst>
          </p:cNvPr>
          <p:cNvSpPr>
            <a:spLocks noGrp="1"/>
          </p:cNvSpPr>
          <p:nvPr>
            <p:ph idx="1"/>
          </p:nvPr>
        </p:nvSpPr>
        <p:spPr>
          <a:xfrm>
            <a:off x="1115568" y="3649098"/>
            <a:ext cx="10168128" cy="3694176"/>
          </a:xfrm>
        </p:spPr>
        <p:txBody>
          <a:bodyPr/>
          <a:lstStyle/>
          <a:p>
            <a:r>
              <a:rPr lang="en-US"/>
              <a:t>Finally, the convention in Go for naming of identifiers is to use MixedCaps or mixedCaps rather than underscores for multiword names.</a:t>
            </a:r>
          </a:p>
          <a:p>
            <a:endParaRPr lang="en-US"/>
          </a:p>
        </p:txBody>
      </p:sp>
      <p:sp>
        <p:nvSpPr>
          <p:cNvPr id="4" name="Footer Placeholder 3">
            <a:extLst>
              <a:ext uri="{FF2B5EF4-FFF2-40B4-BE49-F238E27FC236}">
                <a16:creationId xmlns:a16="http://schemas.microsoft.com/office/drawing/2014/main" id="{C13E493A-C19F-4A35-B913-BD83497C71DC}"/>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D060FB8A-C670-490B-B965-F66B9827F825}"/>
              </a:ext>
            </a:extLst>
          </p:cNvPr>
          <p:cNvSpPr>
            <a:spLocks noGrp="1"/>
          </p:cNvSpPr>
          <p:nvPr>
            <p:ph type="sldNum" sz="quarter" idx="12"/>
          </p:nvPr>
        </p:nvSpPr>
        <p:spPr/>
        <p:txBody>
          <a:bodyPr/>
          <a:lstStyle/>
          <a:p>
            <a:fld id="{B2DC25EE-239B-4C5F-AAD1-255A7D5F1EE2}" type="slidenum">
              <a:rPr lang="en-US" smtClean="0"/>
              <a:t>77</a:t>
            </a:fld>
            <a:endParaRPr lang="en-US"/>
          </a:p>
        </p:txBody>
      </p:sp>
      <p:sp>
        <p:nvSpPr>
          <p:cNvPr id="6" name="Rectangle 3">
            <a:extLst>
              <a:ext uri="{FF2B5EF4-FFF2-40B4-BE49-F238E27FC236}">
                <a16:creationId xmlns:a16="http://schemas.microsoft.com/office/drawing/2014/main" id="{598543F6-07E8-43D5-B9A8-B8A93EA56546}"/>
              </a:ext>
            </a:extLst>
          </p:cNvPr>
          <p:cNvSpPr txBox="1">
            <a:spLocks noChangeArrowheads="1"/>
          </p:cNvSpPr>
          <p:nvPr/>
        </p:nvSpPr>
        <p:spPr bwMode="auto">
          <a:xfrm>
            <a:off x="1300860" y="2663790"/>
            <a:ext cx="5553736" cy="727018"/>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owner := </a:t>
            </a:r>
            <a:r>
              <a:rPr lang="en-US" sz="1100" dirty="0" err="1">
                <a:solidFill>
                  <a:srgbClr val="0000FF"/>
                </a:solidFill>
                <a:latin typeface="Consolas" panose="020B0609020204030204" pitchFamily="49" charset="0"/>
                <a:cs typeface="Courier New" panose="02070309020205020404" pitchFamily="49" charset="0"/>
              </a:rPr>
              <a:t>obj.Owner</a:t>
            </a:r>
            <a:r>
              <a:rPr lang="en-US" sz="1100" dirty="0">
                <a:solidFill>
                  <a:srgbClr val="0000FF"/>
                </a:solidFill>
                <a:latin typeface="Consolas" panose="020B0609020204030204" pitchFamily="49" charset="0"/>
                <a:cs typeface="Courier New" panose="02070309020205020404" pitchFamily="49" charset="0"/>
              </a:rPr>
              <a:t>()</a:t>
            </a:r>
          </a:p>
          <a:p>
            <a:r>
              <a:rPr lang="en-US" sz="1100" dirty="0">
                <a:solidFill>
                  <a:srgbClr val="0000FF"/>
                </a:solidFill>
                <a:latin typeface="Consolas" panose="020B0609020204030204" pitchFamily="49" charset="0"/>
                <a:cs typeface="Courier New" panose="02070309020205020404" pitchFamily="49" charset="0"/>
              </a:rPr>
              <a:t>if owner != user {</a:t>
            </a:r>
          </a:p>
          <a:p>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obj.SetOwner</a:t>
            </a:r>
            <a:r>
              <a:rPr lang="en-US" sz="1100" dirty="0">
                <a:solidFill>
                  <a:srgbClr val="0000FF"/>
                </a:solidFill>
                <a:latin typeface="Consolas" panose="020B0609020204030204" pitchFamily="49" charset="0"/>
                <a:cs typeface="Courier New" panose="02070309020205020404" pitchFamily="49" charset="0"/>
              </a:rPr>
              <a:t>(user)</a:t>
            </a:r>
          </a:p>
          <a:p>
            <a:r>
              <a:rPr lang="en-US" sz="1100" dirty="0">
                <a:solidFill>
                  <a:srgbClr val="0000FF"/>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815563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F1AA-ECD8-446B-A569-3A5866BDDBD6}"/>
              </a:ext>
            </a:extLst>
          </p:cNvPr>
          <p:cNvSpPr>
            <a:spLocks noGrp="1"/>
          </p:cNvSpPr>
          <p:nvPr>
            <p:ph type="title"/>
          </p:nvPr>
        </p:nvSpPr>
        <p:spPr/>
        <p:txBody>
          <a:bodyPr/>
          <a:lstStyle/>
          <a:p>
            <a:r>
              <a:rPr lang="en-US"/>
              <a:t>Idiomatic Go - Semicolons</a:t>
            </a:r>
          </a:p>
        </p:txBody>
      </p:sp>
      <p:sp>
        <p:nvSpPr>
          <p:cNvPr id="3" name="Content Placeholder 2">
            <a:extLst>
              <a:ext uri="{FF2B5EF4-FFF2-40B4-BE49-F238E27FC236}">
                <a16:creationId xmlns:a16="http://schemas.microsoft.com/office/drawing/2014/main" id="{991907B5-A240-4B3D-BE3D-1D2A0F3AA15C}"/>
              </a:ext>
            </a:extLst>
          </p:cNvPr>
          <p:cNvSpPr>
            <a:spLocks noGrp="1"/>
          </p:cNvSpPr>
          <p:nvPr>
            <p:ph idx="1"/>
          </p:nvPr>
        </p:nvSpPr>
        <p:spPr>
          <a:xfrm>
            <a:off x="1115568" y="2234819"/>
            <a:ext cx="10168128" cy="3694176"/>
          </a:xfrm>
        </p:spPr>
        <p:txBody>
          <a:bodyPr>
            <a:normAutofit/>
          </a:bodyPr>
          <a:lstStyle/>
          <a:p>
            <a:r>
              <a:rPr lang="en-US" sz="2000"/>
              <a:t>Idiomatic Go programs have </a:t>
            </a:r>
            <a:r>
              <a:rPr lang="en-US" sz="2000" u="sng"/>
              <a:t>semicolons</a:t>
            </a:r>
            <a:r>
              <a:rPr lang="en-US" sz="2000"/>
              <a:t> only in places such as for loop clauses, to separate the initializer, condition, and continuation elements. </a:t>
            </a:r>
          </a:p>
          <a:p>
            <a:r>
              <a:rPr lang="en-US" sz="2000"/>
              <a:t>Semicolons also necessary to separate multiple statements on a line, should you write code that way.</a:t>
            </a:r>
          </a:p>
          <a:p>
            <a:r>
              <a:rPr lang="en-US" sz="2000"/>
              <a:t>One consequence of the semicolon insertion rules is that you cannot put the opening brace of a control structure (if, for, switch, or select) on the next line. If you do, a semicolon will be inserted before the brace, which could cause unwanted effects. Write them like this</a:t>
            </a:r>
          </a:p>
          <a:p>
            <a:endParaRPr lang="en-US" sz="2000"/>
          </a:p>
          <a:p>
            <a:endParaRPr lang="en-US"/>
          </a:p>
        </p:txBody>
      </p:sp>
      <p:sp>
        <p:nvSpPr>
          <p:cNvPr id="4" name="Footer Placeholder 3">
            <a:extLst>
              <a:ext uri="{FF2B5EF4-FFF2-40B4-BE49-F238E27FC236}">
                <a16:creationId xmlns:a16="http://schemas.microsoft.com/office/drawing/2014/main" id="{DCD13F0C-A7C6-4FB4-BE7E-E1652787AB36}"/>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A741FE5D-28D7-4829-831E-0D9CFDF8E1CB}"/>
              </a:ext>
            </a:extLst>
          </p:cNvPr>
          <p:cNvSpPr>
            <a:spLocks noGrp="1"/>
          </p:cNvSpPr>
          <p:nvPr>
            <p:ph type="sldNum" sz="quarter" idx="12"/>
          </p:nvPr>
        </p:nvSpPr>
        <p:spPr/>
        <p:txBody>
          <a:bodyPr/>
          <a:lstStyle/>
          <a:p>
            <a:fld id="{B2DC25EE-239B-4C5F-AAD1-255A7D5F1EE2}" type="slidenum">
              <a:rPr lang="en-US" smtClean="0"/>
              <a:t>78</a:t>
            </a:fld>
            <a:endParaRPr lang="en-US"/>
          </a:p>
        </p:txBody>
      </p:sp>
      <p:sp>
        <p:nvSpPr>
          <p:cNvPr id="6" name="Rectangle 3">
            <a:extLst>
              <a:ext uri="{FF2B5EF4-FFF2-40B4-BE49-F238E27FC236}">
                <a16:creationId xmlns:a16="http://schemas.microsoft.com/office/drawing/2014/main" id="{401AFFD9-007D-409D-AB03-DD19241AE289}"/>
              </a:ext>
            </a:extLst>
          </p:cNvPr>
          <p:cNvSpPr txBox="1">
            <a:spLocks noChangeArrowheads="1"/>
          </p:cNvSpPr>
          <p:nvPr/>
        </p:nvSpPr>
        <p:spPr bwMode="auto">
          <a:xfrm>
            <a:off x="2653441" y="5378256"/>
            <a:ext cx="1385159" cy="756993"/>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if </a:t>
            </a:r>
            <a:r>
              <a:rPr lang="en-US" sz="1100" dirty="0" err="1">
                <a:solidFill>
                  <a:srgbClr val="0000FF"/>
                </a:solidFill>
                <a:latin typeface="Consolas" panose="020B0609020204030204" pitchFamily="49" charset="0"/>
                <a:cs typeface="Courier New" panose="02070309020205020404" pitchFamily="49" charset="0"/>
              </a:rPr>
              <a:t>i</a:t>
            </a:r>
            <a:r>
              <a:rPr lang="en-US" sz="1100" dirty="0">
                <a:solidFill>
                  <a:srgbClr val="0000FF"/>
                </a:solidFill>
                <a:latin typeface="Consolas" panose="020B0609020204030204" pitchFamily="49" charset="0"/>
                <a:cs typeface="Courier New" panose="02070309020205020404" pitchFamily="49" charset="0"/>
              </a:rPr>
              <a:t> &lt; f() {</a:t>
            </a:r>
          </a:p>
          <a:p>
            <a:r>
              <a:rPr lang="en-US" sz="1100" dirty="0">
                <a:solidFill>
                  <a:srgbClr val="0000FF"/>
                </a:solidFill>
                <a:latin typeface="Consolas" panose="020B0609020204030204" pitchFamily="49" charset="0"/>
                <a:cs typeface="Courier New" panose="02070309020205020404" pitchFamily="49" charset="0"/>
              </a:rPr>
              <a:t>    g()</a:t>
            </a:r>
          </a:p>
          <a:p>
            <a:r>
              <a:rPr lang="en-US" sz="1100" dirty="0">
                <a:solidFill>
                  <a:srgbClr val="0000FF"/>
                </a:solidFill>
                <a:latin typeface="Consolas" panose="020B0609020204030204" pitchFamily="49" charset="0"/>
                <a:cs typeface="Courier New" panose="02070309020205020404" pitchFamily="49" charset="0"/>
              </a:rPr>
              <a:t>}</a:t>
            </a:r>
          </a:p>
        </p:txBody>
      </p:sp>
      <p:sp>
        <p:nvSpPr>
          <p:cNvPr id="7" name="Rectangle 3">
            <a:extLst>
              <a:ext uri="{FF2B5EF4-FFF2-40B4-BE49-F238E27FC236}">
                <a16:creationId xmlns:a16="http://schemas.microsoft.com/office/drawing/2014/main" id="{8BD25C08-737F-40AD-AC81-CB9224140733}"/>
              </a:ext>
            </a:extLst>
          </p:cNvPr>
          <p:cNvSpPr txBox="1">
            <a:spLocks noChangeArrowheads="1"/>
          </p:cNvSpPr>
          <p:nvPr/>
        </p:nvSpPr>
        <p:spPr bwMode="auto">
          <a:xfrm>
            <a:off x="5206378" y="5319544"/>
            <a:ext cx="2270295" cy="874416"/>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if </a:t>
            </a:r>
            <a:r>
              <a:rPr lang="en-US" sz="1100" dirty="0" err="1">
                <a:solidFill>
                  <a:srgbClr val="0000FF"/>
                </a:solidFill>
                <a:latin typeface="Consolas" panose="020B0609020204030204" pitchFamily="49" charset="0"/>
                <a:cs typeface="Courier New" panose="02070309020205020404" pitchFamily="49" charset="0"/>
              </a:rPr>
              <a:t>i</a:t>
            </a:r>
            <a:r>
              <a:rPr lang="en-US" sz="1100" dirty="0">
                <a:solidFill>
                  <a:srgbClr val="0000FF"/>
                </a:solidFill>
                <a:latin typeface="Consolas" panose="020B0609020204030204" pitchFamily="49" charset="0"/>
                <a:cs typeface="Courier New" panose="02070309020205020404" pitchFamily="49" charset="0"/>
              </a:rPr>
              <a:t> &lt; f()  // wrong!</a:t>
            </a:r>
          </a:p>
          <a:p>
            <a:r>
              <a:rPr lang="en-US" sz="1100" dirty="0">
                <a:solidFill>
                  <a:srgbClr val="0000FF"/>
                </a:solidFill>
                <a:latin typeface="Consolas" panose="020B0609020204030204" pitchFamily="49" charset="0"/>
                <a:cs typeface="Courier New" panose="02070309020205020404" pitchFamily="49" charset="0"/>
              </a:rPr>
              <a:t>{           // wrong!</a:t>
            </a:r>
          </a:p>
          <a:p>
            <a:r>
              <a:rPr lang="en-US" sz="1100" dirty="0">
                <a:solidFill>
                  <a:srgbClr val="0000FF"/>
                </a:solidFill>
                <a:latin typeface="Consolas" panose="020B0609020204030204" pitchFamily="49" charset="0"/>
                <a:cs typeface="Courier New" panose="02070309020205020404" pitchFamily="49" charset="0"/>
              </a:rPr>
              <a:t>    g()</a:t>
            </a:r>
          </a:p>
          <a:p>
            <a:r>
              <a:rPr lang="en-US" sz="1100" dirty="0">
                <a:solidFill>
                  <a:srgbClr val="0000FF"/>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42527650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B4C0-DFB1-4619-A714-4DE9EF05A885}"/>
              </a:ext>
            </a:extLst>
          </p:cNvPr>
          <p:cNvSpPr>
            <a:spLocks noGrp="1"/>
          </p:cNvSpPr>
          <p:nvPr>
            <p:ph type="title"/>
          </p:nvPr>
        </p:nvSpPr>
        <p:spPr/>
        <p:txBody>
          <a:bodyPr/>
          <a:lstStyle/>
          <a:p>
            <a:r>
              <a:rPr lang="en-US"/>
              <a:t>Idiomatic Go – Control Structures</a:t>
            </a:r>
          </a:p>
        </p:txBody>
      </p:sp>
      <p:sp>
        <p:nvSpPr>
          <p:cNvPr id="3" name="Content Placeholder 2">
            <a:extLst>
              <a:ext uri="{FF2B5EF4-FFF2-40B4-BE49-F238E27FC236}">
                <a16:creationId xmlns:a16="http://schemas.microsoft.com/office/drawing/2014/main" id="{BCAD1D88-393D-45B7-A6F6-A342D095F3D8}"/>
              </a:ext>
            </a:extLst>
          </p:cNvPr>
          <p:cNvSpPr>
            <a:spLocks noGrp="1"/>
          </p:cNvSpPr>
          <p:nvPr>
            <p:ph idx="1"/>
          </p:nvPr>
        </p:nvSpPr>
        <p:spPr/>
        <p:txBody>
          <a:bodyPr>
            <a:normAutofit fontScale="77500" lnSpcReduction="20000"/>
          </a:bodyPr>
          <a:lstStyle/>
          <a:p>
            <a:r>
              <a:rPr lang="en-US"/>
              <a:t>The control structures of Go are related to those of C but differ in important ways. </a:t>
            </a:r>
          </a:p>
          <a:p>
            <a:r>
              <a:rPr lang="en-US"/>
              <a:t>There is no do or while loop, only a slightly generalized for.</a:t>
            </a:r>
          </a:p>
          <a:p>
            <a:r>
              <a:rPr lang="en-US"/>
              <a:t>switch is more flexible; if and switch accept an optional initialization statement like that of for; </a:t>
            </a:r>
          </a:p>
          <a:p>
            <a:r>
              <a:rPr lang="en-US"/>
              <a:t>break and continue statements take an optional label to identify what to break or continue; </a:t>
            </a:r>
          </a:p>
          <a:p>
            <a:r>
              <a:rPr lang="en-US"/>
              <a:t>there are new control structures including a type switch and a multiway communications multiplexer, select. The syntax is also slightly different: there are no parentheses and the bodies must always be brace-delimited.</a:t>
            </a:r>
          </a:p>
          <a:p>
            <a:endParaRPr lang="en-US"/>
          </a:p>
        </p:txBody>
      </p:sp>
      <p:sp>
        <p:nvSpPr>
          <p:cNvPr id="4" name="Footer Placeholder 3">
            <a:extLst>
              <a:ext uri="{FF2B5EF4-FFF2-40B4-BE49-F238E27FC236}">
                <a16:creationId xmlns:a16="http://schemas.microsoft.com/office/drawing/2014/main" id="{0C32F26A-0BC9-4491-995F-2053C5300A0A}"/>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2F9CED68-DE36-462E-8273-C757F0B69398}"/>
              </a:ext>
            </a:extLst>
          </p:cNvPr>
          <p:cNvSpPr>
            <a:spLocks noGrp="1"/>
          </p:cNvSpPr>
          <p:nvPr>
            <p:ph type="sldNum" sz="quarter" idx="12"/>
          </p:nvPr>
        </p:nvSpPr>
        <p:spPr/>
        <p:txBody>
          <a:bodyPr/>
          <a:lstStyle/>
          <a:p>
            <a:fld id="{B2DC25EE-239B-4C5F-AAD1-255A7D5F1EE2}" type="slidenum">
              <a:rPr lang="en-US" smtClean="0"/>
              <a:t>79</a:t>
            </a:fld>
            <a:endParaRPr lang="en-US"/>
          </a:p>
        </p:txBody>
      </p:sp>
    </p:spTree>
    <p:extLst>
      <p:ext uri="{BB962C8B-B14F-4D97-AF65-F5344CB8AC3E}">
        <p14:creationId xmlns:p14="http://schemas.microsoft.com/office/powerpoint/2010/main" val="252797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6F3E-316E-C212-B318-3B8AD5FF667E}"/>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4741295B-4C89-9FA3-ED65-0329C3AC511C}"/>
              </a:ext>
            </a:extLst>
          </p:cNvPr>
          <p:cNvSpPr>
            <a:spLocks noGrp="1"/>
          </p:cNvSpPr>
          <p:nvPr>
            <p:ph idx="1"/>
          </p:nvPr>
        </p:nvSpPr>
        <p:spPr>
          <a:xfrm>
            <a:off x="1115568" y="2478024"/>
            <a:ext cx="4555889" cy="3694176"/>
          </a:xfrm>
        </p:spPr>
        <p:txBody>
          <a:bodyPr/>
          <a:lstStyle/>
          <a:p>
            <a:r>
              <a:rPr lang="en-SG" sz="1800" b="0" i="0" u="none" strike="noStrike" dirty="0">
                <a:solidFill>
                  <a:srgbClr val="000000"/>
                </a:solidFill>
                <a:effectLst/>
                <a:latin typeface="Arial" panose="020B0604020202020204" pitchFamily="34" charset="0"/>
              </a:rPr>
              <a:t>If two or more consecutive named parameters share a type, can omit from all but the last.</a:t>
            </a:r>
            <a:endParaRPr lang="en-US" dirty="0"/>
          </a:p>
        </p:txBody>
      </p:sp>
      <p:sp>
        <p:nvSpPr>
          <p:cNvPr id="4" name="Footer Placeholder 3">
            <a:extLst>
              <a:ext uri="{FF2B5EF4-FFF2-40B4-BE49-F238E27FC236}">
                <a16:creationId xmlns:a16="http://schemas.microsoft.com/office/drawing/2014/main" id="{0B19494A-0AD0-8D13-E34E-6CC055FBA967}"/>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B19D5F71-DC61-AEE2-1F87-B96F29AEC835}"/>
              </a:ext>
            </a:extLst>
          </p:cNvPr>
          <p:cNvSpPr>
            <a:spLocks noGrp="1"/>
          </p:cNvSpPr>
          <p:nvPr>
            <p:ph type="sldNum" sz="quarter" idx="12"/>
          </p:nvPr>
        </p:nvSpPr>
        <p:spPr/>
        <p:txBody>
          <a:bodyPr/>
          <a:lstStyle/>
          <a:p>
            <a:fld id="{B2DC25EE-239B-4C5F-AAD1-255A7D5F1EE2}" type="slidenum">
              <a:rPr lang="en-US" smtClean="0"/>
              <a:t>8</a:t>
            </a:fld>
            <a:endParaRPr lang="en-US"/>
          </a:p>
        </p:txBody>
      </p:sp>
      <p:graphicFrame>
        <p:nvGraphicFramePr>
          <p:cNvPr id="6" name="Table 5">
            <a:extLst>
              <a:ext uri="{FF2B5EF4-FFF2-40B4-BE49-F238E27FC236}">
                <a16:creationId xmlns:a16="http://schemas.microsoft.com/office/drawing/2014/main" id="{1D4C999F-2693-023B-3405-140C1D383050}"/>
              </a:ext>
            </a:extLst>
          </p:cNvPr>
          <p:cNvGraphicFramePr>
            <a:graphicFrameLocks noGrp="1"/>
          </p:cNvGraphicFramePr>
          <p:nvPr/>
        </p:nvGraphicFramePr>
        <p:xfrm>
          <a:off x="5940171" y="2704819"/>
          <a:ext cx="3127629" cy="826770"/>
        </p:xfrm>
        <a:graphic>
          <a:graphicData uri="http://schemas.openxmlformats.org/drawingml/2006/table">
            <a:tbl>
              <a:tblPr/>
              <a:tblGrid>
                <a:gridCol w="3127629">
                  <a:extLst>
                    <a:ext uri="{9D8B030D-6E8A-4147-A177-3AD203B41FA5}">
                      <a16:colId xmlns:a16="http://schemas.microsoft.com/office/drawing/2014/main" val="57042947"/>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add ( </a:t>
                      </a:r>
                      <a:r>
                        <a:rPr lang="en-SG" sz="1600" b="0" i="1" u="none" strike="noStrike" dirty="0">
                          <a:solidFill>
                            <a:srgbClr val="FF0000"/>
                          </a:solidFill>
                          <a:effectLst/>
                          <a:latin typeface="Arial" panose="020B0604020202020204" pitchFamily="34" charset="0"/>
                        </a:rPr>
                        <a:t>x, y, z int</a:t>
                      </a:r>
                      <a:r>
                        <a:rPr lang="en-SG" sz="1600" b="0" i="1" u="none" strike="noStrike" dirty="0">
                          <a:solidFill>
                            <a:srgbClr val="000000"/>
                          </a:solidFill>
                          <a:effectLst/>
                          <a:latin typeface="Arial" panose="020B0604020202020204" pitchFamily="34" charset="0"/>
                        </a:rPr>
                        <a:t>) int {</a:t>
                      </a:r>
                      <a:endParaRPr lang="en-SG" dirty="0">
                        <a:effectLst/>
                      </a:endParaRPr>
                    </a:p>
                    <a:p>
                      <a:pPr indent="457200" rtl="0" fontAlgn="t">
                        <a:spcBef>
                          <a:spcPts val="0"/>
                        </a:spcBef>
                        <a:spcAft>
                          <a:spcPts val="0"/>
                        </a:spcAft>
                      </a:pPr>
                      <a:r>
                        <a:rPr lang="en-SG" sz="1600" b="0" i="1" u="none" strike="noStrike" dirty="0">
                          <a:solidFill>
                            <a:srgbClr val="000000"/>
                          </a:solidFill>
                          <a:effectLst/>
                          <a:latin typeface="Arial" panose="020B0604020202020204" pitchFamily="34" charset="0"/>
                        </a:rPr>
                        <a:t>/*… code block … */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828645955"/>
                  </a:ext>
                </a:extLst>
              </a:tr>
            </a:tbl>
          </a:graphicData>
        </a:graphic>
      </p:graphicFrame>
      <p:sp>
        <p:nvSpPr>
          <p:cNvPr id="7" name="Rectangle 1">
            <a:extLst>
              <a:ext uri="{FF2B5EF4-FFF2-40B4-BE49-F238E27FC236}">
                <a16:creationId xmlns:a16="http://schemas.microsoft.com/office/drawing/2014/main" id="{7BA8C117-6948-9F97-93F5-9272C43EAE4F}"/>
              </a:ext>
            </a:extLst>
          </p:cNvPr>
          <p:cNvSpPr>
            <a:spLocks noChangeArrowheads="1"/>
          </p:cNvSpPr>
          <p:nvPr/>
        </p:nvSpPr>
        <p:spPr bwMode="auto">
          <a:xfrm>
            <a:off x="4795838" y="3465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a:extLst>
              <a:ext uri="{FF2B5EF4-FFF2-40B4-BE49-F238E27FC236}">
                <a16:creationId xmlns:a16="http://schemas.microsoft.com/office/drawing/2014/main" id="{48D88BD0-7EED-291E-91A6-76B317712EA1}"/>
              </a:ext>
            </a:extLst>
          </p:cNvPr>
          <p:cNvGraphicFramePr>
            <a:graphicFrameLocks noGrp="1"/>
          </p:cNvGraphicFramePr>
          <p:nvPr/>
        </p:nvGraphicFramePr>
        <p:xfrm>
          <a:off x="5940171" y="3960495"/>
          <a:ext cx="3914775" cy="826770"/>
        </p:xfrm>
        <a:graphic>
          <a:graphicData uri="http://schemas.openxmlformats.org/drawingml/2006/table">
            <a:tbl>
              <a:tblPr/>
              <a:tblGrid>
                <a:gridCol w="3914775">
                  <a:extLst>
                    <a:ext uri="{9D8B030D-6E8A-4147-A177-3AD203B41FA5}">
                      <a16:colId xmlns:a16="http://schemas.microsoft.com/office/drawing/2014/main" val="2305153756"/>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add (</a:t>
                      </a:r>
                      <a:r>
                        <a:rPr lang="en-SG" sz="1600" b="0" i="1" u="none" strike="noStrike" dirty="0">
                          <a:solidFill>
                            <a:srgbClr val="FF0000"/>
                          </a:solidFill>
                          <a:effectLst/>
                          <a:latin typeface="Arial" panose="020B0604020202020204" pitchFamily="34" charset="0"/>
                        </a:rPr>
                        <a:t>x, y, z int</a:t>
                      </a:r>
                      <a:r>
                        <a:rPr lang="en-SG" sz="1600" b="0" i="1" u="none" strike="noStrike" dirty="0">
                          <a:solidFill>
                            <a:srgbClr val="000000"/>
                          </a:solidFill>
                          <a:effectLst/>
                          <a:latin typeface="Arial" panose="020B0604020202020204" pitchFamily="34" charset="0"/>
                        </a:rPr>
                        <a:t>, </a:t>
                      </a:r>
                      <a:r>
                        <a:rPr lang="en-SG" sz="1600" b="0" i="1" u="none" strike="noStrike" dirty="0">
                          <a:solidFill>
                            <a:srgbClr val="7CE1E7"/>
                          </a:solidFill>
                          <a:effectLst/>
                          <a:latin typeface="Arial" panose="020B0604020202020204" pitchFamily="34" charset="0"/>
                        </a:rPr>
                        <a:t>a, b, c float32</a:t>
                      </a:r>
                      <a:r>
                        <a:rPr lang="en-SG" sz="1600" b="0" i="1" u="none" strike="noStrike" dirty="0">
                          <a:solidFill>
                            <a:srgbClr val="000000"/>
                          </a:solidFill>
                          <a:effectLst/>
                          <a:latin typeface="Arial" panose="020B0604020202020204" pitchFamily="34" charset="0"/>
                        </a:rPr>
                        <a:t>) int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 code block …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23985917"/>
                  </a:ext>
                </a:extLst>
              </a:tr>
            </a:tbl>
          </a:graphicData>
        </a:graphic>
      </p:graphicFrame>
    </p:spTree>
    <p:extLst>
      <p:ext uri="{BB962C8B-B14F-4D97-AF65-F5344CB8AC3E}">
        <p14:creationId xmlns:p14="http://schemas.microsoft.com/office/powerpoint/2010/main" val="29951593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87CF-BECC-4310-9839-F6529316A98E}"/>
              </a:ext>
            </a:extLst>
          </p:cNvPr>
          <p:cNvSpPr>
            <a:spLocks noGrp="1"/>
          </p:cNvSpPr>
          <p:nvPr>
            <p:ph type="title"/>
          </p:nvPr>
        </p:nvSpPr>
        <p:spPr/>
        <p:txBody>
          <a:bodyPr/>
          <a:lstStyle/>
          <a:p>
            <a:r>
              <a:rPr lang="en-US"/>
              <a:t>Idiomatic Go – Control Structures</a:t>
            </a:r>
          </a:p>
        </p:txBody>
      </p:sp>
      <p:sp>
        <p:nvSpPr>
          <p:cNvPr id="4" name="Footer Placeholder 3">
            <a:extLst>
              <a:ext uri="{FF2B5EF4-FFF2-40B4-BE49-F238E27FC236}">
                <a16:creationId xmlns:a16="http://schemas.microsoft.com/office/drawing/2014/main" id="{EA2EA699-DA08-4D3D-85F2-67690458D0CF}"/>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9939A210-1EA8-4DA4-96D1-4088FDDF35CA}"/>
              </a:ext>
            </a:extLst>
          </p:cNvPr>
          <p:cNvSpPr>
            <a:spLocks noGrp="1"/>
          </p:cNvSpPr>
          <p:nvPr>
            <p:ph type="sldNum" sz="quarter" idx="12"/>
          </p:nvPr>
        </p:nvSpPr>
        <p:spPr/>
        <p:txBody>
          <a:bodyPr/>
          <a:lstStyle/>
          <a:p>
            <a:fld id="{B2DC25EE-239B-4C5F-AAD1-255A7D5F1EE2}" type="slidenum">
              <a:rPr lang="en-US" smtClean="0"/>
              <a:t>80</a:t>
            </a:fld>
            <a:endParaRPr lang="en-US"/>
          </a:p>
        </p:txBody>
      </p:sp>
      <p:sp>
        <p:nvSpPr>
          <p:cNvPr id="6" name="Rectangle 3">
            <a:extLst>
              <a:ext uri="{FF2B5EF4-FFF2-40B4-BE49-F238E27FC236}">
                <a16:creationId xmlns:a16="http://schemas.microsoft.com/office/drawing/2014/main" id="{0C125D12-AA0A-454E-83C8-E8E136D1B14D}"/>
              </a:ext>
            </a:extLst>
          </p:cNvPr>
          <p:cNvSpPr txBox="1">
            <a:spLocks noChangeArrowheads="1"/>
          </p:cNvSpPr>
          <p:nvPr/>
        </p:nvSpPr>
        <p:spPr bwMode="auto">
          <a:xfrm>
            <a:off x="1541492" y="2293874"/>
            <a:ext cx="5553736" cy="1551832"/>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a:solidFill>
                  <a:srgbClr val="0000FF"/>
                </a:solidFill>
                <a:latin typeface="Consolas" panose="020B0609020204030204" pitchFamily="49" charset="0"/>
                <a:cs typeface="Courier New" panose="02070309020205020404" pitchFamily="49" charset="0"/>
              </a:rPr>
              <a:t>// Like a C for</a:t>
            </a:r>
          </a:p>
          <a:p>
            <a:r>
              <a:rPr lang="en-US" sz="1100" dirty="0">
                <a:solidFill>
                  <a:srgbClr val="0000FF"/>
                </a:solidFill>
                <a:latin typeface="Consolas" panose="020B0609020204030204" pitchFamily="49" charset="0"/>
                <a:cs typeface="Courier New" panose="02070309020205020404" pitchFamily="49" charset="0"/>
              </a:rPr>
              <a:t>for </a:t>
            </a:r>
            <a:r>
              <a:rPr lang="en-US" sz="1100" dirty="0" err="1">
                <a:solidFill>
                  <a:srgbClr val="0000FF"/>
                </a:solidFill>
                <a:latin typeface="Consolas" panose="020B0609020204030204" pitchFamily="49" charset="0"/>
                <a:cs typeface="Courier New" panose="02070309020205020404" pitchFamily="49" charset="0"/>
              </a:rPr>
              <a:t>init</a:t>
            </a:r>
            <a:r>
              <a:rPr lang="en-US" sz="1100" dirty="0">
                <a:solidFill>
                  <a:srgbClr val="0000FF"/>
                </a:solidFill>
                <a:latin typeface="Consolas" panose="020B0609020204030204" pitchFamily="49" charset="0"/>
                <a:cs typeface="Courier New" panose="02070309020205020404" pitchFamily="49" charset="0"/>
              </a:rPr>
              <a:t>; condition; post { }</a:t>
            </a:r>
          </a:p>
          <a:p>
            <a:endParaRPr lang="en-US" sz="1100" dirty="0">
              <a:solidFill>
                <a:srgbClr val="0000FF"/>
              </a:solidFill>
              <a:latin typeface="Consolas" panose="020B0609020204030204" pitchFamily="49" charset="0"/>
              <a:cs typeface="Courier New" panose="02070309020205020404" pitchFamily="49" charset="0"/>
            </a:endParaRPr>
          </a:p>
          <a:p>
            <a:r>
              <a:rPr lang="en-US" sz="1100" dirty="0">
                <a:solidFill>
                  <a:srgbClr val="0000FF"/>
                </a:solidFill>
                <a:latin typeface="Consolas" panose="020B0609020204030204" pitchFamily="49" charset="0"/>
                <a:cs typeface="Courier New" panose="02070309020205020404" pitchFamily="49" charset="0"/>
              </a:rPr>
              <a:t>// Like a C while</a:t>
            </a:r>
          </a:p>
          <a:p>
            <a:r>
              <a:rPr lang="en-US" sz="1100" dirty="0">
                <a:solidFill>
                  <a:srgbClr val="0000FF"/>
                </a:solidFill>
                <a:latin typeface="Consolas" panose="020B0609020204030204" pitchFamily="49" charset="0"/>
                <a:cs typeface="Courier New" panose="02070309020205020404" pitchFamily="49" charset="0"/>
              </a:rPr>
              <a:t>for condition { }</a:t>
            </a:r>
          </a:p>
          <a:p>
            <a:endParaRPr lang="en-US" sz="1100" dirty="0">
              <a:solidFill>
                <a:srgbClr val="0000FF"/>
              </a:solidFill>
              <a:latin typeface="Consolas" panose="020B0609020204030204" pitchFamily="49" charset="0"/>
              <a:cs typeface="Courier New" panose="02070309020205020404" pitchFamily="49" charset="0"/>
            </a:endParaRPr>
          </a:p>
          <a:p>
            <a:r>
              <a:rPr lang="en-US" sz="1100" dirty="0">
                <a:solidFill>
                  <a:srgbClr val="0000FF"/>
                </a:solidFill>
                <a:latin typeface="Consolas" panose="020B0609020204030204" pitchFamily="49" charset="0"/>
                <a:cs typeface="Courier New" panose="02070309020205020404" pitchFamily="49" charset="0"/>
              </a:rPr>
              <a:t>// Like a C for(;;)</a:t>
            </a:r>
          </a:p>
          <a:p>
            <a:r>
              <a:rPr lang="en-US" sz="1100" dirty="0">
                <a:solidFill>
                  <a:srgbClr val="0000FF"/>
                </a:solidFill>
                <a:latin typeface="Consolas" panose="020B0609020204030204" pitchFamily="49" charset="0"/>
                <a:cs typeface="Courier New" panose="02070309020205020404" pitchFamily="49" charset="0"/>
              </a:rPr>
              <a:t>for { }</a:t>
            </a:r>
          </a:p>
        </p:txBody>
      </p:sp>
    </p:spTree>
    <p:extLst>
      <p:ext uri="{BB962C8B-B14F-4D97-AF65-F5344CB8AC3E}">
        <p14:creationId xmlns:p14="http://schemas.microsoft.com/office/powerpoint/2010/main" val="38563885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C636-BD6B-4ABF-B8F1-7CEA3766D218}"/>
              </a:ext>
            </a:extLst>
          </p:cNvPr>
          <p:cNvSpPr>
            <a:spLocks noGrp="1"/>
          </p:cNvSpPr>
          <p:nvPr>
            <p:ph type="title"/>
          </p:nvPr>
        </p:nvSpPr>
        <p:spPr/>
        <p:txBody>
          <a:bodyPr/>
          <a:lstStyle/>
          <a:p>
            <a:r>
              <a:rPr lang="en-US"/>
              <a:t>Idiomatic Go – Control Structures</a:t>
            </a:r>
          </a:p>
        </p:txBody>
      </p:sp>
      <p:sp>
        <p:nvSpPr>
          <p:cNvPr id="3" name="Content Placeholder 2">
            <a:extLst>
              <a:ext uri="{FF2B5EF4-FFF2-40B4-BE49-F238E27FC236}">
                <a16:creationId xmlns:a16="http://schemas.microsoft.com/office/drawing/2014/main" id="{EECFCBDE-9A2F-45DA-A71A-1B781134DAF8}"/>
              </a:ext>
            </a:extLst>
          </p:cNvPr>
          <p:cNvSpPr>
            <a:spLocks noGrp="1"/>
          </p:cNvSpPr>
          <p:nvPr>
            <p:ph idx="1"/>
          </p:nvPr>
        </p:nvSpPr>
        <p:spPr/>
        <p:txBody>
          <a:bodyPr/>
          <a:lstStyle/>
          <a:p>
            <a:r>
              <a:rPr lang="en-US"/>
              <a:t>Go's switch is more general than C's. The expressions need not be constants or even integers, </a:t>
            </a:r>
          </a:p>
          <a:p>
            <a:r>
              <a:rPr lang="en-US"/>
              <a:t>the cases are evaluated top to bottom until a match is found. There is no automatic fallthrough.</a:t>
            </a:r>
          </a:p>
          <a:p>
            <a:endParaRPr lang="en-US"/>
          </a:p>
        </p:txBody>
      </p:sp>
      <p:sp>
        <p:nvSpPr>
          <p:cNvPr id="4" name="Footer Placeholder 3">
            <a:extLst>
              <a:ext uri="{FF2B5EF4-FFF2-40B4-BE49-F238E27FC236}">
                <a16:creationId xmlns:a16="http://schemas.microsoft.com/office/drawing/2014/main" id="{8C2A2DBD-9A0F-4593-BF35-7A13A3F163DD}"/>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ECA11E31-8CB6-455E-B470-E16A85ED300B}"/>
              </a:ext>
            </a:extLst>
          </p:cNvPr>
          <p:cNvSpPr>
            <a:spLocks noGrp="1"/>
          </p:cNvSpPr>
          <p:nvPr>
            <p:ph type="sldNum" sz="quarter" idx="12"/>
          </p:nvPr>
        </p:nvSpPr>
        <p:spPr/>
        <p:txBody>
          <a:bodyPr/>
          <a:lstStyle/>
          <a:p>
            <a:fld id="{B2DC25EE-239B-4C5F-AAD1-255A7D5F1EE2}" type="slidenum">
              <a:rPr lang="en-US" smtClean="0"/>
              <a:t>81</a:t>
            </a:fld>
            <a:endParaRPr lang="en-US"/>
          </a:p>
        </p:txBody>
      </p:sp>
      <p:sp>
        <p:nvSpPr>
          <p:cNvPr id="6" name="Rectangle 3">
            <a:extLst>
              <a:ext uri="{FF2B5EF4-FFF2-40B4-BE49-F238E27FC236}">
                <a16:creationId xmlns:a16="http://schemas.microsoft.com/office/drawing/2014/main" id="{5861A043-735A-4B40-82EF-65067BC3F534}"/>
              </a:ext>
            </a:extLst>
          </p:cNvPr>
          <p:cNvSpPr txBox="1">
            <a:spLocks noChangeArrowheads="1"/>
          </p:cNvSpPr>
          <p:nvPr/>
        </p:nvSpPr>
        <p:spPr bwMode="auto">
          <a:xfrm>
            <a:off x="2986760" y="4517397"/>
            <a:ext cx="5553736" cy="1873039"/>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r>
              <a:rPr lang="en-US" sz="1100" dirty="0" err="1">
                <a:solidFill>
                  <a:srgbClr val="0000FF"/>
                </a:solidFill>
                <a:latin typeface="Consolas" panose="020B0609020204030204" pitchFamily="49" charset="0"/>
                <a:cs typeface="Courier New" panose="02070309020205020404" pitchFamily="49" charset="0"/>
              </a:rPr>
              <a:t>func</a:t>
            </a:r>
            <a:r>
              <a:rPr lang="en-US" sz="1100" dirty="0">
                <a:solidFill>
                  <a:srgbClr val="0000FF"/>
                </a:solidFill>
                <a:latin typeface="Consolas" panose="020B0609020204030204" pitchFamily="49" charset="0"/>
                <a:cs typeface="Courier New" panose="02070309020205020404" pitchFamily="49" charset="0"/>
              </a:rPr>
              <a:t> </a:t>
            </a:r>
            <a:r>
              <a:rPr lang="en-US" sz="1100" dirty="0" err="1">
                <a:solidFill>
                  <a:srgbClr val="0000FF"/>
                </a:solidFill>
                <a:latin typeface="Consolas" panose="020B0609020204030204" pitchFamily="49" charset="0"/>
                <a:cs typeface="Courier New" panose="02070309020205020404" pitchFamily="49" charset="0"/>
              </a:rPr>
              <a:t>unhex</a:t>
            </a:r>
            <a:r>
              <a:rPr lang="en-US" sz="1100" dirty="0">
                <a:solidFill>
                  <a:srgbClr val="0000FF"/>
                </a:solidFill>
                <a:latin typeface="Consolas" panose="020B0609020204030204" pitchFamily="49" charset="0"/>
                <a:cs typeface="Courier New" panose="02070309020205020404" pitchFamily="49" charset="0"/>
              </a:rPr>
              <a:t>(c byte) byte {</a:t>
            </a:r>
          </a:p>
          <a:p>
            <a:r>
              <a:rPr lang="en-US" sz="1100" dirty="0">
                <a:solidFill>
                  <a:srgbClr val="0000FF"/>
                </a:solidFill>
                <a:latin typeface="Consolas" panose="020B0609020204030204" pitchFamily="49" charset="0"/>
                <a:cs typeface="Courier New" panose="02070309020205020404" pitchFamily="49" charset="0"/>
              </a:rPr>
              <a:t>    switch {</a:t>
            </a:r>
          </a:p>
          <a:p>
            <a:r>
              <a:rPr lang="en-US" sz="1100" dirty="0">
                <a:solidFill>
                  <a:srgbClr val="0000FF"/>
                </a:solidFill>
                <a:latin typeface="Consolas" panose="020B0609020204030204" pitchFamily="49" charset="0"/>
                <a:cs typeface="Courier New" panose="02070309020205020404" pitchFamily="49" charset="0"/>
              </a:rPr>
              <a:t>    case '0' &lt;= c &amp;&amp; c &lt;= '9':</a:t>
            </a:r>
          </a:p>
          <a:p>
            <a:r>
              <a:rPr lang="en-US" sz="1100" dirty="0">
                <a:solidFill>
                  <a:srgbClr val="0000FF"/>
                </a:solidFill>
                <a:latin typeface="Consolas" panose="020B0609020204030204" pitchFamily="49" charset="0"/>
                <a:cs typeface="Courier New" panose="02070309020205020404" pitchFamily="49" charset="0"/>
              </a:rPr>
              <a:t>        return c - '0'</a:t>
            </a:r>
          </a:p>
          <a:p>
            <a:r>
              <a:rPr lang="en-US" sz="1100" dirty="0">
                <a:solidFill>
                  <a:srgbClr val="0000FF"/>
                </a:solidFill>
                <a:latin typeface="Consolas" panose="020B0609020204030204" pitchFamily="49" charset="0"/>
                <a:cs typeface="Courier New" panose="02070309020205020404" pitchFamily="49" charset="0"/>
              </a:rPr>
              <a:t>    case 'a' &lt;= c &amp;&amp; c &lt;= 'f':</a:t>
            </a:r>
          </a:p>
          <a:p>
            <a:r>
              <a:rPr lang="en-US" sz="1100" dirty="0">
                <a:solidFill>
                  <a:srgbClr val="0000FF"/>
                </a:solidFill>
                <a:latin typeface="Consolas" panose="020B0609020204030204" pitchFamily="49" charset="0"/>
                <a:cs typeface="Courier New" panose="02070309020205020404" pitchFamily="49" charset="0"/>
              </a:rPr>
              <a:t>        return c - 'a' + 10</a:t>
            </a:r>
          </a:p>
          <a:p>
            <a:r>
              <a:rPr lang="en-US" sz="1100" dirty="0">
                <a:solidFill>
                  <a:srgbClr val="0000FF"/>
                </a:solidFill>
                <a:latin typeface="Consolas" panose="020B0609020204030204" pitchFamily="49" charset="0"/>
                <a:cs typeface="Courier New" panose="02070309020205020404" pitchFamily="49" charset="0"/>
              </a:rPr>
              <a:t>    case 'A' &lt;= c &amp;&amp; c &lt;= 'F':</a:t>
            </a:r>
          </a:p>
          <a:p>
            <a:r>
              <a:rPr lang="en-US" sz="1100" dirty="0">
                <a:solidFill>
                  <a:srgbClr val="0000FF"/>
                </a:solidFill>
                <a:latin typeface="Consolas" panose="020B0609020204030204" pitchFamily="49" charset="0"/>
                <a:cs typeface="Courier New" panose="02070309020205020404" pitchFamily="49" charset="0"/>
              </a:rPr>
              <a:t>        return c - 'A' + 10</a:t>
            </a:r>
          </a:p>
          <a:p>
            <a:r>
              <a:rPr lang="en-US" sz="1100" dirty="0">
                <a:solidFill>
                  <a:srgbClr val="0000FF"/>
                </a:solidFill>
                <a:latin typeface="Consolas" panose="020B0609020204030204" pitchFamily="49" charset="0"/>
                <a:cs typeface="Courier New" panose="02070309020205020404" pitchFamily="49" charset="0"/>
              </a:rPr>
              <a:t>    }</a:t>
            </a:r>
          </a:p>
          <a:p>
            <a:r>
              <a:rPr lang="en-US" sz="1100" dirty="0">
                <a:solidFill>
                  <a:srgbClr val="0000FF"/>
                </a:solidFill>
                <a:latin typeface="Consolas" panose="020B0609020204030204" pitchFamily="49" charset="0"/>
                <a:cs typeface="Courier New" panose="02070309020205020404" pitchFamily="49" charset="0"/>
              </a:rPr>
              <a:t>    return 0</a:t>
            </a:r>
          </a:p>
          <a:p>
            <a:r>
              <a:rPr lang="en-US" sz="1100" dirty="0">
                <a:solidFill>
                  <a:srgbClr val="0000FF"/>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8250815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AE3B-2024-4A82-9898-1C1485A44C49}"/>
              </a:ext>
            </a:extLst>
          </p:cNvPr>
          <p:cNvSpPr>
            <a:spLocks noGrp="1"/>
          </p:cNvSpPr>
          <p:nvPr>
            <p:ph type="title"/>
          </p:nvPr>
        </p:nvSpPr>
        <p:spPr/>
        <p:txBody>
          <a:bodyPr/>
          <a:lstStyle/>
          <a:p>
            <a:r>
              <a:rPr lang="en-US"/>
              <a:t>Idiomatic Go - Functions</a:t>
            </a:r>
          </a:p>
        </p:txBody>
      </p:sp>
      <p:sp>
        <p:nvSpPr>
          <p:cNvPr id="3" name="Content Placeholder 2">
            <a:extLst>
              <a:ext uri="{FF2B5EF4-FFF2-40B4-BE49-F238E27FC236}">
                <a16:creationId xmlns:a16="http://schemas.microsoft.com/office/drawing/2014/main" id="{E14951ED-AFAA-476E-A59D-1A79F4664CED}"/>
              </a:ext>
            </a:extLst>
          </p:cNvPr>
          <p:cNvSpPr>
            <a:spLocks noGrp="1"/>
          </p:cNvSpPr>
          <p:nvPr>
            <p:ph idx="1"/>
          </p:nvPr>
        </p:nvSpPr>
        <p:spPr/>
        <p:txBody>
          <a:bodyPr>
            <a:normAutofit fontScale="85000" lnSpcReduction="10000"/>
          </a:bodyPr>
          <a:lstStyle/>
          <a:p>
            <a:r>
              <a:rPr lang="en-US"/>
              <a:t>One of Go's unusual features is that functions and methods can </a:t>
            </a:r>
            <a:r>
              <a:rPr lang="en-US" u="sng"/>
              <a:t>return multiple values</a:t>
            </a:r>
            <a:r>
              <a:rPr lang="en-US"/>
              <a:t>. This form can be used to improve on a couple of clumsy idioms in C programs: in-band error returns such as -1 for EOF and modifying an argument passed by address.</a:t>
            </a:r>
          </a:p>
          <a:p>
            <a:r>
              <a:rPr lang="en-US"/>
              <a:t>In C, a write error is signaled by a negative count with the error code. </a:t>
            </a:r>
          </a:p>
          <a:p>
            <a:r>
              <a:rPr lang="en-US"/>
              <a:t>In Go, write can return a count and </a:t>
            </a:r>
            <a:r>
              <a:rPr lang="en-US" u="sng"/>
              <a:t>an error</a:t>
            </a:r>
            <a:r>
              <a:rPr lang="en-US"/>
              <a:t>. And go programmers are encouraged to check for the error and handle it before writing any code for the case if no error occurs.</a:t>
            </a:r>
          </a:p>
          <a:p>
            <a:endParaRPr lang="en-US"/>
          </a:p>
        </p:txBody>
      </p:sp>
      <p:sp>
        <p:nvSpPr>
          <p:cNvPr id="4" name="Footer Placeholder 3">
            <a:extLst>
              <a:ext uri="{FF2B5EF4-FFF2-40B4-BE49-F238E27FC236}">
                <a16:creationId xmlns:a16="http://schemas.microsoft.com/office/drawing/2014/main" id="{252957AB-570E-4999-B242-56F2B5AD77EB}"/>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0B6769E8-B789-4509-BC16-5F76D0B0AC3A}"/>
              </a:ext>
            </a:extLst>
          </p:cNvPr>
          <p:cNvSpPr>
            <a:spLocks noGrp="1"/>
          </p:cNvSpPr>
          <p:nvPr>
            <p:ph type="sldNum" sz="quarter" idx="12"/>
          </p:nvPr>
        </p:nvSpPr>
        <p:spPr/>
        <p:txBody>
          <a:bodyPr/>
          <a:lstStyle/>
          <a:p>
            <a:fld id="{B2DC25EE-239B-4C5F-AAD1-255A7D5F1EE2}" type="slidenum">
              <a:rPr lang="en-US" smtClean="0"/>
              <a:t>82</a:t>
            </a:fld>
            <a:endParaRPr lang="en-US"/>
          </a:p>
        </p:txBody>
      </p:sp>
    </p:spTree>
    <p:extLst>
      <p:ext uri="{BB962C8B-B14F-4D97-AF65-F5344CB8AC3E}">
        <p14:creationId xmlns:p14="http://schemas.microsoft.com/office/powerpoint/2010/main" val="32347130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45AA-22D2-490C-AF93-44722786CDA2}"/>
              </a:ext>
            </a:extLst>
          </p:cNvPr>
          <p:cNvSpPr>
            <a:spLocks noGrp="1"/>
          </p:cNvSpPr>
          <p:nvPr>
            <p:ph type="title"/>
          </p:nvPr>
        </p:nvSpPr>
        <p:spPr/>
        <p:txBody>
          <a:bodyPr/>
          <a:lstStyle/>
          <a:p>
            <a:r>
              <a:rPr lang="en-US"/>
              <a:t>Idiomatic Go – Named result parameters</a:t>
            </a:r>
          </a:p>
        </p:txBody>
      </p:sp>
      <p:sp>
        <p:nvSpPr>
          <p:cNvPr id="3" name="Content Placeholder 2">
            <a:extLst>
              <a:ext uri="{FF2B5EF4-FFF2-40B4-BE49-F238E27FC236}">
                <a16:creationId xmlns:a16="http://schemas.microsoft.com/office/drawing/2014/main" id="{57DC8A95-61E9-47E5-97C0-9B0A02295EC7}"/>
              </a:ext>
            </a:extLst>
          </p:cNvPr>
          <p:cNvSpPr>
            <a:spLocks noGrp="1"/>
          </p:cNvSpPr>
          <p:nvPr>
            <p:ph idx="1"/>
          </p:nvPr>
        </p:nvSpPr>
        <p:spPr/>
        <p:txBody>
          <a:bodyPr>
            <a:normAutofit fontScale="77500" lnSpcReduction="20000"/>
          </a:bodyPr>
          <a:lstStyle/>
          <a:p>
            <a:r>
              <a:rPr lang="en-US"/>
              <a:t>The return or </a:t>
            </a:r>
            <a:r>
              <a:rPr lang="en-US" u="sng"/>
              <a:t>result "parameters" </a:t>
            </a:r>
            <a:r>
              <a:rPr lang="en-US"/>
              <a:t>of a Go function can be given names and used as regular variables, just like the incoming parameters. </a:t>
            </a:r>
          </a:p>
          <a:p>
            <a:r>
              <a:rPr lang="en-US"/>
              <a:t>When named, they are initialized to the zero values for their types when the function begins; </a:t>
            </a:r>
          </a:p>
          <a:p>
            <a:r>
              <a:rPr lang="en-US"/>
              <a:t>if the function executes a return statement with no arguments, the current values of the result parameters are used as the returned values.</a:t>
            </a:r>
          </a:p>
          <a:p>
            <a:r>
              <a:rPr lang="en-US"/>
              <a:t>The names are not mandatory but they can make code shorter and clearer. If we name the results of nextInt it becomes obvious which returned int is which.</a:t>
            </a:r>
          </a:p>
          <a:p>
            <a:endParaRPr lang="en-US"/>
          </a:p>
        </p:txBody>
      </p:sp>
      <p:sp>
        <p:nvSpPr>
          <p:cNvPr id="4" name="Footer Placeholder 3">
            <a:extLst>
              <a:ext uri="{FF2B5EF4-FFF2-40B4-BE49-F238E27FC236}">
                <a16:creationId xmlns:a16="http://schemas.microsoft.com/office/drawing/2014/main" id="{726E3173-0420-43CE-929B-8BC634907EDA}"/>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FA007A20-71E2-4863-8511-562632B0ECC7}"/>
              </a:ext>
            </a:extLst>
          </p:cNvPr>
          <p:cNvSpPr>
            <a:spLocks noGrp="1"/>
          </p:cNvSpPr>
          <p:nvPr>
            <p:ph type="sldNum" sz="quarter" idx="12"/>
          </p:nvPr>
        </p:nvSpPr>
        <p:spPr/>
        <p:txBody>
          <a:bodyPr/>
          <a:lstStyle/>
          <a:p>
            <a:fld id="{B2DC25EE-239B-4C5F-AAD1-255A7D5F1EE2}" type="slidenum">
              <a:rPr lang="en-US" smtClean="0"/>
              <a:t>83</a:t>
            </a:fld>
            <a:endParaRPr lang="en-US"/>
          </a:p>
        </p:txBody>
      </p:sp>
    </p:spTree>
    <p:extLst>
      <p:ext uri="{BB962C8B-B14F-4D97-AF65-F5344CB8AC3E}">
        <p14:creationId xmlns:p14="http://schemas.microsoft.com/office/powerpoint/2010/main" val="37592951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CF73-7863-4349-9DDA-80812371D94B}"/>
              </a:ext>
            </a:extLst>
          </p:cNvPr>
          <p:cNvSpPr>
            <a:spLocks noGrp="1"/>
          </p:cNvSpPr>
          <p:nvPr>
            <p:ph type="title"/>
          </p:nvPr>
        </p:nvSpPr>
        <p:spPr/>
        <p:txBody>
          <a:bodyPr/>
          <a:lstStyle/>
          <a:p>
            <a:r>
              <a:rPr lang="en-US"/>
              <a:t>Idiomatic Go - Defer</a:t>
            </a:r>
          </a:p>
        </p:txBody>
      </p:sp>
      <p:sp>
        <p:nvSpPr>
          <p:cNvPr id="3" name="Content Placeholder 2">
            <a:extLst>
              <a:ext uri="{FF2B5EF4-FFF2-40B4-BE49-F238E27FC236}">
                <a16:creationId xmlns:a16="http://schemas.microsoft.com/office/drawing/2014/main" id="{8160B818-9FA5-4066-B763-89B66D08EB2B}"/>
              </a:ext>
            </a:extLst>
          </p:cNvPr>
          <p:cNvSpPr>
            <a:spLocks noGrp="1"/>
          </p:cNvSpPr>
          <p:nvPr>
            <p:ph idx="1"/>
          </p:nvPr>
        </p:nvSpPr>
        <p:spPr/>
        <p:txBody>
          <a:bodyPr/>
          <a:lstStyle/>
          <a:p>
            <a:r>
              <a:rPr lang="en-US"/>
              <a:t>Go's </a:t>
            </a:r>
            <a:r>
              <a:rPr lang="en-US" u="sng"/>
              <a:t>defer statement </a:t>
            </a:r>
            <a:r>
              <a:rPr lang="en-US"/>
              <a:t>schedules a function call (the deferred function) to be run immediately before the function executing the defer returns. </a:t>
            </a:r>
          </a:p>
          <a:p>
            <a:r>
              <a:rPr lang="en-US"/>
              <a:t>It's an unusual but effective way to deal with situations such as </a:t>
            </a:r>
            <a:r>
              <a:rPr lang="en-US" u="sng"/>
              <a:t>resources that must be released </a:t>
            </a:r>
            <a:r>
              <a:rPr lang="en-US"/>
              <a:t>regardless of which path a function takes to return. Examples are unlocking a mutex or closing a file.</a:t>
            </a:r>
          </a:p>
          <a:p>
            <a:endParaRPr lang="en-US"/>
          </a:p>
        </p:txBody>
      </p:sp>
      <p:sp>
        <p:nvSpPr>
          <p:cNvPr id="4" name="Footer Placeholder 3">
            <a:extLst>
              <a:ext uri="{FF2B5EF4-FFF2-40B4-BE49-F238E27FC236}">
                <a16:creationId xmlns:a16="http://schemas.microsoft.com/office/drawing/2014/main" id="{A511B2C2-B43C-4535-B57B-BF5756B5E08B}"/>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F496EB66-25AC-4144-8E29-5F65628BAF1D}"/>
              </a:ext>
            </a:extLst>
          </p:cNvPr>
          <p:cNvSpPr>
            <a:spLocks noGrp="1"/>
          </p:cNvSpPr>
          <p:nvPr>
            <p:ph type="sldNum" sz="quarter" idx="12"/>
          </p:nvPr>
        </p:nvSpPr>
        <p:spPr/>
        <p:txBody>
          <a:bodyPr/>
          <a:lstStyle/>
          <a:p>
            <a:fld id="{B2DC25EE-239B-4C5F-AAD1-255A7D5F1EE2}" type="slidenum">
              <a:rPr lang="en-US" smtClean="0"/>
              <a:t>84</a:t>
            </a:fld>
            <a:endParaRPr lang="en-US"/>
          </a:p>
        </p:txBody>
      </p:sp>
    </p:spTree>
    <p:extLst>
      <p:ext uri="{BB962C8B-B14F-4D97-AF65-F5344CB8AC3E}">
        <p14:creationId xmlns:p14="http://schemas.microsoft.com/office/powerpoint/2010/main" val="27861709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C128-CAB2-4325-A0AE-7BBA53F3A82D}"/>
              </a:ext>
            </a:extLst>
          </p:cNvPr>
          <p:cNvSpPr>
            <a:spLocks noGrp="1"/>
          </p:cNvSpPr>
          <p:nvPr>
            <p:ph type="title"/>
          </p:nvPr>
        </p:nvSpPr>
        <p:spPr/>
        <p:txBody>
          <a:bodyPr/>
          <a:lstStyle/>
          <a:p>
            <a:r>
              <a:rPr lang="en-US"/>
              <a:t>Idiomatic Go – Blank Identifier</a:t>
            </a:r>
          </a:p>
        </p:txBody>
      </p:sp>
      <p:sp>
        <p:nvSpPr>
          <p:cNvPr id="3" name="Content Placeholder 2">
            <a:extLst>
              <a:ext uri="{FF2B5EF4-FFF2-40B4-BE49-F238E27FC236}">
                <a16:creationId xmlns:a16="http://schemas.microsoft.com/office/drawing/2014/main" id="{EF7E7B1E-088F-4ED6-A41F-26B39A0598EB}"/>
              </a:ext>
            </a:extLst>
          </p:cNvPr>
          <p:cNvSpPr>
            <a:spLocks noGrp="1"/>
          </p:cNvSpPr>
          <p:nvPr>
            <p:ph idx="1"/>
          </p:nvPr>
        </p:nvSpPr>
        <p:spPr/>
        <p:txBody>
          <a:bodyPr>
            <a:normAutofit fontScale="70000" lnSpcReduction="20000"/>
          </a:bodyPr>
          <a:lstStyle/>
          <a:p>
            <a:r>
              <a:rPr lang="en-US"/>
              <a:t>The </a:t>
            </a:r>
            <a:r>
              <a:rPr lang="en-US" u="sng"/>
              <a:t>blank identifier </a:t>
            </a:r>
            <a:r>
              <a:rPr lang="en-US"/>
              <a:t>can be assigned or declared with any value of any type, with the value discarded harmlessly. (a bit like writing to the Unix /dev/null file)</a:t>
            </a:r>
          </a:p>
          <a:p>
            <a:r>
              <a:rPr lang="en-US"/>
              <a:t>It represents a write-only value to be used as a place-holder where a variable is needed but the actual value is irrelevant. It has uses beyond those we've seen already.</a:t>
            </a:r>
          </a:p>
          <a:p>
            <a:r>
              <a:rPr lang="en-US"/>
              <a:t>It is used in</a:t>
            </a:r>
          </a:p>
          <a:p>
            <a:pPr marL="900113"/>
            <a:r>
              <a:rPr lang="en-US"/>
              <a:t>Multiple assignments</a:t>
            </a:r>
          </a:p>
          <a:p>
            <a:pPr marL="900113" indent="0">
              <a:buNone/>
            </a:pPr>
            <a:r>
              <a:rPr lang="en-US"/>
              <a:t>If an assignment requires multiple values on the left side, but one of the values not used by the program, a blank identifier on the left-hand-side of the assignment avoids the need to create a dummy variable, and makes it clear that the value is to be discarded.</a:t>
            </a:r>
          </a:p>
          <a:p>
            <a:endParaRPr lang="en-US"/>
          </a:p>
        </p:txBody>
      </p:sp>
      <p:sp>
        <p:nvSpPr>
          <p:cNvPr id="4" name="Footer Placeholder 3">
            <a:extLst>
              <a:ext uri="{FF2B5EF4-FFF2-40B4-BE49-F238E27FC236}">
                <a16:creationId xmlns:a16="http://schemas.microsoft.com/office/drawing/2014/main" id="{EABD6F38-6587-41EF-8D7E-A22E4F2DCA39}"/>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468CF0E9-00E0-4286-8D58-4144121A544A}"/>
              </a:ext>
            </a:extLst>
          </p:cNvPr>
          <p:cNvSpPr>
            <a:spLocks noGrp="1"/>
          </p:cNvSpPr>
          <p:nvPr>
            <p:ph type="sldNum" sz="quarter" idx="12"/>
          </p:nvPr>
        </p:nvSpPr>
        <p:spPr/>
        <p:txBody>
          <a:bodyPr/>
          <a:lstStyle/>
          <a:p>
            <a:fld id="{B2DC25EE-239B-4C5F-AAD1-255A7D5F1EE2}" type="slidenum">
              <a:rPr lang="en-US" smtClean="0"/>
              <a:t>85</a:t>
            </a:fld>
            <a:endParaRPr lang="en-US"/>
          </a:p>
        </p:txBody>
      </p:sp>
    </p:spTree>
    <p:extLst>
      <p:ext uri="{BB962C8B-B14F-4D97-AF65-F5344CB8AC3E}">
        <p14:creationId xmlns:p14="http://schemas.microsoft.com/office/powerpoint/2010/main" val="1696102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257C-3945-449E-9E38-8670812F5D65}"/>
              </a:ext>
            </a:extLst>
          </p:cNvPr>
          <p:cNvSpPr>
            <a:spLocks noGrp="1"/>
          </p:cNvSpPr>
          <p:nvPr>
            <p:ph type="title"/>
          </p:nvPr>
        </p:nvSpPr>
        <p:spPr/>
        <p:txBody>
          <a:bodyPr/>
          <a:lstStyle/>
          <a:p>
            <a:r>
              <a:rPr lang="en-US"/>
              <a:t>Idiomatic Go – Unused package import</a:t>
            </a:r>
          </a:p>
        </p:txBody>
      </p:sp>
      <p:sp>
        <p:nvSpPr>
          <p:cNvPr id="3" name="Content Placeholder 2">
            <a:extLst>
              <a:ext uri="{FF2B5EF4-FFF2-40B4-BE49-F238E27FC236}">
                <a16:creationId xmlns:a16="http://schemas.microsoft.com/office/drawing/2014/main" id="{04626BED-5A55-4840-A583-BD30BA062752}"/>
              </a:ext>
            </a:extLst>
          </p:cNvPr>
          <p:cNvSpPr>
            <a:spLocks noGrp="1"/>
          </p:cNvSpPr>
          <p:nvPr>
            <p:ph idx="1"/>
          </p:nvPr>
        </p:nvSpPr>
        <p:spPr/>
        <p:txBody>
          <a:bodyPr>
            <a:normAutofit fontScale="92500" lnSpcReduction="10000"/>
          </a:bodyPr>
          <a:lstStyle/>
          <a:p>
            <a:r>
              <a:rPr lang="en-US"/>
              <a:t>It is an error to import a </a:t>
            </a:r>
            <a:r>
              <a:rPr lang="en-US" u="sng"/>
              <a:t>package or to declare a variable without using it</a:t>
            </a:r>
            <a:r>
              <a:rPr lang="en-US"/>
              <a:t>. </a:t>
            </a:r>
          </a:p>
          <a:p>
            <a:r>
              <a:rPr lang="en-US"/>
              <a:t>Unused imports bloat the program and slow compilation.</a:t>
            </a:r>
          </a:p>
          <a:p>
            <a:r>
              <a:rPr lang="en-US"/>
              <a:t>When a program is under active development, however, unused imports and variables often arise and it can be annoying to delete them just to have the compilation proceed, only to have them be needed again later. The blank identifier provides a workaround.</a:t>
            </a:r>
          </a:p>
          <a:p>
            <a:endParaRPr lang="en-US"/>
          </a:p>
        </p:txBody>
      </p:sp>
      <p:sp>
        <p:nvSpPr>
          <p:cNvPr id="4" name="Footer Placeholder 3">
            <a:extLst>
              <a:ext uri="{FF2B5EF4-FFF2-40B4-BE49-F238E27FC236}">
                <a16:creationId xmlns:a16="http://schemas.microsoft.com/office/drawing/2014/main" id="{5B4D253A-2A1B-4CAC-81BB-26A80B0811E6}"/>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E6367481-C599-423F-A4E8-CF0FCAF17071}"/>
              </a:ext>
            </a:extLst>
          </p:cNvPr>
          <p:cNvSpPr>
            <a:spLocks noGrp="1"/>
          </p:cNvSpPr>
          <p:nvPr>
            <p:ph type="sldNum" sz="quarter" idx="12"/>
          </p:nvPr>
        </p:nvSpPr>
        <p:spPr/>
        <p:txBody>
          <a:bodyPr/>
          <a:lstStyle/>
          <a:p>
            <a:fld id="{B2DC25EE-239B-4C5F-AAD1-255A7D5F1EE2}" type="slidenum">
              <a:rPr lang="en-US" smtClean="0"/>
              <a:t>86</a:t>
            </a:fld>
            <a:endParaRPr lang="en-US"/>
          </a:p>
        </p:txBody>
      </p:sp>
    </p:spTree>
    <p:extLst>
      <p:ext uri="{BB962C8B-B14F-4D97-AF65-F5344CB8AC3E}">
        <p14:creationId xmlns:p14="http://schemas.microsoft.com/office/powerpoint/2010/main" val="16526675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E5DF-7030-4FF4-85BA-9A98856679F9}"/>
              </a:ext>
            </a:extLst>
          </p:cNvPr>
          <p:cNvSpPr>
            <a:spLocks noGrp="1"/>
          </p:cNvSpPr>
          <p:nvPr>
            <p:ph type="title"/>
          </p:nvPr>
        </p:nvSpPr>
        <p:spPr/>
        <p:txBody>
          <a:bodyPr/>
          <a:lstStyle/>
          <a:p>
            <a:r>
              <a:rPr lang="en-US"/>
              <a:t>Idiomatic Go</a:t>
            </a:r>
          </a:p>
        </p:txBody>
      </p:sp>
      <p:sp>
        <p:nvSpPr>
          <p:cNvPr id="3" name="Content Placeholder 2">
            <a:extLst>
              <a:ext uri="{FF2B5EF4-FFF2-40B4-BE49-F238E27FC236}">
                <a16:creationId xmlns:a16="http://schemas.microsoft.com/office/drawing/2014/main" id="{8BDC33C9-248B-4E29-89DB-C8BFAD4D87AD}"/>
              </a:ext>
            </a:extLst>
          </p:cNvPr>
          <p:cNvSpPr>
            <a:spLocks noGrp="1"/>
          </p:cNvSpPr>
          <p:nvPr>
            <p:ph idx="1"/>
          </p:nvPr>
        </p:nvSpPr>
        <p:spPr/>
        <p:txBody>
          <a:bodyPr>
            <a:normAutofit fontScale="77500" lnSpcReduction="20000"/>
          </a:bodyPr>
          <a:lstStyle/>
          <a:p>
            <a:r>
              <a:rPr lang="en-US"/>
              <a:t>What we went through is only a fraction of considerations when talking about good ways to code in Go.</a:t>
            </a:r>
          </a:p>
          <a:p>
            <a:r>
              <a:rPr lang="en-US"/>
              <a:t>There are several discussion and comments among the community about Go style.</a:t>
            </a:r>
          </a:p>
          <a:p>
            <a:r>
              <a:rPr lang="en-US"/>
              <a:t>Here are some further reference that you can refer to:</a:t>
            </a:r>
          </a:p>
          <a:p>
            <a:endParaRPr lang="en-US"/>
          </a:p>
          <a:p>
            <a:r>
              <a:rPr lang="en-US">
                <a:hlinkClick r:id="rId2"/>
              </a:rPr>
              <a:t>https://github.com/golang/go/wiki/CodeReviewComments</a:t>
            </a:r>
            <a:endParaRPr lang="en-US"/>
          </a:p>
          <a:p>
            <a:endParaRPr lang="en-US"/>
          </a:p>
          <a:p>
            <a:r>
              <a:rPr lang="en-US">
                <a:hlinkClick r:id="rId3"/>
              </a:rPr>
              <a:t>https://dmitri.shuralyov.com/idiomatic-go</a:t>
            </a:r>
            <a:endParaRPr lang="en-US"/>
          </a:p>
          <a:p>
            <a:endParaRPr lang="en-US"/>
          </a:p>
        </p:txBody>
      </p:sp>
      <p:sp>
        <p:nvSpPr>
          <p:cNvPr id="4" name="Footer Placeholder 3">
            <a:extLst>
              <a:ext uri="{FF2B5EF4-FFF2-40B4-BE49-F238E27FC236}">
                <a16:creationId xmlns:a16="http://schemas.microsoft.com/office/drawing/2014/main" id="{817855CA-A709-4FBE-82F1-232BBD3B856F}"/>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0988BF2A-A044-4F65-96CB-23D896F2379E}"/>
              </a:ext>
            </a:extLst>
          </p:cNvPr>
          <p:cNvSpPr>
            <a:spLocks noGrp="1"/>
          </p:cNvSpPr>
          <p:nvPr>
            <p:ph type="sldNum" sz="quarter" idx="12"/>
          </p:nvPr>
        </p:nvSpPr>
        <p:spPr/>
        <p:txBody>
          <a:bodyPr/>
          <a:lstStyle/>
          <a:p>
            <a:fld id="{B2DC25EE-239B-4C5F-AAD1-255A7D5F1EE2}" type="slidenum">
              <a:rPr lang="en-US" smtClean="0"/>
              <a:t>87</a:t>
            </a:fld>
            <a:endParaRPr lang="en-US"/>
          </a:p>
        </p:txBody>
      </p:sp>
    </p:spTree>
    <p:extLst>
      <p:ext uri="{BB962C8B-B14F-4D97-AF65-F5344CB8AC3E}">
        <p14:creationId xmlns:p14="http://schemas.microsoft.com/office/powerpoint/2010/main" val="27526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C34D-61F6-DDE4-2CDF-7D0506E45760}"/>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3AE88D88-5E0B-68E0-E3EB-76C4CDA15D43}"/>
              </a:ext>
            </a:extLst>
          </p:cNvPr>
          <p:cNvSpPr>
            <a:spLocks noGrp="1"/>
          </p:cNvSpPr>
          <p:nvPr>
            <p:ph idx="1"/>
          </p:nvPr>
        </p:nvSpPr>
        <p:spPr>
          <a:xfrm>
            <a:off x="1115568" y="2478024"/>
            <a:ext cx="4893346" cy="3694176"/>
          </a:xfrm>
        </p:spPr>
        <p:txBody>
          <a:bodyPr/>
          <a:lstStyle/>
          <a:p>
            <a:pPr rtl="0" fontAlgn="base">
              <a:spcBef>
                <a:spcPts val="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Single Function returns.</a:t>
            </a:r>
          </a:p>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Result variables may be named.</a:t>
            </a:r>
          </a:p>
          <a:p>
            <a:pPr marL="742950" lvl="1" indent="-285750" rtl="0" fontAlgn="base">
              <a:spcBef>
                <a:spcPts val="475"/>
              </a:spcBef>
              <a:spcAft>
                <a:spcPts val="0"/>
              </a:spcAft>
              <a:buFont typeface="Arial" panose="020B0604020202020204" pitchFamily="34" charset="0"/>
              <a:buChar char="•"/>
            </a:pPr>
            <a:r>
              <a:rPr lang="en-SG" sz="1800" b="0" i="0" u="none" strike="noStrike" dirty="0">
                <a:solidFill>
                  <a:srgbClr val="000000"/>
                </a:solidFill>
                <a:effectLst/>
                <a:latin typeface="Arial" panose="020B0604020202020204" pitchFamily="34" charset="0"/>
              </a:rPr>
              <a:t>Well chosen names of result will allow for well documentation – except bool or error result which are self explanatory</a:t>
            </a:r>
          </a:p>
          <a:p>
            <a:pPr rtl="0" fontAlgn="base">
              <a:spcBef>
                <a:spcPts val="850"/>
              </a:spcBef>
              <a:spcAft>
                <a:spcPts val="0"/>
              </a:spcAft>
              <a:buFont typeface="Arial" panose="020B0604020202020204" pitchFamily="34" charset="0"/>
              <a:buChar char="•"/>
            </a:pPr>
            <a:r>
              <a:rPr lang="en-SG" sz="2100" b="0" i="0" u="none" strike="noStrike" dirty="0">
                <a:solidFill>
                  <a:srgbClr val="000000"/>
                </a:solidFill>
                <a:effectLst/>
                <a:latin typeface="Arial" panose="020B0604020202020204" pitchFamily="34" charset="0"/>
              </a:rPr>
              <a:t>Blank identifiers can be used.</a:t>
            </a:r>
          </a:p>
        </p:txBody>
      </p:sp>
      <p:sp>
        <p:nvSpPr>
          <p:cNvPr id="4" name="Footer Placeholder 3">
            <a:extLst>
              <a:ext uri="{FF2B5EF4-FFF2-40B4-BE49-F238E27FC236}">
                <a16:creationId xmlns:a16="http://schemas.microsoft.com/office/drawing/2014/main" id="{F0EAE231-0293-1FDE-EA19-F420F94BF55E}"/>
              </a:ext>
            </a:extLst>
          </p:cNvPr>
          <p:cNvSpPr>
            <a:spLocks noGrp="1"/>
          </p:cNvSpPr>
          <p:nvPr>
            <p:ph type="ftr" sz="quarter" idx="11"/>
          </p:nvPr>
        </p:nvSpPr>
        <p:spPr/>
        <p:txBody>
          <a:bodyPr/>
          <a:lstStyle/>
          <a:p>
            <a:r>
              <a:rPr lang="en-US"/>
              <a:t>Continuing Education and Training (CET)</a:t>
            </a:r>
          </a:p>
        </p:txBody>
      </p:sp>
      <p:sp>
        <p:nvSpPr>
          <p:cNvPr id="5" name="Slide Number Placeholder 4">
            <a:extLst>
              <a:ext uri="{FF2B5EF4-FFF2-40B4-BE49-F238E27FC236}">
                <a16:creationId xmlns:a16="http://schemas.microsoft.com/office/drawing/2014/main" id="{99BF2938-A537-6065-EEC7-DB4AB6B5A932}"/>
              </a:ext>
            </a:extLst>
          </p:cNvPr>
          <p:cNvSpPr>
            <a:spLocks noGrp="1"/>
          </p:cNvSpPr>
          <p:nvPr>
            <p:ph type="sldNum" sz="quarter" idx="12"/>
          </p:nvPr>
        </p:nvSpPr>
        <p:spPr/>
        <p:txBody>
          <a:bodyPr/>
          <a:lstStyle/>
          <a:p>
            <a:fld id="{B2DC25EE-239B-4C5F-AAD1-255A7D5F1EE2}" type="slidenum">
              <a:rPr lang="en-US" smtClean="0"/>
              <a:t>9</a:t>
            </a:fld>
            <a:endParaRPr lang="en-US"/>
          </a:p>
        </p:txBody>
      </p:sp>
      <p:graphicFrame>
        <p:nvGraphicFramePr>
          <p:cNvPr id="6" name="Table 5">
            <a:extLst>
              <a:ext uri="{FF2B5EF4-FFF2-40B4-BE49-F238E27FC236}">
                <a16:creationId xmlns:a16="http://schemas.microsoft.com/office/drawing/2014/main" id="{0442D8CE-3DFE-2AC5-3256-07D09EA720C2}"/>
              </a:ext>
            </a:extLst>
          </p:cNvPr>
          <p:cNvGraphicFramePr>
            <a:graphicFrameLocks noGrp="1"/>
          </p:cNvGraphicFramePr>
          <p:nvPr/>
        </p:nvGraphicFramePr>
        <p:xfrm>
          <a:off x="6488565" y="2070100"/>
          <a:ext cx="3286125" cy="3874770"/>
        </p:xfrm>
        <a:graphic>
          <a:graphicData uri="http://schemas.openxmlformats.org/drawingml/2006/table">
            <a:tbl>
              <a:tblPr/>
              <a:tblGrid>
                <a:gridCol w="3286125">
                  <a:extLst>
                    <a:ext uri="{9D8B030D-6E8A-4147-A177-3AD203B41FA5}">
                      <a16:colId xmlns:a16="http://schemas.microsoft.com/office/drawing/2014/main" val="1221274398"/>
                    </a:ext>
                  </a:extLst>
                </a:gridCol>
              </a:tblGrid>
              <a:tr h="371475">
                <a:tc>
                  <a:txBody>
                    <a:bodyPr/>
                    <a:lstStyle/>
                    <a:p>
                      <a:pPr rtl="0" fontAlgn="t">
                        <a:spcBef>
                          <a:spcPts val="0"/>
                        </a:spcBef>
                        <a:spcAft>
                          <a:spcPts val="0"/>
                        </a:spcAft>
                      </a:pP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a:t>
                      </a:r>
                      <a:r>
                        <a:rPr lang="en-SG" sz="1600" b="0" i="1" u="none" strike="noStrike" dirty="0" err="1">
                          <a:solidFill>
                            <a:srgbClr val="000000"/>
                          </a:solidFill>
                          <a:effectLst/>
                          <a:latin typeface="Arial" panose="020B0604020202020204" pitchFamily="34" charset="0"/>
                        </a:rPr>
                        <a:t>functionName</a:t>
                      </a:r>
                      <a:r>
                        <a:rPr lang="en-SG" sz="1600" b="0" i="1" u="none" strike="noStrike" dirty="0">
                          <a:solidFill>
                            <a:srgbClr val="000000"/>
                          </a:solidFill>
                          <a:effectLst/>
                          <a:latin typeface="Arial" panose="020B0604020202020204" pitchFamily="34" charset="0"/>
                        </a:rPr>
                        <a:t>() type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 code block …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return value</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br>
                        <a:rPr lang="en-SG" dirty="0">
                          <a:effectLst/>
                        </a:rPr>
                      </a:b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add(a, b int) result int{</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result = a + b</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return</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rtl="0" fontAlgn="t">
                        <a:spcBef>
                          <a:spcPts val="0"/>
                        </a:spcBef>
                        <a:spcAft>
                          <a:spcPts val="0"/>
                        </a:spcAft>
                      </a:pPr>
                      <a:br>
                        <a:rPr lang="en-SG" dirty="0">
                          <a:effectLst/>
                        </a:rPr>
                      </a:br>
                      <a:r>
                        <a:rPr lang="en-SG" sz="1600" b="0" i="1" u="none" strike="noStrike" dirty="0" err="1">
                          <a:solidFill>
                            <a:srgbClr val="000000"/>
                          </a:solidFill>
                          <a:effectLst/>
                          <a:latin typeface="Arial" panose="020B0604020202020204" pitchFamily="34" charset="0"/>
                        </a:rPr>
                        <a:t>func</a:t>
                      </a:r>
                      <a:r>
                        <a:rPr lang="en-SG" sz="1600" b="0" i="1" u="none" strike="noStrike" dirty="0">
                          <a:solidFill>
                            <a:srgbClr val="000000"/>
                          </a:solidFill>
                          <a:effectLst/>
                          <a:latin typeface="Arial" panose="020B0604020202020204" pitchFamily="34" charset="0"/>
                        </a:rPr>
                        <a:t> first( a, _ int) int {</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          return a</a:t>
                      </a:r>
                      <a:endParaRPr lang="en-SG" dirty="0">
                        <a:effectLst/>
                      </a:endParaRPr>
                    </a:p>
                    <a:p>
                      <a:pPr rtl="0" fontAlgn="t">
                        <a:spcBef>
                          <a:spcPts val="0"/>
                        </a:spcBef>
                        <a:spcAft>
                          <a:spcPts val="0"/>
                        </a:spcAft>
                      </a:pPr>
                      <a:r>
                        <a:rPr lang="en-SG" sz="1600" b="0" i="1" u="none" strike="noStrike" dirty="0">
                          <a:solidFill>
                            <a:srgbClr val="000000"/>
                          </a:solidFill>
                          <a:effectLst/>
                          <a:latin typeface="Arial" panose="020B0604020202020204" pitchFamily="34" charset="0"/>
                        </a:rPr>
                        <a:t>}</a:t>
                      </a:r>
                      <a:endParaRPr lang="en-SG" dirty="0">
                        <a:effectLst/>
                      </a:endParaRPr>
                    </a:p>
                    <a:p>
                      <a:pPr fontAlgn="t"/>
                      <a:br>
                        <a:rPr lang="en-SG" dirty="0">
                          <a:effectLst/>
                        </a:rPr>
                      </a:br>
                      <a:endParaRPr lang="en-SG" dirty="0">
                        <a:effectLst/>
                      </a:endParaRPr>
                    </a:p>
                  </a:txBody>
                  <a:tcPr marL="95250" marR="95250" marT="47625" marB="4762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654018300"/>
                  </a:ext>
                </a:extLst>
              </a:tr>
            </a:tbl>
          </a:graphicData>
        </a:graphic>
      </p:graphicFrame>
      <p:sp>
        <p:nvSpPr>
          <p:cNvPr id="7" name="Rectangle 1">
            <a:extLst>
              <a:ext uri="{FF2B5EF4-FFF2-40B4-BE49-F238E27FC236}">
                <a16:creationId xmlns:a16="http://schemas.microsoft.com/office/drawing/2014/main" id="{EA2E3775-C995-3443-5DAE-5BDA0398C138}"/>
              </a:ext>
            </a:extLst>
          </p:cNvPr>
          <p:cNvSpPr>
            <a:spLocks noChangeArrowheads="1"/>
          </p:cNvSpPr>
          <p:nvPr/>
        </p:nvSpPr>
        <p:spPr bwMode="auto">
          <a:xfrm>
            <a:off x="4452938" y="2063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31780627"/>
      </p:ext>
    </p:extLst>
  </p:cSld>
  <p:clrMapOvr>
    <a:masterClrMapping/>
  </p:clrMapOvr>
</p:sld>
</file>

<file path=ppt/theme/theme1.xml><?xml version="1.0" encoding="utf-8"?>
<a:theme xmlns:a="http://schemas.openxmlformats.org/drawingml/2006/main" name="AccentBoxVTI">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18338</TotalTime>
  <Words>7981</Words>
  <Application>Microsoft Office PowerPoint</Application>
  <PresentationFormat>Widescreen</PresentationFormat>
  <Paragraphs>1125</Paragraphs>
  <Slides>87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Avenir Next LT Pro</vt:lpstr>
      <vt:lpstr>Calibri</vt:lpstr>
      <vt:lpstr>Consolas</vt:lpstr>
      <vt:lpstr>Courier New</vt:lpstr>
      <vt:lpstr>AccentBoxVTI</vt:lpstr>
      <vt:lpstr>Go Track</vt:lpstr>
      <vt:lpstr>Learning Objectives – Mod 7</vt:lpstr>
      <vt:lpstr>Function</vt:lpstr>
      <vt:lpstr>Function</vt:lpstr>
      <vt:lpstr>Scope</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Function</vt:lpstr>
      <vt:lpstr>PowerPoint Presentation</vt:lpstr>
      <vt:lpstr>Method</vt:lpstr>
      <vt:lpstr>Method</vt:lpstr>
      <vt:lpstr>Method</vt:lpstr>
      <vt:lpstr>Method</vt:lpstr>
      <vt:lpstr>Interface</vt:lpstr>
      <vt:lpstr>Interface</vt:lpstr>
      <vt:lpstr>Interface</vt:lpstr>
      <vt:lpstr>Interface</vt:lpstr>
      <vt:lpstr>Interface</vt:lpstr>
      <vt:lpstr>Interface</vt:lpstr>
      <vt:lpstr>Interface</vt:lpstr>
      <vt:lpstr>Interface</vt:lpstr>
      <vt:lpstr>Interface</vt:lpstr>
      <vt:lpstr>Reflection</vt:lpstr>
      <vt:lpstr>Reflection</vt:lpstr>
      <vt:lpstr>Reflection</vt:lpstr>
      <vt:lpstr>Reflection</vt:lpstr>
      <vt:lpstr>Reflection</vt:lpstr>
      <vt:lpstr>Reflection</vt:lpstr>
      <vt:lpstr>Reflection</vt:lpstr>
      <vt:lpstr>Reflection</vt:lpstr>
      <vt:lpstr>Learning Objectives – Mod 8</vt:lpstr>
      <vt:lpstr>Structure of Go Project</vt:lpstr>
      <vt:lpstr>“Style” options</vt:lpstr>
      <vt:lpstr>“Style” options</vt:lpstr>
      <vt:lpstr>“Style” options</vt:lpstr>
      <vt:lpstr>“Types” of folders</vt:lpstr>
      <vt:lpstr>Go Documentation</vt:lpstr>
      <vt:lpstr>Go Documentation</vt:lpstr>
      <vt:lpstr>Go Documentation</vt:lpstr>
      <vt:lpstr>Go Documentation</vt:lpstr>
      <vt:lpstr>Go Documentation</vt:lpstr>
      <vt:lpstr>Go Documentation</vt:lpstr>
      <vt:lpstr>Go Documentation</vt:lpstr>
      <vt:lpstr>Go Documentation</vt:lpstr>
      <vt:lpstr>Go Documentation</vt:lpstr>
      <vt:lpstr>Idiomatic Go</vt:lpstr>
      <vt:lpstr>Idiomatic Go - Formatting</vt:lpstr>
      <vt:lpstr>Idiomatic Go - Formatting</vt:lpstr>
      <vt:lpstr>Idiomatic Go - Formatting</vt:lpstr>
      <vt:lpstr>Idiomatic Go - Commentary</vt:lpstr>
      <vt:lpstr>Idiomatic Go - Commentary</vt:lpstr>
      <vt:lpstr>Idiomatic Go - Commentary</vt:lpstr>
      <vt:lpstr>Idiomatic Go - Commentary</vt:lpstr>
      <vt:lpstr>Idiomatic Go - Commentary</vt:lpstr>
      <vt:lpstr>Idiomatic Go - Commentary</vt:lpstr>
      <vt:lpstr>Idiomatic Go - Commentary</vt:lpstr>
      <vt:lpstr>Idiomatic Go - Name</vt:lpstr>
      <vt:lpstr>Idiomatic Go - Name</vt:lpstr>
      <vt:lpstr>Idiomatic Go - Name</vt:lpstr>
      <vt:lpstr>Idiomatic Go - Name</vt:lpstr>
      <vt:lpstr>Idiomatic Go - Semicolons</vt:lpstr>
      <vt:lpstr>Idiomatic Go – Control Structures</vt:lpstr>
      <vt:lpstr>Idiomatic Go – Control Structures</vt:lpstr>
      <vt:lpstr>Idiomatic Go – Control Structures</vt:lpstr>
      <vt:lpstr>Idiomatic Go - Functions</vt:lpstr>
      <vt:lpstr>Idiomatic Go – Named result parameters</vt:lpstr>
      <vt:lpstr>Idiomatic Go - Defer</vt:lpstr>
      <vt:lpstr>Idiomatic Go – Blank Identifier</vt:lpstr>
      <vt:lpstr>Idiomatic Go – Unused package import</vt:lpstr>
      <vt:lpstr>Idiomatic 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Kheng Hian LOW (NP)</dc:creator>
  <cp:lastModifiedBy>Andy NG (NP)</cp:lastModifiedBy>
  <cp:revision>87</cp:revision>
  <dcterms:created xsi:type="dcterms:W3CDTF">2022-09-13T03:39:43Z</dcterms:created>
  <dcterms:modified xsi:type="dcterms:W3CDTF">2022-10-27T07:48:28Z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DashVTI:9</vt:lpwstr>
  </property>
  <property fmtid="{D5CDD505-2E9C-101B-9397-08002B2CF9AE}" pid="3" name="ClassificationContentMarkingHeaderText">
    <vt:lpwstr>                    Official Open</vt:lpwstr>
  </property>
  <property fmtid="{D5CDD505-2E9C-101B-9397-08002B2CF9AE}" pid="4" name="MSIP_Label_dd7aeb4d-f421-48c2-a20e-7b6cd62b5b82_Enabled">
    <vt:lpwstr>true</vt:lpwstr>
  </property>
  <property fmtid="{D5CDD505-2E9C-101B-9397-08002B2CF9AE}" pid="5" name="MSIP_Label_dd7aeb4d-f421-48c2-a20e-7b6cd62b5b82_SetDate">
    <vt:lpwstr>2022-10-27T07:48:28Z</vt:lpwstr>
  </property>
  <property fmtid="{D5CDD505-2E9C-101B-9397-08002B2CF9AE}" pid="6" name="MSIP_Label_dd7aeb4d-f421-48c2-a20e-7b6cd62b5b82_Method">
    <vt:lpwstr>Privileged</vt:lpwstr>
  </property>
  <property fmtid="{D5CDD505-2E9C-101B-9397-08002B2CF9AE}" pid="7" name="MSIP_Label_dd7aeb4d-f421-48c2-a20e-7b6cd62b5b82_Name">
    <vt:lpwstr>dd7aeb4d-f421-48c2-a20e-7b6cd62b5b82</vt:lpwstr>
  </property>
  <property fmtid="{D5CDD505-2E9C-101B-9397-08002B2CF9AE}" pid="8" name="MSIP_Label_dd7aeb4d-f421-48c2-a20e-7b6cd62b5b82_SiteId">
    <vt:lpwstr>cba9e115-3016-4462-a1ab-a565cba0cdf1</vt:lpwstr>
  </property>
  <property fmtid="{D5CDD505-2E9C-101B-9397-08002B2CF9AE}" pid="9" name="MSIP_Label_dd7aeb4d-f421-48c2-a20e-7b6cd62b5b82_ActionId">
    <vt:lpwstr>b84441d1-4f3a-4fe9-bb40-bfae4bc80cb7</vt:lpwstr>
  </property>
  <property fmtid="{D5CDD505-2E9C-101B-9397-08002B2CF9AE}" pid="10" name="MSIP_Label_dd7aeb4d-f421-48c2-a20e-7b6cd62b5b82_ContentBits">
    <vt:lpwstr>1</vt:lpwstr>
  </property>
</Properties>
</file>