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5" r:id="rId1"/>
  </p:sldMasterIdLst>
  <p:notesMasterIdLst>
    <p:notesMasterId r:id="rId158"/>
  </p:notesMasterIdLst>
  <p:handoutMasterIdLst>
    <p:handoutMasterId r:id="rId159"/>
  </p:handoutMasterIdLst>
  <p:sldIdLst>
    <p:sldId id="256" r:id="rId2"/>
    <p:sldId id="257" r:id="rId3"/>
    <p:sldId id="258" r:id="rId4"/>
    <p:sldId id="306" r:id="rId5"/>
    <p:sldId id="307" r:id="rId6"/>
    <p:sldId id="308" r:id="rId7"/>
    <p:sldId id="344" r:id="rId8"/>
    <p:sldId id="280" r:id="rId9"/>
    <p:sldId id="281" r:id="rId10"/>
    <p:sldId id="286" r:id="rId11"/>
    <p:sldId id="341" r:id="rId12"/>
    <p:sldId id="342" r:id="rId13"/>
    <p:sldId id="343" r:id="rId14"/>
    <p:sldId id="283" r:id="rId15"/>
    <p:sldId id="284" r:id="rId16"/>
    <p:sldId id="285" r:id="rId17"/>
    <p:sldId id="287" r:id="rId18"/>
    <p:sldId id="288" r:id="rId19"/>
    <p:sldId id="289" r:id="rId20"/>
    <p:sldId id="291" r:id="rId21"/>
    <p:sldId id="290" r:id="rId22"/>
    <p:sldId id="292" r:id="rId23"/>
    <p:sldId id="295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282" r:id="rId36"/>
    <p:sldId id="313" r:id="rId37"/>
    <p:sldId id="312" r:id="rId38"/>
    <p:sldId id="314" r:id="rId39"/>
    <p:sldId id="311" r:id="rId40"/>
    <p:sldId id="315" r:id="rId41"/>
    <p:sldId id="309" r:id="rId42"/>
    <p:sldId id="310" r:id="rId43"/>
    <p:sldId id="304" r:id="rId44"/>
    <p:sldId id="261" r:id="rId45"/>
    <p:sldId id="316" r:id="rId46"/>
    <p:sldId id="328" r:id="rId47"/>
    <p:sldId id="329" r:id="rId48"/>
    <p:sldId id="330" r:id="rId49"/>
    <p:sldId id="318" r:id="rId50"/>
    <p:sldId id="317" r:id="rId51"/>
    <p:sldId id="331" r:id="rId52"/>
    <p:sldId id="332" r:id="rId53"/>
    <p:sldId id="320" r:id="rId54"/>
    <p:sldId id="319" r:id="rId55"/>
    <p:sldId id="323" r:id="rId56"/>
    <p:sldId id="321" r:id="rId57"/>
    <p:sldId id="322" r:id="rId58"/>
    <p:sldId id="324" r:id="rId59"/>
    <p:sldId id="325" r:id="rId60"/>
    <p:sldId id="326" r:id="rId61"/>
    <p:sldId id="327" r:id="rId62"/>
    <p:sldId id="367" r:id="rId63"/>
    <p:sldId id="368" r:id="rId64"/>
    <p:sldId id="259" r:id="rId65"/>
    <p:sldId id="333" r:id="rId66"/>
    <p:sldId id="424" r:id="rId67"/>
    <p:sldId id="334" r:id="rId68"/>
    <p:sldId id="335" r:id="rId69"/>
    <p:sldId id="336" r:id="rId70"/>
    <p:sldId id="337" r:id="rId71"/>
    <p:sldId id="393" r:id="rId72"/>
    <p:sldId id="338" r:id="rId73"/>
    <p:sldId id="339" r:id="rId74"/>
    <p:sldId id="340" r:id="rId75"/>
    <p:sldId id="262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9" r:id="rId88"/>
    <p:sldId id="360" r:id="rId89"/>
    <p:sldId id="361" r:id="rId90"/>
    <p:sldId id="356" r:id="rId91"/>
    <p:sldId id="357" r:id="rId92"/>
    <p:sldId id="358" r:id="rId93"/>
    <p:sldId id="362" r:id="rId94"/>
    <p:sldId id="363" r:id="rId95"/>
    <p:sldId id="364" r:id="rId96"/>
    <p:sldId id="365" r:id="rId97"/>
    <p:sldId id="366" r:id="rId98"/>
    <p:sldId id="263" r:id="rId99"/>
    <p:sldId id="397" r:id="rId100"/>
    <p:sldId id="398" r:id="rId101"/>
    <p:sldId id="399" r:id="rId102"/>
    <p:sldId id="400" r:id="rId103"/>
    <p:sldId id="401" r:id="rId104"/>
    <p:sldId id="402" r:id="rId105"/>
    <p:sldId id="403" r:id="rId106"/>
    <p:sldId id="404" r:id="rId107"/>
    <p:sldId id="405" r:id="rId108"/>
    <p:sldId id="406" r:id="rId109"/>
    <p:sldId id="407" r:id="rId110"/>
    <p:sldId id="408" r:id="rId111"/>
    <p:sldId id="409" r:id="rId112"/>
    <p:sldId id="410" r:id="rId113"/>
    <p:sldId id="411" r:id="rId114"/>
    <p:sldId id="412" r:id="rId115"/>
    <p:sldId id="413" r:id="rId116"/>
    <p:sldId id="414" r:id="rId117"/>
    <p:sldId id="415" r:id="rId118"/>
    <p:sldId id="416" r:id="rId119"/>
    <p:sldId id="417" r:id="rId120"/>
    <p:sldId id="418" r:id="rId121"/>
    <p:sldId id="419" r:id="rId122"/>
    <p:sldId id="420" r:id="rId123"/>
    <p:sldId id="421" r:id="rId124"/>
    <p:sldId id="422" r:id="rId125"/>
    <p:sldId id="423" r:id="rId126"/>
    <p:sldId id="425" r:id="rId127"/>
    <p:sldId id="426" r:id="rId128"/>
    <p:sldId id="427" r:id="rId129"/>
    <p:sldId id="264" r:id="rId130"/>
    <p:sldId id="369" r:id="rId131"/>
    <p:sldId id="370" r:id="rId132"/>
    <p:sldId id="371" r:id="rId133"/>
    <p:sldId id="372" r:id="rId134"/>
    <p:sldId id="373" r:id="rId135"/>
    <p:sldId id="375" r:id="rId136"/>
    <p:sldId id="374" r:id="rId137"/>
    <p:sldId id="376" r:id="rId138"/>
    <p:sldId id="377" r:id="rId139"/>
    <p:sldId id="378" r:id="rId140"/>
    <p:sldId id="379" r:id="rId141"/>
    <p:sldId id="380" r:id="rId142"/>
    <p:sldId id="381" r:id="rId143"/>
    <p:sldId id="382" r:id="rId144"/>
    <p:sldId id="383" r:id="rId145"/>
    <p:sldId id="384" r:id="rId146"/>
    <p:sldId id="385" r:id="rId147"/>
    <p:sldId id="386" r:id="rId148"/>
    <p:sldId id="387" r:id="rId149"/>
    <p:sldId id="388" r:id="rId150"/>
    <p:sldId id="389" r:id="rId151"/>
    <p:sldId id="390" r:id="rId152"/>
    <p:sldId id="391" r:id="rId153"/>
    <p:sldId id="392" r:id="rId154"/>
    <p:sldId id="394" r:id="rId155"/>
    <p:sldId id="395" r:id="rId156"/>
    <p:sldId id="396" r:id="rId1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3"/>
    <p:restoredTop sz="92993"/>
  </p:normalViewPr>
  <p:slideViewPr>
    <p:cSldViewPr snapToGrid="0" snapToObjects="1">
      <p:cViewPr varScale="1">
        <p:scale>
          <a:sx n="60" d="100"/>
          <a:sy n="60" d="100"/>
        </p:scale>
        <p:origin x="4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EBEF6B-6182-AEA0-613D-0330B29B23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E22A6-3015-8D56-50A6-3D302857F7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0C7E5-96BF-964C-83E4-1140F0BF94E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398F0-A3BE-E485-64AF-6001A00D7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E7254-1033-A68C-6694-721C3A6A99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4EC2-C6DD-6044-A9A4-3A8D3B30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022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C195-CB02-D849-9133-07071631597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B411-2BF6-394F-87D5-68A52A89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065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B411-2BF6-394F-87D5-68A52A899C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B411-2BF6-394F-87D5-68A52A899C3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SG"/>
              <a:t>9/13/22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43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SG"/>
              <a:t>9/13/22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SG"/>
              <a:t>9/13/22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800" y="638809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9/13/22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0CF4D5-25BB-0B35-1865-AA0B1D1E0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Continuing Education and Training (CET)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97B553-A188-F9EA-3BF1-85A7F88E7B2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6382202"/>
            <a:ext cx="1905000" cy="429639"/>
          </a:xfrm>
          <a:prstGeom prst="rect">
            <a:avLst/>
          </a:prstGeom>
        </p:spPr>
      </p:pic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904B794-EBD7-F92C-37E9-78F76766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MSIPCMContentMarking" descr="{&quot;HashCode&quot;:199757895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8DBB453-595F-4362-8906-7B43C03EFC8D}"/>
              </a:ext>
            </a:extLst>
          </p:cNvPr>
          <p:cNvSpPr txBox="1"/>
          <p:nvPr userDrawn="1"/>
        </p:nvSpPr>
        <p:spPr>
          <a:xfrm>
            <a:off x="0" y="0"/>
            <a:ext cx="1691009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148512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74" r:id="rId6"/>
    <p:sldLayoutId id="2147483969" r:id="rId7"/>
    <p:sldLayoutId id="2147483970" r:id="rId8"/>
    <p:sldLayoutId id="2147483971" r:id="rId9"/>
    <p:sldLayoutId id="2147483973" r:id="rId10"/>
    <p:sldLayoutId id="21474839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pkg/fmt/#Printl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" TargetMode="External"/><Relationship Id="rId2" Type="http://schemas.openxmlformats.org/officeDocument/2006/relationships/hyperlink" Target="https://go.dev/doc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pk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pkg/math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ree mini houses made of legos">
            <a:extLst>
              <a:ext uri="{FF2B5EF4-FFF2-40B4-BE49-F238E27FC236}">
                <a16:creationId xmlns:a16="http://schemas.microsoft.com/office/drawing/2014/main" id="{4424ADC5-3884-64E5-7182-1D67E749F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BFFF-7BE1-D282-C97B-B5EDE07F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Go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5E7A-884D-AB63-F507-1F1A4A776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PowerUp</a:t>
            </a:r>
            <a:r>
              <a:rPr lang="en-US" sz="2000" dirty="0"/>
              <a:t>! SG Tech Traineeship – Software Engineering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BDF59-6C0E-365B-79B4-3453B232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33722-1111-E434-D379-D774F6E6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8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ADC5-5088-517D-9CE9-53E601F6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27" y="557541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Git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C4B7-2B2F-2AE7-EEBF-0438F798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Installation is available online</a:t>
            </a:r>
          </a:p>
          <a:p>
            <a:pPr lvl="1"/>
            <a:r>
              <a:rPr lang="en-US" sz="1800"/>
              <a:t>https://git-scm.com/downloads</a:t>
            </a:r>
          </a:p>
          <a:p>
            <a:pPr lvl="1"/>
            <a:r>
              <a:rPr lang="en-US" sz="1800"/>
              <a:t>Select corresponding version for OS.</a:t>
            </a:r>
          </a:p>
          <a:p>
            <a:r>
              <a:rPr lang="en-US" sz="1800"/>
              <a:t>After installation</a:t>
            </a:r>
          </a:p>
          <a:p>
            <a:pPr lvl="1"/>
            <a:r>
              <a:rPr lang="en-US" sz="1800"/>
              <a:t>To verify that it is installed using command prompt.</a:t>
            </a:r>
          </a:p>
          <a:p>
            <a:pPr lvl="1"/>
            <a:r>
              <a:rPr lang="en-US" sz="1800"/>
              <a:t>Command: git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27BEF-5084-555E-22A3-6ACAEBB6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00" y="228600"/>
            <a:ext cx="5227931" cy="3097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E1557-32D2-06B0-EE21-5763DA9B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0" y="3352798"/>
            <a:ext cx="5227931" cy="30322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7C537F-69B1-A272-FB53-F450163B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F0A816-AC69-ECBD-F02C-37D7509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38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A461-4A44-15E6-E85B-40FA3CB9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91FF-67AB-98EC-EBC6-15D5D44D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2018"/>
            <a:ext cx="10168128" cy="4090182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numbered sequence of elements of the same data type.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Primarily building blocks for Slices.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 of index is integer.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Indexes are non-negative. 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 based index.</a:t>
            </a:r>
          </a:p>
          <a:p>
            <a:pPr rtl="0">
              <a:spcBef>
                <a:spcPts val="850"/>
              </a:spcBef>
              <a:spcAft>
                <a:spcPts val="0"/>
              </a:spcAft>
            </a:pPr>
            <a:endParaRPr lang="en-SG" sz="26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850"/>
              </a:spcBef>
              <a:spcAft>
                <a:spcPts val="0"/>
              </a:spcAft>
            </a:pPr>
            <a:endParaRPr lang="en-SG" sz="26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850"/>
              </a:spcBef>
              <a:spcAft>
                <a:spcPts val="0"/>
              </a:spcAft>
            </a:pPr>
            <a:r>
              <a:rPr lang="en-SG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in terms of idiomatic Go - Use Slices instead.</a:t>
            </a:r>
            <a:br>
              <a:rPr lang="en-SG" b="0" dirty="0">
                <a:effectLst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97853-5A3F-09CE-609C-08F888FB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87FAE-AE49-56F2-5478-FB6823F9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22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7DC4-BD04-D09C-EA7F-1784ECD6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8D6E-49D9-BDDA-9B66-8E8AC43E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4221"/>
            <a:ext cx="10448075" cy="448759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Declaration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 </a:t>
            </a:r>
            <a:r>
              <a:rPr lang="en-SG" sz="2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&lt;array name&gt; [array length] </a:t>
            </a:r>
            <a:r>
              <a:rPr lang="en-SG" sz="26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array_type</a:t>
            </a:r>
            <a:endParaRPr lang="en-SG" sz="26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 a [10] int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Declaration and Assignment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&lt;array name&gt; := [...] </a:t>
            </a:r>
            <a:r>
              <a:rPr lang="en-SG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array_type</a:t>
            </a: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{v1, v2…}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:= [...]int{0, 1, 2, 3}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707D5-D7F0-7380-EC54-479F9791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DD776-E4D6-ACEB-BD56-29EAFCB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48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7DC4-BD04-D09C-EA7F-1784ECD6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8D6E-49D9-BDDA-9B66-8E8AC43E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4221"/>
            <a:ext cx="6903017" cy="4487593"/>
          </a:xfrm>
        </p:spPr>
        <p:txBody>
          <a:bodyPr>
            <a:normAutofit/>
          </a:bodyPr>
          <a:lstStyle/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Assignment by location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&lt;array name&gt; [array index] = element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a[1] = 5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Length of array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SG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(&lt;array name&gt;)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SG" sz="2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(a)</a:t>
            </a:r>
            <a:br>
              <a:rPr lang="en-SG" b="0" dirty="0">
                <a:effectLst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707D5-D7F0-7380-EC54-479F9791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DD776-E4D6-ACEB-BD56-29EAFCB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37EFA-9462-A1DB-AB57-81C654BA33C1}"/>
              </a:ext>
            </a:extLst>
          </p:cNvPr>
          <p:cNvSpPr txBox="1"/>
          <p:nvPr/>
        </p:nvSpPr>
        <p:spPr>
          <a:xfrm>
            <a:off x="7997131" y="2472622"/>
            <a:ext cx="38299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 a [10] int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(“Array: “, a)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a[1] = 5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(“Array: “, a)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(a[1])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SG" b="0" dirty="0">
                <a:effectLst/>
              </a:rPr>
            </a:b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&gt;&gt;&gt;Array: [0 0 0 0 0 0 0 0 0 0]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&gt;&gt;&gt;Array: [0 5 0 0 0 0 0 0 0 0]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&gt;&gt;&gt;5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88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84FC-525D-F0B4-5397-8A6ED20A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A0A6-61E9-CE4E-EFB5-EA711617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2018"/>
            <a:ext cx="4638118" cy="4090182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 and manipulate an underlying array.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vary in size dynamically.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Consist of 3 fields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pointer to underlying array, 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length (number of elements it can access)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capacity (number of elements it can grow)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7CBD6-F340-06AE-43AA-0A1084EF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6A9D-AFC9-88E8-EC2A-2ECC187B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776C81-795E-8A61-CFCE-9F9AF71C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34570"/>
              </p:ext>
            </p:extLst>
          </p:nvPr>
        </p:nvGraphicFramePr>
        <p:xfrm>
          <a:off x="6894072" y="2239867"/>
          <a:ext cx="4419600" cy="58293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68054823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 := [...]int{2, 4, 6, 8, 10, 12, 14, 16, 18, 20}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 := array[0:5]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029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AA4A3A-CAD9-D94B-5DB7-D339FAA8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59104"/>
              </p:ext>
            </p:extLst>
          </p:nvPr>
        </p:nvGraphicFramePr>
        <p:xfrm>
          <a:off x="7198872" y="3977619"/>
          <a:ext cx="1905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929754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430339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563494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635033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0269796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8710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296BFB-A2CF-8382-D22B-48A6E2637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3967"/>
              </p:ext>
            </p:extLst>
          </p:nvPr>
        </p:nvGraphicFramePr>
        <p:xfrm>
          <a:off x="9123090" y="3977619"/>
          <a:ext cx="1952625" cy="39624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6898269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389069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35249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77514264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73123663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218343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E82E17CF-8361-4221-3FCE-DB72D46026DB}"/>
              </a:ext>
            </a:extLst>
          </p:cNvPr>
          <p:cNvSpPr/>
          <p:nvPr/>
        </p:nvSpPr>
        <p:spPr>
          <a:xfrm rot="5400000">
            <a:off x="7997199" y="3968238"/>
            <a:ext cx="308344" cy="1350335"/>
          </a:xfrm>
          <a:prstGeom prst="rightBrac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73B8207-DF28-EE90-991C-233C2D865BBA}"/>
              </a:ext>
            </a:extLst>
          </p:cNvPr>
          <p:cNvSpPr/>
          <p:nvPr/>
        </p:nvSpPr>
        <p:spPr>
          <a:xfrm rot="16200000">
            <a:off x="9001233" y="1997425"/>
            <a:ext cx="205278" cy="3446289"/>
          </a:xfrm>
          <a:prstGeom prst="rightBrac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6A7BD-58B8-789D-7AC9-EAA592214774}"/>
              </a:ext>
            </a:extLst>
          </p:cNvPr>
          <p:cNvSpPr txBox="1"/>
          <p:nvPr/>
        </p:nvSpPr>
        <p:spPr>
          <a:xfrm>
            <a:off x="8151371" y="3239740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of slice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9473E-2A28-B179-866C-713201C174D2}"/>
              </a:ext>
            </a:extLst>
          </p:cNvPr>
          <p:cNvSpPr txBox="1"/>
          <p:nvPr/>
        </p:nvSpPr>
        <p:spPr>
          <a:xfrm>
            <a:off x="7295335" y="4813694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slice</a:t>
            </a:r>
          </a:p>
        </p:txBody>
      </p:sp>
    </p:spTree>
    <p:extLst>
      <p:ext uri="{BB962C8B-B14F-4D97-AF65-F5344CB8AC3E}">
        <p14:creationId xmlns:p14="http://schemas.microsoft.com/office/powerpoint/2010/main" val="11180566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65C8-4CB4-8094-34F0-7CDCCAF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E8DE-44DA-E4EA-330B-946194D2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Length of slice can found via the built-in function </a:t>
            </a:r>
            <a:r>
              <a:rPr lang="en-SG" sz="21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the slice is addressed from </a:t>
            </a:r>
            <a:r>
              <a:rPr lang="en-SG" sz="2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to </a:t>
            </a:r>
            <a:r>
              <a:rPr lang="en-SG" sz="21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SG" sz="2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(slice) -1.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Declared using “</a:t>
            </a:r>
            <a:r>
              <a:rPr lang="en-SG" sz="2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literal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syntax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… }</a:t>
            </a:r>
          </a:p>
          <a:p>
            <a:pPr marL="0" indent="0">
              <a:buNone/>
            </a:pPr>
            <a:br>
              <a:rPr lang="en-SG" b="0" dirty="0">
                <a:effectLst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A5656-69FD-4B7B-FB9F-E9EC4E46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628B5-C145-42DD-D367-26D79F90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2E3AA-1F5A-D3AC-5D52-18994CEE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89263"/>
              </p:ext>
            </p:extLst>
          </p:nvPr>
        </p:nvGraphicFramePr>
        <p:xfrm>
          <a:off x="7137547" y="3995830"/>
          <a:ext cx="3467100" cy="1924050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204098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 := [ ] int {2, 3, 4, 6, 8, 9, 3, 4}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dirty="0">
                          <a:effectLst/>
                        </a:rPr>
                      </a:b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(slice)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dirty="0">
                          <a:effectLst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[2 3 4 6 8 9 3 4]</a:t>
                      </a:r>
                      <a:endParaRPr lang="en-SG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77492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8B68A8F-0CEE-11A4-1B49-598F1738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040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23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806F-B2B6-3FAF-8433-A2B7AA66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4051-A9C7-8B43-6234-8809AEBD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1451"/>
            <a:ext cx="10168128" cy="413074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create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= make( [ ] type, length, capacity )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:= make( [ ] type, length)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:= []type { v1, v2…}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new([capacity] type)[0: length]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:=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anotherslice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i:j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find length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(slice)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find capacity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cap(slice)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57A8F-8AEE-199A-15E7-F1E70F8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580D-396D-245D-790C-CB5C565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843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ED1-B514-E672-D2B2-D8D6E91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C6C1-69EF-7D78-2688-9E5F543F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2084"/>
            <a:ext cx="10168128" cy="412011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Accessing specific element in a slice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be accessed using  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[ location position ] 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and looping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Usual 3 component for loop or for range can be used to iterate over slice.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FF1E-509A-BDF8-A062-03377F8D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B60E1-6FB5-7061-2424-578A61E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B05C8B-52B1-C691-F258-5C6E0322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29714"/>
              </p:ext>
            </p:extLst>
          </p:nvPr>
        </p:nvGraphicFramePr>
        <p:xfrm>
          <a:off x="2550963" y="4443615"/>
          <a:ext cx="6791325" cy="1619250"/>
        </p:xfrm>
        <a:graphic>
          <a:graphicData uri="http://schemas.openxmlformats.org/drawingml/2006/table">
            <a:tbl>
              <a:tblPr/>
              <a:tblGrid>
                <a:gridCol w="3409950">
                  <a:extLst>
                    <a:ext uri="{9D8B030D-6E8A-4147-A177-3AD203B41FA5}">
                      <a16:colId xmlns:a16="http://schemas.microsoft.com/office/drawing/2014/main" val="1852708578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34734522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 : = []int {4,5,6,7,8,9}</a:t>
                      </a:r>
                      <a:endParaRPr lang="en-SG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i = 0 ; i &lt;=len(slice) - 1; i++{</a:t>
                      </a:r>
                      <a:endParaRPr lang="en-SG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fmt.Println(i, slice[i])</a:t>
                      </a:r>
                      <a:endParaRPr lang="en-SG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 : = []int {4,5,6,7,8,9}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v := range slice{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v)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0319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266E000-0DB6-8D5F-AF44-4C79A5F9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964" y="4444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04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2A5-98DC-EA60-A673-E789F8E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D2D3-9AD9-44B0-0DB4-1D96E31E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409885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Slicing a Slice (Sub-slicing)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 for access to a portion of the original slice.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position ‘to’ </a:t>
            </a:r>
            <a:r>
              <a:rPr lang="en-SG" sz="1800" b="0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element before ending position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Slicing need to happen within the capacity limits of the slice.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AF85C-904B-80BF-4671-82487575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4549F-625C-5098-867C-E0EDF1B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1204A7-B5FD-0EF4-7F50-A36DB29B4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2288"/>
              </p:ext>
            </p:extLst>
          </p:nvPr>
        </p:nvGraphicFramePr>
        <p:xfrm>
          <a:off x="6528391" y="3915746"/>
          <a:ext cx="3048000" cy="189357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8196985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slicePortion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[ ] type { … … }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dirty="0">
                          <a:effectLst/>
                        </a:rPr>
                      </a:b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slicePortion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[ n: m ]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where n : Starting position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m : Ending position</a:t>
                      </a:r>
                      <a:endParaRPr lang="en-SG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478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FECFE32-AE67-39A6-4E51-EB5073A7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391" y="39155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69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7FDF-8096-C4EE-ACEE-DB7FAAD2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61F2-A758-D431-C516-86D58333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0237"/>
            <a:ext cx="10168128" cy="3694176"/>
          </a:xfrm>
        </p:spPr>
        <p:txBody>
          <a:bodyPr/>
          <a:lstStyle/>
          <a:p>
            <a:r>
              <a:rPr lang="en-US" dirty="0"/>
              <a:t>Copying of Slices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DB9A5-BCAB-6AEA-2D1B-C06482C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06D05-0DE5-07C9-2E10-3BFC3FB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2F657-8F3F-BF78-C2F0-2EB5BFA5C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18110"/>
              </p:ext>
            </p:extLst>
          </p:nvPr>
        </p:nvGraphicFramePr>
        <p:xfrm>
          <a:off x="2092639" y="3257927"/>
          <a:ext cx="5811025" cy="1924050"/>
        </p:xfrm>
        <a:graphic>
          <a:graphicData uri="http://schemas.openxmlformats.org/drawingml/2006/table">
            <a:tbl>
              <a:tblPr/>
              <a:tblGrid>
                <a:gridCol w="5811025">
                  <a:extLst>
                    <a:ext uri="{9D8B030D-6E8A-4147-A177-3AD203B41FA5}">
                      <a16:colId xmlns:a16="http://schemas.microsoft.com/office/drawing/2014/main" val="301887053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 := [ ] string{“Hi”, “Welcome!”}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make([ ] string, 3)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copy(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slice)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(“Copy: ”,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Copy: [Hi Welcome!   ]</a:t>
                      </a:r>
                      <a:endParaRPr lang="en-SG" sz="28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1776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316A36-7563-1EE4-201E-EA31B8D2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27" y="3816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CEDC73-E487-0175-7352-D9B85849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86300"/>
              </p:ext>
            </p:extLst>
          </p:nvPr>
        </p:nvGraphicFramePr>
        <p:xfrm>
          <a:off x="9133642" y="3196590"/>
          <a:ext cx="838200" cy="46482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42817845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7834906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SG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50675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BE4AF34-672A-272A-C63B-8DF60D05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768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07841C-A893-3492-93BB-98204076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6222"/>
              </p:ext>
            </p:extLst>
          </p:nvPr>
        </p:nvGraphicFramePr>
        <p:xfrm>
          <a:off x="9818445" y="4547105"/>
          <a:ext cx="1257300" cy="46482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93531532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814045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387534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SG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23716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F5942448-FD6C-C30F-B65A-1A1CAB50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830" y="42257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5334F-E2D1-DFDC-5DF7-6550B9E608C7}"/>
              </a:ext>
            </a:extLst>
          </p:cNvPr>
          <p:cNvCxnSpPr>
            <a:cxnSpLocks/>
          </p:cNvCxnSpPr>
          <p:nvPr/>
        </p:nvCxnSpPr>
        <p:spPr>
          <a:xfrm>
            <a:off x="9287742" y="3607091"/>
            <a:ext cx="684100" cy="10891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1C569B-78A3-1149-2546-519E32EC8356}"/>
              </a:ext>
            </a:extLst>
          </p:cNvPr>
          <p:cNvCxnSpPr>
            <a:cxnSpLocks/>
          </p:cNvCxnSpPr>
          <p:nvPr/>
        </p:nvCxnSpPr>
        <p:spPr>
          <a:xfrm>
            <a:off x="9801008" y="3607090"/>
            <a:ext cx="684100" cy="10891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320177-4B15-1372-28E2-F787C12DF6B9}"/>
              </a:ext>
            </a:extLst>
          </p:cNvPr>
          <p:cNvSpPr txBox="1"/>
          <p:nvPr/>
        </p:nvSpPr>
        <p:spPr>
          <a:xfrm>
            <a:off x="8485632" y="32471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86AEF-EC74-F123-49B9-336BF9A43140}"/>
              </a:ext>
            </a:extLst>
          </p:cNvPr>
          <p:cNvSpPr txBox="1"/>
          <p:nvPr/>
        </p:nvSpPr>
        <p:spPr>
          <a:xfrm>
            <a:off x="9189006" y="458559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15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636F-1397-1D32-D1BB-618E55FC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BE21-29AD-7E52-8279-7DB297F1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4114800" cy="3694176"/>
          </a:xfrm>
        </p:spPr>
        <p:txBody>
          <a:bodyPr/>
          <a:lstStyle/>
          <a:p>
            <a:r>
              <a:rPr lang="en-US" dirty="0"/>
              <a:t>Appending of Slices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36A4-575D-C455-F024-216B7CDF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000D-5D72-2003-59D5-2CD6848F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8D4D54-1620-F41A-C743-808D57735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2502"/>
              </p:ext>
            </p:extLst>
          </p:nvPr>
        </p:nvGraphicFramePr>
        <p:xfrm>
          <a:off x="1730326" y="2873974"/>
          <a:ext cx="5275385" cy="2868930"/>
        </p:xfrm>
        <a:graphic>
          <a:graphicData uri="http://schemas.openxmlformats.org/drawingml/2006/table">
            <a:tbl>
              <a:tblPr/>
              <a:tblGrid>
                <a:gridCol w="5275385">
                  <a:extLst>
                    <a:ext uri="{9D8B030D-6E8A-4147-A177-3AD203B41FA5}">
                      <a16:colId xmlns:a16="http://schemas.microsoft.com/office/drawing/2014/main" val="406566235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 := [ ] string{“Hi”, “Welcome!”}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make([ ] string, 3)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copy(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slice)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(“Length before append: ”,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append(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“This is the first append”)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append(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“This is the second append”)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(“Length after 2 append: ”,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sz="2000" dirty="0">
                          <a:effectLst/>
                        </a:rPr>
                      </a:b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Length before append: 3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Length after 2 append: 5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6735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8A47477-4BFC-2C02-EDAF-74B2E98E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084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6BF388-251C-5836-0458-AD0318AD2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53864"/>
              </p:ext>
            </p:extLst>
          </p:nvPr>
        </p:nvGraphicFramePr>
        <p:xfrm>
          <a:off x="8041231" y="2409154"/>
          <a:ext cx="838200" cy="46482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42817845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7834906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SG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5067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63862-212A-9672-DD8A-84D5D7F8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47695"/>
              </p:ext>
            </p:extLst>
          </p:nvPr>
        </p:nvGraphicFramePr>
        <p:xfrm>
          <a:off x="8726034" y="3759669"/>
          <a:ext cx="1257300" cy="46482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93531532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814045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387534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SG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2371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82324-8440-24CC-E64D-1E90FDEF6209}"/>
              </a:ext>
            </a:extLst>
          </p:cNvPr>
          <p:cNvCxnSpPr>
            <a:cxnSpLocks/>
          </p:cNvCxnSpPr>
          <p:nvPr/>
        </p:nvCxnSpPr>
        <p:spPr>
          <a:xfrm>
            <a:off x="8195331" y="2819655"/>
            <a:ext cx="684100" cy="10891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5DF22E-E474-CE23-0F49-80693AFBF242}"/>
              </a:ext>
            </a:extLst>
          </p:cNvPr>
          <p:cNvCxnSpPr>
            <a:cxnSpLocks/>
          </p:cNvCxnSpPr>
          <p:nvPr/>
        </p:nvCxnSpPr>
        <p:spPr>
          <a:xfrm>
            <a:off x="8708597" y="2819654"/>
            <a:ext cx="684100" cy="10891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DA8F31-107B-763B-97F1-9D6C8C77607B}"/>
              </a:ext>
            </a:extLst>
          </p:cNvPr>
          <p:cNvSpPr txBox="1"/>
          <p:nvPr/>
        </p:nvSpPr>
        <p:spPr>
          <a:xfrm>
            <a:off x="7393221" y="245967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08B44-B610-F4A6-9EAB-9415C55ADA43}"/>
              </a:ext>
            </a:extLst>
          </p:cNvPr>
          <p:cNvSpPr txBox="1"/>
          <p:nvPr/>
        </p:nvSpPr>
        <p:spPr>
          <a:xfrm>
            <a:off x="8096595" y="385515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cpy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6373BFD-89BA-A726-04E5-39A18836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73748"/>
              </p:ext>
            </p:extLst>
          </p:nvPr>
        </p:nvGraphicFramePr>
        <p:xfrm>
          <a:off x="9103089" y="4623527"/>
          <a:ext cx="2233050" cy="464820"/>
        </p:xfrm>
        <a:graphic>
          <a:graphicData uri="http://schemas.openxmlformats.org/drawingml/2006/table">
            <a:tbl>
              <a:tblPr/>
              <a:tblGrid>
                <a:gridCol w="446610">
                  <a:extLst>
                    <a:ext uri="{9D8B030D-6E8A-4147-A177-3AD203B41FA5}">
                      <a16:colId xmlns:a16="http://schemas.microsoft.com/office/drawing/2014/main" val="3935315328"/>
                    </a:ext>
                  </a:extLst>
                </a:gridCol>
                <a:gridCol w="446610">
                  <a:extLst>
                    <a:ext uri="{9D8B030D-6E8A-4147-A177-3AD203B41FA5}">
                      <a16:colId xmlns:a16="http://schemas.microsoft.com/office/drawing/2014/main" val="3281404510"/>
                    </a:ext>
                  </a:extLst>
                </a:gridCol>
                <a:gridCol w="446610">
                  <a:extLst>
                    <a:ext uri="{9D8B030D-6E8A-4147-A177-3AD203B41FA5}">
                      <a16:colId xmlns:a16="http://schemas.microsoft.com/office/drawing/2014/main" val="2838753440"/>
                    </a:ext>
                  </a:extLst>
                </a:gridCol>
                <a:gridCol w="446610">
                  <a:extLst>
                    <a:ext uri="{9D8B030D-6E8A-4147-A177-3AD203B41FA5}">
                      <a16:colId xmlns:a16="http://schemas.microsoft.com/office/drawing/2014/main" val="3054654121"/>
                    </a:ext>
                  </a:extLst>
                </a:gridCol>
                <a:gridCol w="446610">
                  <a:extLst>
                    <a:ext uri="{9D8B030D-6E8A-4147-A177-3AD203B41FA5}">
                      <a16:colId xmlns:a16="http://schemas.microsoft.com/office/drawing/2014/main" val="387302708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SG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371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A5E631A-76E6-2D09-0822-4AA642C636EF}"/>
              </a:ext>
            </a:extLst>
          </p:cNvPr>
          <p:cNvSpPr txBox="1"/>
          <p:nvPr/>
        </p:nvSpPr>
        <p:spPr>
          <a:xfrm>
            <a:off x="8465636" y="467127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A46D07-4ECD-B59E-0A5F-6A8D6E249A9E}"/>
              </a:ext>
            </a:extLst>
          </p:cNvPr>
          <p:cNvCxnSpPr>
            <a:cxnSpLocks/>
          </p:cNvCxnSpPr>
          <p:nvPr/>
        </p:nvCxnSpPr>
        <p:spPr>
          <a:xfrm flipH="1">
            <a:off x="10694820" y="4156548"/>
            <a:ext cx="173" cy="6321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BEB4CE-FEE7-9094-03EA-8DCC71F8BFB2}"/>
              </a:ext>
            </a:extLst>
          </p:cNvPr>
          <p:cNvCxnSpPr>
            <a:cxnSpLocks/>
          </p:cNvCxnSpPr>
          <p:nvPr/>
        </p:nvCxnSpPr>
        <p:spPr>
          <a:xfrm flipH="1">
            <a:off x="11139273" y="4156547"/>
            <a:ext cx="173" cy="6321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A5C6-A955-2097-1CB2-9C49C6B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Versioning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2013-6858-2558-EB03-B75EA11C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3462"/>
            <a:ext cx="10168128" cy="4352888"/>
          </a:xfrm>
        </p:spPr>
        <p:txBody>
          <a:bodyPr>
            <a:normAutofit/>
          </a:bodyPr>
          <a:lstStyle/>
          <a:p>
            <a:r>
              <a:rPr lang="en-US" dirty="0"/>
              <a:t>Must have for any software development in company.</a:t>
            </a:r>
          </a:p>
          <a:p>
            <a:r>
              <a:rPr lang="en-US" dirty="0"/>
              <a:t>Simple process to keep track of things.</a:t>
            </a:r>
          </a:p>
          <a:p>
            <a:r>
              <a:rPr lang="en-US" dirty="0"/>
              <a:t>Long term change history of every file is tracked.</a:t>
            </a:r>
          </a:p>
          <a:p>
            <a:r>
              <a:rPr lang="en-US" dirty="0"/>
              <a:t>Tracking and storing of project source code.</a:t>
            </a:r>
          </a:p>
          <a:p>
            <a:pPr lvl="1"/>
            <a:r>
              <a:rPr lang="en-US" dirty="0"/>
              <a:t>Earlier and current source code are kept in some form of database.</a:t>
            </a:r>
          </a:p>
          <a:p>
            <a:pPr lvl="1"/>
            <a:r>
              <a:rPr lang="en-US" dirty="0"/>
              <a:t>Allow for easy traverse of different versions of code if needed.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B4DC9-3B33-69BC-DBBF-B268282E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1C60D-8D29-7FB3-8C95-3382E1A4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85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219D-8E27-0F5A-E363-78810F23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FB70-0078-E683-A122-0FEE8FBF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025748"/>
            <a:ext cx="5158623" cy="4283612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 beyond capacity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new capacity is specified that is double of the maximum original capacity is created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current slice is then appended to the original slice in the new capacity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old capacity “array” is then destroyed.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0BA1-094A-C967-80AF-3B4204B2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8DB21-9943-A64E-538C-7D095FD5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913EA-64DA-A3D0-02D0-1A8E4772B2AD}"/>
              </a:ext>
            </a:extLst>
          </p:cNvPr>
          <p:cNvSpPr txBox="1"/>
          <p:nvPr/>
        </p:nvSpPr>
        <p:spPr>
          <a:xfrm>
            <a:off x="6531224" y="2224806"/>
            <a:ext cx="533212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 fontAlgn="t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 := [ ] string{“Hi”, “Welcome!”}</a:t>
            </a:r>
            <a:endParaRPr lang="en-SG" sz="2000" dirty="0">
              <a:effectLst/>
            </a:endParaRPr>
          </a:p>
          <a:p>
            <a:pPr rtl="0" fontAlgn="t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:= make([ ] string, 3)</a:t>
            </a:r>
            <a:endParaRPr lang="en-SG" sz="2000" dirty="0">
              <a:effectLst/>
            </a:endParaRPr>
          </a:p>
          <a:p>
            <a:pPr rtl="0" fontAlgn="t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copy(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slice)</a:t>
            </a:r>
            <a:endParaRPr lang="en-SG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(“Capacity before append: ”, cap(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append(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“This is the first append”)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append(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“This is the second append”)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(“Capacity after 2 append: ”, cap(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cpy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SG" b="0" dirty="0">
                <a:effectLst/>
              </a:rPr>
            </a:b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&gt;&gt;&gt; Capacity before append: 3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&gt;&gt;&gt; Capacity after 2 append: 6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00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536-4C0C-2611-5462-528C7003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4E79-4FE6-8820-84BF-737C1A1A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0154"/>
            <a:ext cx="10168128" cy="406204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Multi-Dimension Slices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also known as 2 dimensional slices</a:t>
            </a:r>
          </a:p>
          <a:p>
            <a:pPr marL="1200150" lvl="2" indent="-285750" fontAlgn="base">
              <a:spcBef>
                <a:spcPts val="475"/>
              </a:spcBef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make( [ ] [ ]  type, length, capacity )</a:t>
            </a:r>
          </a:p>
          <a:p>
            <a:pPr marL="1200150" lvl="2" indent="-285750" fontAlgn="base">
              <a:spcBef>
                <a:spcPts val="475"/>
              </a:spcBef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new( [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capacityX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[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capacityY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type )[ 0: length 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CCC99-1445-B473-F880-48AF2298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CC4D-4E0B-1454-1AD0-0290AC8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36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B90C-8B3D-980B-8177-0A85B739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7DA7-B3EA-6C5F-A054-0AC27C4C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1680"/>
            <a:ext cx="5918278" cy="416052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sequence of named elements called fields.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field has a name and type.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Specified explicitly (Identifier List)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Specified implicitly (Anonymous Field)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non-blank field name must be unique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D91F3-F182-F1FE-43D8-D5D5AD60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6C974-045B-843E-382C-92AB4125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19E5A9-0B75-DDDA-21DE-671438D5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90700"/>
              </p:ext>
            </p:extLst>
          </p:nvPr>
        </p:nvGraphicFramePr>
        <p:xfrm>
          <a:off x="8018584" y="3164967"/>
          <a:ext cx="3437675" cy="2594610"/>
        </p:xfrm>
        <a:graphic>
          <a:graphicData uri="http://schemas.openxmlformats.org/drawingml/2006/table">
            <a:tbl>
              <a:tblPr/>
              <a:tblGrid>
                <a:gridCol w="3437675">
                  <a:extLst>
                    <a:ext uri="{9D8B030D-6E8A-4147-A177-3AD203B41FA5}">
                      <a16:colId xmlns:a16="http://schemas.microsoft.com/office/drawing/2014/main" val="9953059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structName1 struct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field1 field1type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sz="2400" dirty="0">
                          <a:effectLst/>
                        </a:rPr>
                      </a:b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structName2 struct{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structName1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field2 field2type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0166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084370D-9B55-EB1C-38F1-DAD56AC7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96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5F29-29B8-2551-51AE-35BD4B81E3A3}"/>
              </a:ext>
            </a:extLst>
          </p:cNvPr>
          <p:cNvSpPr txBox="1"/>
          <p:nvPr/>
        </p:nvSpPr>
        <p:spPr>
          <a:xfrm>
            <a:off x="5081619" y="4656710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Field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4684A-E122-A3C0-D43A-F5E9CD75E88E}"/>
              </a:ext>
            </a:extLst>
          </p:cNvPr>
          <p:cNvSpPr txBox="1"/>
          <p:nvPr/>
        </p:nvSpPr>
        <p:spPr>
          <a:xfrm>
            <a:off x="5327199" y="522978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9A9797-A49D-1D69-7ED1-A697E18151F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110380" y="4841376"/>
            <a:ext cx="1464717" cy="1304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7108D4-6425-8D85-8125-CADA7193DA1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64799" y="5238207"/>
            <a:ext cx="1675697" cy="1762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73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894B-6531-F0C1-078E-B4072832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E7BE-210C-27D1-6E7B-B2D5FECA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4011"/>
            <a:ext cx="4342697" cy="689317"/>
          </a:xfrm>
        </p:spPr>
        <p:txBody>
          <a:bodyPr/>
          <a:lstStyle/>
          <a:p>
            <a:r>
              <a:rPr lang="en-US" dirty="0"/>
              <a:t>Struct Creation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27B67-33CB-DD7A-4AC0-5018582E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45B98-7600-38AB-03CD-59E5516D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C5447-D5E8-5065-3419-6F0ADCB8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99339"/>
              </p:ext>
            </p:extLst>
          </p:nvPr>
        </p:nvGraphicFramePr>
        <p:xfrm>
          <a:off x="1683434" y="3161333"/>
          <a:ext cx="4114799" cy="1924050"/>
        </p:xfrm>
        <a:graphic>
          <a:graphicData uri="http://schemas.openxmlformats.org/drawingml/2006/table">
            <a:tbl>
              <a:tblPr/>
              <a:tblGrid>
                <a:gridCol w="4114799">
                  <a:extLst>
                    <a:ext uri="{9D8B030D-6E8A-4147-A177-3AD203B41FA5}">
                      <a16:colId xmlns:a16="http://schemas.microsoft.com/office/drawing/2014/main" val="281235671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SG" sz="2000" b="0" i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&lt;struct name&gt;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 field1 field1type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field2 field2type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… … …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… …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1888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A927AB0-EE10-0D8B-1E30-60B91524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22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71C371-429C-72EB-1CB5-AEE7FEACD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64483"/>
              </p:ext>
            </p:extLst>
          </p:nvPr>
        </p:nvGraphicFramePr>
        <p:xfrm>
          <a:off x="7024467" y="3191813"/>
          <a:ext cx="3643533" cy="1863090"/>
        </p:xfrm>
        <a:graphic>
          <a:graphicData uri="http://schemas.openxmlformats.org/drawingml/2006/table">
            <a:tbl>
              <a:tblPr/>
              <a:tblGrid>
                <a:gridCol w="3643533">
                  <a:extLst>
                    <a:ext uri="{9D8B030D-6E8A-4147-A177-3AD203B41FA5}">
                      <a16:colId xmlns:a16="http://schemas.microsoft.com/office/drawing/2014/main" val="25076739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student struct{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</a:t>
                      </a:r>
                      <a:r>
                        <a:rPr lang="en-SG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int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</a:t>
                      </a:r>
                      <a:r>
                        <a:rPr lang="en-SG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studentName</a:t>
                      </a: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string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09772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BDCB5FCD-F864-ED39-9583-8A9BC7E1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92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20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C44A-2C48-EA3F-9A85-164B7F3D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FFD5-47F0-DFAF-E09E-BEA52AF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value to basic </a:t>
            </a:r>
            <a:r>
              <a:rPr lang="en-US" dirty="0" err="1"/>
              <a:t>stuct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340CC-1F94-1EB0-45D9-83FF7251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2BD4-1533-784D-808D-1959953F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69DB7-88CE-4757-1A91-1951C67B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91444"/>
              </p:ext>
            </p:extLst>
          </p:nvPr>
        </p:nvGraphicFramePr>
        <p:xfrm>
          <a:off x="1575580" y="3330002"/>
          <a:ext cx="3446585" cy="2156398"/>
        </p:xfrm>
        <a:graphic>
          <a:graphicData uri="http://schemas.openxmlformats.org/drawingml/2006/table">
            <a:tbl>
              <a:tblPr/>
              <a:tblGrid>
                <a:gridCol w="3446585">
                  <a:extLst>
                    <a:ext uri="{9D8B030D-6E8A-4147-A177-3AD203B41FA5}">
                      <a16:colId xmlns:a16="http://schemas.microsoft.com/office/drawing/2014/main" val="2497680724"/>
                    </a:ext>
                  </a:extLst>
                </a:gridCol>
              </a:tblGrid>
              <a:tr h="2156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&lt;struct&gt; := &lt;struct name&gt;{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field1 : content1,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field2 : content2,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… … …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7726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E945EBD-1E4A-A542-ABBA-AC20818B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81" y="3330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669E62-F500-C158-4C2D-95683886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63744"/>
              </p:ext>
            </p:extLst>
          </p:nvPr>
        </p:nvGraphicFramePr>
        <p:xfrm>
          <a:off x="5645836" y="3330002"/>
          <a:ext cx="4328157" cy="1863090"/>
        </p:xfrm>
        <a:graphic>
          <a:graphicData uri="http://schemas.openxmlformats.org/drawingml/2006/table">
            <a:tbl>
              <a:tblPr/>
              <a:tblGrid>
                <a:gridCol w="4328157">
                  <a:extLst>
                    <a:ext uri="{9D8B030D-6E8A-4147-A177-3AD203B41FA5}">
                      <a16:colId xmlns:a16="http://schemas.microsoft.com/office/drawing/2014/main" val="352781856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student1 := student{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</a:t>
                      </a:r>
                      <a:r>
                        <a:rPr lang="en-SG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12345,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</a:t>
                      </a:r>
                      <a:r>
                        <a:rPr lang="en-SG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studentName</a:t>
                      </a: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“John”,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2728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7988DD8-413E-5989-8031-B9F915CB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837" y="3330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05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BBEB-49B1-6C44-66A3-4B1E4A0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040D-A9AE-7A61-0DED-1B9C3767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6086"/>
            <a:ext cx="10168128" cy="4076114"/>
          </a:xfrm>
        </p:spPr>
        <p:txBody>
          <a:bodyPr/>
          <a:lstStyle/>
          <a:p>
            <a:r>
              <a:rPr lang="en-US" dirty="0"/>
              <a:t>To create embedded struct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09663-8BCC-3F09-D165-43AD8817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D3A8-696E-680F-92EC-E519C6BB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58D3D8-58DE-77AD-DC21-9CDD83ECB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4518"/>
              </p:ext>
            </p:extLst>
          </p:nvPr>
        </p:nvGraphicFramePr>
        <p:xfrm>
          <a:off x="1515208" y="2790740"/>
          <a:ext cx="3661704" cy="2569052"/>
        </p:xfrm>
        <a:graphic>
          <a:graphicData uri="http://schemas.openxmlformats.org/drawingml/2006/table">
            <a:tbl>
              <a:tblPr/>
              <a:tblGrid>
                <a:gridCol w="3661704">
                  <a:extLst>
                    <a:ext uri="{9D8B030D-6E8A-4147-A177-3AD203B41FA5}">
                      <a16:colId xmlns:a16="http://schemas.microsoft.com/office/drawing/2014/main" val="534816405"/>
                    </a:ext>
                  </a:extLst>
                </a:gridCol>
              </a:tblGrid>
              <a:tr h="2569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type structName1 struct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field1 field1type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structName2 struct{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structName1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field2 field2type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6362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D6B07C4-0F2C-380A-5955-6CBFFC2C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C72DC9-3226-A8B4-B83D-374BC0C24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61116"/>
              </p:ext>
            </p:extLst>
          </p:nvPr>
        </p:nvGraphicFramePr>
        <p:xfrm>
          <a:off x="6096000" y="2793682"/>
          <a:ext cx="5187696" cy="2566109"/>
        </p:xfrm>
        <a:graphic>
          <a:graphicData uri="http://schemas.openxmlformats.org/drawingml/2006/table">
            <a:tbl>
              <a:tblPr/>
              <a:tblGrid>
                <a:gridCol w="5187696">
                  <a:extLst>
                    <a:ext uri="{9D8B030D-6E8A-4147-A177-3AD203B41FA5}">
                      <a16:colId xmlns:a16="http://schemas.microsoft.com/office/drawing/2014/main" val="1368441309"/>
                    </a:ext>
                  </a:extLst>
                </a:gridCol>
              </a:tblGrid>
              <a:tr h="2566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struct1 := structName2{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         structName1: structName1{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field1: content,</a:t>
                      </a:r>
                      <a:endParaRPr lang="en-SG" sz="28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        },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field2 : content,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8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1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2210E343-A0C8-DCD3-521D-3DD5A069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236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34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AC4-8FAF-9CB4-B413-EB3E72BE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F934-BFC9-B87A-5C3C-41985EE4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4778795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Accessing embedded struct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“dot” notation - struct1.field1 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Accessing same field when there is a conflict in field naming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struct1.structName1.field1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7B39A-06FC-47F2-2589-0F1771F3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C6F10-001F-4719-0DDE-D42AC2C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2ECFA-C419-CCC3-8E8C-9E50E51D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3255"/>
              </p:ext>
            </p:extLst>
          </p:nvPr>
        </p:nvGraphicFramePr>
        <p:xfrm>
          <a:off x="6745033" y="2680653"/>
          <a:ext cx="4859138" cy="1924050"/>
        </p:xfrm>
        <a:graphic>
          <a:graphicData uri="http://schemas.openxmlformats.org/drawingml/2006/table">
            <a:tbl>
              <a:tblPr/>
              <a:tblGrid>
                <a:gridCol w="4859138">
                  <a:extLst>
                    <a:ext uri="{9D8B030D-6E8A-4147-A177-3AD203B41FA5}">
                      <a16:colId xmlns:a16="http://schemas.microsoft.com/office/drawing/2014/main" val="221395282"/>
                    </a:ext>
                  </a:extLst>
                </a:gridCol>
              </a:tblGrid>
              <a:tr h="1877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struct1 := structName2{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structName1: structName1{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field1: content,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SG" sz="2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},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field1 : content,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1504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B8A549D-E5D3-D6E4-D8F1-DFA85798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222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56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F552-9F90-D9AC-25D4-53E26F6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C25C-CF26-E6A9-174B-DD8AF76C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114800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Anonymous Structs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 declared immediately and used only once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minimize code pollution. i.e. anonymous structs is only used once in the entire code.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58D17-4FEB-B5CC-B22E-C6703F04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A6893-F4C4-C697-0E19-1F6460B2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14BEA-C1FE-D920-338A-A7AFBC40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89190"/>
              </p:ext>
            </p:extLst>
          </p:nvPr>
        </p:nvGraphicFramePr>
        <p:xfrm>
          <a:off x="6095999" y="2500249"/>
          <a:ext cx="4680858" cy="2441865"/>
        </p:xfrm>
        <a:graphic>
          <a:graphicData uri="http://schemas.openxmlformats.org/drawingml/2006/table">
            <a:tbl>
              <a:tblPr/>
              <a:tblGrid>
                <a:gridCol w="4680858">
                  <a:extLst>
                    <a:ext uri="{9D8B030D-6E8A-4147-A177-3AD203B41FA5}">
                      <a16:colId xmlns:a16="http://schemas.microsoft.com/office/drawing/2014/main" val="3834347999"/>
                    </a:ext>
                  </a:extLst>
                </a:gridCol>
              </a:tblGrid>
              <a:tr h="2441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struct1 := </a:t>
                      </a: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struct{</a:t>
                      </a:r>
                      <a:endParaRPr lang="en-SG" sz="2400" dirty="0">
                        <a:effectLst/>
                      </a:endParaRPr>
                    </a:p>
                    <a:p>
                      <a:pPr marL="9144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field1 field1type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}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</a:t>
                      </a:r>
                      <a:r>
                        <a:rPr lang="en-SG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field1: content, 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     },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field1 : content,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03164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F0C22C4-069A-7980-1B62-239A59B1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222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43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0965-45A4-2296-555A-7F7381C0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F0C9-4384-1BBE-F0CE-B4F1FADA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5629"/>
            <a:ext cx="10168128" cy="413657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Associate values of one type to another type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indexed using a unique set of keys (key) to unordered group of elements of one type (element)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Offers fast lookups, adds and deletes.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nitialized as ‘nil’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type requires comparison operators to be fully defined 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cannot be function, map, slice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needs to be dynamic if the key is an interface type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023A8-EEE3-C93F-CA23-C6D3DAFF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3A601-0536-8C2E-081B-7B7DDA4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15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2613-979A-2121-246A-CBBE0326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1465-272D-7A5A-1177-A7F75D51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404975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create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  := make ( map[ string] type , capacity)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find length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24BF0-3C4E-0024-16A5-C8AD475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D6731-3625-0D24-4D3D-FAE2B73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5CAF98D-D2D1-912F-80F7-CB9B43F1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3208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8876D-A7C8-1EC9-98AC-3788A000B0A0}"/>
              </a:ext>
            </a:extLst>
          </p:cNvPr>
          <p:cNvSpPr txBox="1"/>
          <p:nvPr/>
        </p:nvSpPr>
        <p:spPr>
          <a:xfrm>
            <a:off x="4621653" y="3559127"/>
            <a:ext cx="626496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goTrack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:= map[string]int{</a:t>
            </a:r>
            <a:endParaRPr lang="en-SG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“John”: 123,</a:t>
            </a:r>
            <a:endParaRPr lang="en-SG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“Tom”: 234,</a:t>
            </a:r>
            <a:endParaRPr lang="en-SG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“Jerry”: 432,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BD5B91-B179-4785-3F95-A2AA44EF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8007"/>
              </p:ext>
            </p:extLst>
          </p:nvPr>
        </p:nvGraphicFramePr>
        <p:xfrm>
          <a:off x="8334096" y="3707109"/>
          <a:ext cx="1228725" cy="158496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30596976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85038273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022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3578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07274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879895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35C3ABF9-E9A0-F734-FB8B-9A78D829B760}"/>
              </a:ext>
            </a:extLst>
          </p:cNvPr>
          <p:cNvSpPr/>
          <p:nvPr/>
        </p:nvSpPr>
        <p:spPr>
          <a:xfrm>
            <a:off x="9678572" y="4199206"/>
            <a:ext cx="140677" cy="1069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FAC82-BBCF-85EC-80B9-A1CE1D3CA223}"/>
              </a:ext>
            </a:extLst>
          </p:cNvPr>
          <p:cNvSpPr txBox="1"/>
          <p:nvPr/>
        </p:nvSpPr>
        <p:spPr>
          <a:xfrm>
            <a:off x="9819249" y="4531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9050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4ECD-96E2-A03A-A0B1-B731B11F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Versioning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9783-E1A5-D696-0967-27CFC9A8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4"/>
            <a:ext cx="10168128" cy="4161155"/>
          </a:xfrm>
        </p:spPr>
        <p:txBody>
          <a:bodyPr>
            <a:normAutofit/>
          </a:bodyPr>
          <a:lstStyle/>
          <a:p>
            <a:r>
              <a:rPr lang="en-US" dirty="0"/>
              <a:t>Concurrent development control</a:t>
            </a:r>
          </a:p>
          <a:p>
            <a:pPr lvl="1"/>
            <a:r>
              <a:rPr lang="en-US" dirty="0"/>
              <a:t>Developer A can develop a feature while Developer B resolves a defect.</a:t>
            </a:r>
          </a:p>
          <a:p>
            <a:r>
              <a:rPr lang="en-US" dirty="0"/>
              <a:t>Transparency in development team</a:t>
            </a:r>
          </a:p>
          <a:p>
            <a:pPr lvl="1"/>
            <a:r>
              <a:rPr lang="en-US" dirty="0"/>
              <a:t>All information of development from contributors are logged.</a:t>
            </a:r>
          </a:p>
          <a:p>
            <a:pPr lvl="1"/>
            <a:r>
              <a:rPr lang="en-US"/>
              <a:t>Traceability </a:t>
            </a:r>
            <a:r>
              <a:rPr lang="en-US" dirty="0"/>
              <a:t>on each change made.</a:t>
            </a:r>
          </a:p>
          <a:p>
            <a:r>
              <a:rPr lang="en-US" dirty="0"/>
              <a:t>Complement for project management and defect tracking software.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C3156-D73F-1059-86DC-4C080960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FC1E1-DC01-B1A1-060C-00CD2EC6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447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68C-FA95-FFC7-20E7-3F2BF94E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494C-EF95-2892-4B83-918930720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7400"/>
            <a:ext cx="5252575" cy="41148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Accessing the map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&lt;map name&gt; [“ key “] returns the element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Making use of the map ability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value test 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ok := &lt;map name&gt; [“key”]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SG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the value which will be assigned the retrieved element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ok is true if the key exist in the map and false if it does not.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_, ok := &lt;map name&gt; [“key”] 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key without retrieving the value mapped to the key.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16EB6-B2C2-4C1A-E238-36B1C3C8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2C067-EE28-063C-F601-B5709A17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EE878-B75D-31EF-AC7A-D7AE45CD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74117"/>
              </p:ext>
            </p:extLst>
          </p:nvPr>
        </p:nvGraphicFramePr>
        <p:xfrm>
          <a:off x="8540496" y="2386330"/>
          <a:ext cx="1228725" cy="161544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17659624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3415746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1836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201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2875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613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4604E24-B3B2-CE57-F538-BA261142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319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D197A7-1A18-40E6-2F8A-42BAAD9D0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24266"/>
              </p:ext>
            </p:extLst>
          </p:nvPr>
        </p:nvGraphicFramePr>
        <p:xfrm>
          <a:off x="7587995" y="4383423"/>
          <a:ext cx="3133725" cy="1497330"/>
        </p:xfrm>
        <a:graphic>
          <a:graphicData uri="http://schemas.openxmlformats.org/drawingml/2006/table">
            <a:tbl>
              <a:tblPr/>
              <a:tblGrid>
                <a:gridCol w="3133725">
                  <a:extLst>
                    <a:ext uri="{9D8B030D-6E8A-4147-A177-3AD203B41FA5}">
                      <a16:colId xmlns:a16="http://schemas.microsoft.com/office/drawing/2014/main" val="303282877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SG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seanID</a:t>
                      </a: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</a:t>
                      </a:r>
                      <a:r>
                        <a:rPr lang="en-SG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goTrack</a:t>
                      </a: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[“Sean”]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&gt;&gt;&gt;0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SG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seanID</a:t>
                      </a: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ok := </a:t>
                      </a:r>
                      <a:r>
                        <a:rPr lang="en-SG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goTrack</a:t>
                      </a: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[“Sean”]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&gt;&gt;&gt;0 false</a:t>
                      </a:r>
                      <a:endParaRPr lang="en-SG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5978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B2E9DF28-C769-68CE-1F7B-B48CB5FA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3252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03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628-497F-4E84-BE0F-38E6F950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BFF8-209E-791C-7957-33487AC6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9171"/>
            <a:ext cx="4512346" cy="409302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Adding new keys to new elements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&lt;map name&gt;[ “key” ] = element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E7E00-1BED-6E83-272A-8B17302D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8A68D-3006-7F64-6BC4-0DD5E91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3EFA5E-835D-2FC8-7E51-38600718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86693"/>
              </p:ext>
            </p:extLst>
          </p:nvPr>
        </p:nvGraphicFramePr>
        <p:xfrm>
          <a:off x="9003450" y="3695363"/>
          <a:ext cx="1228725" cy="158496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63034923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49245285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9158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72034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8253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6251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6AF233-A655-8077-0928-3BD1B749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3241"/>
              </p:ext>
            </p:extLst>
          </p:nvPr>
        </p:nvGraphicFramePr>
        <p:xfrm>
          <a:off x="5555006" y="3700538"/>
          <a:ext cx="1228725" cy="158496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153495890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8579043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96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3665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018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35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ED1A37-6AE4-F1F6-AA33-716449DB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92390"/>
              </p:ext>
            </p:extLst>
          </p:nvPr>
        </p:nvGraphicFramePr>
        <p:xfrm>
          <a:off x="839737" y="4125685"/>
          <a:ext cx="2495550" cy="571500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187305634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goTrack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[“John”] = 442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0431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0BABCC13-6825-2FC8-EF7F-685D0DE2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287" y="3831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“442” @John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0C1020-FB09-2245-7EC7-781E35D1085A}"/>
              </a:ext>
            </a:extLst>
          </p:cNvPr>
          <p:cNvCxnSpPr/>
          <p:nvPr/>
        </p:nvCxnSpPr>
        <p:spPr>
          <a:xfrm>
            <a:off x="3211286" y="4411435"/>
            <a:ext cx="2166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2C476-C49B-1134-B559-A1D4C21DFA65}"/>
              </a:ext>
            </a:extLst>
          </p:cNvPr>
          <p:cNvCxnSpPr/>
          <p:nvPr/>
        </p:nvCxnSpPr>
        <p:spPr>
          <a:xfrm>
            <a:off x="6662736" y="4389202"/>
            <a:ext cx="2166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9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F9D6-A416-9056-45AA-8B238C4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984E-9A5B-753D-3DD1-6839217E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286718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Deleting key and elements from existing map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( &lt;map name&gt;, “ key” 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1388F-F553-DAA7-941F-DCE1843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79F08-B480-B93B-AD39-01C8F0C8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60C4B-257B-1097-78BB-3EC9B510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84779"/>
              </p:ext>
            </p:extLst>
          </p:nvPr>
        </p:nvGraphicFramePr>
        <p:xfrm>
          <a:off x="9003450" y="3695363"/>
          <a:ext cx="1228725" cy="118872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63034923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49245285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9158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72034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6251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5A7E24-76AF-74F7-ACCE-8AF8BF80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41696"/>
              </p:ext>
            </p:extLst>
          </p:nvPr>
        </p:nvGraphicFramePr>
        <p:xfrm>
          <a:off x="5555006" y="3700538"/>
          <a:ext cx="1228725" cy="158496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153495890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8579043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96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3665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018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35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5DC970-E297-6712-2574-1659FC647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08175"/>
              </p:ext>
            </p:extLst>
          </p:nvPr>
        </p:nvGraphicFramePr>
        <p:xfrm>
          <a:off x="839737" y="4125685"/>
          <a:ext cx="2495550" cy="571500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187305634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delete(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goTrack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“Tom”)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043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B5F64E-8EC4-117F-09DB-2ACA35C0C545}"/>
              </a:ext>
            </a:extLst>
          </p:cNvPr>
          <p:cNvCxnSpPr/>
          <p:nvPr/>
        </p:nvCxnSpPr>
        <p:spPr>
          <a:xfrm>
            <a:off x="3211286" y="4411435"/>
            <a:ext cx="2166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E41B0-36B8-C6D7-7F71-1AB029997C40}"/>
              </a:ext>
            </a:extLst>
          </p:cNvPr>
          <p:cNvCxnSpPr/>
          <p:nvPr/>
        </p:nvCxnSpPr>
        <p:spPr>
          <a:xfrm>
            <a:off x="6662736" y="4389202"/>
            <a:ext cx="2166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68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320A-18E9-D828-A815-5309457D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FD4A-8895-C0C9-E451-13B9FB86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9171"/>
            <a:ext cx="4980432" cy="409302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contents of the map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print - use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(map)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298B7-1740-87AC-FC21-9F11A927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170C8-9C0F-8FBF-E76A-4C0BD72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106D58-DE76-2165-7404-B989852ED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25772"/>
              </p:ext>
            </p:extLst>
          </p:nvPr>
        </p:nvGraphicFramePr>
        <p:xfrm>
          <a:off x="3424237" y="3560809"/>
          <a:ext cx="1228725" cy="158496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183699645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50132783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B5E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B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10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4016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7808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6544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50C4087-51C2-94B3-EB54-3CBACA07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3208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2B2C8C-4CBC-B537-A557-DE39EBFA3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29196"/>
              </p:ext>
            </p:extLst>
          </p:nvPr>
        </p:nvGraphicFramePr>
        <p:xfrm>
          <a:off x="5353730" y="4054442"/>
          <a:ext cx="4619625" cy="739140"/>
        </p:xfrm>
        <a:graphic>
          <a:graphicData uri="http://schemas.openxmlformats.org/drawingml/2006/table">
            <a:tbl>
              <a:tblPr/>
              <a:tblGrid>
                <a:gridCol w="4619625">
                  <a:extLst>
                    <a:ext uri="{9D8B030D-6E8A-4147-A177-3AD203B41FA5}">
                      <a16:colId xmlns:a16="http://schemas.microsoft.com/office/drawing/2014/main" val="20572599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goTrack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map[ Jerry:432 John:123 Tom:234 ]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72670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DA531B2B-52F4-046C-09B5-74B31D0B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632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0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0AC7-B41A-6262-90DC-9AD831E8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7D46-DA6B-FFE9-6E91-106C4D30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4743"/>
            <a:ext cx="3880975" cy="4147457"/>
          </a:xfrm>
        </p:spPr>
        <p:txBody>
          <a:bodyPr/>
          <a:lstStyle/>
          <a:p>
            <a:r>
              <a:rPr lang="en-US" dirty="0"/>
              <a:t>Deep copy of Maps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512C2-3E28-C4F3-C55E-6265D19A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76F05-F90A-8E9A-52D1-803DC212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6CA383-8212-0537-784D-97C63B62C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80937"/>
              </p:ext>
            </p:extLst>
          </p:nvPr>
        </p:nvGraphicFramePr>
        <p:xfrm>
          <a:off x="4920345" y="2310384"/>
          <a:ext cx="5190872" cy="4055146"/>
        </p:xfrm>
        <a:graphic>
          <a:graphicData uri="http://schemas.openxmlformats.org/drawingml/2006/table">
            <a:tbl>
              <a:tblPr/>
              <a:tblGrid>
                <a:gridCol w="5190872">
                  <a:extLst>
                    <a:ext uri="{9D8B030D-6E8A-4147-A177-3AD203B41FA5}">
                      <a16:colId xmlns:a16="http://schemas.microsoft.com/office/drawing/2014/main" val="4266084764"/>
                    </a:ext>
                  </a:extLst>
                </a:gridCol>
              </a:tblGrid>
              <a:tr h="40551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make(map[string] int)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[“Vegetables”] = 1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[“Drinks”] = 2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[“Meat”] = 3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[“Appliances”] = 4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sz="1800" dirty="0">
                          <a:effectLst/>
                        </a:rPr>
                      </a:b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  make(map[string] int)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sz="1800" dirty="0">
                          <a:effectLst/>
                        </a:rPr>
                      </a:b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key, value := range </a:t>
                      </a: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</a:t>
                      </a: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[key] = value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sz="1800" dirty="0">
                          <a:effectLst/>
                        </a:rPr>
                      </a:b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targetMap</a:t>
                      </a: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sz="1800" dirty="0">
                          <a:effectLst/>
                        </a:rPr>
                      </a:br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map[ Appliances:4 Drinks:2 Meat:3 Vegetables:1 ]</a:t>
                      </a:r>
                      <a:endParaRPr lang="en-SG" sz="1800" dirty="0">
                        <a:effectLst/>
                      </a:endParaRPr>
                    </a:p>
                  </a:txBody>
                  <a:tcPr marL="93698" marR="93698" marT="46849" marB="4684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0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2640288-DFC4-DD3E-7DED-C69098EF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790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8D5DE-D736-AB43-33C7-250B9745B9EA}"/>
              </a:ext>
            </a:extLst>
          </p:cNvPr>
          <p:cNvSpPr txBox="1"/>
          <p:nvPr/>
        </p:nvSpPr>
        <p:spPr>
          <a:xfrm>
            <a:off x="1917634" y="3059668"/>
            <a:ext cx="22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original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29F78-4D92-4849-A4AF-B62A2AF7B84B}"/>
              </a:ext>
            </a:extLst>
          </p:cNvPr>
          <p:cNvSpPr txBox="1"/>
          <p:nvPr/>
        </p:nvSpPr>
        <p:spPr>
          <a:xfrm>
            <a:off x="1935845" y="3840718"/>
            <a:ext cx="210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target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0F338-DE77-8B8C-BC5A-CBA1F5F22615}"/>
              </a:ext>
            </a:extLst>
          </p:cNvPr>
          <p:cNvSpPr txBox="1"/>
          <p:nvPr/>
        </p:nvSpPr>
        <p:spPr>
          <a:xfrm>
            <a:off x="1935845" y="4506577"/>
            <a:ext cx="230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range of original map, assign from original to target map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2906D4-F161-1E86-3B5F-0B662499760A}"/>
              </a:ext>
            </a:extLst>
          </p:cNvPr>
          <p:cNvCxnSpPr>
            <a:stCxn id="8" idx="3"/>
          </p:cNvCxnSpPr>
          <p:nvPr/>
        </p:nvCxnSpPr>
        <p:spPr>
          <a:xfrm>
            <a:off x="4194476" y="3244334"/>
            <a:ext cx="7258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B870CA-D015-D34A-24DF-87F1A200A819}"/>
              </a:ext>
            </a:extLst>
          </p:cNvPr>
          <p:cNvCxnSpPr/>
          <p:nvPr/>
        </p:nvCxnSpPr>
        <p:spPr>
          <a:xfrm>
            <a:off x="4194475" y="4025384"/>
            <a:ext cx="7258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FED2F8-F22B-4663-AA78-89813A3849C6}"/>
              </a:ext>
            </a:extLst>
          </p:cNvPr>
          <p:cNvCxnSpPr/>
          <p:nvPr/>
        </p:nvCxnSpPr>
        <p:spPr>
          <a:xfrm>
            <a:off x="4194474" y="4761300"/>
            <a:ext cx="7258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364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65DC-9731-DF46-393C-189761B9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EFD0-DCD7-0913-E6A5-6C698597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8286"/>
            <a:ext cx="10168128" cy="4103914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means of sending and receiving from functions that are concurrently executed (goroutines)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Channels are created as blocking. 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is blocked by default until other end is ready to receive.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Direction of sending and receiving can be assigned by “&lt;-”  or bidirectional when not defined.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using make keyword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make(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type, buffer length) // Bidirectional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make(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&lt;- type )    // Send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make( &lt;-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 )  // Receive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8BEC-C1B3-4493-E738-03EF858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06512-B408-188D-C1AD-DDF0980D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01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657A-32EB-319B-E458-170447A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7DE9-B94D-6B1D-08D3-BC9CBDFE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1829"/>
            <a:ext cx="10168128" cy="406037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pointer type is the set of all pointers to variables of a given type.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Uninitialized pointer has a value of nil.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for pass by value in the application.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pass address instead of passing entire amount of value.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pass address to be dereferenced to get actual value.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change value at address.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AB3DA-C873-761E-81EF-AC561512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F9848-AC2B-C1FF-BDD3-D9F62E2F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85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896-9FDF-DC74-4E9D-E426D95F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029464-CF71-E11D-45E5-3238B4BF5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876571"/>
              </p:ext>
            </p:extLst>
          </p:nvPr>
        </p:nvGraphicFramePr>
        <p:xfrm>
          <a:off x="6096000" y="2376488"/>
          <a:ext cx="5019675" cy="8001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75790884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401038435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511136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04810594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0xc00002c008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0xc00002c040</a:t>
                      </a:r>
                      <a:endParaRPr lang="en-S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0xc00002c048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53364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SG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65864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90467-B094-F7D0-7782-B53CBC5A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222B6-0EE3-29D3-D4A9-8C7D08D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1A16-BF74-F261-224B-B8C75788A1D1}"/>
              </a:ext>
            </a:extLst>
          </p:cNvPr>
          <p:cNvSpPr txBox="1"/>
          <p:nvPr/>
        </p:nvSpPr>
        <p:spPr>
          <a:xfrm>
            <a:off x="914400" y="2160814"/>
            <a:ext cx="6096000" cy="304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Accessing Pointer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keyword “&amp;”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 * int “ -  pointer to an int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SG" b="0" dirty="0">
                <a:effectLst/>
              </a:rPr>
            </a:b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Dereferencing to a pointer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keyword “*”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returns the value at the given address</a:t>
            </a:r>
          </a:p>
          <a:p>
            <a:br>
              <a:rPr lang="en-SG" b="0" dirty="0">
                <a:effectLst/>
              </a:rPr>
            </a:b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6B6E26-F468-691E-6873-D4EFB51E0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6762"/>
              </p:ext>
            </p:extLst>
          </p:nvPr>
        </p:nvGraphicFramePr>
        <p:xfrm>
          <a:off x="6913675" y="3484404"/>
          <a:ext cx="3057525" cy="2564130"/>
        </p:xfrm>
        <a:graphic>
          <a:graphicData uri="http://schemas.openxmlformats.org/drawingml/2006/table">
            <a:tbl>
              <a:tblPr/>
              <a:tblGrid>
                <a:gridCol w="3057525">
                  <a:extLst>
                    <a:ext uri="{9D8B030D-6E8A-4147-A177-3AD203B41FA5}">
                      <a16:colId xmlns:a16="http://schemas.microsoft.com/office/drawing/2014/main" val="20828231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:= 12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(a)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fmt.Printf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(“%T”, a)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(&amp;a)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fmt.Printf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(“%T”, &amp;a)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dirty="0">
                          <a:effectLst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&gt;&gt;&gt;12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int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0xc00002c040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 *int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74169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F833A16-CBB8-BD46-FFBE-0B0A24DFB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2719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57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29E8-4F5A-C239-8E97-D5342DB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536B-BA9E-957B-7B46-6DF37ABE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2714"/>
            <a:ext cx="10168128" cy="4049486"/>
          </a:xfrm>
        </p:spPr>
        <p:txBody>
          <a:bodyPr>
            <a:normAutofit/>
          </a:bodyPr>
          <a:lstStyle/>
          <a:p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Changing of value using address of pointer</a:t>
            </a:r>
            <a:endParaRPr lang="en-US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209BF-8E6F-53C0-3741-C52A2285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4E90D-305D-650E-CD4F-9DA3518F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F04060-4252-B580-E204-3840F1C49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601"/>
              </p:ext>
            </p:extLst>
          </p:nvPr>
        </p:nvGraphicFramePr>
        <p:xfrm>
          <a:off x="2682648" y="2807490"/>
          <a:ext cx="5019675" cy="8001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728349015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4515191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52220701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814948419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0xc00002c008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0xc00002c040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0xc00002c048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6772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97353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C410C08-D051-FDED-DD4B-912FFB6F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602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C487D3-D54A-4481-0566-BFA30592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10661"/>
              </p:ext>
            </p:extLst>
          </p:nvPr>
        </p:nvGraphicFramePr>
        <p:xfrm>
          <a:off x="2571750" y="3972084"/>
          <a:ext cx="1466850" cy="213741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354089513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:= 12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 := &amp;a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*b = 10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(a)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dirty="0">
                          <a:effectLst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&gt;&gt;&gt;10</a:t>
                      </a:r>
                      <a:endParaRPr lang="en-SG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02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DC54CA-1A71-1866-5721-171686799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37948"/>
              </p:ext>
            </p:extLst>
          </p:nvPr>
        </p:nvGraphicFramePr>
        <p:xfrm>
          <a:off x="5187723" y="4040978"/>
          <a:ext cx="2514600" cy="400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51880906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1754534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0xc00002c040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5214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8D716B-A24A-73A0-1FE7-7E1B0850C931}"/>
              </a:ext>
            </a:extLst>
          </p:cNvPr>
          <p:cNvSpPr txBox="1"/>
          <p:nvPr/>
        </p:nvSpPr>
        <p:spPr>
          <a:xfrm>
            <a:off x="4879625" y="40409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D5CE2-D040-F55A-94C7-0BC23AF03506}"/>
              </a:ext>
            </a:extLst>
          </p:cNvPr>
          <p:cNvSpPr txBox="1"/>
          <p:nvPr/>
        </p:nvSpPr>
        <p:spPr>
          <a:xfrm>
            <a:off x="4855581" y="510658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3C5E28-0772-6589-0371-40106C6C7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5119"/>
              </p:ext>
            </p:extLst>
          </p:nvPr>
        </p:nvGraphicFramePr>
        <p:xfrm>
          <a:off x="5187723" y="5100068"/>
          <a:ext cx="2514600" cy="4648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617122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5864198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t"/>
                      <a:r>
                        <a:rPr lang="en-SG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491707"/>
                  </a:ext>
                </a:extLst>
              </a:tr>
            </a:tbl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F20FD552-C3D1-1BB7-1777-8B743513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768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2B3BE-45B7-12D0-F5A2-4D160FAB519E}"/>
              </a:ext>
            </a:extLst>
          </p:cNvPr>
          <p:cNvSpPr txBox="1"/>
          <p:nvPr/>
        </p:nvSpPr>
        <p:spPr>
          <a:xfrm>
            <a:off x="5040812" y="46201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DDA35C-AC85-D18C-DC9A-08B6E6F8EF5B}"/>
              </a:ext>
            </a:extLst>
          </p:cNvPr>
          <p:cNvCxnSpPr/>
          <p:nvPr/>
        </p:nvCxnSpPr>
        <p:spPr>
          <a:xfrm flipV="1">
            <a:off x="5606143" y="4332514"/>
            <a:ext cx="0" cy="9999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98B2EB-F94C-3867-989A-50E691429EC6}"/>
              </a:ext>
            </a:extLst>
          </p:cNvPr>
          <p:cNvCxnSpPr>
            <a:cxnSpLocks/>
          </p:cNvCxnSpPr>
          <p:nvPr/>
        </p:nvCxnSpPr>
        <p:spPr>
          <a:xfrm>
            <a:off x="6949440" y="4387060"/>
            <a:ext cx="0" cy="90419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ACB437-2519-C0D4-5050-243A3A70146A}"/>
              </a:ext>
            </a:extLst>
          </p:cNvPr>
          <p:cNvSpPr txBox="1"/>
          <p:nvPr/>
        </p:nvSpPr>
        <p:spPr>
          <a:xfrm>
            <a:off x="6984261" y="4620746"/>
            <a:ext cx="17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0xc00002c040</a:t>
            </a:r>
          </a:p>
        </p:txBody>
      </p:sp>
    </p:spTree>
    <p:extLst>
      <p:ext uri="{BB962C8B-B14F-4D97-AF65-F5344CB8AC3E}">
        <p14:creationId xmlns:p14="http://schemas.microsoft.com/office/powerpoint/2010/main" val="20927657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AFF7-577C-DB6E-5091-283F3B7D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Mod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B3BF-DB37-26AF-41A9-AEDE4822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 the end of the course, participants should be able to:</a:t>
            </a:r>
          </a:p>
          <a:p>
            <a:r>
              <a:rPr lang="en-US" dirty="0"/>
              <a:t>Define the ”IF” conditional control structure.</a:t>
            </a:r>
          </a:p>
          <a:p>
            <a:r>
              <a:rPr lang="en-US" dirty="0"/>
              <a:t>Examine the different “IF” conditional scenarios.</a:t>
            </a:r>
          </a:p>
          <a:p>
            <a:r>
              <a:rPr lang="en-US" dirty="0"/>
              <a:t>Apply the “IF” conditional control structure.</a:t>
            </a:r>
          </a:p>
          <a:p>
            <a:r>
              <a:rPr lang="en-US" dirty="0"/>
              <a:t>Define the “FOR” control structure.</a:t>
            </a:r>
          </a:p>
          <a:p>
            <a:r>
              <a:rPr lang="en-US" dirty="0"/>
              <a:t>Examine the different “FOR” conditional scenarios.</a:t>
            </a:r>
          </a:p>
          <a:p>
            <a:r>
              <a:rPr lang="en-US" dirty="0"/>
              <a:t>Apply the “FOR” conditional control structure.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200A61-3497-F4AC-1AD9-41F7FF49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88657-322A-5598-6E35-E72DF2EC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0BA-02AF-6DEB-7BB1-C9206B72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Versioning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85C5-B495-55C6-626B-44818A11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4" y="2195194"/>
            <a:ext cx="7454535" cy="4161149"/>
          </a:xfrm>
        </p:spPr>
        <p:txBody>
          <a:bodyPr>
            <a:normAutofit fontScale="92500"/>
          </a:bodyPr>
          <a:lstStyle/>
          <a:p>
            <a:r>
              <a:rPr lang="en-US" dirty="0"/>
              <a:t>Sequence based</a:t>
            </a:r>
          </a:p>
          <a:p>
            <a:pPr lvl="1"/>
            <a:r>
              <a:rPr lang="en-US" dirty="0"/>
              <a:t>Version number uniquely identifies current state.</a:t>
            </a:r>
          </a:p>
          <a:p>
            <a:pPr lvl="1"/>
            <a:r>
              <a:rPr lang="en-US" dirty="0"/>
              <a:t>Numbered in running order.</a:t>
            </a:r>
          </a:p>
          <a:p>
            <a:r>
              <a:rPr lang="en-US" dirty="0"/>
              <a:t>Change significance (Go versioning)</a:t>
            </a:r>
          </a:p>
          <a:p>
            <a:pPr lvl="1"/>
            <a:r>
              <a:rPr lang="en-US" dirty="0"/>
              <a:t>Version number identifies the severity of changes done.</a:t>
            </a:r>
          </a:p>
          <a:p>
            <a:pPr lvl="1"/>
            <a:r>
              <a:rPr lang="en-US" dirty="0"/>
              <a:t>Allows for compatibility versioning.</a:t>
            </a:r>
          </a:p>
          <a:p>
            <a:pPr lvl="2"/>
            <a:r>
              <a:rPr lang="en-US" dirty="0"/>
              <a:t>Version number 2.2.1 and 2.4.3 are backward compatible, 3.1.5 is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12821-5303-EBA0-B36C-6199972E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4140-CA09-6E2A-4FFF-9A842A4E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3EC45-1F49-48CD-F3E2-DC58763DAE05}"/>
              </a:ext>
            </a:extLst>
          </p:cNvPr>
          <p:cNvCxnSpPr/>
          <p:nvPr/>
        </p:nvCxnSpPr>
        <p:spPr>
          <a:xfrm>
            <a:off x="8540496" y="3014172"/>
            <a:ext cx="313029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369A0A-7C7E-BF2A-FE5B-65A47DB2B935}"/>
              </a:ext>
            </a:extLst>
          </p:cNvPr>
          <p:cNvSpPr txBox="1"/>
          <p:nvPr/>
        </p:nvSpPr>
        <p:spPr>
          <a:xfrm>
            <a:off x="8752114" y="2694214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01, 02, 03, 04, 05, 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E1F10-E037-2E7D-F1BC-2C5E149ED9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338477" y="4536728"/>
            <a:ext cx="864518" cy="9672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290BAC-DFDF-7695-F942-B3763DE18655}"/>
              </a:ext>
            </a:extLst>
          </p:cNvPr>
          <p:cNvSpPr txBox="1"/>
          <p:nvPr/>
        </p:nvSpPr>
        <p:spPr>
          <a:xfrm>
            <a:off x="9084196" y="4253986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X.Y.Z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1CBE7-B48A-A99A-4DB0-CA2F8A27AAEA}"/>
              </a:ext>
            </a:extLst>
          </p:cNvPr>
          <p:cNvSpPr txBox="1"/>
          <p:nvPr/>
        </p:nvSpPr>
        <p:spPr>
          <a:xfrm>
            <a:off x="9855978" y="5503959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Internal/ Patches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FA526-32E9-50AC-BCE5-52D83E48714B}"/>
              </a:ext>
            </a:extLst>
          </p:cNvPr>
          <p:cNvSpPr txBox="1"/>
          <p:nvPr/>
        </p:nvSpPr>
        <p:spPr>
          <a:xfrm>
            <a:off x="8991592" y="57443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B078F-4114-227B-4955-38A0BB629A31}"/>
              </a:ext>
            </a:extLst>
          </p:cNvPr>
          <p:cNvSpPr txBox="1"/>
          <p:nvPr/>
        </p:nvSpPr>
        <p:spPr>
          <a:xfrm>
            <a:off x="7917528" y="550395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Major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6E6E1-32BE-A88C-44B1-27721C668C41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418953" y="4623318"/>
            <a:ext cx="40058" cy="11209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EA00E9-1D4E-7DA3-7FB6-0AEA39D7978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703578" y="4536728"/>
            <a:ext cx="1185247" cy="9672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C549F7-83D0-4916-9A1E-3CD57EC7C93A}"/>
              </a:ext>
            </a:extLst>
          </p:cNvPr>
          <p:cNvSpPr txBox="1"/>
          <p:nvPr/>
        </p:nvSpPr>
        <p:spPr>
          <a:xfrm>
            <a:off x="8971853" y="3074042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Sequence</a:t>
            </a:r>
          </a:p>
        </p:txBody>
      </p:sp>
    </p:spTree>
    <p:extLst>
      <p:ext uri="{BB962C8B-B14F-4D97-AF65-F5344CB8AC3E}">
        <p14:creationId xmlns:p14="http://schemas.microsoft.com/office/powerpoint/2010/main" val="35506872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DFC4-DC68-BE4B-7D12-13F79819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C8C8-0F91-05D0-8F19-9F4E70EB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0186"/>
            <a:ext cx="10168128" cy="4152014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Alters flow of control in programs.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to C syntax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variables and choose a direction to go in the application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statements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statements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Switch statements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Conditional expressions are not enclosed by parenthesis ( ).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braces {  } to encapsulate the control structure block is a must.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7721-FE21-942D-D555-9788B56C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4ACF-9B0A-9879-0D80-4BDB246D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18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B787-8DD7-FCE2-FB1D-04752418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F1C8-D4D6-EF04-12D2-6DA9EAB7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409885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conditional statement of two code blocks that would execute the respective block of code when the expression for condition evaluates to be true.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Keyword used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“if”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“else if”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“else”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be preceded by simple statement which is executed before the conditional expression is evaluated.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</a:t>
            </a:r>
            <a:r>
              <a:rPr lang="en-SG" sz="21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ternary</a:t>
            </a:r>
            <a:r>
              <a:rPr lang="en-SG" sz="210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conditional operator in Go.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i.e</a:t>
            </a:r>
            <a:r>
              <a:rPr lang="en-SG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if </a:t>
            </a:r>
            <a:r>
              <a:rPr lang="en-SG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a?b</a:t>
            </a:r>
            <a:r>
              <a:rPr lang="en-SG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{ /* code block */ }</a:t>
            </a: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24E4A-2A97-175D-8319-9A9B7597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BBB2-96CD-C62A-C5DA-46DC57C7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0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ECE7-AB15-9A0B-CE3A-12FD790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A697-774A-5F57-6221-9FB6FF49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115111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statements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condition as true and execute code block.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nothing if evaluated condition is false.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C682F-3D40-B6EE-28F5-867B2DE8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3E7C6-9219-E96D-E22A-1ECFC09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781186-B5CD-E82F-6074-DDFBA609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2303"/>
              </p:ext>
            </p:extLst>
          </p:nvPr>
        </p:nvGraphicFramePr>
        <p:xfrm>
          <a:off x="6379535" y="2989580"/>
          <a:ext cx="4904161" cy="2899410"/>
        </p:xfrm>
        <a:graphic>
          <a:graphicData uri="http://schemas.openxmlformats.org/drawingml/2006/table">
            <a:tbl>
              <a:tblPr/>
              <a:tblGrid>
                <a:gridCol w="4904161">
                  <a:extLst>
                    <a:ext uri="{9D8B030D-6E8A-4147-A177-3AD203B41FA5}">
                      <a16:colId xmlns:a16="http://schemas.microsoft.com/office/drawing/2014/main" val="2610492703"/>
                    </a:ext>
                  </a:extLst>
                </a:gridCol>
              </a:tblGrid>
              <a:tr h="15824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 code block before if statement … */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condition {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/*… condition true code block … */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 code block after if statement … */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0353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2F5A01-172C-6831-86AD-77EE8EA8F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58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640DE6-01EC-D603-6434-2E7CF157CE98}"/>
              </a:ext>
            </a:extLst>
          </p:cNvPr>
          <p:cNvSpPr/>
          <p:nvPr/>
        </p:nvSpPr>
        <p:spPr>
          <a:xfrm>
            <a:off x="7859231" y="3587750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C5712B8-198A-E034-7264-D3CD2C7B3C6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7904725" y="3689341"/>
            <a:ext cx="737362" cy="534180"/>
          </a:xfrm>
          <a:prstGeom prst="curvedConnector3">
            <a:avLst>
              <a:gd name="adj1" fmla="val -3100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1C2342-0A0C-9BDF-65A9-DE7E48D2B642}"/>
              </a:ext>
            </a:extLst>
          </p:cNvPr>
          <p:cNvSpPr txBox="1"/>
          <p:nvPr/>
        </p:nvSpPr>
        <p:spPr>
          <a:xfrm>
            <a:off x="8558185" y="3584836"/>
            <a:ext cx="60785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98140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ECE7-AB15-9A0B-CE3A-12FD790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A697-774A-5F57-6221-9FB6FF49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115111" cy="3694176"/>
          </a:xfrm>
        </p:spPr>
        <p:txBody>
          <a:bodyPr/>
          <a:lstStyle/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… ELSE statements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condition as true and execute code block.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Executes alternate code block if condition is false.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Either one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code block would execute.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C682F-3D40-B6EE-28F5-867B2DE8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3E7C6-9219-E96D-E22A-1ECFC09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781186-B5CD-E82F-6074-DDFBA609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06635"/>
              </p:ext>
            </p:extLst>
          </p:nvPr>
        </p:nvGraphicFramePr>
        <p:xfrm>
          <a:off x="6445882" y="2237740"/>
          <a:ext cx="4904161" cy="4118610"/>
        </p:xfrm>
        <a:graphic>
          <a:graphicData uri="http://schemas.openxmlformats.org/drawingml/2006/table">
            <a:tbl>
              <a:tblPr/>
              <a:tblGrid>
                <a:gridCol w="4904161">
                  <a:extLst>
                    <a:ext uri="{9D8B030D-6E8A-4147-A177-3AD203B41FA5}">
                      <a16:colId xmlns:a16="http://schemas.microsoft.com/office/drawing/2014/main" val="2610492703"/>
                    </a:ext>
                  </a:extLst>
                </a:gridCol>
              </a:tblGrid>
              <a:tr h="15824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 code block before if statement … */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condition {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/*… condition true code block … */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 else {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/*… alternate code block … */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 code block after if statement … */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0353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2F5A01-172C-6831-86AD-77EE8EA8F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58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640DE6-01EC-D603-6434-2E7CF157CE98}"/>
              </a:ext>
            </a:extLst>
          </p:cNvPr>
          <p:cNvSpPr/>
          <p:nvPr/>
        </p:nvSpPr>
        <p:spPr>
          <a:xfrm>
            <a:off x="7928311" y="2849138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C5712B8-198A-E034-7264-D3CD2C7B3C6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7973805" y="2950729"/>
            <a:ext cx="737362" cy="534180"/>
          </a:xfrm>
          <a:prstGeom prst="curvedConnector3">
            <a:avLst>
              <a:gd name="adj1" fmla="val -3100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1C2342-0A0C-9BDF-65A9-DE7E48D2B642}"/>
              </a:ext>
            </a:extLst>
          </p:cNvPr>
          <p:cNvSpPr txBox="1"/>
          <p:nvPr/>
        </p:nvSpPr>
        <p:spPr>
          <a:xfrm>
            <a:off x="8637961" y="2923408"/>
            <a:ext cx="60785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069FD-5A9F-5DCE-9290-F348CEC9AC48}"/>
              </a:ext>
            </a:extLst>
          </p:cNvPr>
          <p:cNvSpPr/>
          <p:nvPr/>
        </p:nvSpPr>
        <p:spPr>
          <a:xfrm>
            <a:off x="7381134" y="4143530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D29C863-6BB5-45EB-5CEA-5C29E0B7B87D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426628" y="4245121"/>
            <a:ext cx="737362" cy="534180"/>
          </a:xfrm>
          <a:prstGeom prst="curvedConnector3">
            <a:avLst>
              <a:gd name="adj1" fmla="val -3100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5C4228-E357-2DFD-8006-52926246487E}"/>
              </a:ext>
            </a:extLst>
          </p:cNvPr>
          <p:cNvSpPr txBox="1"/>
          <p:nvPr/>
        </p:nvSpPr>
        <p:spPr>
          <a:xfrm>
            <a:off x="8090784" y="4217800"/>
            <a:ext cx="121219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7353668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ECE7-AB15-9A0B-CE3A-12FD790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A697-774A-5F57-6221-9FB6FF49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115111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… ELSE IF … ELSE statements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condition as true and execute code block and exists from the IF statements.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next condition if current condition is false.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 alternate code block if all previous conditions are false.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C682F-3D40-B6EE-28F5-867B2DE8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3E7C6-9219-E96D-E22A-1ECFC09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781186-B5CD-E82F-6074-DDFBA609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2666"/>
              </p:ext>
            </p:extLst>
          </p:nvPr>
        </p:nvGraphicFramePr>
        <p:xfrm>
          <a:off x="6858793" y="834390"/>
          <a:ext cx="4904161" cy="5337810"/>
        </p:xfrm>
        <a:graphic>
          <a:graphicData uri="http://schemas.openxmlformats.org/drawingml/2006/table">
            <a:tbl>
              <a:tblPr/>
              <a:tblGrid>
                <a:gridCol w="4904161">
                  <a:extLst>
                    <a:ext uri="{9D8B030D-6E8A-4147-A177-3AD203B41FA5}">
                      <a16:colId xmlns:a16="http://schemas.microsoft.com/office/drawing/2014/main" val="2610492703"/>
                    </a:ext>
                  </a:extLst>
                </a:gridCol>
              </a:tblGrid>
              <a:tr h="15824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 code block before if statement … */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condition {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/*… condition true code block … */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 else if condition2 {</a:t>
                      </a:r>
                    </a:p>
                    <a:p>
                      <a:pPr rtl="0"/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/*…  condition true code block … */</a:t>
                      </a:r>
                    </a:p>
                    <a:p>
                      <a:pPr rtl="0"/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 else {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/*… alternate code block … */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 code block after if statement … */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0353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2F5A01-172C-6831-86AD-77EE8EA8F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58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640DE6-01EC-D603-6434-2E7CF157CE98}"/>
              </a:ext>
            </a:extLst>
          </p:cNvPr>
          <p:cNvSpPr/>
          <p:nvPr/>
        </p:nvSpPr>
        <p:spPr>
          <a:xfrm>
            <a:off x="8380461" y="1502314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C5712B8-198A-E034-7264-D3CD2C7B3C6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8425955" y="1603905"/>
            <a:ext cx="737362" cy="534180"/>
          </a:xfrm>
          <a:prstGeom prst="curvedConnector3">
            <a:avLst>
              <a:gd name="adj1" fmla="val -3100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1C2342-0A0C-9BDF-65A9-DE7E48D2B642}"/>
              </a:ext>
            </a:extLst>
          </p:cNvPr>
          <p:cNvSpPr txBox="1"/>
          <p:nvPr/>
        </p:nvSpPr>
        <p:spPr>
          <a:xfrm>
            <a:off x="9090111" y="1576584"/>
            <a:ext cx="60785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069FD-5A9F-5DCE-9290-F348CEC9AC48}"/>
              </a:ext>
            </a:extLst>
          </p:cNvPr>
          <p:cNvSpPr/>
          <p:nvPr/>
        </p:nvSpPr>
        <p:spPr>
          <a:xfrm>
            <a:off x="7745980" y="3975212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D29C863-6BB5-45EB-5CEA-5C29E0B7B87D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791474" y="4076803"/>
            <a:ext cx="737362" cy="534180"/>
          </a:xfrm>
          <a:prstGeom prst="curvedConnector3">
            <a:avLst>
              <a:gd name="adj1" fmla="val -3100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5C4228-E357-2DFD-8006-52926246487E}"/>
              </a:ext>
            </a:extLst>
          </p:cNvPr>
          <p:cNvSpPr txBox="1"/>
          <p:nvPr/>
        </p:nvSpPr>
        <p:spPr>
          <a:xfrm>
            <a:off x="8455630" y="4049482"/>
            <a:ext cx="121219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31BF74-D1CA-B10C-1B3A-BAD66875E1F4}"/>
              </a:ext>
            </a:extLst>
          </p:cNvPr>
          <p:cNvSpPr/>
          <p:nvPr/>
        </p:nvSpPr>
        <p:spPr>
          <a:xfrm>
            <a:off x="9213345" y="2727543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CA347DB-96B9-A768-A29A-9CB2AAE9BE40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H="1">
            <a:off x="9288742" y="2799231"/>
            <a:ext cx="639420" cy="496044"/>
          </a:xfrm>
          <a:prstGeom prst="curvedConnector3">
            <a:avLst>
              <a:gd name="adj1" fmla="val -3575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9F4488-53F3-0437-7701-470FC9DCE3DB}"/>
              </a:ext>
            </a:extLst>
          </p:cNvPr>
          <p:cNvSpPr txBox="1"/>
          <p:nvPr/>
        </p:nvSpPr>
        <p:spPr>
          <a:xfrm>
            <a:off x="9897925" y="2769225"/>
            <a:ext cx="60785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658006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E06F-7A88-EC5E-6F0C-1E5286D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698C-93EB-EEC0-38E2-8E853485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4715077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statements with declaration prior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statement added prior to expression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statement executed first before expression is evaluated.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3CA34-154F-8957-E963-F2813F5E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85087-2270-F47D-FA98-C576850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C5B28-BA95-F9B5-7BE7-28857D32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1956"/>
              </p:ext>
            </p:extLst>
          </p:nvPr>
        </p:nvGraphicFramePr>
        <p:xfrm>
          <a:off x="6996058" y="906780"/>
          <a:ext cx="4715075" cy="5402580"/>
        </p:xfrm>
        <a:graphic>
          <a:graphicData uri="http://schemas.openxmlformats.org/drawingml/2006/table">
            <a:tbl>
              <a:tblPr/>
              <a:tblGrid>
                <a:gridCol w="4715075">
                  <a:extLst>
                    <a:ext uri="{9D8B030D-6E8A-4147-A177-3AD203B41FA5}">
                      <a16:colId xmlns:a16="http://schemas.microsoft.com/office/drawing/2014/main" val="2969191324"/>
                    </a:ext>
                  </a:extLst>
                </a:gridCol>
              </a:tblGrid>
              <a:tr h="2857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&lt;simple statement&gt;; condition {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/*… condition true code block … */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else if condition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/*… condition true code block … */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else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/*… alternate code block … */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7674"/>
                  </a:ext>
                </a:extLst>
              </a:tr>
              <a:tr h="13290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links, err :=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findLinks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 err != nil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/*… condition true code block …*/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7367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0E20334-937F-04B1-E4A2-A3C0A4D5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2122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63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2D80-ED4A-91DC-E5E0-C9D79C39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A3785-8EB8-B3C3-C79A-2949B1C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71613-C119-4CA5-F6E3-5E7093F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05441-F3A6-B0C4-725F-28C68B976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1786"/>
              </p:ext>
            </p:extLst>
          </p:nvPr>
        </p:nvGraphicFramePr>
        <p:xfrm>
          <a:off x="1115567" y="2197551"/>
          <a:ext cx="10168127" cy="3837489"/>
        </p:xfrm>
        <a:graphic>
          <a:graphicData uri="http://schemas.openxmlformats.org/drawingml/2006/table">
            <a:tbl>
              <a:tblPr/>
              <a:tblGrid>
                <a:gridCol w="2177230">
                  <a:extLst>
                    <a:ext uri="{9D8B030D-6E8A-4147-A177-3AD203B41FA5}">
                      <a16:colId xmlns:a16="http://schemas.microsoft.com/office/drawing/2014/main" val="342717639"/>
                    </a:ext>
                  </a:extLst>
                </a:gridCol>
                <a:gridCol w="2211973">
                  <a:extLst>
                    <a:ext uri="{9D8B030D-6E8A-4147-A177-3AD203B41FA5}">
                      <a16:colId xmlns:a16="http://schemas.microsoft.com/office/drawing/2014/main" val="3190214230"/>
                    </a:ext>
                  </a:extLst>
                </a:gridCol>
                <a:gridCol w="2744700">
                  <a:extLst>
                    <a:ext uri="{9D8B030D-6E8A-4147-A177-3AD203B41FA5}">
                      <a16:colId xmlns:a16="http://schemas.microsoft.com/office/drawing/2014/main" val="3543371481"/>
                    </a:ext>
                  </a:extLst>
                </a:gridCol>
                <a:gridCol w="3034224">
                  <a:extLst>
                    <a:ext uri="{9D8B030D-6E8A-4147-A177-3AD203B41FA5}">
                      <a16:colId xmlns:a16="http://schemas.microsoft.com/office/drawing/2014/main" val="2387543549"/>
                    </a:ext>
                  </a:extLst>
                </a:gridCol>
              </a:tblGrid>
              <a:tr h="38374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x &lt; min {</a:t>
                      </a:r>
                      <a:endParaRPr lang="en-SG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min = x</a:t>
                      </a:r>
                      <a:endParaRPr lang="en-SG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>
                        <a:effectLst/>
                      </a:endParaRPr>
                    </a:p>
                    <a:p>
                      <a:pPr fontAlgn="t"/>
                      <a:br>
                        <a:rPr lang="en-SG">
                          <a:effectLst/>
                        </a:rPr>
                      </a:br>
                      <a:endParaRPr lang="en-SG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x &lt;= y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min = x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 else{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min = y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  <a:p>
                      <a:pPr fontAlgn="t"/>
                      <a:br>
                        <a:rPr lang="en-SG" dirty="0">
                          <a:effectLst/>
                        </a:rPr>
                      </a:b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</a:t>
                      </a: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 := 0;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 &lt; y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return x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 else if x &gt; z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return z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 else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return y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</a:t>
                      </a:r>
                      <a:r>
                        <a:rPr lang="en-SG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x, y := 0, 2;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 &lt; y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return x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 else if x &gt; z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return z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 else {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return y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313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E8C878A-E2DA-0661-148A-091DD489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848" y="21983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95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2108-A490-E864-A083-F77E5021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A9D1-4EB5-89AB-5501-CCAC06B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9233"/>
            <a:ext cx="10168128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</a:t>
            </a:r>
            <a:r>
              <a:rPr lang="en-SG" sz="21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 loops unifies 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“for” and “while” loops and has no “do-while” loops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statements exist in 3 forms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condition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“for” clause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“range” clause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F5A46-06A0-B651-7E14-02CFB42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956E6-B35D-15C9-CA84-9DD8FF04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70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683-DABD-27F3-7E06-37A7CFAA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946C-7087-5480-1564-C46ABFD0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204" y="2079991"/>
            <a:ext cx="5349778" cy="4229369"/>
          </a:xfrm>
        </p:spPr>
        <p:txBody>
          <a:bodyPr>
            <a:normAutofit fontScale="925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clause consist of 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 value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 statement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 statement may be specified if needed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 statement may be specified if needed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not be short variable declaration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 statement is executed once before evaluating the condition if it is not empty.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 statement is executed if and only if the code block is executed.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B6C7-35A1-F271-4E01-CC19607C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17E95-88D9-C2F8-0E71-FF3E5C7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E8345C-4261-3C08-28D8-2D33CE8F9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09257"/>
              </p:ext>
            </p:extLst>
          </p:nvPr>
        </p:nvGraphicFramePr>
        <p:xfrm>
          <a:off x="6303982" y="3373390"/>
          <a:ext cx="5349778" cy="1619250"/>
        </p:xfrm>
        <a:graphic>
          <a:graphicData uri="http://schemas.openxmlformats.org/drawingml/2006/table">
            <a:tbl>
              <a:tblPr/>
              <a:tblGrid>
                <a:gridCol w="5349778">
                  <a:extLst>
                    <a:ext uri="{9D8B030D-6E8A-4147-A177-3AD203B41FA5}">
                      <a16:colId xmlns:a16="http://schemas.microsoft.com/office/drawing/2014/main" val="156414789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statement; condition; post statement{</a:t>
                      </a:r>
                      <a:endParaRPr lang="en-SG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/*… code block … */</a:t>
                      </a:r>
                      <a:endParaRPr lang="en-SG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1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539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AE1E358-0389-819F-3C71-22222358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040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7CB841-3231-8B2B-D91A-F482EE439464}"/>
              </a:ext>
            </a:extLst>
          </p:cNvPr>
          <p:cNvSpPr/>
          <p:nvPr/>
        </p:nvSpPr>
        <p:spPr>
          <a:xfrm>
            <a:off x="7311728" y="3162439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A04A8F4-A742-7D4B-2992-2CEC210FBEFE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rot="16200000" flipH="1">
            <a:off x="8203269" y="2417983"/>
            <a:ext cx="24032" cy="1512944"/>
          </a:xfrm>
          <a:prstGeom prst="curvedConnector3">
            <a:avLst>
              <a:gd name="adj1" fmla="val -102827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93D9E09-1D27-90A6-4800-53EB931F3ABB}"/>
              </a:ext>
            </a:extLst>
          </p:cNvPr>
          <p:cNvSpPr/>
          <p:nvPr/>
        </p:nvSpPr>
        <p:spPr>
          <a:xfrm>
            <a:off x="8928677" y="3143925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29F97-DC4F-EB7F-BEB8-F01D6F6F1EDE}"/>
              </a:ext>
            </a:extLst>
          </p:cNvPr>
          <p:cNvSpPr/>
          <p:nvPr/>
        </p:nvSpPr>
        <p:spPr>
          <a:xfrm>
            <a:off x="9341372" y="3865097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5C165-4EDD-B907-570B-BAE95AB6FBD0}"/>
              </a:ext>
            </a:extLst>
          </p:cNvPr>
          <p:cNvSpPr/>
          <p:nvPr/>
        </p:nvSpPr>
        <p:spPr>
          <a:xfrm>
            <a:off x="10838478" y="3162438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CEFCFAA-4FCD-1665-BC25-403A750AA638}"/>
              </a:ext>
            </a:extLst>
          </p:cNvPr>
          <p:cNvCxnSpPr>
            <a:cxnSpLocks/>
            <a:stCxn id="13" idx="4"/>
            <a:endCxn id="14" idx="2"/>
          </p:cNvCxnSpPr>
          <p:nvPr/>
        </p:nvCxnSpPr>
        <p:spPr>
          <a:xfrm rot="16200000" flipH="1">
            <a:off x="8920612" y="3589600"/>
            <a:ext cx="575910" cy="265610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EDCD933-EC17-DF02-196F-218E12C29B67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rot="5400000" flipH="1" flipV="1">
            <a:off x="9854951" y="2838491"/>
            <a:ext cx="660113" cy="1393101"/>
          </a:xfrm>
          <a:prstGeom prst="curvedConnector3">
            <a:avLst>
              <a:gd name="adj1" fmla="val 141076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523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8997-09D9-34B8-3D43-C18994B0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8B8-0CF3-EF8A-439C-6A5E35F3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1654"/>
            <a:ext cx="5099123" cy="3694176"/>
          </a:xfrm>
        </p:spPr>
        <p:txBody>
          <a:bodyPr/>
          <a:lstStyle/>
          <a:p>
            <a:r>
              <a:rPr lang="en-US" dirty="0"/>
              <a:t>Syntax for look in C applies</a:t>
            </a:r>
          </a:p>
          <a:p>
            <a:r>
              <a:rPr lang="en-US" dirty="0"/>
              <a:t>Multiple variables can be initialized with values in the </a:t>
            </a:r>
            <a:r>
              <a:rPr lang="en-US" dirty="0" err="1"/>
              <a:t>init</a:t>
            </a:r>
            <a:r>
              <a:rPr lang="en-US" dirty="0"/>
              <a:t>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DFBC-AB4A-3F06-50B3-2DCB9A1A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84432-F0DE-5E52-1620-F735B51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BFC147-E42A-EFB6-A755-88411566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74861"/>
              </p:ext>
            </p:extLst>
          </p:nvPr>
        </p:nvGraphicFramePr>
        <p:xfrm>
          <a:off x="6303983" y="2155032"/>
          <a:ext cx="5099123" cy="1924050"/>
        </p:xfrm>
        <a:graphic>
          <a:graphicData uri="http://schemas.openxmlformats.org/drawingml/2006/table">
            <a:tbl>
              <a:tblPr/>
              <a:tblGrid>
                <a:gridCol w="5099123">
                  <a:extLst>
                    <a:ext uri="{9D8B030D-6E8A-4147-A177-3AD203B41FA5}">
                      <a16:colId xmlns:a16="http://schemas.microsoft.com/office/drawing/2014/main" val="235691812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 := 1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1;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5;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result *=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(result) 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41086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4C322EC-7A78-2315-CAE5-E8CB3834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268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195DA6-3FC2-5161-C611-C5115E3E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35334"/>
              </p:ext>
            </p:extLst>
          </p:nvPr>
        </p:nvGraphicFramePr>
        <p:xfrm>
          <a:off x="6303983" y="4263867"/>
          <a:ext cx="5099123" cy="2092483"/>
        </p:xfrm>
        <a:graphic>
          <a:graphicData uri="http://schemas.openxmlformats.org/drawingml/2006/table">
            <a:tbl>
              <a:tblPr/>
              <a:tblGrid>
                <a:gridCol w="5099123">
                  <a:extLst>
                    <a:ext uri="{9D8B030D-6E8A-4147-A177-3AD203B41FA5}">
                      <a16:colId xmlns:a16="http://schemas.microsoft.com/office/drawing/2014/main" val="2592671137"/>
                    </a:ext>
                  </a:extLst>
                </a:gridCol>
              </a:tblGrid>
              <a:tr h="20924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j := 0, N;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j;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  j = </a:t>
                      </a:r>
                      <a:r>
                        <a:rPr lang="en-SG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+ 1,  j - 1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 …code block…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4144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85E3D063-4786-F663-9D4F-6A236F55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268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D24C-B4CD-E074-4BA6-93BC177A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9425-77EF-94E9-BB32-921499DD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10168128" cy="36941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/>
              <a:t>GitHub</a:t>
            </a:r>
          </a:p>
          <a:p>
            <a:r>
              <a:rPr lang="en-US" dirty="0"/>
              <a:t>American Company, started in San Francisco.</a:t>
            </a:r>
          </a:p>
          <a:p>
            <a:r>
              <a:rPr lang="en-US" dirty="0"/>
              <a:t>Provides hosting for software development version control using Git</a:t>
            </a:r>
          </a:p>
          <a:p>
            <a:r>
              <a:rPr lang="en-US" dirty="0"/>
              <a:t>Subsidiary of Microsoft since 2018 after being acquired for USD 7.5 billion</a:t>
            </a:r>
          </a:p>
          <a:p>
            <a:r>
              <a:rPr lang="en-US" dirty="0"/>
              <a:t>Responsible for </a:t>
            </a:r>
          </a:p>
          <a:p>
            <a:pPr lvl="1"/>
            <a:r>
              <a:rPr lang="en-US" dirty="0"/>
              <a:t>Atom, free and open-source text and source code editor.</a:t>
            </a:r>
          </a:p>
          <a:p>
            <a:pPr lvl="1"/>
            <a:r>
              <a:rPr lang="en-US" dirty="0"/>
              <a:t>Electron, an open-source framework.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3010F3-BBBE-6111-D05E-9681F446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A834C8-4927-61E0-9A96-954F5803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45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2A2-076C-3111-1E68-41795492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32E8-03EB-43F3-576A-BF079BD4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54" y="2048084"/>
            <a:ext cx="7584142" cy="3988398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conditional form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Simplest form of FOR statements.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block executes repeatedly as long as Boolean conditional expression is evaluated to be true.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 value is always evaluated to true if no condition is provided.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block is repeatedly executed.</a:t>
            </a:r>
          </a:p>
          <a:p>
            <a:pPr marL="1143000" lvl="2" indent="-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statement becomes a while “true” loop.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7F57F-31AB-D520-7C54-A45C037F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D71A2-D2AF-829F-2003-8A7FCF74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C702F-D5A0-D705-9957-8511AB0F4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16463"/>
              </p:ext>
            </p:extLst>
          </p:nvPr>
        </p:nvGraphicFramePr>
        <p:xfrm>
          <a:off x="9127558" y="2390581"/>
          <a:ext cx="2367256" cy="1466850"/>
        </p:xfrm>
        <a:graphic>
          <a:graphicData uri="http://schemas.openxmlformats.org/drawingml/2006/table">
            <a:tbl>
              <a:tblPr/>
              <a:tblGrid>
                <a:gridCol w="2367256">
                  <a:extLst>
                    <a:ext uri="{9D8B030D-6E8A-4147-A177-3AD203B41FA5}">
                      <a16:colId xmlns:a16="http://schemas.microsoft.com/office/drawing/2014/main" val="4120609145"/>
                    </a:ext>
                  </a:extLst>
                </a:gridCol>
              </a:tblGrid>
              <a:tr h="859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condition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/* …code block … */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9062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5150CDA-2827-F7F3-7D3A-CD8425C6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3268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5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97C1-CE50-1C03-C810-D1F8DE59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3C7D-E3EC-64D0-9C14-8D0C1D95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806227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SG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post statements, like “while” loop.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SG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condition and post, like “while” true.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3586D-275E-739A-0D70-4ADA4DD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24A4A-797E-82B2-E34C-9B98DD93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7B339-4F5B-A184-C4D5-8D608622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88938"/>
              </p:ext>
            </p:extLst>
          </p:nvPr>
        </p:nvGraphicFramePr>
        <p:xfrm>
          <a:off x="6571363" y="1822875"/>
          <a:ext cx="2144012" cy="1802130"/>
        </p:xfrm>
        <a:graphic>
          <a:graphicData uri="http://schemas.openxmlformats.org/drawingml/2006/table">
            <a:tbl>
              <a:tblPr/>
              <a:tblGrid>
                <a:gridCol w="2144012">
                  <a:extLst>
                    <a:ext uri="{9D8B030D-6E8A-4147-A177-3AD203B41FA5}">
                      <a16:colId xmlns:a16="http://schemas.microsoft.com/office/drawing/2014/main" val="291447677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 := 1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1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5 {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result *=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(result)</a:t>
                      </a:r>
                      <a:endParaRPr lang="en-SG" sz="16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4311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BF165CBE-5949-B2EC-D9CF-6638D5AE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206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E07D95-954F-01A8-1D1D-7E3C2FEF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17390"/>
              </p:ext>
            </p:extLst>
          </p:nvPr>
        </p:nvGraphicFramePr>
        <p:xfrm>
          <a:off x="6571363" y="3783755"/>
          <a:ext cx="2144012" cy="2533650"/>
        </p:xfrm>
        <a:graphic>
          <a:graphicData uri="http://schemas.openxmlformats.org/drawingml/2006/table">
            <a:tbl>
              <a:tblPr/>
              <a:tblGrid>
                <a:gridCol w="2144012">
                  <a:extLst>
                    <a:ext uri="{9D8B030D-6E8A-4147-A177-3AD203B41FA5}">
                      <a16:colId xmlns:a16="http://schemas.microsoft.com/office/drawing/2014/main" val="370322066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 := 1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1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{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if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&gt;= 5 {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break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}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result *=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(result)</a:t>
                      </a:r>
                      <a:endParaRPr lang="en-SG" sz="20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23589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9F12AEBF-D3DC-74AF-2328-631B74B3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887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3076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E71A-D356-D380-1A9B-12132E3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1E0B-5271-144D-99D2-8F905697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4283001"/>
          </a:xfrm>
        </p:spPr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“FOR range” syntax </a:t>
            </a: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iterates all entries of </a:t>
            </a:r>
          </a:p>
          <a:p>
            <a:pPr marL="1200150" lvl="2" indent="-285750" fontAlgn="base">
              <a:spcBef>
                <a:spcPts val="0"/>
              </a:spcBef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</a:t>
            </a:r>
          </a:p>
          <a:p>
            <a:pPr marL="1200150" lvl="2" indent="-285750" fontAlgn="base">
              <a:spcBef>
                <a:spcPts val="0"/>
              </a:spcBef>
            </a:pP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lice</a:t>
            </a:r>
          </a:p>
          <a:p>
            <a:pPr marL="1200150" lvl="2" indent="-285750" fontAlgn="base">
              <a:spcBef>
                <a:spcPts val="0"/>
              </a:spcBef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</a:t>
            </a:r>
          </a:p>
          <a:p>
            <a:pPr marL="1200150" lvl="2" indent="-285750" fontAlgn="base">
              <a:spcBef>
                <a:spcPts val="0"/>
              </a:spcBef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</a:t>
            </a:r>
          </a:p>
          <a:p>
            <a:pPr marL="1200150" lvl="2" indent="-285750" fontAlgn="base">
              <a:spcBef>
                <a:spcPts val="0"/>
              </a:spcBef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Values received on a channel.</a:t>
            </a:r>
            <a:endParaRPr lang="en-SG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assigns iteration values to corresponding iteration variables if present in code block and then executes the code block.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given in syntax of</a:t>
            </a: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SG" sz="2000" b="1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expressionList</a:t>
            </a:r>
            <a:r>
              <a:rPr lang="en-SG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= range expression </a:t>
            </a: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/*…code block … */ }</a:t>
            </a: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SG" sz="2000" b="1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identiferList</a:t>
            </a:r>
            <a:r>
              <a:rPr lang="en-SG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:= range expression  </a:t>
            </a: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/* code block … */ }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or two possible </a:t>
            </a:r>
            <a:r>
              <a:rPr lang="en-SG" sz="21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returned values 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depending on the type of the expression. </a:t>
            </a:r>
            <a:endParaRPr lang="en-S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4D5DC-7549-1B63-8EDF-9C0AA3E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69D6-2633-DF16-1877-6940BB06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38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78C-908C-04CD-304E-57CBE44C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1DD9-6810-6DF4-3BB0-6407BE01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6467"/>
            <a:ext cx="10168128" cy="3694176"/>
          </a:xfrm>
        </p:spPr>
        <p:txBody>
          <a:bodyPr/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range clause returned values versus type of expression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4DED9-8226-9BBA-D8EE-09981AA1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4BE4D-4490-3DFB-B838-EC69477D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BA7DC-13A2-8BD5-B79D-FBEBDC40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30846"/>
              </p:ext>
            </p:extLst>
          </p:nvPr>
        </p:nvGraphicFramePr>
        <p:xfrm>
          <a:off x="2488323" y="2579876"/>
          <a:ext cx="7215354" cy="2839925"/>
        </p:xfrm>
        <a:graphic>
          <a:graphicData uri="http://schemas.openxmlformats.org/drawingml/2006/table">
            <a:tbl>
              <a:tblPr/>
              <a:tblGrid>
                <a:gridCol w="2405118">
                  <a:extLst>
                    <a:ext uri="{9D8B030D-6E8A-4147-A177-3AD203B41FA5}">
                      <a16:colId xmlns:a16="http://schemas.microsoft.com/office/drawing/2014/main" val="1231761168"/>
                    </a:ext>
                  </a:extLst>
                </a:gridCol>
                <a:gridCol w="2405118">
                  <a:extLst>
                    <a:ext uri="{9D8B030D-6E8A-4147-A177-3AD203B41FA5}">
                      <a16:colId xmlns:a16="http://schemas.microsoft.com/office/drawing/2014/main" val="2537368950"/>
                    </a:ext>
                  </a:extLst>
                </a:gridCol>
                <a:gridCol w="2405118">
                  <a:extLst>
                    <a:ext uri="{9D8B030D-6E8A-4147-A177-3AD203B41FA5}">
                      <a16:colId xmlns:a16="http://schemas.microsoft.com/office/drawing/2014/main" val="228364311"/>
                    </a:ext>
                  </a:extLst>
                </a:gridCol>
              </a:tblGrid>
              <a:tr h="5679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Expression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1st 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2nd Value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29232"/>
                  </a:ext>
                </a:extLst>
              </a:tr>
              <a:tr h="5679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 or slice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at index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61770"/>
                  </a:ext>
                </a:extLst>
              </a:tr>
              <a:tr h="5679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value^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80223"/>
                  </a:ext>
                </a:extLst>
              </a:tr>
              <a:tr h="5679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at key</a:t>
                      </a:r>
                      <a:endParaRPr lang="en-SG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59406"/>
                  </a:ext>
                </a:extLst>
              </a:tr>
              <a:tr h="5679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applicable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0027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B75ED78-2D0E-4D41-B71A-C45BEAB5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3011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09ACA-6A5B-16AB-A396-3F913B42D9D7}"/>
              </a:ext>
            </a:extLst>
          </p:cNvPr>
          <p:cNvSpPr txBox="1"/>
          <p:nvPr/>
        </p:nvSpPr>
        <p:spPr>
          <a:xfrm>
            <a:off x="938784" y="5808052"/>
            <a:ext cx="10521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SG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^ for string, “range” iterates over the Unicode code points in the string starting at byte index 0. Unicode code uses 1 to 4 bytes to show languages. If an invalid sequence is found, a value of 0xFFFD ( “?” symbol ) will be displayed instead. </a:t>
            </a:r>
            <a:endParaRPr lang="en-SG" sz="1200" b="0" dirty="0">
              <a:effectLst/>
            </a:endParaRP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63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43B1-D263-EEFC-7ABD-63BDD72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6EA6-CA55-BDA0-AB88-7164BD1F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755" y="2016914"/>
            <a:ext cx="3137455" cy="3694176"/>
          </a:xfrm>
        </p:spPr>
        <p:txBody>
          <a:bodyPr/>
          <a:lstStyle/>
          <a:p>
            <a:r>
              <a:rPr lang="en-US" dirty="0"/>
              <a:t>String example</a:t>
            </a:r>
          </a:p>
          <a:p>
            <a:endParaRPr lang="en-US" dirty="0"/>
          </a:p>
          <a:p>
            <a:r>
              <a:rPr lang="en-US" dirty="0"/>
              <a:t>Map example</a:t>
            </a:r>
          </a:p>
          <a:p>
            <a:endParaRPr lang="en-US" dirty="0"/>
          </a:p>
          <a:p>
            <a:r>
              <a:rPr lang="en-US" dirty="0"/>
              <a:t>Slice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7C2D7-554F-356E-1D70-95952645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8946A-E003-77C8-B099-276186F6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F29AB-9DA6-118C-A728-16DF33DA32CE}"/>
              </a:ext>
            </a:extLst>
          </p:cNvPr>
          <p:cNvSpPr txBox="1"/>
          <p:nvPr/>
        </p:nvSpPr>
        <p:spPr>
          <a:xfrm>
            <a:off x="5185350" y="2016914"/>
            <a:ext cx="5407619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 := []string{“Anna", “John"}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_, s := range names {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SG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C3573-B5F3-50D3-1071-BE866377BFEA}"/>
              </a:ext>
            </a:extLst>
          </p:cNvPr>
          <p:cNvSpPr txBox="1"/>
          <p:nvPr/>
        </p:nvSpPr>
        <p:spPr>
          <a:xfrm>
            <a:off x="5185350" y="3311982"/>
            <a:ext cx="540762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kvs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:= map[string]string{"a": "apple", "b": "banana"}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k, v := range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kvs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{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("%s -&gt; %s\n", k, v)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SG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BBE16-5B92-AE59-04AB-AA263E0E8FF7}"/>
              </a:ext>
            </a:extLst>
          </p:cNvPr>
          <p:cNvSpPr txBox="1"/>
          <p:nvPr/>
        </p:nvSpPr>
        <p:spPr>
          <a:xfrm>
            <a:off x="5207626" y="4607050"/>
            <a:ext cx="5407619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nums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:= []int{2, 3, 4}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:= 0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_,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:= range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nums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{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sum +=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("sum:", sum)</a:t>
            </a:r>
            <a:endParaRPr lang="en-SG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7297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9EA3-2FA9-633A-BF74-3D0497C9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2E9E-024F-FC2E-1FAE-73EAB013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67" y="2030818"/>
            <a:ext cx="10558130" cy="191386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Nested loop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FOR loop in another FOR loop.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inner loop is evaluated first on each iteration of the outer loop.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the final iteration of the inner loop is completed the outer loop is then evaluated.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9B66F-FC62-C5BE-6D46-55A441B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3771-BA4B-249F-1D33-71E455F7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7A41A3-BF29-086A-B131-699F19AD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42488"/>
              </p:ext>
            </p:extLst>
          </p:nvPr>
        </p:nvGraphicFramePr>
        <p:xfrm>
          <a:off x="3743325" y="3792220"/>
          <a:ext cx="4705350" cy="256413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898918861"/>
                    </a:ext>
                  </a:extLst>
                </a:gridCol>
              </a:tblGrid>
              <a:tr h="1323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statement; condition; post statement{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statement; condition; post statement{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</a:t>
                      </a: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/*…code block … */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0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8411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420C5DC-7648-6B29-B249-F7287CB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3338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2C6A1A-1BF1-A38E-D25A-6DE7C8401E62}"/>
              </a:ext>
            </a:extLst>
          </p:cNvPr>
          <p:cNvSpPr/>
          <p:nvPr/>
        </p:nvSpPr>
        <p:spPr>
          <a:xfrm>
            <a:off x="8301590" y="3799416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11D327B-EE63-79DF-E900-7964BFE3F739}"/>
              </a:ext>
            </a:extLst>
          </p:cNvPr>
          <p:cNvCxnSpPr>
            <a:cxnSpLocks/>
            <a:stCxn id="8" idx="4"/>
            <a:endCxn id="10" idx="7"/>
          </p:cNvCxnSpPr>
          <p:nvPr/>
        </p:nvCxnSpPr>
        <p:spPr>
          <a:xfrm rot="5400000">
            <a:off x="6784404" y="2998388"/>
            <a:ext cx="572719" cy="275582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08269D4-BA78-1397-9570-F76A7B12D6F1}"/>
              </a:ext>
            </a:extLst>
          </p:cNvPr>
          <p:cNvSpPr/>
          <p:nvPr/>
        </p:nvSpPr>
        <p:spPr>
          <a:xfrm>
            <a:off x="5441761" y="4620114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E373E4-9111-ED13-2410-4D0E78A7B7B0}"/>
              </a:ext>
            </a:extLst>
          </p:cNvPr>
          <p:cNvSpPr/>
          <p:nvPr/>
        </p:nvSpPr>
        <p:spPr>
          <a:xfrm>
            <a:off x="7406809" y="5197707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7725598-A2CA-029C-52C0-FCA311F6AEA3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rot="16200000" flipH="1">
            <a:off x="6281662" y="4217822"/>
            <a:ext cx="432331" cy="1817963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05E442DD-3934-AA5A-A328-29DC325FE870}"/>
              </a:ext>
            </a:extLst>
          </p:cNvPr>
          <p:cNvCxnSpPr>
            <a:cxnSpLocks/>
            <a:stCxn id="11" idx="0"/>
            <a:endCxn id="10" idx="6"/>
          </p:cNvCxnSpPr>
          <p:nvPr/>
        </p:nvCxnSpPr>
        <p:spPr>
          <a:xfrm rot="16200000" flipV="1">
            <a:off x="6428747" y="4072560"/>
            <a:ext cx="432330" cy="1817964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01D0B76-176C-9124-3A98-2218A4ABB851}"/>
              </a:ext>
            </a:extLst>
          </p:cNvPr>
          <p:cNvCxnSpPr>
            <a:cxnSpLocks/>
            <a:stCxn id="11" idx="6"/>
            <a:endCxn id="8" idx="6"/>
          </p:cNvCxnSpPr>
          <p:nvPr/>
        </p:nvCxnSpPr>
        <p:spPr>
          <a:xfrm flipV="1">
            <a:off x="7700978" y="3944679"/>
            <a:ext cx="894781" cy="1398291"/>
          </a:xfrm>
          <a:prstGeom prst="curvedConnector3">
            <a:avLst>
              <a:gd name="adj1" fmla="val 125548"/>
            </a:avLst>
          </a:prstGeom>
          <a:ln w="25400"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32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65BF-08B8-DC2D-2DAB-8CD6431E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AFAA-FF74-A348-2B90-B449657A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4098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Break</a:t>
            </a:r>
          </a:p>
          <a:p>
            <a:pPr marL="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Terminate execution of the current loop.</a:t>
            </a:r>
          </a:p>
          <a:p>
            <a:pPr marL="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Paired with conditional IF statement.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3601-454D-3F93-B61E-F225CD5F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E9C63-FED1-76AA-A3F6-E2477039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8AC2D2-35AB-5E61-70D0-3CB0768A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92498"/>
              </p:ext>
            </p:extLst>
          </p:nvPr>
        </p:nvGraphicFramePr>
        <p:xfrm>
          <a:off x="2948763" y="3729002"/>
          <a:ext cx="6294474" cy="2228850"/>
        </p:xfrm>
        <a:graphic>
          <a:graphicData uri="http://schemas.openxmlformats.org/drawingml/2006/table">
            <a:tbl>
              <a:tblPr/>
              <a:tblGrid>
                <a:gridCol w="6294474">
                  <a:extLst>
                    <a:ext uri="{9D8B030D-6E8A-4147-A177-3AD203B41FA5}">
                      <a16:colId xmlns:a16="http://schemas.microsoft.com/office/drawing/2014/main" val="40555016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0;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10;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if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== 5{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(“Breaking out of the loop!”)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break // break out here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}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(“The value of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is” ,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5347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6C73C8B-1B0D-9732-E886-4332E60F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825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28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65BF-08B8-DC2D-2DAB-8CD6431E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AFAA-FF74-A348-2B90-B449657A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4098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Continue</a:t>
            </a:r>
          </a:p>
          <a:p>
            <a:pPr marL="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Skip the remaining statements in the loop and restart a fresh new iteration.</a:t>
            </a:r>
          </a:p>
          <a:p>
            <a:pPr marL="22860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Paired with conditional IF statement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3601-454D-3F93-B61E-F225CD5F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E9C63-FED1-76AA-A3F6-E2477039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73C8B-1B0D-9732-E886-4332E60F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825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8E241-08A6-709A-5A22-1050876B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00167"/>
              </p:ext>
            </p:extLst>
          </p:nvPr>
        </p:nvGraphicFramePr>
        <p:xfrm>
          <a:off x="4038600" y="3475831"/>
          <a:ext cx="4114801" cy="2228850"/>
        </p:xfrm>
        <a:graphic>
          <a:graphicData uri="http://schemas.openxmlformats.org/drawingml/2006/table">
            <a:tbl>
              <a:tblPr/>
              <a:tblGrid>
                <a:gridCol w="4114801">
                  <a:extLst>
                    <a:ext uri="{9D8B030D-6E8A-4147-A177-3AD203B41FA5}">
                      <a16:colId xmlns:a16="http://schemas.microsoft.com/office/drawing/2014/main" val="19500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1;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10;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if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2 == 0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// skip even numbers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continue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}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26865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B718891-0671-AD47-91D7-50033AA5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72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7EFB-25D9-7A13-746A-50FB0321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58A7-081F-ECF7-DD5F-A6E97857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9553"/>
            <a:ext cx="10168128" cy="434679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Runs the first case equal to the condition expression.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evaluation from top to bottom.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Fallthrough</a:t>
            </a: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not default, break is not needed. 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the “switch, case, default” style.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no case matches, statements in default execute.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Cases need not be in constants or integers.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Cases can be for expression switches or type switches.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cases are separated by ,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9C26-66C6-CE1C-14C7-C592EB8B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E0CB0-7B25-E45F-B8D3-E957A6F9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676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73081-4499-8995-4FE6-5FE06EAE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Switch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8D6-2C91-7723-E134-0346AD5C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700" b="0" i="0" u="none" strike="noStrike" dirty="0">
                <a:effectLst/>
                <a:latin typeface="Arial" panose="020B0604020202020204" pitchFamily="34" charset="0"/>
              </a:rPr>
              <a:t>Expression Switch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700" b="0" i="0" u="none" strike="noStrike" dirty="0">
                <a:effectLst/>
                <a:latin typeface="Arial" panose="020B0604020202020204" pitchFamily="34" charset="0"/>
              </a:rPr>
              <a:t>Evaluated left to right, top to bottom.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700" b="0" i="0" u="none" strike="noStrike" dirty="0">
                <a:effectLst/>
                <a:latin typeface="Arial" panose="020B0604020202020204" pitchFamily="34" charset="0"/>
              </a:rPr>
              <a:t>Possible to precede the switch expression with a simple statement.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700" b="0" i="0" u="none" strike="noStrike" dirty="0">
                <a:effectLst/>
                <a:latin typeface="Arial" panose="020B0604020202020204" pitchFamily="34" charset="0"/>
              </a:rPr>
              <a:t>Simple statement executed first before the expression is evaluated.</a:t>
            </a:r>
          </a:p>
          <a:p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E9D09-12DD-7399-862F-0461E427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7239" y="6380599"/>
            <a:ext cx="302583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0573A-9B9A-C924-8A11-2153D2E2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149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E5A0DB-0410-455F-2E3F-C3AC6FFA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2855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B23FC0-4889-CA6E-3B44-7AC982B0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7370"/>
              </p:ext>
            </p:extLst>
          </p:nvPr>
        </p:nvGraphicFramePr>
        <p:xfrm>
          <a:off x="5930156" y="2079262"/>
          <a:ext cx="5351744" cy="3474580"/>
        </p:xfrm>
        <a:graphic>
          <a:graphicData uri="http://schemas.openxmlformats.org/drawingml/2006/table">
            <a:tbl>
              <a:tblPr/>
              <a:tblGrid>
                <a:gridCol w="5351744">
                  <a:extLst>
                    <a:ext uri="{9D8B030D-6E8A-4147-A177-3AD203B41FA5}">
                      <a16:colId xmlns:a16="http://schemas.microsoft.com/office/drawing/2014/main" val="2657752190"/>
                    </a:ext>
                  </a:extLst>
                </a:gridCol>
              </a:tblGrid>
              <a:tr h="34745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switch simple statement; expression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1: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/*… code block 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2: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/*… code block 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default: 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/*… code block 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176182" marR="176182" marT="88091" marB="880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5196"/>
                  </a:ext>
                </a:extLst>
              </a:tr>
            </a:tbl>
          </a:graphicData>
        </a:graphic>
      </p:graphicFrame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D96036-9730-AFAC-3FB0-1A25B790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82202"/>
            <a:ext cx="1905000" cy="4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8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D24C-B4CD-E074-4BA6-93BC177A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9425-77EF-94E9-BB32-921499DD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>Git</a:t>
            </a:r>
          </a:p>
          <a:p>
            <a:r>
              <a:rPr lang="en-US" dirty="0"/>
              <a:t>Created in 2005</a:t>
            </a:r>
          </a:p>
          <a:p>
            <a:r>
              <a:rPr lang="en-US" dirty="0"/>
              <a:t>Free and Open-source distributed under GNU General Public License Version 2.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Compatible with all operating systems</a:t>
            </a:r>
          </a:p>
          <a:p>
            <a:r>
              <a:rPr lang="en-US" dirty="0"/>
              <a:t>Tracks changes in source codes.</a:t>
            </a:r>
          </a:p>
          <a:p>
            <a:r>
              <a:rPr lang="en-US" dirty="0"/>
              <a:t>Allows for non-linear software development.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88DE2B-BC26-3B20-7412-C688054A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2DA86A-8966-A34C-4A49-61B30BF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707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FE8-283E-9946-5F5F-DF3A112A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8753-D701-5866-7E72-938335E8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4623887" cy="356025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sz="2000" dirty="0"/>
              <a:t>Preceding statement before switch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5918E-C96A-2C0B-E017-50643A6F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00EEA-2477-D60E-1500-4A3ADFD3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C02BC8-1528-A77B-4298-587B3172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2855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FF1443-8D99-9B2F-5DBF-1E8860921D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56737" y="1268305"/>
          <a:ext cx="5288471" cy="2811408"/>
        </p:xfrm>
        <a:graphic>
          <a:graphicData uri="http://schemas.openxmlformats.org/drawingml/2006/table">
            <a:tbl>
              <a:tblPr/>
              <a:tblGrid>
                <a:gridCol w="5288471">
                  <a:extLst>
                    <a:ext uri="{9D8B030D-6E8A-4147-A177-3AD203B41FA5}">
                      <a16:colId xmlns:a16="http://schemas.microsoft.com/office/drawing/2014/main" val="1921572985"/>
                    </a:ext>
                  </a:extLst>
                </a:gridCol>
              </a:tblGrid>
              <a:tr h="28114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switch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:= "b";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{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"a":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("a")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"b", "c":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("b or c")    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default: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("No matching character")    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000" dirty="0">
                        <a:effectLst/>
                      </a:endParaRPr>
                    </a:p>
                  </a:txBody>
                  <a:tcPr marL="139836" marR="139836" marT="69918" marB="6991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13119"/>
                  </a:ext>
                </a:extLst>
              </a:tr>
            </a:tbl>
          </a:graphicData>
        </a:graphic>
      </p:graphicFrame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6C0148-59BF-A370-3ABB-59DCFC48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82202"/>
            <a:ext cx="1905000" cy="4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38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5D3D-0622-5092-FF54-DEA1277B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DF3E-8581-7971-86BD-99D3A4C9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700" b="0" i="0" u="none" strike="noStrike" dirty="0">
                <a:effectLst/>
                <a:latin typeface="Arial" panose="020B0604020202020204" pitchFamily="34" charset="0"/>
              </a:rPr>
              <a:t>Expression cases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700" b="0" i="0" u="none" strike="noStrike" dirty="0">
                <a:effectLst/>
                <a:latin typeface="Arial" panose="020B0604020202020204" pitchFamily="34" charset="0"/>
              </a:rPr>
              <a:t>Cases can be expressions or conditions that are evaluated.</a:t>
            </a:r>
          </a:p>
          <a:p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2BB76-53F0-87FB-BBA8-8CB5720E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3083" y="6412932"/>
            <a:ext cx="302583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20275-F8A2-5453-A9E7-AB6B2020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E82079-9C0A-D610-049A-E29898E7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2855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81DC4E-19E4-2583-AFBC-1F6D2F0BFC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4634" y="1268802"/>
          <a:ext cx="4182687" cy="3117767"/>
        </p:xfrm>
        <a:graphic>
          <a:graphicData uri="http://schemas.openxmlformats.org/drawingml/2006/table">
            <a:tbl>
              <a:tblPr/>
              <a:tblGrid>
                <a:gridCol w="4182687">
                  <a:extLst>
                    <a:ext uri="{9D8B030D-6E8A-4147-A177-3AD203B41FA5}">
                      <a16:colId xmlns:a16="http://schemas.microsoft.com/office/drawing/2014/main" val="2090073405"/>
                    </a:ext>
                  </a:extLst>
                </a:gridCol>
              </a:tblGrid>
              <a:tr h="31177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switch expression {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condition: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/*… code block 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expression: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/*… code block 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default: 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/*… code block … */</a:t>
                      </a:r>
                      <a:endParaRPr lang="en-SG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400" dirty="0">
                        <a:effectLst/>
                      </a:endParaRPr>
                    </a:p>
                  </a:txBody>
                  <a:tcPr marL="174625" marR="174625" marT="87313" marB="8731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70689"/>
                  </a:ext>
                </a:extLst>
              </a:tr>
            </a:tbl>
          </a:graphicData>
        </a:graphic>
      </p:graphicFrame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C6CF97-C650-8ED0-8E00-4D652915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82202"/>
            <a:ext cx="1905000" cy="4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26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AF60-F75A-3CE1-52E1-0F2A8C55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0266-400C-04D5-9A45-278F022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4762110" cy="3560251"/>
          </a:xfrm>
        </p:spPr>
        <p:txBody>
          <a:bodyPr>
            <a:normAutofit/>
          </a:bodyPr>
          <a:lstStyle/>
          <a:p>
            <a:r>
              <a:rPr lang="en-US" sz="2400" dirty="0"/>
              <a:t>Example</a:t>
            </a:r>
          </a:p>
          <a:p>
            <a:pPr lvl="1"/>
            <a:r>
              <a:rPr lang="en-US" sz="1800" dirty="0"/>
              <a:t>Char has been assigned a value and compared in switch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B0D7B-8F1E-14FB-5E92-B8D757E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8FB6A-60AF-169A-8AEC-4FFC4A6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3D9CCF-66BB-B1B2-964F-D99EC3E7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7677" y="2855913"/>
            <a:ext cx="178339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47BEEF-92FB-8C21-4585-A22A391E01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82739" y="924224"/>
          <a:ext cx="6099686" cy="2647530"/>
        </p:xfrm>
        <a:graphic>
          <a:graphicData uri="http://schemas.openxmlformats.org/drawingml/2006/table">
            <a:tbl>
              <a:tblPr/>
              <a:tblGrid>
                <a:gridCol w="6099686">
                  <a:extLst>
                    <a:ext uri="{9D8B030D-6E8A-4147-A177-3AD203B41FA5}">
                      <a16:colId xmlns:a16="http://schemas.microsoft.com/office/drawing/2014/main" val="1571824523"/>
                    </a:ext>
                  </a:extLst>
                </a:gridCol>
              </a:tblGrid>
              <a:tr h="2576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 := "a"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switch char {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 case "a":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("a")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 case "b":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("b")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default: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fmt.Println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("No matching character")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    </a:t>
                      </a:r>
                      <a:endParaRPr lang="en-SG" sz="2000" dirty="0">
                        <a:effectLst/>
                      </a:endParaRPr>
                    </a:p>
                  </a:txBody>
                  <a:tcPr marL="178651" marR="178651" marT="89325" marB="893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1631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020DC0-1F4B-C89B-FD1F-58661074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82202"/>
            <a:ext cx="1905000" cy="42963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2B081E-583B-9536-D3B0-993DD48E35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82739" y="3660782"/>
          <a:ext cx="6099686" cy="2647530"/>
        </p:xfrm>
        <a:graphic>
          <a:graphicData uri="http://schemas.openxmlformats.org/drawingml/2006/table">
            <a:tbl>
              <a:tblPr/>
              <a:tblGrid>
                <a:gridCol w="6099686">
                  <a:extLst>
                    <a:ext uri="{9D8B030D-6E8A-4147-A177-3AD203B41FA5}">
                      <a16:colId xmlns:a16="http://schemas.microsoft.com/office/drawing/2014/main" val="1571824523"/>
                    </a:ext>
                  </a:extLst>
                </a:gridCol>
              </a:tblGrid>
              <a:tr h="2576865">
                <a:tc>
                  <a:txBody>
                    <a:bodyPr/>
                    <a:lstStyle/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:= "a"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{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case char == "a":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SG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fmt.Println</a:t>
                      </a:r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("a")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case char == "b":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 </a:t>
                      </a:r>
                      <a:r>
                        <a:rPr lang="en-SG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fmt.Println</a:t>
                      </a:r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("b")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default: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 </a:t>
                      </a:r>
                      <a:r>
                        <a:rPr lang="en-SG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fmt.Println</a:t>
                      </a:r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 matching character")</a:t>
                      </a:r>
                      <a:endParaRPr lang="en-SG" b="0" dirty="0">
                        <a:effectLst/>
                      </a:endParaRPr>
                    </a:p>
                    <a:p>
                      <a:pPr rtl="0"/>
                      <a:r>
                        <a:rPr lang="en-SG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   </a:t>
                      </a:r>
                      <a:endParaRPr lang="en-SG" b="0" dirty="0">
                        <a:effectLst/>
                      </a:endParaRPr>
                    </a:p>
                  </a:txBody>
                  <a:tcPr marL="178651" marR="178651" marT="89325" marB="893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1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655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940-0AE2-5261-FF0D-0BAA98EB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52E0-9FFE-F46A-3988-D41BC59D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796134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cases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cases with same code block can be used.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Fallthrough</a:t>
            </a:r>
            <a:endParaRPr lang="en-SG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the following case as true, force the execution flow to fall through the successive case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18783-4B73-34FF-7315-BB0BE318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BC47-9A0D-A287-E95B-4A6F7AF6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8746A7-FC25-D553-0845-765E7BACA7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6921" y="2168463"/>
          <a:ext cx="3914775" cy="3448050"/>
        </p:xfrm>
        <a:graphic>
          <a:graphicData uri="http://schemas.openxmlformats.org/drawingml/2006/table">
            <a:tbl>
              <a:tblPr/>
              <a:tblGrid>
                <a:gridCol w="3914775">
                  <a:extLst>
                    <a:ext uri="{9D8B030D-6E8A-4147-A177-3AD203B41FA5}">
                      <a16:colId xmlns:a16="http://schemas.microsoft.com/office/drawing/2014/main" val="21169977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switch expression {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condition1, condition 2: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/*… code block … */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SG" sz="2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fallthrough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condition 3: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/*… code block … */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condition 4: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/*… code block … */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default: </a:t>
                      </a:r>
                      <a:endParaRPr lang="en-SG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/*… code block … */</a:t>
                      </a:r>
                      <a:endParaRPr lang="en-SG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sz="20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0427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7EAEF8D-9DA6-1720-2AFA-BB5BD728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921" y="2168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EF86E-CC5F-CA19-3F09-E96DA1275356}"/>
              </a:ext>
            </a:extLst>
          </p:cNvPr>
          <p:cNvSpPr/>
          <p:nvPr/>
        </p:nvSpPr>
        <p:spPr>
          <a:xfrm>
            <a:off x="9143226" y="3028901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D62F235-3D94-E2FC-93EF-025ADFA0F640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8761123" y="3277002"/>
            <a:ext cx="486765" cy="571612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9FACBD-850C-0671-84A0-BFC60C9062DF}"/>
              </a:ext>
            </a:extLst>
          </p:cNvPr>
          <p:cNvSpPr txBox="1"/>
          <p:nvPr/>
        </p:nvSpPr>
        <p:spPr>
          <a:xfrm>
            <a:off x="9253283" y="3309030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Condition 3 is always true if 1 / 2 are true.</a:t>
            </a:r>
          </a:p>
        </p:txBody>
      </p:sp>
    </p:spTree>
    <p:extLst>
      <p:ext uri="{BB962C8B-B14F-4D97-AF65-F5344CB8AC3E}">
        <p14:creationId xmlns:p14="http://schemas.microsoft.com/office/powerpoint/2010/main" val="3936478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D267-00DB-7AB7-132E-DAB7EC1B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152-78F9-EE0E-51D8-28D9FF4F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835066" cy="3694176"/>
          </a:xfrm>
        </p:spPr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B0EA-591E-9A95-828F-48E7D50F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2BA4-3DB4-D97E-B76A-DA7CA57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01589-23EE-8AB2-DB5A-72FB4F525873}"/>
              </a:ext>
            </a:extLst>
          </p:cNvPr>
          <p:cNvSpPr txBox="1"/>
          <p:nvPr/>
        </p:nvSpPr>
        <p:spPr>
          <a:xfrm>
            <a:off x="6358597" y="724555"/>
            <a:ext cx="5456488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package main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import (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"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"time"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today :=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time.Now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switch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today.Day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case 5: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fmt.Println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("Clean your house.")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fallthrough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case 13: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fmt.Println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("Buy some wine.")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fallthrough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case 15: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fmt.Println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("Visit a doctor.")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fallthrough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case 25: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fmt.Println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("Buy some food.")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fallthrough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case 31: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fmt.Println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("Party tonight.")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default: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fmt.Println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("No information available for that day.")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4321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1D83-2B52-1898-9E99-26917CB3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EE9B-6CD1-6019-781A-0E0C11C8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566586" cy="369417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switch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assert and respond accordingly to type of variables.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keyword “type”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B976-A636-2F06-9AD1-80DEB7BA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6AD60-CDD0-1447-D7D3-3241DBB9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C0F6C9-0733-110A-CEBE-5427AD71A1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2154" y="2348738"/>
          <a:ext cx="3676650" cy="338709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82555744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 x interface{ } // to learn later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SG" dirty="0">
                          <a:effectLst/>
                        </a:rPr>
                      </a:b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switch x.(type) {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bool: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/*… code block … */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int: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/*… code block … */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customisedType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/*… code block … */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default: </a:t>
                      </a:r>
                      <a:endParaRPr lang="en-SG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/*… code block … */</a:t>
                      </a:r>
                      <a:endParaRPr lang="en-SG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7022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1844C3C-2300-8068-E468-F59F354D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54" y="2349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5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4A83-E8D6-E723-95D4-13376C8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8C69-B055-36C3-A9D2-9D2DF37F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881734" cy="3694176"/>
          </a:xfrm>
        </p:spPr>
        <p:txBody>
          <a:bodyPr/>
          <a:lstStyle/>
          <a:p>
            <a:r>
              <a:rPr lang="en-US" dirty="0"/>
              <a:t>Example using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E804-2BC9-ED34-19D3-CE94E7D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3FAA2-7660-6D28-45AA-970D444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D7093-08FD-0979-5724-C1C816A888C5}"/>
              </a:ext>
            </a:extLst>
          </p:cNvPr>
          <p:cNvSpPr txBox="1"/>
          <p:nvPr/>
        </p:nvSpPr>
        <p:spPr>
          <a:xfrm>
            <a:off x="6342285" y="2201882"/>
            <a:ext cx="473414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 x interface{}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switch q := x.(type) {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bool: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("value is of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type")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float64: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("value is of float64 type")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int: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fmt.Println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("value is of int type")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default: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fmt.Printf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("value is of type: %T", q)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 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ADC5-5088-517D-9CE9-53E601F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C4B7-2B2F-2AE7-EEBF-0438F798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presence of developers </a:t>
            </a:r>
          </a:p>
          <a:p>
            <a:pPr lvl="1"/>
            <a:r>
              <a:rPr lang="en-US" dirty="0"/>
              <a:t>Primary “bread and butter” for developers</a:t>
            </a:r>
          </a:p>
          <a:p>
            <a:pPr lvl="1"/>
            <a:r>
              <a:rPr lang="en-US" dirty="0"/>
              <a:t>Developer's “Profile” alternative to Facebook, Twitter, </a:t>
            </a:r>
            <a:r>
              <a:rPr lang="en-US" dirty="0" err="1"/>
              <a:t>Instagrams</a:t>
            </a:r>
            <a:endParaRPr lang="en-US" dirty="0"/>
          </a:p>
          <a:p>
            <a:r>
              <a:rPr lang="en-US" dirty="0"/>
              <a:t>Effective way to showcase personal projects </a:t>
            </a:r>
          </a:p>
          <a:p>
            <a:r>
              <a:rPr lang="en-US" dirty="0"/>
              <a:t> Potential assessment point for potential employers seeking development-based employees.</a:t>
            </a:r>
          </a:p>
          <a:p>
            <a:r>
              <a:rPr lang="en-US" dirty="0"/>
              <a:t>Compare 10 open-source project commits versus someone with 100 commits to CSS files.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0030FE-87C0-7DE3-E75C-FAD2F953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391922-486E-11D9-67AE-75AEC2FF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E2B9-6CA5-7385-07F2-CABD00DF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7D0A-7809-7117-973D-37B33EF6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Can be used locally and remotely.</a:t>
            </a:r>
          </a:p>
          <a:p>
            <a:r>
              <a:rPr lang="en-US" dirty="0"/>
              <a:t>Primarily locally for keeping track of development.</a:t>
            </a:r>
          </a:p>
          <a:p>
            <a:r>
              <a:rPr lang="en-US" dirty="0"/>
              <a:t>Connect to remote repositories for redundancy or publish purposes.</a:t>
            </a:r>
          </a:p>
          <a:p>
            <a:r>
              <a:rPr lang="en-US" dirty="0"/>
              <a:t>For local git usage,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stackabuse.com</a:t>
            </a:r>
            <a:r>
              <a:rPr lang="en-US" dirty="0"/>
              <a:t>/git-create-a-new-repository/</a:t>
            </a:r>
          </a:p>
          <a:p>
            <a:r>
              <a:rPr lang="en-US" dirty="0"/>
              <a:t>More on </a:t>
            </a:r>
            <a:r>
              <a:rPr lang="en-US" dirty="0" err="1"/>
              <a:t>Github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/getting-started-with-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quickstart</a:t>
            </a:r>
            <a:r>
              <a:rPr lang="en-US" dirty="0"/>
              <a:t>/create-a-repo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EEA5B2-3376-B1F5-4628-A61AE271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39BA58-A472-DA2B-44E1-53FF9788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3917C-FCE1-66BF-E23E-FB12E6EE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2A3C-6A35-C793-4F36-B4BAFD1B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Makes use of two data structures</a:t>
            </a:r>
          </a:p>
          <a:p>
            <a:pPr lvl="1"/>
            <a:r>
              <a:rPr lang="en-US" sz="1700"/>
              <a:t>Staging area (Changeable)</a:t>
            </a:r>
          </a:p>
          <a:p>
            <a:pPr lvl="1"/>
            <a:r>
              <a:rPr lang="en-US" sz="1700"/>
              <a:t>Repository (Append only)</a:t>
            </a:r>
          </a:p>
          <a:p>
            <a:endParaRPr lang="en-US" sz="17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E1090E-BD59-CF09-09B3-5EFFD490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53" y="618482"/>
            <a:ext cx="7779984" cy="562103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A9B125-9AAC-8533-8FB6-DF5CE2CA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5B9137-1C93-3838-B388-CC05953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9E94-AAA3-24D0-20BD-EC1379F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2A79-E623-2441-3BA6-972EB954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18" y="2478024"/>
            <a:ext cx="7314154" cy="392277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Creates a copy of the remote repository locally for development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“Copy” of the working project.</a:t>
            </a:r>
          </a:p>
          <a:p>
            <a:pPr lvl="1"/>
            <a:r>
              <a:rPr lang="en-US" dirty="0"/>
              <a:t>Can be named, listed or deleted with commands.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Last commit of the current checkout branch.</a:t>
            </a:r>
          </a:p>
          <a:p>
            <a:r>
              <a:rPr lang="en-US" dirty="0"/>
              <a:t>Tag</a:t>
            </a:r>
          </a:p>
          <a:p>
            <a:pPr lvl="1"/>
            <a:r>
              <a:rPr lang="en-US" dirty="0"/>
              <a:t>Specific point of reference made in Git history, usually for release of for stable version or variant of the code intended.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Merges the branches created back to the main.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Pushes the current local main into the remote repository.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5C8109-AAB1-1A9C-415E-572369C91DB0}"/>
              </a:ext>
            </a:extLst>
          </p:cNvPr>
          <p:cNvCxnSpPr/>
          <p:nvPr/>
        </p:nvCxnSpPr>
        <p:spPr>
          <a:xfrm flipH="1">
            <a:off x="10835455" y="2130816"/>
            <a:ext cx="811" cy="4453111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4A03BD4-A5ED-68B2-2004-03D2FAE87752}"/>
              </a:ext>
            </a:extLst>
          </p:cNvPr>
          <p:cNvCxnSpPr/>
          <p:nvPr/>
        </p:nvCxnSpPr>
        <p:spPr>
          <a:xfrm rot="5400000">
            <a:off x="10045544" y="2348472"/>
            <a:ext cx="803205" cy="762969"/>
          </a:xfrm>
          <a:prstGeom prst="curvedConnector3">
            <a:avLst>
              <a:gd name="adj1" fmla="val 50000"/>
            </a:avLst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004514-41C6-96C1-A150-E6CA4AAEBE80}"/>
              </a:ext>
            </a:extLst>
          </p:cNvPr>
          <p:cNvSpPr txBox="1"/>
          <p:nvPr/>
        </p:nvSpPr>
        <p:spPr>
          <a:xfrm>
            <a:off x="10024865" y="1463924"/>
            <a:ext cx="7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B09F-1445-E588-01A4-21072D4EE45D}"/>
              </a:ext>
            </a:extLst>
          </p:cNvPr>
          <p:cNvSpPr txBox="1"/>
          <p:nvPr/>
        </p:nvSpPr>
        <p:spPr>
          <a:xfrm>
            <a:off x="9377170" y="3350869"/>
            <a:ext cx="7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AD97D-6F32-3F95-496C-B0ADEBE07CF9}"/>
              </a:ext>
            </a:extLst>
          </p:cNvPr>
          <p:cNvSpPr txBox="1"/>
          <p:nvPr/>
        </p:nvSpPr>
        <p:spPr>
          <a:xfrm>
            <a:off x="9758408" y="229347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Branch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90D2FE3-60A3-B602-874A-E64A28FDFF3F}"/>
              </a:ext>
            </a:extLst>
          </p:cNvPr>
          <p:cNvCxnSpPr/>
          <p:nvPr/>
        </p:nvCxnSpPr>
        <p:spPr>
          <a:xfrm rot="16200000" flipH="1">
            <a:off x="9966940" y="3608007"/>
            <a:ext cx="950873" cy="790546"/>
          </a:xfrm>
          <a:prstGeom prst="curvedConnector3">
            <a:avLst>
              <a:gd name="adj1" fmla="val 50000"/>
            </a:avLst>
          </a:prstGeom>
          <a:ln w="44450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CE78BB-35BA-143A-5DAA-49F517ECB0E6}"/>
              </a:ext>
            </a:extLst>
          </p:cNvPr>
          <p:cNvCxnSpPr/>
          <p:nvPr/>
        </p:nvCxnSpPr>
        <p:spPr>
          <a:xfrm>
            <a:off x="10057107" y="3428827"/>
            <a:ext cx="1" cy="1049888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A4A40F-135A-6C58-1D53-F1152D524937}"/>
              </a:ext>
            </a:extLst>
          </p:cNvPr>
          <p:cNvSpPr txBox="1"/>
          <p:nvPr/>
        </p:nvSpPr>
        <p:spPr>
          <a:xfrm>
            <a:off x="10185145" y="4690335"/>
            <a:ext cx="5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897C8-AC63-612C-BA71-D0B02139C539}"/>
              </a:ext>
            </a:extLst>
          </p:cNvPr>
          <p:cNvCxnSpPr/>
          <p:nvPr/>
        </p:nvCxnSpPr>
        <p:spPr>
          <a:xfrm flipH="1">
            <a:off x="10061034" y="3126238"/>
            <a:ext cx="8202" cy="401603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C34986A1-B135-268B-C6F9-CF53D7089226}"/>
              </a:ext>
            </a:extLst>
          </p:cNvPr>
          <p:cNvSpPr/>
          <p:nvPr/>
        </p:nvSpPr>
        <p:spPr>
          <a:xfrm>
            <a:off x="11040007" y="5915667"/>
            <a:ext cx="814048" cy="38100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2F1D42CD-B45B-996D-957D-9F2C04A8EA7E}"/>
              </a:ext>
            </a:extLst>
          </p:cNvPr>
          <p:cNvSpPr/>
          <p:nvPr/>
        </p:nvSpPr>
        <p:spPr>
          <a:xfrm>
            <a:off x="11040007" y="5639771"/>
            <a:ext cx="814048" cy="38100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AC0157A-A457-DDEE-EA7E-AEDC55EFA530}"/>
              </a:ext>
            </a:extLst>
          </p:cNvPr>
          <p:cNvSpPr/>
          <p:nvPr/>
        </p:nvSpPr>
        <p:spPr>
          <a:xfrm>
            <a:off x="11040007" y="5363875"/>
            <a:ext cx="814048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F1DD516-8708-3A3D-96B2-23FF1EC87413}"/>
              </a:ext>
            </a:extLst>
          </p:cNvPr>
          <p:cNvCxnSpPr/>
          <p:nvPr/>
        </p:nvCxnSpPr>
        <p:spPr>
          <a:xfrm rot="16200000" flipH="1">
            <a:off x="9889507" y="4643946"/>
            <a:ext cx="1111179" cy="780717"/>
          </a:xfrm>
          <a:prstGeom prst="curvedConnector3">
            <a:avLst>
              <a:gd name="adj1" fmla="val 50000"/>
            </a:avLst>
          </a:prstGeom>
          <a:ln w="44450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>
            <a:extLst>
              <a:ext uri="{FF2B5EF4-FFF2-40B4-BE49-F238E27FC236}">
                <a16:creationId xmlns:a16="http://schemas.microsoft.com/office/drawing/2014/main" id="{E0940C46-4346-6A01-06B8-F7FE76BBF701}"/>
              </a:ext>
            </a:extLst>
          </p:cNvPr>
          <p:cNvSpPr/>
          <p:nvPr/>
        </p:nvSpPr>
        <p:spPr>
          <a:xfrm>
            <a:off x="11048755" y="4431826"/>
            <a:ext cx="824715" cy="38100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C75AA627-5302-B60F-90AA-FAED311BADF6}"/>
              </a:ext>
            </a:extLst>
          </p:cNvPr>
          <p:cNvSpPr/>
          <p:nvPr/>
        </p:nvSpPr>
        <p:spPr>
          <a:xfrm>
            <a:off x="11048755" y="4155930"/>
            <a:ext cx="824715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98A9989-EAF8-5410-A4A9-23D8FB1F1B33}"/>
              </a:ext>
            </a:extLst>
          </p:cNvPr>
          <p:cNvSpPr/>
          <p:nvPr/>
        </p:nvSpPr>
        <p:spPr>
          <a:xfrm>
            <a:off x="11040007" y="2015193"/>
            <a:ext cx="787341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8CE237FA-1744-3AED-6EB2-D8590CCB3D8E}"/>
              </a:ext>
            </a:extLst>
          </p:cNvPr>
          <p:cNvSpPr/>
          <p:nvPr/>
        </p:nvSpPr>
        <p:spPr>
          <a:xfrm>
            <a:off x="8876011" y="2907753"/>
            <a:ext cx="1092499" cy="36933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660C9671-A093-D217-E11D-D867DF9E51D1}"/>
              </a:ext>
            </a:extLst>
          </p:cNvPr>
          <p:cNvSpPr/>
          <p:nvPr/>
        </p:nvSpPr>
        <p:spPr>
          <a:xfrm>
            <a:off x="6691558" y="239717"/>
            <a:ext cx="3771900" cy="1123601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88748609-87E2-42D8-5B5C-81130A6EFCFD}"/>
              </a:ext>
            </a:extLst>
          </p:cNvPr>
          <p:cNvSpPr/>
          <p:nvPr/>
        </p:nvSpPr>
        <p:spPr>
          <a:xfrm>
            <a:off x="8262308" y="1029240"/>
            <a:ext cx="950118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67CABC-8E36-AFCF-494E-A17A53C2990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737367" y="1410240"/>
            <a:ext cx="2098088" cy="721969"/>
          </a:xfrm>
          <a:prstGeom prst="straightConnector1">
            <a:avLst/>
          </a:prstGeom>
          <a:ln w="50800" cmpd="sng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53BEE7-0644-F362-FE20-26AF9D382C89}"/>
              </a:ext>
            </a:extLst>
          </p:cNvPr>
          <p:cNvCxnSpPr>
            <a:cxnSpLocks/>
          </p:cNvCxnSpPr>
          <p:nvPr/>
        </p:nvCxnSpPr>
        <p:spPr>
          <a:xfrm flipH="1" flipV="1">
            <a:off x="8737367" y="1417105"/>
            <a:ext cx="53622" cy="23030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719236D-0971-F6C7-89C9-3AA88831EC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60614" y="3546455"/>
            <a:ext cx="2067862" cy="2019020"/>
          </a:xfrm>
          <a:prstGeom prst="curvedConnector3">
            <a:avLst>
              <a:gd name="adj1" fmla="val 10259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731465-65B5-9616-01E7-34C22E49657B}"/>
              </a:ext>
            </a:extLst>
          </p:cNvPr>
          <p:cNvSpPr txBox="1"/>
          <p:nvPr/>
        </p:nvSpPr>
        <p:spPr>
          <a:xfrm>
            <a:off x="8893690" y="4552632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BF055-6645-5D5E-E55E-5C7CF2B78646}"/>
              </a:ext>
            </a:extLst>
          </p:cNvPr>
          <p:cNvSpPr txBox="1"/>
          <p:nvPr/>
        </p:nvSpPr>
        <p:spPr>
          <a:xfrm>
            <a:off x="10097474" y="3575117"/>
            <a:ext cx="9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E041E2B-7CF7-DF13-9DB4-F792C506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13111A1-A474-4CF2-B212-27005506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BCE-763D-E74A-5BEC-F7CBFA34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C789-2000-ACE0-4C01-D821FDFE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6332"/>
            <a:ext cx="10168128" cy="4605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course shall be conducted in the following format</a:t>
            </a:r>
          </a:p>
          <a:p>
            <a:pPr lvl="1"/>
            <a:r>
              <a:rPr lang="en-US" dirty="0"/>
              <a:t>Face to Face sessions</a:t>
            </a:r>
          </a:p>
          <a:p>
            <a:pPr lvl="1"/>
            <a:r>
              <a:rPr lang="en-US" dirty="0"/>
              <a:t>Online sessions</a:t>
            </a:r>
          </a:p>
          <a:p>
            <a:pPr marL="0" indent="0">
              <a:buNone/>
            </a:pPr>
            <a:r>
              <a:rPr lang="en-US" dirty="0"/>
              <a:t>Participants are expected to be involved in</a:t>
            </a:r>
          </a:p>
          <a:p>
            <a:pPr lvl="1"/>
            <a:r>
              <a:rPr lang="en-US" dirty="0"/>
              <a:t>Session discussions</a:t>
            </a:r>
          </a:p>
          <a:p>
            <a:pPr lvl="1"/>
            <a:r>
              <a:rPr lang="en-US" dirty="0"/>
              <a:t>Online automated assessment submission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6AAC78-9E5A-B77D-D0B7-49D56C6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B7946A-4984-3EF3-E097-9626110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0DF7-EDB1-B4C1-9D3E-CD295FE9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General Flow of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2265-A466-D907-70CD-F5349CCB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8098"/>
            <a:ext cx="10168128" cy="4177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general, Git events during a software development phase includes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Pull/ Push</a:t>
            </a:r>
          </a:p>
          <a:p>
            <a:r>
              <a:rPr lang="en-US" dirty="0"/>
              <a:t>Tag </a:t>
            </a:r>
            <a:r>
              <a:rPr lang="en-US" sz="2100" dirty="0">
                <a:solidFill>
                  <a:schemeClr val="accent1"/>
                </a:solidFill>
              </a:rPr>
              <a:t>(Typically for Deployment/ Delivery)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37A247-8514-CED3-0EB5-737F4079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91DF55-C6F6-D1AC-9DDB-3D0B71CF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14AE6-4323-FBC0-7D17-D5858420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Git Cloning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2D7E-66A9-957F-DD3A-D8A77A4D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Creating a local version using git command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“Clone” an exact duplicate into a local folder at the point of execution of the command.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An inner folder will be created based on the name of the repo.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 hidden “.git” folder will be created during the cloning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Contains the information for Git to do its operations.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Removal of this folder will remove the link to the remote repository.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Command  </a:t>
            </a:r>
          </a:p>
          <a:p>
            <a:pPr lvl="1">
              <a:lnSpc>
                <a:spcPct val="100000"/>
              </a:lnSpc>
            </a:pPr>
            <a:r>
              <a:rPr lang="en-US" sz="1500" i="1" dirty="0"/>
              <a:t>git clone &lt;git </a:t>
            </a:r>
            <a:r>
              <a:rPr lang="en-US" sz="1500" i="1" dirty="0" err="1"/>
              <a:t>url</a:t>
            </a:r>
            <a:r>
              <a:rPr lang="en-US" sz="1500" i="1" dirty="0"/>
              <a:t> of repository&gt;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1529C-E5EE-DF61-8CFD-0452BC0D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631812"/>
            <a:ext cx="4097657" cy="34937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7CF61C-F797-A459-D88E-FCAFBAC6CE50}"/>
              </a:ext>
            </a:extLst>
          </p:cNvPr>
          <p:cNvCxnSpPr>
            <a:cxnSpLocks/>
          </p:cNvCxnSpPr>
          <p:nvPr/>
        </p:nvCxnSpPr>
        <p:spPr>
          <a:xfrm>
            <a:off x="7679814" y="3052138"/>
            <a:ext cx="438790" cy="8460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529B11-31F9-E819-ED7D-F2C5F7CF3711}"/>
              </a:ext>
            </a:extLst>
          </p:cNvPr>
          <p:cNvSpPr/>
          <p:nvPr/>
        </p:nvSpPr>
        <p:spPr>
          <a:xfrm>
            <a:off x="8118604" y="3052138"/>
            <a:ext cx="2832980" cy="2844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&lt;URL of the Repo&gt;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E638DE7-E377-9180-E973-5D7CCE9A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E7C031-9E35-4AEE-9307-A620B153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93B-509D-CB12-7018-CD4F3E65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3D0B-F25C-DD4B-D000-E83D940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58" y="2177082"/>
            <a:ext cx="7083461" cy="3694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multiple “branch” of the current working project. </a:t>
            </a:r>
          </a:p>
          <a:p>
            <a:pPr lvl="1"/>
            <a:r>
              <a:rPr lang="en-US" dirty="0"/>
              <a:t>Main is actually designated as the “main-branch”</a:t>
            </a:r>
          </a:p>
          <a:p>
            <a:pPr lvl="1"/>
            <a:r>
              <a:rPr lang="en-US" dirty="0"/>
              <a:t>Can be named according to developer/ project needs.</a:t>
            </a:r>
          </a:p>
          <a:p>
            <a:pPr lvl="1"/>
            <a:r>
              <a:rPr lang="en-US" dirty="0"/>
              <a:t>Can also be removed after merging has occurred.</a:t>
            </a:r>
          </a:p>
          <a:p>
            <a:r>
              <a:rPr lang="en-US" dirty="0"/>
              <a:t>Command: </a:t>
            </a:r>
          </a:p>
          <a:p>
            <a:pPr lvl="1"/>
            <a:r>
              <a:rPr lang="en-US" i="1" dirty="0"/>
              <a:t>git branch</a:t>
            </a:r>
          </a:p>
          <a:p>
            <a:pPr lvl="1"/>
            <a:r>
              <a:rPr lang="en-US" i="1" dirty="0"/>
              <a:t>git branch &lt;name&gt;</a:t>
            </a:r>
          </a:p>
          <a:p>
            <a:pPr lvl="1"/>
            <a:r>
              <a:rPr lang="en-US" i="1" dirty="0"/>
              <a:t>git branch –d &lt;name&gt;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CB7F1B19-74B1-6CB8-C981-2C3AAEF8ABB8}"/>
              </a:ext>
            </a:extLst>
          </p:cNvPr>
          <p:cNvSpPr/>
          <p:nvPr/>
        </p:nvSpPr>
        <p:spPr>
          <a:xfrm>
            <a:off x="7499828" y="684689"/>
            <a:ext cx="787341" cy="38100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DAA2EB-ECE5-E384-2054-674B81030161}"/>
              </a:ext>
            </a:extLst>
          </p:cNvPr>
          <p:cNvCxnSpPr>
            <a:cxnSpLocks/>
          </p:cNvCxnSpPr>
          <p:nvPr/>
        </p:nvCxnSpPr>
        <p:spPr>
          <a:xfrm>
            <a:off x="7907151" y="1187032"/>
            <a:ext cx="80452" cy="4483936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F614779C-E6F4-1E3F-8D3A-DC49ACC78C46}"/>
              </a:ext>
            </a:extLst>
          </p:cNvPr>
          <p:cNvSpPr/>
          <p:nvPr/>
        </p:nvSpPr>
        <p:spPr>
          <a:xfrm>
            <a:off x="8008745" y="1786161"/>
            <a:ext cx="1148733" cy="38100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1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A35949-D309-C453-7238-6FB9D810B21F}"/>
              </a:ext>
            </a:extLst>
          </p:cNvPr>
          <p:cNvSpPr/>
          <p:nvPr/>
        </p:nvSpPr>
        <p:spPr>
          <a:xfrm>
            <a:off x="9409327" y="1786161"/>
            <a:ext cx="1148733" cy="381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5DC871F-841B-3088-3548-C0C98D0256C6}"/>
              </a:ext>
            </a:extLst>
          </p:cNvPr>
          <p:cNvSpPr/>
          <p:nvPr/>
        </p:nvSpPr>
        <p:spPr>
          <a:xfrm>
            <a:off x="10680448" y="1786161"/>
            <a:ext cx="1148732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3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646B8EE-615E-4BAD-BB79-402A44B1AE7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7152" y="1203450"/>
            <a:ext cx="675960" cy="582711"/>
          </a:xfrm>
          <a:prstGeom prst="curvedConnector2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5800278-F79C-1BDA-9135-BD0601AD17C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907153" y="1187032"/>
            <a:ext cx="2076541" cy="599129"/>
          </a:xfrm>
          <a:prstGeom prst="curvedConnector2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2DA0849-B46D-00DE-98C9-DB48A76571B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907152" y="1203450"/>
            <a:ext cx="3347662" cy="582711"/>
          </a:xfrm>
          <a:prstGeom prst="curvedConnector2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2333A6E-7168-E36F-6BAF-70750806A658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 flipH="1" flipV="1">
            <a:off x="7589208" y="2507287"/>
            <a:ext cx="1334030" cy="653778"/>
          </a:xfrm>
          <a:prstGeom prst="curvedConnector3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3052B31-8BA5-239B-37B9-1AE05C3466FB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957948" y="2167161"/>
            <a:ext cx="2025746" cy="1899513"/>
          </a:xfrm>
          <a:prstGeom prst="curvedConnector2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098B78F-B13B-D684-0DC7-B6010645A51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957948" y="2167161"/>
            <a:ext cx="3296866" cy="2458982"/>
          </a:xfrm>
          <a:prstGeom prst="curvedConnector2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id="{68F4CDEC-2BD4-879A-C9AF-FAB00CB50232}"/>
              </a:ext>
            </a:extLst>
          </p:cNvPr>
          <p:cNvSpPr/>
          <p:nvPr/>
        </p:nvSpPr>
        <p:spPr>
          <a:xfrm>
            <a:off x="6720414" y="5984447"/>
            <a:ext cx="1153650" cy="305795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D6FC5859-59DA-D071-0CCB-A1832E29A943}"/>
              </a:ext>
            </a:extLst>
          </p:cNvPr>
          <p:cNvSpPr/>
          <p:nvPr/>
        </p:nvSpPr>
        <p:spPr>
          <a:xfrm>
            <a:off x="6727682" y="5698127"/>
            <a:ext cx="1141378" cy="305795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1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65CF33D5-6887-AC16-3856-EC4630EF8A27}"/>
              </a:ext>
            </a:extLst>
          </p:cNvPr>
          <p:cNvSpPr/>
          <p:nvPr/>
        </p:nvSpPr>
        <p:spPr>
          <a:xfrm>
            <a:off x="6721666" y="5411807"/>
            <a:ext cx="1141378" cy="305795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2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4D82213-AB1A-9F76-9101-0D5E526BC3A2}"/>
              </a:ext>
            </a:extLst>
          </p:cNvPr>
          <p:cNvSpPr/>
          <p:nvPr/>
        </p:nvSpPr>
        <p:spPr>
          <a:xfrm>
            <a:off x="6715650" y="5125487"/>
            <a:ext cx="1141378" cy="3057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3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A9BF16E-2704-7585-EFA9-E9205DBABE6C}"/>
              </a:ext>
            </a:extLst>
          </p:cNvPr>
          <p:cNvSpPr/>
          <p:nvPr/>
        </p:nvSpPr>
        <p:spPr>
          <a:xfrm>
            <a:off x="10134698" y="4075344"/>
            <a:ext cx="1148730" cy="381000"/>
          </a:xfrm>
          <a:prstGeom prst="can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01AF15-2DB4-D115-EE9D-121A1F986D20}"/>
              </a:ext>
            </a:extLst>
          </p:cNvPr>
          <p:cNvSpPr/>
          <p:nvPr/>
        </p:nvSpPr>
        <p:spPr>
          <a:xfrm>
            <a:off x="10012309" y="3993941"/>
            <a:ext cx="1429773" cy="556151"/>
          </a:xfrm>
          <a:prstGeom prst="rect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D93FC-F7B8-E5F2-346B-79C5BFE18D1A}"/>
              </a:ext>
            </a:extLst>
          </p:cNvPr>
          <p:cNvSpPr txBox="1"/>
          <p:nvPr/>
        </p:nvSpPr>
        <p:spPr>
          <a:xfrm>
            <a:off x="9943360" y="822450"/>
            <a:ext cx="1974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 branch &lt;name&gt; : </a:t>
            </a:r>
          </a:p>
          <a:p>
            <a:r>
              <a:rPr lang="en-US" sz="1400" dirty="0"/>
              <a:t>create branches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FA553-9BDC-214E-E315-EC0D5EA8840C}"/>
              </a:ext>
            </a:extLst>
          </p:cNvPr>
          <p:cNvSpPr txBox="1"/>
          <p:nvPr/>
        </p:nvSpPr>
        <p:spPr>
          <a:xfrm>
            <a:off x="6249562" y="940660"/>
            <a:ext cx="184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 branch : </a:t>
            </a:r>
          </a:p>
          <a:p>
            <a:r>
              <a:rPr lang="en-US" sz="1400" dirty="0"/>
              <a:t>List all branches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871AC-0AC9-456F-FF8F-5C8A17C5BB89}"/>
              </a:ext>
            </a:extLst>
          </p:cNvPr>
          <p:cNvSpPr txBox="1"/>
          <p:nvPr/>
        </p:nvSpPr>
        <p:spPr>
          <a:xfrm>
            <a:off x="9157478" y="4625335"/>
            <a:ext cx="26122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branch -d &lt;name&gt; : delete branches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319DBDC-3007-C644-7536-AAA340AC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Continuing Education and Training (CET)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A35B7A1-16CA-EE1F-5D55-FF6D5032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29B8-76F5-2D30-6F99-DCF00D7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18D5-EE5B-7494-29FE-681727E7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2142358"/>
            <a:ext cx="10600790" cy="3575536"/>
          </a:xfrm>
        </p:spPr>
        <p:txBody>
          <a:bodyPr>
            <a:normAutofit/>
          </a:bodyPr>
          <a:lstStyle/>
          <a:p>
            <a:r>
              <a:rPr lang="en-US" dirty="0"/>
              <a:t>Renaming takes a few steps</a:t>
            </a:r>
          </a:p>
          <a:p>
            <a:pPr lvl="1"/>
            <a:r>
              <a:rPr lang="en-US" dirty="0"/>
              <a:t>Change to branch: </a:t>
            </a:r>
            <a:r>
              <a:rPr lang="en-US" i="1" dirty="0"/>
              <a:t>git checkout &lt;branch name&gt;</a:t>
            </a:r>
          </a:p>
          <a:p>
            <a:pPr lvl="1"/>
            <a:r>
              <a:rPr lang="en-US" dirty="0"/>
              <a:t>Change name: </a:t>
            </a:r>
            <a:r>
              <a:rPr lang="en-US" i="1" dirty="0"/>
              <a:t>git branch –m &lt;new branch name&gt;</a:t>
            </a:r>
          </a:p>
          <a:p>
            <a:r>
              <a:rPr lang="en-US" dirty="0"/>
              <a:t>If the branch exists in repo prior to clone, need to update repo of changes</a:t>
            </a:r>
          </a:p>
          <a:p>
            <a:pPr lvl="1"/>
            <a:r>
              <a:rPr lang="en-US" dirty="0"/>
              <a:t>Push to remote to update: </a:t>
            </a:r>
            <a:r>
              <a:rPr lang="en-US" i="1" dirty="0"/>
              <a:t>git push origin –u &lt;new branch name&gt;</a:t>
            </a:r>
          </a:p>
          <a:p>
            <a:pPr lvl="1"/>
            <a:r>
              <a:rPr lang="en-US" dirty="0"/>
              <a:t>Delete remote old branch: </a:t>
            </a:r>
            <a:r>
              <a:rPr lang="en-US" i="1" dirty="0"/>
              <a:t>git push origin –delete &lt;old branch name&gt;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C26681-9822-5C54-24BE-AD489580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23F478-1375-3A4B-F376-6ADEFB2D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D030-14D4-A087-5A70-CC77BBF0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D135-87F3-8EB0-FC9C-DB7B083B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49" y="2478024"/>
            <a:ext cx="6566921" cy="3694176"/>
          </a:xfrm>
        </p:spPr>
        <p:txBody>
          <a:bodyPr/>
          <a:lstStyle/>
          <a:p>
            <a:r>
              <a:rPr lang="en-US" dirty="0"/>
              <a:t>Used to “switch into” desired branch to work on.</a:t>
            </a:r>
          </a:p>
          <a:p>
            <a:r>
              <a:rPr lang="en-US" dirty="0"/>
              <a:t>Command: </a:t>
            </a:r>
          </a:p>
          <a:p>
            <a:pPr marL="0" indent="0">
              <a:buNone/>
            </a:pPr>
            <a:r>
              <a:rPr lang="en-US" i="1" dirty="0"/>
              <a:t>	git checkout &lt;branch name&gt;</a:t>
            </a:r>
          </a:p>
          <a:p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C8160916-A844-C71B-CF89-7FC9AA3F0895}"/>
              </a:ext>
            </a:extLst>
          </p:cNvPr>
          <p:cNvSpPr/>
          <p:nvPr/>
        </p:nvSpPr>
        <p:spPr>
          <a:xfrm>
            <a:off x="8124199" y="2309097"/>
            <a:ext cx="977146" cy="45798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D0761F3-3D74-BD60-5DC0-18399308A00F}"/>
              </a:ext>
            </a:extLst>
          </p:cNvPr>
          <p:cNvSpPr/>
          <p:nvPr/>
        </p:nvSpPr>
        <p:spPr>
          <a:xfrm>
            <a:off x="9552998" y="3362815"/>
            <a:ext cx="1186300" cy="54161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1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1616D8F8-C19F-9211-A02E-FA5BFFEA9279}"/>
              </a:ext>
            </a:extLst>
          </p:cNvPr>
          <p:cNvSpPr/>
          <p:nvPr/>
        </p:nvSpPr>
        <p:spPr>
          <a:xfrm>
            <a:off x="10754880" y="4886772"/>
            <a:ext cx="1175540" cy="4860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2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5FE6471-0864-64BB-2F01-1BCB4B9B8EC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rot="16200000" flipH="1">
            <a:off x="8649613" y="2730237"/>
            <a:ext cx="866545" cy="94022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60DCD4B-A396-09F1-475B-F22D0E318C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rot="16200000" flipH="1">
            <a:off x="9837837" y="4212742"/>
            <a:ext cx="1225354" cy="60873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55CF1AA-5D17-33D1-F27F-0342A5ED8850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16200000" flipV="1">
            <a:off x="9211384" y="2428050"/>
            <a:ext cx="824727" cy="104480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A6F7F61-B985-B761-0826-60C78E11ACEF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6200000" flipV="1">
            <a:off x="9047656" y="2591777"/>
            <a:ext cx="2348684" cy="224130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74AC2C-AE94-6BFD-F7EB-F82DA20B1702}"/>
              </a:ext>
            </a:extLst>
          </p:cNvPr>
          <p:cNvSpPr txBox="1"/>
          <p:nvPr/>
        </p:nvSpPr>
        <p:spPr>
          <a:xfrm>
            <a:off x="7616469" y="3633623"/>
            <a:ext cx="193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checkout Branch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692D5-63D5-FA2C-1389-D8A5A8A1F116}"/>
              </a:ext>
            </a:extLst>
          </p:cNvPr>
          <p:cNvSpPr txBox="1"/>
          <p:nvPr/>
        </p:nvSpPr>
        <p:spPr>
          <a:xfrm>
            <a:off x="8717035" y="5141919"/>
            <a:ext cx="194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checkout Branch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2790C-AA28-C28A-8EB8-DB5DFEC50D1B}"/>
              </a:ext>
            </a:extLst>
          </p:cNvPr>
          <p:cNvSpPr txBox="1"/>
          <p:nvPr/>
        </p:nvSpPr>
        <p:spPr>
          <a:xfrm>
            <a:off x="10065562" y="2201136"/>
            <a:ext cx="171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checkout main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497AAF0-C595-6838-B297-927FABA0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575586-C0CC-6BCA-7438-DD87F5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52-C070-CC74-AF0A-FAF78708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and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D693-CE89-5AB8-7371-BF3974CD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2339"/>
            <a:ext cx="10369296" cy="39498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Git tracks all code and files, new files must be added to the list of trackable so that Git can track and record accordingly.</a:t>
            </a:r>
          </a:p>
          <a:p>
            <a:pPr lvl="1"/>
            <a:r>
              <a:rPr lang="en-US" dirty="0"/>
              <a:t>Command: </a:t>
            </a:r>
            <a:r>
              <a:rPr lang="en-US" i="1" dirty="0"/>
              <a:t>git add .  </a:t>
            </a:r>
          </a:p>
          <a:p>
            <a:r>
              <a:rPr lang="en-US" dirty="0"/>
              <a:t>To commit a confirm snapshot of the current working branch.</a:t>
            </a:r>
          </a:p>
          <a:p>
            <a:r>
              <a:rPr lang="en-US" dirty="0"/>
              <a:t>Done with meaningful messages to log the commit at the point of time.</a:t>
            </a:r>
          </a:p>
          <a:p>
            <a:pPr lvl="1"/>
            <a:r>
              <a:rPr lang="en-US" dirty="0"/>
              <a:t>Command: </a:t>
            </a:r>
            <a:r>
              <a:rPr lang="en-US" i="1" dirty="0"/>
              <a:t>git commit –m “message of the commit”</a:t>
            </a:r>
          </a:p>
          <a:p>
            <a:r>
              <a:rPr lang="en-US" dirty="0"/>
              <a:t>Fully tracked with actor and time of commit.</a:t>
            </a:r>
          </a:p>
          <a:p>
            <a:r>
              <a:rPr lang="en-US" dirty="0"/>
              <a:t>Possible to delete commits prior to upload but is not advisable</a:t>
            </a:r>
          </a:p>
          <a:p>
            <a:pPr lvl="1"/>
            <a:r>
              <a:rPr lang="en-US" dirty="0"/>
              <a:t>Command: </a:t>
            </a:r>
            <a:r>
              <a:rPr lang="en-US" i="1" dirty="0"/>
              <a:t>git reset –hard &lt;commit number&gt; </a:t>
            </a:r>
          </a:p>
          <a:p>
            <a:pPr lvl="1"/>
            <a:r>
              <a:rPr lang="en-US" dirty="0"/>
              <a:t>NOTE that this will remove ALL working branch changes.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BDAFE0-7629-AA14-4005-868BB870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05BAF2-D493-2655-8ABB-6C86CBB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5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2088-4A61-784D-FE2F-BF3967D9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3F28-8EC9-7DC2-DAD0-2D5E6DC7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30" y="2188656"/>
            <a:ext cx="8479845" cy="4420487"/>
          </a:xfrm>
        </p:spPr>
        <p:txBody>
          <a:bodyPr>
            <a:normAutofit/>
          </a:bodyPr>
          <a:lstStyle/>
          <a:p>
            <a:r>
              <a:rPr lang="en-US" dirty="0"/>
              <a:t>Git merges from source to destination using the destination branch and combines code together</a:t>
            </a:r>
          </a:p>
          <a:p>
            <a:pPr lvl="1"/>
            <a:r>
              <a:rPr lang="en-US" dirty="0"/>
              <a:t>Merging from branch 1 to the main will take place from main.</a:t>
            </a:r>
          </a:p>
          <a:p>
            <a:pPr lvl="1"/>
            <a:r>
              <a:rPr lang="en-US" dirty="0"/>
              <a:t>Git has to checkout back to the main branch before merging back branch 1 to main branch.</a:t>
            </a:r>
          </a:p>
          <a:p>
            <a:pPr lvl="1"/>
            <a:r>
              <a:rPr lang="en-US" dirty="0"/>
              <a:t>Command: </a:t>
            </a:r>
            <a:r>
              <a:rPr lang="en-US" i="1" dirty="0"/>
              <a:t>git merge &lt;branch to merge back&gt;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4C5E274-E6FF-B85F-7717-7FDF645D4509}"/>
              </a:ext>
            </a:extLst>
          </p:cNvPr>
          <p:cNvSpPr/>
          <p:nvPr/>
        </p:nvSpPr>
        <p:spPr>
          <a:xfrm>
            <a:off x="9330265" y="1728216"/>
            <a:ext cx="883262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5E4EED-21D2-92BD-7608-84E067B0B55F}"/>
              </a:ext>
            </a:extLst>
          </p:cNvPr>
          <p:cNvCxnSpPr>
            <a:cxnSpLocks/>
          </p:cNvCxnSpPr>
          <p:nvPr/>
        </p:nvCxnSpPr>
        <p:spPr>
          <a:xfrm>
            <a:off x="9723936" y="2244153"/>
            <a:ext cx="50797" cy="3812089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B224CC77-1974-DA97-27B0-C859621FEA9C}"/>
              </a:ext>
            </a:extLst>
          </p:cNvPr>
          <p:cNvSpPr/>
          <p:nvPr/>
        </p:nvSpPr>
        <p:spPr>
          <a:xfrm>
            <a:off x="10638346" y="3420798"/>
            <a:ext cx="1149820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1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1EFA5E80-FDFB-DB1C-88CB-D7B489EC7837}"/>
              </a:ext>
            </a:extLst>
          </p:cNvPr>
          <p:cNvCxnSpPr>
            <a:endCxn id="6" idx="1"/>
          </p:cNvCxnSpPr>
          <p:nvPr/>
        </p:nvCxnSpPr>
        <p:spPr>
          <a:xfrm>
            <a:off x="9723936" y="2244153"/>
            <a:ext cx="1489320" cy="1176645"/>
          </a:xfrm>
          <a:prstGeom prst="curvedConnector2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B9B097E-3F2F-7BC0-C80E-1F8335436922}"/>
              </a:ext>
            </a:extLst>
          </p:cNvPr>
          <p:cNvCxnSpPr>
            <a:endCxn id="6" idx="3"/>
          </p:cNvCxnSpPr>
          <p:nvPr/>
        </p:nvCxnSpPr>
        <p:spPr>
          <a:xfrm flipV="1">
            <a:off x="9774733" y="3801798"/>
            <a:ext cx="1438523" cy="1252454"/>
          </a:xfrm>
          <a:prstGeom prst="curvedConnector2">
            <a:avLst/>
          </a:prstGeom>
          <a:ln w="50800"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E0C3DDD7-72D6-D019-D21E-C6E28F9B18C6}"/>
              </a:ext>
            </a:extLst>
          </p:cNvPr>
          <p:cNvSpPr/>
          <p:nvPr/>
        </p:nvSpPr>
        <p:spPr>
          <a:xfrm>
            <a:off x="9950302" y="5509070"/>
            <a:ext cx="1149820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9C68D-F36C-021F-691E-8DDE65D21E8E}"/>
              </a:ext>
            </a:extLst>
          </p:cNvPr>
          <p:cNvSpPr txBox="1"/>
          <p:nvPr/>
        </p:nvSpPr>
        <p:spPr>
          <a:xfrm>
            <a:off x="10831049" y="2430476"/>
            <a:ext cx="10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97D8B-F5E9-39CF-5CC6-3882A0E6BD61}"/>
              </a:ext>
            </a:extLst>
          </p:cNvPr>
          <p:cNvSpPr txBox="1"/>
          <p:nvPr/>
        </p:nvSpPr>
        <p:spPr>
          <a:xfrm>
            <a:off x="10793805" y="4553854"/>
            <a:ext cx="10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74CD87C5-AB87-954E-7FE9-9E1512306497}"/>
              </a:ext>
            </a:extLst>
          </p:cNvPr>
          <p:cNvSpPr/>
          <p:nvPr/>
        </p:nvSpPr>
        <p:spPr>
          <a:xfrm>
            <a:off x="9950302" y="5220423"/>
            <a:ext cx="1149820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AA6809F-CB67-F50B-FD4B-07D4304A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D5CFAD-9D19-C3EE-0F67-5BEA1EB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494E-AB46-4E44-235B-2298388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 /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F7B7-4AD7-1251-A07B-0D4D3689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Pull is used to get latest update from the remote repository.</a:t>
            </a:r>
          </a:p>
          <a:p>
            <a:pPr lvl="1"/>
            <a:r>
              <a:rPr lang="en-US" dirty="0"/>
              <a:t>Updates current local working branch</a:t>
            </a:r>
          </a:p>
          <a:p>
            <a:pPr lvl="1"/>
            <a:r>
              <a:rPr lang="en-US" dirty="0"/>
              <a:t>Updates remote tracking branches for all branches</a:t>
            </a:r>
          </a:p>
          <a:p>
            <a:r>
              <a:rPr lang="en-US" dirty="0"/>
              <a:t>Fetches (git fetch) new commits and merges (git merge) into local branches</a:t>
            </a:r>
          </a:p>
          <a:p>
            <a:r>
              <a:rPr lang="en-US" dirty="0"/>
              <a:t>Command: </a:t>
            </a:r>
          </a:p>
          <a:p>
            <a:pPr lvl="1"/>
            <a:r>
              <a:rPr lang="en-US" i="1" dirty="0"/>
              <a:t>git pull</a:t>
            </a:r>
          </a:p>
          <a:p>
            <a:pPr lvl="1"/>
            <a:r>
              <a:rPr lang="en-US" i="1" dirty="0"/>
              <a:t>git remote -v (used to check linked remote repo)</a:t>
            </a:r>
          </a:p>
          <a:p>
            <a:pPr lvl="1"/>
            <a:r>
              <a:rPr lang="en-US" i="1" dirty="0"/>
              <a:t>git pull origin / git pull upstream (used if multiple remote repos)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BF745-F40E-0645-1CAF-58A0EC41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BE87B7-A8CD-9462-6399-5130B4D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8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2441-966C-6EDB-D83F-E9264A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443D-A33D-6459-91CF-CDC9593B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releases, tagging a stable version or variant.</a:t>
            </a:r>
          </a:p>
          <a:p>
            <a:r>
              <a:rPr lang="en-US" dirty="0"/>
              <a:t>Command:</a:t>
            </a:r>
          </a:p>
          <a:p>
            <a:pPr lvl="1"/>
            <a:r>
              <a:rPr lang="en-US" i="1" dirty="0"/>
              <a:t>git tag </a:t>
            </a:r>
          </a:p>
          <a:p>
            <a:pPr lvl="1"/>
            <a:r>
              <a:rPr lang="en-US" i="1" dirty="0"/>
              <a:t>git tag –a &lt;version number&gt; -m “&lt;tag message&gt;” </a:t>
            </a:r>
          </a:p>
          <a:p>
            <a:pPr lvl="1"/>
            <a:r>
              <a:rPr lang="en-US" i="1" dirty="0"/>
              <a:t>git tag show &lt;version number&gt;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79CFAA-C04E-183C-43C9-48A00286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93F3ED-DEB0-7CE2-0002-D066193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0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52317-7ABC-D715-B452-48942489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Git Status</a:t>
            </a:r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238B-10C4-4C9A-5103-55375D39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Useful command to use to find out information about working directory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Head pointer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Working directory and Staging area condition/ status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Compare remote tracking branch 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Suggestions/ Recommendations</a:t>
            </a:r>
          </a:p>
          <a:p>
            <a:pPr>
              <a:lnSpc>
                <a:spcPct val="100000"/>
              </a:lnSpc>
            </a:pPr>
            <a:r>
              <a:rPr lang="en-US" sz="1600"/>
              <a:t>Command: </a:t>
            </a:r>
            <a:r>
              <a:rPr lang="en-US" sz="1600" i="1"/>
              <a:t>git status</a:t>
            </a:r>
            <a:endParaRPr lang="en-US" sz="16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E96418-A028-65B2-534A-13094970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677292"/>
            <a:ext cx="6656832" cy="140283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0EAA6-48B5-D6E2-C7FA-31ED8448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F23D4-9C68-BA64-60B0-867485BC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BCE-763D-E74A-5BEC-F7CBFA34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Mod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C789-2000-ACE0-4C01-D821FDFE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6332"/>
            <a:ext cx="10168128" cy="460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the course, participants should be able to:</a:t>
            </a:r>
          </a:p>
          <a:p>
            <a:r>
              <a:rPr lang="en-US" dirty="0"/>
              <a:t>Examine how Go was conceived.</a:t>
            </a:r>
          </a:p>
          <a:p>
            <a:r>
              <a:rPr lang="en-US" dirty="0"/>
              <a:t>Setup various required development environments and platform necessary to prepare for Go development.</a:t>
            </a:r>
          </a:p>
          <a:p>
            <a:r>
              <a:rPr lang="en-US" dirty="0"/>
              <a:t>Identify the needs of a proper Software Version Control.</a:t>
            </a:r>
          </a:p>
          <a:p>
            <a:r>
              <a:rPr lang="en-US" dirty="0"/>
              <a:t>Define the basic processes of using Git and integrated plugin. </a:t>
            </a:r>
          </a:p>
          <a:p>
            <a:r>
              <a:rPr lang="en-US" dirty="0"/>
              <a:t>Demonstrate a simple Git and online submission process.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2EF3DF-64F2-2A6D-11AD-3BD7A1D4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2CE566-A3D1-ED03-8236-498333F8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94F1A-5887-F241-800F-0F8291F0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Git Log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54BB288-EE9B-E50B-1E0E-1971183E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/>
              <a:t>Retrieves all current logs available to current working branch.</a:t>
            </a:r>
          </a:p>
          <a:p>
            <a:r>
              <a:rPr lang="en-US" sz="1800"/>
              <a:t>Contains all commit messages</a:t>
            </a:r>
          </a:p>
          <a:p>
            <a:pPr lvl="1"/>
            <a:r>
              <a:rPr lang="en-US" sz="1800"/>
              <a:t>Author</a:t>
            </a:r>
          </a:p>
          <a:p>
            <a:pPr lvl="1"/>
            <a:r>
              <a:rPr lang="en-US" sz="1800"/>
              <a:t>Date</a:t>
            </a:r>
          </a:p>
          <a:p>
            <a:pPr lvl="1"/>
            <a:r>
              <a:rPr lang="en-US" sz="1800"/>
              <a:t>Time</a:t>
            </a:r>
          </a:p>
          <a:p>
            <a:pPr lvl="1"/>
            <a:r>
              <a:rPr lang="en-US" sz="1800"/>
              <a:t>Commit hash number tag to commit</a:t>
            </a:r>
          </a:p>
          <a:p>
            <a:r>
              <a:rPr lang="en-US" sz="1800"/>
              <a:t>Command: </a:t>
            </a:r>
            <a:r>
              <a:rPr lang="en-US" sz="1800" i="1"/>
              <a:t>git log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E3474-EACA-BCCA-B372-B1D116BE6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92"/>
          <a:stretch/>
        </p:blipFill>
        <p:spPr>
          <a:xfrm>
            <a:off x="7389342" y="2433296"/>
            <a:ext cx="4393083" cy="19914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532DA7-C3B2-7613-876B-C41777E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4DD643-E707-F4AD-0DE0-0F6DF07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0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BCF6-76CB-BB8A-50A1-33595F38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A3C1-EAFB-149D-5C54-75E3EB52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4" y="2478024"/>
            <a:ext cx="6774990" cy="3694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Git rebase compares between different branches and attempts to move both branches to an equal point of commit.</a:t>
            </a:r>
          </a:p>
          <a:p>
            <a:pPr lvl="1"/>
            <a:r>
              <a:rPr lang="en-US" dirty="0"/>
              <a:t>Command: </a:t>
            </a:r>
            <a:r>
              <a:rPr lang="en-US" i="1" dirty="0"/>
              <a:t>git rebase &lt;reference branch&gt;</a:t>
            </a:r>
          </a:p>
          <a:p>
            <a:r>
              <a:rPr lang="en-US" dirty="0"/>
              <a:t>Not advisable to be used on public shared repository. Only applicable to local own repository.</a:t>
            </a:r>
          </a:p>
          <a:p>
            <a:pPr lvl="1"/>
            <a:r>
              <a:rPr lang="en-US" dirty="0"/>
              <a:t>Rebasing will cause a change in the main repo which will then cause collaborators to remerge their code base and having to pull back work into the main.</a:t>
            </a:r>
          </a:p>
          <a:p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18F714B-D91A-1BF1-CAA3-F2DFC7E85F23}"/>
              </a:ext>
            </a:extLst>
          </p:cNvPr>
          <p:cNvSpPr/>
          <p:nvPr/>
        </p:nvSpPr>
        <p:spPr>
          <a:xfrm>
            <a:off x="8234537" y="1199887"/>
            <a:ext cx="787341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0F3AEE-CA0D-5B51-D777-9FD9592C18E0}"/>
              </a:ext>
            </a:extLst>
          </p:cNvPr>
          <p:cNvCxnSpPr>
            <a:cxnSpLocks/>
          </p:cNvCxnSpPr>
          <p:nvPr/>
        </p:nvCxnSpPr>
        <p:spPr>
          <a:xfrm>
            <a:off x="8646415" y="1678982"/>
            <a:ext cx="32590" cy="4331877"/>
          </a:xfrm>
          <a:prstGeom prst="straightConnector1">
            <a:avLst/>
          </a:prstGeom>
          <a:ln w="508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0489EEEA-7DC9-5C64-28B7-71AC2A3F0329}"/>
              </a:ext>
            </a:extLst>
          </p:cNvPr>
          <p:cNvSpPr/>
          <p:nvPr/>
        </p:nvSpPr>
        <p:spPr>
          <a:xfrm>
            <a:off x="10493661" y="2529389"/>
            <a:ext cx="1181353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1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71C3BB6-6A7A-5D6A-675D-70728405142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646415" y="1699989"/>
            <a:ext cx="2437923" cy="829400"/>
          </a:xfrm>
          <a:prstGeom prst="curvedConnector2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1DDBA7F1-240C-7273-6253-0C921641FDAE}"/>
              </a:ext>
            </a:extLst>
          </p:cNvPr>
          <p:cNvSpPr/>
          <p:nvPr/>
        </p:nvSpPr>
        <p:spPr>
          <a:xfrm>
            <a:off x="7572088" y="2913169"/>
            <a:ext cx="909453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AA334-DAF9-765D-A081-D94AF1A59CE6}"/>
              </a:ext>
            </a:extLst>
          </p:cNvPr>
          <p:cNvSpPr txBox="1"/>
          <p:nvPr/>
        </p:nvSpPr>
        <p:spPr>
          <a:xfrm>
            <a:off x="10111729" y="220421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525D8-A423-713E-A101-488B42AE9666}"/>
              </a:ext>
            </a:extLst>
          </p:cNvPr>
          <p:cNvSpPr txBox="1"/>
          <p:nvPr/>
        </p:nvSpPr>
        <p:spPr>
          <a:xfrm>
            <a:off x="9914762" y="3257689"/>
            <a:ext cx="14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Rebase Comparison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7ED252C-D25B-8027-1ABB-26193BA13C7F}"/>
              </a:ext>
            </a:extLst>
          </p:cNvPr>
          <p:cNvSpPr/>
          <p:nvPr/>
        </p:nvSpPr>
        <p:spPr>
          <a:xfrm>
            <a:off x="10493661" y="4480390"/>
            <a:ext cx="1246391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11D2B-1C28-668F-7B89-B5BC79027491}"/>
              </a:ext>
            </a:extLst>
          </p:cNvPr>
          <p:cNvCxnSpPr>
            <a:cxnSpLocks/>
          </p:cNvCxnSpPr>
          <p:nvPr/>
        </p:nvCxnSpPr>
        <p:spPr>
          <a:xfrm>
            <a:off x="8653606" y="3097220"/>
            <a:ext cx="25399" cy="307498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7EC5A2-4081-2347-797E-68CB1776086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1084338" y="2910389"/>
            <a:ext cx="32519" cy="157000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1336F0E-DCD1-41FA-8675-5C645AB6BE5A}"/>
              </a:ext>
            </a:extLst>
          </p:cNvPr>
          <p:cNvCxnSpPr>
            <a:cxnSpLocks/>
          </p:cNvCxnSpPr>
          <p:nvPr/>
        </p:nvCxnSpPr>
        <p:spPr>
          <a:xfrm>
            <a:off x="8646415" y="3103669"/>
            <a:ext cx="2454182" cy="880930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prstDash val="sysDash"/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4CD80-8AA7-F287-3E02-0D27CD9EA4F5}"/>
              </a:ext>
            </a:extLst>
          </p:cNvPr>
          <p:cNvCxnSpPr/>
          <p:nvPr/>
        </p:nvCxnSpPr>
        <p:spPr>
          <a:xfrm flipH="1">
            <a:off x="9566433" y="2491780"/>
            <a:ext cx="115686" cy="1000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7CC00C0-0B80-226A-94BC-4E2360D4E92A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8646415" y="3103670"/>
            <a:ext cx="1847246" cy="1567220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prstDash val="sysDash"/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E2D428-BA72-8FFE-3BE2-630BDAAB7F8E}"/>
              </a:ext>
            </a:extLst>
          </p:cNvPr>
          <p:cNvSpPr txBox="1"/>
          <p:nvPr/>
        </p:nvSpPr>
        <p:spPr>
          <a:xfrm>
            <a:off x="9004443" y="4309464"/>
            <a:ext cx="130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Rebase Commit Log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3B21BE6-15C1-A89A-1099-73B79E290CA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36924" y="4861390"/>
            <a:ext cx="2379933" cy="796723"/>
          </a:xfrm>
          <a:prstGeom prst="curvedConnector2">
            <a:avLst/>
          </a:prstGeom>
          <a:ln w="50800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an 18">
            <a:extLst>
              <a:ext uri="{FF2B5EF4-FFF2-40B4-BE49-F238E27FC236}">
                <a16:creationId xmlns:a16="http://schemas.microsoft.com/office/drawing/2014/main" id="{7A1C127E-47E7-18C9-DCA7-1CF723BE4FAF}"/>
              </a:ext>
            </a:extLst>
          </p:cNvPr>
          <p:cNvSpPr/>
          <p:nvPr/>
        </p:nvSpPr>
        <p:spPr>
          <a:xfrm>
            <a:off x="7325348" y="5638562"/>
            <a:ext cx="1263148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 1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87A1EFF-9477-4B52-C0DC-A7214530B6E0}"/>
              </a:ext>
            </a:extLst>
          </p:cNvPr>
          <p:cNvSpPr/>
          <p:nvPr/>
        </p:nvSpPr>
        <p:spPr>
          <a:xfrm>
            <a:off x="7325348" y="5310902"/>
            <a:ext cx="1263148" cy="381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5573318-ED19-8675-DE88-A53565D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11C07AE-5AEE-321A-7A23-85BA7F5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4A5-4825-6A8F-4127-530FBD9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A22A-8A8D-0105-5A90-3605A45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0" y="2478024"/>
            <a:ext cx="6366076" cy="3694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four commands to interact with remote repository.</a:t>
            </a:r>
          </a:p>
          <a:p>
            <a:pPr lvl="1"/>
            <a:r>
              <a:rPr lang="en-US" dirty="0"/>
              <a:t>git clone: </a:t>
            </a:r>
          </a:p>
          <a:p>
            <a:pPr lvl="2"/>
            <a:r>
              <a:rPr lang="en-US" dirty="0"/>
              <a:t>Copy repo to a new directory at another location</a:t>
            </a:r>
          </a:p>
          <a:p>
            <a:pPr lvl="1"/>
            <a:r>
              <a:rPr lang="en-US" dirty="0"/>
              <a:t>git fetch: </a:t>
            </a:r>
          </a:p>
          <a:p>
            <a:pPr lvl="2"/>
            <a:r>
              <a:rPr lang="en-US" dirty="0"/>
              <a:t>updates changes from remote repo to main repo. Work branches are not updated</a:t>
            </a:r>
          </a:p>
          <a:p>
            <a:pPr lvl="1"/>
            <a:r>
              <a:rPr lang="en-US" dirty="0"/>
              <a:t>git pull: </a:t>
            </a:r>
          </a:p>
          <a:p>
            <a:pPr lvl="2"/>
            <a:r>
              <a:rPr lang="en-US" dirty="0"/>
              <a:t>Does git fetch + git merge</a:t>
            </a:r>
          </a:p>
          <a:p>
            <a:pPr lvl="1"/>
            <a:r>
              <a:rPr lang="en-US" dirty="0"/>
              <a:t>git push: </a:t>
            </a:r>
          </a:p>
          <a:p>
            <a:pPr lvl="2"/>
            <a:r>
              <a:rPr lang="en-US" dirty="0"/>
              <a:t>Pushes to remote repository</a:t>
            </a:r>
          </a:p>
          <a:p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23E88BD-1185-DE04-95AB-E19BECC2B749}"/>
              </a:ext>
            </a:extLst>
          </p:cNvPr>
          <p:cNvSpPr/>
          <p:nvPr/>
        </p:nvSpPr>
        <p:spPr>
          <a:xfrm>
            <a:off x="7524306" y="2354500"/>
            <a:ext cx="1389647" cy="8602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Repository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AA35713-1A73-A862-7100-B4101EBEC006}"/>
              </a:ext>
            </a:extLst>
          </p:cNvPr>
          <p:cNvSpPr/>
          <p:nvPr/>
        </p:nvSpPr>
        <p:spPr>
          <a:xfrm>
            <a:off x="7524306" y="5129785"/>
            <a:ext cx="1389647" cy="8602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Repository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F1919030-0942-4E50-EA09-918B1BC9505F}"/>
              </a:ext>
            </a:extLst>
          </p:cNvPr>
          <p:cNvSpPr/>
          <p:nvPr/>
        </p:nvSpPr>
        <p:spPr>
          <a:xfrm>
            <a:off x="10264498" y="4252312"/>
            <a:ext cx="1161047" cy="1449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CFBFC4C-5B9D-BE42-FC43-61D61A06F5D0}"/>
              </a:ext>
            </a:extLst>
          </p:cNvPr>
          <p:cNvSpPr/>
          <p:nvPr/>
        </p:nvSpPr>
        <p:spPr>
          <a:xfrm>
            <a:off x="10401858" y="4404882"/>
            <a:ext cx="1161047" cy="1449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3CF2CB88-BAAE-55BA-4324-2301077FD69B}"/>
              </a:ext>
            </a:extLst>
          </p:cNvPr>
          <p:cNvSpPr/>
          <p:nvPr/>
        </p:nvSpPr>
        <p:spPr>
          <a:xfrm>
            <a:off x="10598375" y="4540237"/>
            <a:ext cx="1220202" cy="1449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Working Directory (Branches)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333EA6-E0E5-C122-BBB0-D38B18FDEDC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219130" y="3214758"/>
            <a:ext cx="0" cy="19150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7ADA0-2955-F2E0-DDD2-A81313D847A1}"/>
              </a:ext>
            </a:extLst>
          </p:cNvPr>
          <p:cNvCxnSpPr>
            <a:stCxn id="5" idx="4"/>
          </p:cNvCxnSpPr>
          <p:nvPr/>
        </p:nvCxnSpPr>
        <p:spPr>
          <a:xfrm>
            <a:off x="8913953" y="5559914"/>
            <a:ext cx="133550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A23255-97CC-DFD6-065F-3FB2C0C71B56}"/>
              </a:ext>
            </a:extLst>
          </p:cNvPr>
          <p:cNvCxnSpPr/>
          <p:nvPr/>
        </p:nvCxnSpPr>
        <p:spPr>
          <a:xfrm>
            <a:off x="8956064" y="3172647"/>
            <a:ext cx="1293394" cy="9996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82F0D7-C93F-3D6F-3409-FEFF2F0EB5AF}"/>
              </a:ext>
            </a:extLst>
          </p:cNvPr>
          <p:cNvSpPr txBox="1"/>
          <p:nvPr/>
        </p:nvSpPr>
        <p:spPr>
          <a:xfrm>
            <a:off x="7253597" y="3981360"/>
            <a:ext cx="98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fetch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F0375-BAA9-A24E-9515-44D5D197EACE}"/>
              </a:ext>
            </a:extLst>
          </p:cNvPr>
          <p:cNvSpPr txBox="1"/>
          <p:nvPr/>
        </p:nvSpPr>
        <p:spPr>
          <a:xfrm>
            <a:off x="9631862" y="3324684"/>
            <a:ext cx="91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pull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EA0D9-7112-D536-1DD5-9AA3718C038D}"/>
              </a:ext>
            </a:extLst>
          </p:cNvPr>
          <p:cNvSpPr txBox="1"/>
          <p:nvPr/>
        </p:nvSpPr>
        <p:spPr>
          <a:xfrm>
            <a:off x="9066353" y="5160184"/>
            <a:ext cx="11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merge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F1CE6FD-E842-5AC3-5696-F405C66D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67379EC-05B9-2C30-E806-7F23C10B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6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F92D-2202-61BE-C87F-D867830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2AEB-2196-A759-10D5-8589020D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7634"/>
            <a:ext cx="10168128" cy="3694176"/>
          </a:xfrm>
        </p:spPr>
        <p:txBody>
          <a:bodyPr/>
          <a:lstStyle/>
          <a:p>
            <a:r>
              <a:rPr lang="en-US" dirty="0"/>
              <a:t>Typical single workflow for Git use in solo development, with remote repository.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D0E19E-9541-C802-654A-2FE15860E89C}"/>
              </a:ext>
            </a:extLst>
          </p:cNvPr>
          <p:cNvGrpSpPr/>
          <p:nvPr/>
        </p:nvGrpSpPr>
        <p:grpSpPr>
          <a:xfrm>
            <a:off x="6513596" y="5459427"/>
            <a:ext cx="685800" cy="670851"/>
            <a:chOff x="6229172" y="2338636"/>
            <a:chExt cx="685800" cy="6708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A17BF1-FE5B-73E4-35DC-B2630335FF71}"/>
                </a:ext>
              </a:extLst>
            </p:cNvPr>
            <p:cNvSpPr/>
            <p:nvPr/>
          </p:nvSpPr>
          <p:spPr>
            <a:xfrm>
              <a:off x="6229172" y="2338636"/>
              <a:ext cx="685800" cy="670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C27810-C1C8-66AE-F535-0D37253A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88" y="2348058"/>
              <a:ext cx="575968" cy="575968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28B3B-2C48-47AE-0494-FF4C0A7E4F56}"/>
              </a:ext>
            </a:extLst>
          </p:cNvPr>
          <p:cNvCxnSpPr/>
          <p:nvPr/>
        </p:nvCxnSpPr>
        <p:spPr>
          <a:xfrm>
            <a:off x="2601877" y="4696846"/>
            <a:ext cx="6781013" cy="37089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E2640-CBD5-3E5C-73E1-D0959F781DA3}"/>
              </a:ext>
            </a:extLst>
          </p:cNvPr>
          <p:cNvGrpSpPr/>
          <p:nvPr/>
        </p:nvGrpSpPr>
        <p:grpSpPr>
          <a:xfrm>
            <a:off x="3183179" y="4374507"/>
            <a:ext cx="685800" cy="670851"/>
            <a:chOff x="2887133" y="1268016"/>
            <a:chExt cx="685800" cy="6708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E8B644-7241-0085-BBCF-29304B8737FA}"/>
                </a:ext>
              </a:extLst>
            </p:cNvPr>
            <p:cNvSpPr/>
            <p:nvPr/>
          </p:nvSpPr>
          <p:spPr>
            <a:xfrm>
              <a:off x="2887133" y="1268016"/>
              <a:ext cx="685800" cy="670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D4BFE5-7143-588C-B896-F9DE4B8CC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66" y="1315574"/>
              <a:ext cx="575734" cy="575734"/>
            </a:xfrm>
            <a:prstGeom prst="rect">
              <a:avLst/>
            </a:prstGeom>
          </p:spPr>
        </p:pic>
      </p:grp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0068F98-E645-45D7-B324-C9ED59BCBCFA}"/>
              </a:ext>
            </a:extLst>
          </p:cNvPr>
          <p:cNvCxnSpPr/>
          <p:nvPr/>
        </p:nvCxnSpPr>
        <p:spPr>
          <a:xfrm rot="16200000" flipH="1">
            <a:off x="3396134" y="5190443"/>
            <a:ext cx="735349" cy="42853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272BBE-644B-A7F2-6D7B-285E044BB45E}"/>
              </a:ext>
            </a:extLst>
          </p:cNvPr>
          <p:cNvGrpSpPr/>
          <p:nvPr/>
        </p:nvGrpSpPr>
        <p:grpSpPr>
          <a:xfrm>
            <a:off x="7273371" y="4425135"/>
            <a:ext cx="685800" cy="670851"/>
            <a:chOff x="7497056" y="2471013"/>
            <a:chExt cx="685800" cy="67085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FE6B8D-BE33-209F-582A-A3820945C40A}"/>
                </a:ext>
              </a:extLst>
            </p:cNvPr>
            <p:cNvSpPr/>
            <p:nvPr/>
          </p:nvSpPr>
          <p:spPr>
            <a:xfrm>
              <a:off x="7497056" y="2471013"/>
              <a:ext cx="685800" cy="670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9D171C-EC6A-C1AE-38B8-37B6B77F0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861" y="2512781"/>
              <a:ext cx="578995" cy="578995"/>
            </a:xfrm>
            <a:prstGeom prst="rect">
              <a:avLst/>
            </a:prstGeom>
          </p:spPr>
        </p:pic>
      </p:grp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25DAE26-7E70-3A78-DDFB-0ACC42875F27}"/>
              </a:ext>
            </a:extLst>
          </p:cNvPr>
          <p:cNvCxnSpPr>
            <a:stCxn id="5" idx="6"/>
            <a:endCxn id="13" idx="4"/>
          </p:cNvCxnSpPr>
          <p:nvPr/>
        </p:nvCxnSpPr>
        <p:spPr>
          <a:xfrm flipV="1">
            <a:off x="7199396" y="5095986"/>
            <a:ext cx="416875" cy="69886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46F912-318C-B83E-0378-2A834E075F56}"/>
              </a:ext>
            </a:extLst>
          </p:cNvPr>
          <p:cNvSpPr txBox="1"/>
          <p:nvPr/>
        </p:nvSpPr>
        <p:spPr>
          <a:xfrm>
            <a:off x="2310973" y="5282236"/>
            <a:ext cx="1345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5C1FA-1A70-9779-D610-2204A487E44C}"/>
              </a:ext>
            </a:extLst>
          </p:cNvPr>
          <p:cNvSpPr txBox="1"/>
          <p:nvPr/>
        </p:nvSpPr>
        <p:spPr>
          <a:xfrm>
            <a:off x="2479022" y="473029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7DB79-56C2-706C-01F6-E1680E41770F}"/>
              </a:ext>
            </a:extLst>
          </p:cNvPr>
          <p:cNvSpPr txBox="1"/>
          <p:nvPr/>
        </p:nvSpPr>
        <p:spPr>
          <a:xfrm>
            <a:off x="4419523" y="6031753"/>
            <a:ext cx="91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AECD2-7F57-67D3-9212-B3989083321A}"/>
              </a:ext>
            </a:extLst>
          </p:cNvPr>
          <p:cNvSpPr txBox="1"/>
          <p:nvPr/>
        </p:nvSpPr>
        <p:spPr>
          <a:xfrm>
            <a:off x="6210938" y="6156930"/>
            <a:ext cx="1284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603B9-51EA-CCB3-42F2-02A6020C3281}"/>
              </a:ext>
            </a:extLst>
          </p:cNvPr>
          <p:cNvSpPr txBox="1"/>
          <p:nvPr/>
        </p:nvSpPr>
        <p:spPr>
          <a:xfrm>
            <a:off x="7531703" y="5325929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Branch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7BEE74D-9E81-DBE1-5305-858AD5A2F33E}"/>
              </a:ext>
            </a:extLst>
          </p:cNvPr>
          <p:cNvSpPr/>
          <p:nvPr/>
        </p:nvSpPr>
        <p:spPr>
          <a:xfrm>
            <a:off x="1097537" y="3092927"/>
            <a:ext cx="2412886" cy="1011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EE0496-C645-B57A-606C-83FA2A044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02" y="3129909"/>
            <a:ext cx="938680" cy="93868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33A9F-8EAB-3F38-A8B3-93A100E9B8F0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>
            <a:off x="2198942" y="4068589"/>
            <a:ext cx="632901" cy="661706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002AAC-BD94-A1A7-E6BC-A6B668D10C65}"/>
              </a:ext>
            </a:extLst>
          </p:cNvPr>
          <p:cNvSpPr txBox="1"/>
          <p:nvPr/>
        </p:nvSpPr>
        <p:spPr>
          <a:xfrm>
            <a:off x="1729602" y="432100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AC779452-73F8-FCDB-24B9-867873BEC37F}"/>
              </a:ext>
            </a:extLst>
          </p:cNvPr>
          <p:cNvSpPr/>
          <p:nvPr/>
        </p:nvSpPr>
        <p:spPr>
          <a:xfrm>
            <a:off x="8663546" y="3154387"/>
            <a:ext cx="2412886" cy="1011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C16271-FA68-4A91-5844-6731C181D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4" y="3208868"/>
            <a:ext cx="938680" cy="93868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6EDD65-50FE-5B02-38ED-D72C9F99548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074246" y="4147548"/>
            <a:ext cx="756818" cy="586987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4EEED8-A92C-4B46-F07B-CFF6AF4B22E4}"/>
              </a:ext>
            </a:extLst>
          </p:cNvPr>
          <p:cNvSpPr txBox="1"/>
          <p:nvPr/>
        </p:nvSpPr>
        <p:spPr>
          <a:xfrm>
            <a:off x="9453497" y="4429953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C0F62B-7579-0590-794E-B7FA960D8980}"/>
              </a:ext>
            </a:extLst>
          </p:cNvPr>
          <p:cNvSpPr/>
          <p:nvPr/>
        </p:nvSpPr>
        <p:spPr>
          <a:xfrm>
            <a:off x="3998921" y="5459427"/>
            <a:ext cx="685800" cy="670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4C806-59BF-34A7-76E9-B26F57B2F3FD}"/>
              </a:ext>
            </a:extLst>
          </p:cNvPr>
          <p:cNvSpPr/>
          <p:nvPr/>
        </p:nvSpPr>
        <p:spPr>
          <a:xfrm>
            <a:off x="5173127" y="5458465"/>
            <a:ext cx="685800" cy="670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AEAE39-187E-586B-3A3E-165B0ACB91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 flipV="1">
            <a:off x="4684721" y="5793891"/>
            <a:ext cx="488406" cy="962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E2C648-C53B-F9FC-88A1-987530B788C3}"/>
              </a:ext>
            </a:extLst>
          </p:cNvPr>
          <p:cNvCxnSpPr>
            <a:stCxn id="30" idx="6"/>
            <a:endCxn id="5" idx="2"/>
          </p:cNvCxnSpPr>
          <p:nvPr/>
        </p:nvCxnSpPr>
        <p:spPr>
          <a:xfrm>
            <a:off x="5858927" y="5793891"/>
            <a:ext cx="654669" cy="962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94F0588-26F4-853A-E23F-68582F6B7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21" y="5421374"/>
            <a:ext cx="623443" cy="6234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D71600-72D7-7DD2-A8C3-E46C16EE6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66" y="5424308"/>
            <a:ext cx="623443" cy="623443"/>
          </a:xfrm>
          <a:prstGeom prst="rect">
            <a:avLst/>
          </a:prstGeom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41BE26E4-7106-CBA4-83DE-D16C0ACA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4576122D-C6E8-B9C0-EB29-14FA1837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>
            <a:extLst>
              <a:ext uri="{FF2B5EF4-FFF2-40B4-BE49-F238E27FC236}">
                <a16:creationId xmlns:a16="http://schemas.microsoft.com/office/drawing/2014/main" id="{D4806E3B-98D6-C7DA-02F5-9EB8A80A88A2}"/>
              </a:ext>
            </a:extLst>
          </p:cNvPr>
          <p:cNvSpPr/>
          <p:nvPr/>
        </p:nvSpPr>
        <p:spPr>
          <a:xfrm>
            <a:off x="3508616" y="2789136"/>
            <a:ext cx="1827533" cy="11711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F92D-2202-61BE-C87F-D867830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Track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2AEB-2196-A759-10D5-8589020D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7634"/>
            <a:ext cx="10168128" cy="635589"/>
          </a:xfrm>
        </p:spPr>
        <p:txBody>
          <a:bodyPr/>
          <a:lstStyle/>
          <a:p>
            <a:r>
              <a:rPr lang="en-US" dirty="0"/>
              <a:t>Blend of Git Classroom and Git with automation.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D0E19E-9541-C802-654A-2FE15860E89C}"/>
              </a:ext>
            </a:extLst>
          </p:cNvPr>
          <p:cNvGrpSpPr/>
          <p:nvPr/>
        </p:nvGrpSpPr>
        <p:grpSpPr>
          <a:xfrm>
            <a:off x="6616806" y="5963471"/>
            <a:ext cx="685800" cy="670851"/>
            <a:chOff x="6229172" y="2338636"/>
            <a:chExt cx="685800" cy="6708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A17BF1-FE5B-73E4-35DC-B2630335FF71}"/>
                </a:ext>
              </a:extLst>
            </p:cNvPr>
            <p:cNvSpPr/>
            <p:nvPr/>
          </p:nvSpPr>
          <p:spPr>
            <a:xfrm>
              <a:off x="6229172" y="2338636"/>
              <a:ext cx="685800" cy="670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C27810-C1C8-66AE-F535-0D37253A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88" y="2348058"/>
              <a:ext cx="575968" cy="575968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28B3B-2C48-47AE-0494-FF4C0A7E4F56}"/>
              </a:ext>
            </a:extLst>
          </p:cNvPr>
          <p:cNvCxnSpPr>
            <a:cxnSpLocks/>
          </p:cNvCxnSpPr>
          <p:nvPr/>
        </p:nvCxnSpPr>
        <p:spPr>
          <a:xfrm flipV="1">
            <a:off x="4055237" y="5116606"/>
            <a:ext cx="4615648" cy="2577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E2640-CBD5-3E5C-73E1-D0959F781DA3}"/>
              </a:ext>
            </a:extLst>
          </p:cNvPr>
          <p:cNvGrpSpPr/>
          <p:nvPr/>
        </p:nvGrpSpPr>
        <p:grpSpPr>
          <a:xfrm>
            <a:off x="4636539" y="4820037"/>
            <a:ext cx="685800" cy="670851"/>
            <a:chOff x="2887133" y="1268016"/>
            <a:chExt cx="685800" cy="6708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E8B644-7241-0085-BBCF-29304B8737FA}"/>
                </a:ext>
              </a:extLst>
            </p:cNvPr>
            <p:cNvSpPr/>
            <p:nvPr/>
          </p:nvSpPr>
          <p:spPr>
            <a:xfrm>
              <a:off x="2887133" y="1268016"/>
              <a:ext cx="685800" cy="670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D4BFE5-7143-588C-B896-F9DE4B8CC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66" y="1315574"/>
              <a:ext cx="575734" cy="575734"/>
            </a:xfrm>
            <a:prstGeom prst="rect">
              <a:avLst/>
            </a:prstGeom>
          </p:spPr>
        </p:pic>
      </p:grp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0068F98-E645-45D7-B324-C9ED59BCBCFA}"/>
              </a:ext>
            </a:extLst>
          </p:cNvPr>
          <p:cNvCxnSpPr/>
          <p:nvPr/>
        </p:nvCxnSpPr>
        <p:spPr>
          <a:xfrm rot="16200000" flipH="1">
            <a:off x="4849494" y="5635973"/>
            <a:ext cx="735349" cy="42853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272BBE-644B-A7F2-6D7B-285E044BB45E}"/>
              </a:ext>
            </a:extLst>
          </p:cNvPr>
          <p:cNvGrpSpPr/>
          <p:nvPr/>
        </p:nvGrpSpPr>
        <p:grpSpPr>
          <a:xfrm>
            <a:off x="7558311" y="4786840"/>
            <a:ext cx="685800" cy="670851"/>
            <a:chOff x="7497056" y="2471013"/>
            <a:chExt cx="685800" cy="67085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FE6B8D-BE33-209F-582A-A3820945C40A}"/>
                </a:ext>
              </a:extLst>
            </p:cNvPr>
            <p:cNvSpPr/>
            <p:nvPr/>
          </p:nvSpPr>
          <p:spPr>
            <a:xfrm>
              <a:off x="7497056" y="2471013"/>
              <a:ext cx="685800" cy="670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9D171C-EC6A-C1AE-38B8-37B6B77F0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861" y="2512781"/>
              <a:ext cx="578995" cy="578995"/>
            </a:xfrm>
            <a:prstGeom prst="rect">
              <a:avLst/>
            </a:prstGeom>
          </p:spPr>
        </p:pic>
      </p:grp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25DAE26-7E70-3A78-DDFB-0ACC42875F27}"/>
              </a:ext>
            </a:extLst>
          </p:cNvPr>
          <p:cNvCxnSpPr>
            <a:stCxn id="5" idx="6"/>
            <a:endCxn id="13" idx="4"/>
          </p:cNvCxnSpPr>
          <p:nvPr/>
        </p:nvCxnSpPr>
        <p:spPr>
          <a:xfrm flipV="1">
            <a:off x="7302606" y="5457691"/>
            <a:ext cx="598605" cy="8412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46F912-318C-B83E-0378-2A834E075F56}"/>
              </a:ext>
            </a:extLst>
          </p:cNvPr>
          <p:cNvSpPr txBox="1"/>
          <p:nvPr/>
        </p:nvSpPr>
        <p:spPr>
          <a:xfrm>
            <a:off x="3764333" y="5727766"/>
            <a:ext cx="1345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5C1FA-1A70-9779-D610-2204A487E44C}"/>
              </a:ext>
            </a:extLst>
          </p:cNvPr>
          <p:cNvSpPr txBox="1"/>
          <p:nvPr/>
        </p:nvSpPr>
        <p:spPr>
          <a:xfrm>
            <a:off x="3860290" y="517524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7DB79-56C2-706C-01F6-E1680E41770F}"/>
              </a:ext>
            </a:extLst>
          </p:cNvPr>
          <p:cNvSpPr txBox="1"/>
          <p:nvPr/>
        </p:nvSpPr>
        <p:spPr>
          <a:xfrm>
            <a:off x="5335247" y="6540849"/>
            <a:ext cx="91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AECD2-7F57-67D3-9212-B3989083321A}"/>
              </a:ext>
            </a:extLst>
          </p:cNvPr>
          <p:cNvSpPr txBox="1"/>
          <p:nvPr/>
        </p:nvSpPr>
        <p:spPr>
          <a:xfrm>
            <a:off x="6255114" y="5688353"/>
            <a:ext cx="1284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603B9-51EA-CCB3-42F2-02A6020C3281}"/>
              </a:ext>
            </a:extLst>
          </p:cNvPr>
          <p:cNvSpPr txBox="1"/>
          <p:nvPr/>
        </p:nvSpPr>
        <p:spPr>
          <a:xfrm>
            <a:off x="7780672" y="5802237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Branch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7BEE74D-9E81-DBE1-5305-858AD5A2F33E}"/>
              </a:ext>
            </a:extLst>
          </p:cNvPr>
          <p:cNvSpPr/>
          <p:nvPr/>
        </p:nvSpPr>
        <p:spPr>
          <a:xfrm>
            <a:off x="792075" y="2815653"/>
            <a:ext cx="1827533" cy="11711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EE0496-C645-B57A-606C-83FA2A044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13" y="2968194"/>
            <a:ext cx="938680" cy="93868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33A9F-8EAB-3F38-A8B3-93A100E9B8F0}"/>
              </a:ext>
            </a:extLst>
          </p:cNvPr>
          <p:cNvCxnSpPr>
            <a:cxnSpLocks/>
          </p:cNvCxnSpPr>
          <p:nvPr/>
        </p:nvCxnSpPr>
        <p:spPr>
          <a:xfrm>
            <a:off x="4402421" y="3736901"/>
            <a:ext cx="0" cy="1405475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002AAC-BD94-A1A7-E6BC-A6B668D10C65}"/>
              </a:ext>
            </a:extLst>
          </p:cNvPr>
          <p:cNvSpPr txBox="1"/>
          <p:nvPr/>
        </p:nvSpPr>
        <p:spPr>
          <a:xfrm>
            <a:off x="4441047" y="427538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Clone</a:t>
            </a:r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AC779452-73F8-FCDB-24B9-867873BEC37F}"/>
              </a:ext>
            </a:extLst>
          </p:cNvPr>
          <p:cNvSpPr/>
          <p:nvPr/>
        </p:nvSpPr>
        <p:spPr>
          <a:xfrm>
            <a:off x="8156916" y="2895169"/>
            <a:ext cx="2412886" cy="1011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C16271-FA68-4A91-5844-6731C181D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26" y="2945640"/>
            <a:ext cx="938680" cy="93868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6EDD65-50FE-5B02-38ED-D72C9F99548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58127" y="3680300"/>
            <a:ext cx="3243084" cy="1106540"/>
          </a:xfrm>
          <a:prstGeom prst="straightConnector1">
            <a:avLst/>
          </a:prstGeom>
          <a:ln w="508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4EEED8-A92C-4B46-F07B-CFF6AF4B22E4}"/>
              </a:ext>
            </a:extLst>
          </p:cNvPr>
          <p:cNvSpPr txBox="1"/>
          <p:nvPr/>
        </p:nvSpPr>
        <p:spPr>
          <a:xfrm>
            <a:off x="6022968" y="428741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C0F62B-7579-0590-794E-B7FA960D8980}"/>
              </a:ext>
            </a:extLst>
          </p:cNvPr>
          <p:cNvSpPr/>
          <p:nvPr/>
        </p:nvSpPr>
        <p:spPr>
          <a:xfrm>
            <a:off x="5452281" y="5904957"/>
            <a:ext cx="685800" cy="670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AEAE39-187E-586B-3A3E-165B0ACB9160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6138081" y="6239421"/>
            <a:ext cx="488406" cy="962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94F0588-26F4-853A-E23F-68582F6B7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81" y="5866904"/>
            <a:ext cx="623443" cy="6234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41B0B7-7701-78AC-571D-F5EF7DCFC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63" y="2968194"/>
            <a:ext cx="938680" cy="9386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3FA958C-323E-9897-F1D1-298DEEA84D9A}"/>
              </a:ext>
            </a:extLst>
          </p:cNvPr>
          <p:cNvSpPr txBox="1"/>
          <p:nvPr/>
        </p:nvSpPr>
        <p:spPr>
          <a:xfrm>
            <a:off x="2029708" y="3859646"/>
            <a:ext cx="187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Classroom Clone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89E2FC-9871-52A4-44C2-E02C7A029521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2140493" y="3437534"/>
            <a:ext cx="1741970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E9CE76-4C5F-8611-7656-908112B6D50E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4821143" y="3414980"/>
            <a:ext cx="4041183" cy="22554"/>
          </a:xfrm>
          <a:prstGeom prst="straightConnector1">
            <a:avLst/>
          </a:prstGeom>
          <a:ln w="508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E0FE12-B846-B899-48F4-59FCDD6F1A55}"/>
              </a:ext>
            </a:extLst>
          </p:cNvPr>
          <p:cNvSpPr txBox="1"/>
          <p:nvPr/>
        </p:nvSpPr>
        <p:spPr>
          <a:xfrm>
            <a:off x="5486113" y="303678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 Automation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10EDFD-7309-BB24-F254-D0CB9254A24E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0193583" y="3750664"/>
            <a:ext cx="243643" cy="1365942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1EFC44-1565-FE53-AECD-3194FFCBD6E7}"/>
              </a:ext>
            </a:extLst>
          </p:cNvPr>
          <p:cNvSpPr txBox="1"/>
          <p:nvPr/>
        </p:nvSpPr>
        <p:spPr>
          <a:xfrm>
            <a:off x="10437226" y="4962717"/>
            <a:ext cx="13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Results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4BA2666F-44A6-B877-77E1-987AE301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BB7201DB-867D-92B7-197A-6918FF12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C4F8-7272-F86D-ABB2-05E50909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Setting up Git Classroom Accounts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4289B-3034-5A1E-58CC-E1F49602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09" b="-1"/>
          <a:stretch/>
        </p:blipFill>
        <p:spPr>
          <a:xfrm>
            <a:off x="626850" y="2160687"/>
            <a:ext cx="6387833" cy="3926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6252-B2B4-7598-E7D7-DC9E9A66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Git Classroom Accounts</a:t>
            </a:r>
          </a:p>
          <a:p>
            <a:pPr lvl="1"/>
            <a:r>
              <a:rPr lang="en-US" sz="1800" dirty="0"/>
              <a:t>Primary account for all activities and submission of module assessments.</a:t>
            </a:r>
          </a:p>
          <a:p>
            <a:pPr lvl="1"/>
            <a:r>
              <a:rPr lang="en-US" sz="1800" dirty="0"/>
              <a:t>Simple signup for free account.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65A6E-1D55-F1DA-B5D7-777D1F23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E4D73-C531-EFD4-A2BB-78B5F95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050F-10B0-092E-B0EF-B51EA1B2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Program Structure</a:t>
            </a:r>
          </a:p>
        </p:txBody>
      </p:sp>
      <p:sp>
        <p:nvSpPr>
          <p:cNvPr id="4" name="Google Shape;158;p30">
            <a:extLst>
              <a:ext uri="{FF2B5EF4-FFF2-40B4-BE49-F238E27FC236}">
                <a16:creationId xmlns:a16="http://schemas.microsoft.com/office/drawing/2014/main" id="{456E45F0-0DC5-B82D-A966-E6CCD7E2521F}"/>
              </a:ext>
            </a:extLst>
          </p:cNvPr>
          <p:cNvSpPr/>
          <p:nvPr/>
        </p:nvSpPr>
        <p:spPr>
          <a:xfrm>
            <a:off x="2120814" y="2445550"/>
            <a:ext cx="7786640" cy="35539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1FC56-3F3D-8E7D-2895-79339991F25E}"/>
              </a:ext>
            </a:extLst>
          </p:cNvPr>
          <p:cNvSpPr/>
          <p:nvPr/>
        </p:nvSpPr>
        <p:spPr>
          <a:xfrm>
            <a:off x="2227514" y="2445550"/>
            <a:ext cx="5044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4D8E6-074C-E7B5-9104-48F424C39F18}"/>
              </a:ext>
            </a:extLst>
          </p:cNvPr>
          <p:cNvGrpSpPr/>
          <p:nvPr/>
        </p:nvGrpSpPr>
        <p:grpSpPr>
          <a:xfrm>
            <a:off x="4395750" y="2431017"/>
            <a:ext cx="5430463" cy="3293209"/>
            <a:chOff x="2867891" y="1099928"/>
            <a:chExt cx="5430463" cy="32932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B2A49-172B-97FE-7845-DF20813BD879}"/>
                </a:ext>
              </a:extLst>
            </p:cNvPr>
            <p:cNvSpPr/>
            <p:nvPr/>
          </p:nvSpPr>
          <p:spPr>
            <a:xfrm>
              <a:off x="3726354" y="1099928"/>
              <a:ext cx="4572000" cy="3293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Package name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Import of “libraries”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Declaration of variables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Start of execution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Main program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2485D4-9918-D720-B4C2-80BE27159C5F}"/>
                </a:ext>
              </a:extLst>
            </p:cNvPr>
            <p:cNvCxnSpPr/>
            <p:nvPr/>
          </p:nvCxnSpPr>
          <p:spPr>
            <a:xfrm flipH="1">
              <a:off x="3100646" y="1274411"/>
              <a:ext cx="3236769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256C02-F593-E77A-2617-586085D5FAF1}"/>
                </a:ext>
              </a:extLst>
            </p:cNvPr>
            <p:cNvCxnSpPr/>
            <p:nvPr/>
          </p:nvCxnSpPr>
          <p:spPr>
            <a:xfrm flipH="1">
              <a:off x="3100646" y="1792246"/>
              <a:ext cx="3236769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563312-81C0-05AA-0165-2DD5501C03EB}"/>
                </a:ext>
              </a:extLst>
            </p:cNvPr>
            <p:cNvCxnSpPr/>
            <p:nvPr/>
          </p:nvCxnSpPr>
          <p:spPr>
            <a:xfrm flipH="1">
              <a:off x="2867891" y="2720463"/>
              <a:ext cx="3236769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570F8A-9C84-5BBF-5D37-6AFD3253CFF2}"/>
                </a:ext>
              </a:extLst>
            </p:cNvPr>
            <p:cNvCxnSpPr/>
            <p:nvPr/>
          </p:nvCxnSpPr>
          <p:spPr>
            <a:xfrm flipH="1" flipV="1">
              <a:off x="3158836" y="3703978"/>
              <a:ext cx="3447620" cy="3897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859873-4E62-3714-886F-5BA7DD8A5B6A}"/>
                </a:ext>
              </a:extLst>
            </p:cNvPr>
            <p:cNvCxnSpPr/>
            <p:nvPr/>
          </p:nvCxnSpPr>
          <p:spPr>
            <a:xfrm flipH="1">
              <a:off x="5523548" y="4228209"/>
              <a:ext cx="1315318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D1C866F-BED6-74EE-66C4-4F000169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97AD75-8394-C49C-3A0F-52571F48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87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7B9-EB7E-AC39-738A-2636A1FC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7BD-9C21-D7CE-2FCA-2B4CCA6C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 uses C++ style comments.</a:t>
            </a:r>
          </a:p>
          <a:p>
            <a:pPr lvl="1"/>
            <a:r>
              <a:rPr lang="en-US" dirty="0"/>
              <a:t>// for single-line comments.</a:t>
            </a:r>
          </a:p>
          <a:p>
            <a:pPr lvl="1"/>
            <a:r>
              <a:rPr lang="en-US" dirty="0"/>
              <a:t>/* … … */ for spanning multiple lines.</a:t>
            </a:r>
          </a:p>
          <a:p>
            <a:r>
              <a:rPr lang="en-US" dirty="0"/>
              <a:t>Go Packages</a:t>
            </a:r>
          </a:p>
          <a:p>
            <a:pPr lvl="1"/>
            <a:r>
              <a:rPr lang="en-US" dirty="0"/>
              <a:t>Keyword “package”.</a:t>
            </a:r>
          </a:p>
          <a:p>
            <a:pPr lvl="1"/>
            <a:r>
              <a:rPr lang="en-US" dirty="0"/>
              <a:t>Identifies and allows for </a:t>
            </a:r>
            <a:r>
              <a:rPr lang="en-US" dirty="0" err="1"/>
              <a:t>organisation</a:t>
            </a:r>
            <a:r>
              <a:rPr lang="en-US" dirty="0"/>
              <a:t> of related code.</a:t>
            </a:r>
          </a:p>
          <a:p>
            <a:r>
              <a:rPr lang="en-US" dirty="0"/>
              <a:t>Go Imports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Allows for modular functionalities to be imported as packages.</a:t>
            </a:r>
          </a:p>
          <a:p>
            <a:pPr lvl="1"/>
            <a:r>
              <a:rPr lang="en" dirty="0">
                <a:solidFill>
                  <a:schemeClr val="dk1"/>
                </a:solidFill>
              </a:rPr>
              <a:t>Keyword “Import” </a:t>
            </a:r>
          </a:p>
          <a:p>
            <a:pPr lvl="1"/>
            <a:r>
              <a:rPr lang="en" dirty="0">
                <a:solidFill>
                  <a:schemeClr val="dk1"/>
                </a:solidFill>
              </a:rPr>
              <a:t>Every package identified by unique string: </a:t>
            </a:r>
            <a:r>
              <a:rPr lang="en" i="1" dirty="0">
                <a:solidFill>
                  <a:schemeClr val="dk1"/>
                </a:solidFill>
              </a:rPr>
              <a:t>import path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lvl="1"/>
            <a:r>
              <a:rPr lang="en" dirty="0">
                <a:solidFill>
                  <a:schemeClr val="dk1"/>
                </a:solidFill>
              </a:rPr>
              <a:t>Every package has </a:t>
            </a:r>
            <a:r>
              <a:rPr lang="en" i="1" dirty="0">
                <a:solidFill>
                  <a:schemeClr val="dk1"/>
                </a:solidFill>
              </a:rPr>
              <a:t>package name </a:t>
            </a:r>
            <a:r>
              <a:rPr lang="en" dirty="0">
                <a:solidFill>
                  <a:schemeClr val="dk1"/>
                </a:solidFill>
              </a:rPr>
              <a:t>– matches last segment of import path.</a:t>
            </a:r>
            <a:endParaRPr lang="en-SG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27DCC0-11D5-6B6E-23F1-FBA914BA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798951-B61D-B56D-E122-C366CDD9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0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7B9-EB7E-AC39-738A-2636A1FC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7BD-9C21-D7CE-2FCA-2B4CCA6C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69680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semicolons</a:t>
            </a:r>
          </a:p>
          <a:p>
            <a:pPr lvl="1"/>
            <a:r>
              <a:rPr lang="en" dirty="0">
                <a:solidFill>
                  <a:schemeClr val="dk1"/>
                </a:solidFill>
              </a:rPr>
              <a:t>Semicolons needed only there are multiple on the same line.</a:t>
            </a:r>
          </a:p>
          <a:p>
            <a:r>
              <a:rPr lang="en-US" dirty="0">
                <a:solidFill>
                  <a:schemeClr val="dk1"/>
                </a:solidFill>
              </a:rPr>
              <a:t>Enclosed in braces 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{ … your go code goes here … }</a:t>
            </a:r>
          </a:p>
          <a:p>
            <a:r>
              <a:rPr lang="en" dirty="0">
                <a:solidFill>
                  <a:schemeClr val="dk1"/>
                </a:solidFill>
              </a:rPr>
              <a:t>Indentation is only for human readability.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Simple package (f</a:t>
            </a:r>
            <a:r>
              <a:rPr lang="en" dirty="0">
                <a:solidFill>
                  <a:schemeClr val="dk1"/>
                </a:solidFill>
              </a:rPr>
              <a:t>mt)</a:t>
            </a:r>
          </a:p>
          <a:p>
            <a:pPr lvl="1"/>
            <a:r>
              <a:rPr lang="en-US" dirty="0"/>
              <a:t>Formatting package.</a:t>
            </a:r>
          </a:p>
          <a:p>
            <a:pPr lvl="1"/>
            <a:r>
              <a:rPr lang="en-US" dirty="0"/>
              <a:t>Allows for different kinds of “print”</a:t>
            </a:r>
          </a:p>
          <a:p>
            <a:pPr lvl="1"/>
            <a:r>
              <a:rPr lang="en-US" dirty="0"/>
              <a:t>Package info: </a:t>
            </a:r>
            <a:r>
              <a:rPr lang="en-US" dirty="0">
                <a:hlinkClick r:id="rId2"/>
              </a:rPr>
              <a:t>https://golang.org/pkg/fmt/#Println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21F1F4-44C5-051F-3D47-B8777CD2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0DB776-994B-2AC3-0806-AB49767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3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C0AB-4906-36F1-3486-56AF8BA2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Hello World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747D-BAD4-B7EE-1B11-AAA50D92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Git Classroom Link and gain access to the respective Git repositories.</a:t>
            </a:r>
          </a:p>
          <a:p>
            <a:r>
              <a:rPr lang="en-US" dirty="0"/>
              <a:t>Clone Go “Hello World” and begin working away.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6C935E-E66C-2632-3CC8-BB154D6D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616B0-DA22-73F4-E44C-48A0C265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7AA8-38A7-9BE8-7B26-624CF113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9216-A01A-D595-5C62-9E641874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Internal Google project in 2007.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Original design </a:t>
            </a:r>
          </a:p>
          <a:p>
            <a:pPr marL="800100"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marL="800100"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Rob Pike </a:t>
            </a:r>
          </a:p>
          <a:p>
            <a:pPr marL="800100"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Ken Thompson.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Uses open development model. 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Launched officially 2009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E4404D-8CA7-348F-EE7D-B0E6010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1631D-DA2C-82BC-A949-154B8461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5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C3E1-D340-DE95-1634-1692D0F1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Hello World !</a:t>
            </a:r>
          </a:p>
        </p:txBody>
      </p:sp>
      <p:sp>
        <p:nvSpPr>
          <p:cNvPr id="4" name="Google Shape;158;p30">
            <a:extLst>
              <a:ext uri="{FF2B5EF4-FFF2-40B4-BE49-F238E27FC236}">
                <a16:creationId xmlns:a16="http://schemas.microsoft.com/office/drawing/2014/main" id="{6274391C-08BD-79E0-40D5-04888C1A44CA}"/>
              </a:ext>
            </a:extLst>
          </p:cNvPr>
          <p:cNvSpPr/>
          <p:nvPr/>
        </p:nvSpPr>
        <p:spPr>
          <a:xfrm>
            <a:off x="4734046" y="2260355"/>
            <a:ext cx="6991108" cy="42473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6E338-1BD3-C51D-924C-DE967924A7CC}"/>
              </a:ext>
            </a:extLst>
          </p:cNvPr>
          <p:cNvSpPr/>
          <p:nvPr/>
        </p:nvSpPr>
        <p:spPr>
          <a:xfrm>
            <a:off x="5254906" y="2260355"/>
            <a:ext cx="6331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() string {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 := "Hello World from Go !!"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//Do not remove this line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message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F1C0CF-335C-C524-331C-90A82C54DD71}"/>
              </a:ext>
            </a:extLst>
          </p:cNvPr>
          <p:cNvSpPr/>
          <p:nvPr/>
        </p:nvSpPr>
        <p:spPr>
          <a:xfrm>
            <a:off x="10755071" y="3637211"/>
            <a:ext cx="262393" cy="521953"/>
          </a:xfrm>
          <a:prstGeom prst="rightBrac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30BB83-9E13-FEF2-545A-4795CC36CA44}"/>
              </a:ext>
            </a:extLst>
          </p:cNvPr>
          <p:cNvSpPr/>
          <p:nvPr/>
        </p:nvSpPr>
        <p:spPr>
          <a:xfrm>
            <a:off x="4960737" y="5868229"/>
            <a:ext cx="294169" cy="2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2F28BC4-7178-0D88-E059-D1F42E863EDB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586784" y="3857441"/>
            <a:ext cx="2531826" cy="1489751"/>
          </a:xfrm>
          <a:prstGeom prst="curvedConnector3">
            <a:avLst>
              <a:gd name="adj1" fmla="val 104860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F60968-DAF9-590A-B6B9-19F956ECF0CE}"/>
              </a:ext>
            </a:extLst>
          </p:cNvPr>
          <p:cNvSpPr/>
          <p:nvPr/>
        </p:nvSpPr>
        <p:spPr>
          <a:xfrm>
            <a:off x="11017464" y="3759039"/>
            <a:ext cx="294169" cy="27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BB4EB1-E9CA-20AE-BFF5-345FE9BDFFE2}"/>
              </a:ext>
            </a:extLst>
          </p:cNvPr>
          <p:cNvSpPr/>
          <p:nvPr/>
        </p:nvSpPr>
        <p:spPr>
          <a:xfrm>
            <a:off x="9382670" y="4568152"/>
            <a:ext cx="294169" cy="27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098C067-AAB4-40BB-8181-918604F5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48" y="2478024"/>
            <a:ext cx="3962479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Assessment Setup</a:t>
            </a:r>
          </a:p>
          <a:p>
            <a:r>
              <a:rPr lang="en-US" dirty="0"/>
              <a:t>Utilizes on automated testing.</a:t>
            </a:r>
          </a:p>
          <a:p>
            <a:r>
              <a:rPr lang="en-US" dirty="0"/>
              <a:t>Return is used to yield the outcome.</a:t>
            </a:r>
          </a:p>
          <a:p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701B76A3-EEB1-3AA8-E46A-343C70AE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0944B6A-0669-1A69-5A28-B4C0B691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6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EE3-0C40-6351-49AF-2C22E035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6082-E9C1-A3AB-3F0B-F17692A6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2153933"/>
            <a:ext cx="10658663" cy="3694176"/>
          </a:xfrm>
        </p:spPr>
        <p:txBody>
          <a:bodyPr>
            <a:normAutofit lnSpcReduction="10000"/>
          </a:bodyPr>
          <a:lstStyle/>
          <a:p>
            <a:r>
              <a:rPr lang="en-SG" dirty="0"/>
              <a:t>Let’s try to code and run simple Go applications on the web browser: </a:t>
            </a:r>
          </a:p>
          <a:p>
            <a:r>
              <a:rPr lang="en-SG" i="1" dirty="0">
                <a:solidFill>
                  <a:srgbClr val="148FAC"/>
                </a:solidFill>
              </a:rPr>
              <a:t>Go Playground </a:t>
            </a:r>
            <a:r>
              <a:rPr lang="en-SG" dirty="0"/>
              <a:t>at </a:t>
            </a:r>
            <a:r>
              <a:rPr lang="en-SG" dirty="0">
                <a:hlinkClick r:id="rId2"/>
              </a:rPr>
              <a:t>https://play.golang.org</a:t>
            </a:r>
            <a:r>
              <a:rPr lang="en-SG" dirty="0"/>
              <a:t>. </a:t>
            </a:r>
          </a:p>
          <a:p>
            <a:r>
              <a:rPr lang="en-SG" dirty="0"/>
              <a:t>Convenient for performing simple experiments to check understanding at the beginning.</a:t>
            </a:r>
          </a:p>
          <a:p>
            <a:r>
              <a:rPr lang="en-SG" dirty="0"/>
              <a:t>Its persistent URLs allow </a:t>
            </a:r>
            <a:r>
              <a:rPr lang="en-SG" dirty="0">
                <a:solidFill>
                  <a:schemeClr val="accent1"/>
                </a:solidFill>
              </a:rPr>
              <a:t>sharing of snippets </a:t>
            </a:r>
            <a:r>
              <a:rPr lang="en-SG" dirty="0"/>
              <a:t>of Go code with other people, for reporting bugs or making suggestions.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88A9AA-AAFE-C170-7AA8-ED34A0DD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E70716-A41C-ABA2-1182-E1611DC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2AC-2027-94B7-AE37-EBCFCCE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F58C-01AA-79C7-53B7-543C850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 Go </a:t>
            </a:r>
          </a:p>
          <a:p>
            <a:pPr lvl="1"/>
            <a:r>
              <a:rPr lang="en-US" dirty="0">
                <a:hlinkClick r:id="rId2"/>
              </a:rPr>
              <a:t>https://go.dev/doc/</a:t>
            </a:r>
            <a:endParaRPr lang="en-US" dirty="0"/>
          </a:p>
          <a:p>
            <a:r>
              <a:rPr lang="en-US" dirty="0"/>
              <a:t>Go Packages and its intended usage</a:t>
            </a:r>
          </a:p>
          <a:p>
            <a:pPr lvl="1"/>
            <a:r>
              <a:rPr lang="en-US" dirty="0">
                <a:hlinkClick r:id="rId3"/>
              </a:rPr>
              <a:t>https://pkg.go.dev/</a:t>
            </a:r>
            <a:r>
              <a:rPr lang="en-US" dirty="0"/>
              <a:t>	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A36C93-A52D-AEA4-F50D-B0F74833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3B5DA1-EF6C-90E6-3E70-6C74A46D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0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2750-B6DB-DD49-B841-22F971CB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A77B-47DB-129F-2D84-FBD19176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Understanding the GitHub flow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guides.github.com</a:t>
            </a:r>
            <a:r>
              <a:rPr lang="en-US" dirty="0"/>
              <a:t>/pdfs/</a:t>
            </a:r>
            <a:r>
              <a:rPr lang="en-US" dirty="0" err="1"/>
              <a:t>githubflow-online.pdf</a:t>
            </a:r>
            <a:endParaRPr lang="en-US" dirty="0"/>
          </a:p>
          <a:p>
            <a:r>
              <a:rPr lang="en-US" dirty="0"/>
              <a:t>Git: Create a new repository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stackabuse.com</a:t>
            </a:r>
            <a:r>
              <a:rPr lang="en-US" dirty="0"/>
              <a:t>/git-create-a-new-repository</a:t>
            </a:r>
          </a:p>
          <a:p>
            <a:r>
              <a:rPr lang="en-US" dirty="0"/>
              <a:t>GitHub Documents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Git Basics – Tagging</a:t>
            </a:r>
          </a:p>
          <a:p>
            <a:pPr lvl="1"/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/book/</a:t>
            </a:r>
            <a:r>
              <a:rPr lang="en-US" dirty="0" err="1"/>
              <a:t>en</a:t>
            </a:r>
            <a:r>
              <a:rPr lang="en-US" dirty="0"/>
              <a:t>/v2/Git-Basics-Tagging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DC5A8F-C170-3F01-6AA0-EC77DE8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EE745F-BC26-2039-B72E-93B01CFF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2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BCE-763D-E74A-5BEC-F7CBFA34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Mod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C789-2000-ACE0-4C01-D821FDFE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6332"/>
            <a:ext cx="10168128" cy="460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the course, participants should be able to:</a:t>
            </a:r>
          </a:p>
          <a:p>
            <a:r>
              <a:rPr lang="en-US" dirty="0"/>
              <a:t>Define the commands used in the development of Go.</a:t>
            </a:r>
          </a:p>
          <a:p>
            <a:r>
              <a:rPr lang="en-US" dirty="0"/>
              <a:t>Define the basic layout of a Go Application.</a:t>
            </a:r>
          </a:p>
          <a:p>
            <a:r>
              <a:rPr lang="en-US" dirty="0"/>
              <a:t>Create a basic Go Application.</a:t>
            </a:r>
          </a:p>
          <a:p>
            <a:r>
              <a:rPr lang="en-US" dirty="0"/>
              <a:t>Demonstrate the use of identifiers, packages and dependencies.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3A9D2A-A266-EB06-945F-BA7A98A4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AF18D5-C26B-43E4-2232-A35D403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9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286-E38E-2457-65FC-3B99F09E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329A-57C0-FF24-910D-13CF6876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9208"/>
            <a:ext cx="10168128" cy="4408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Dependencies tracking for Go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go.mod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Used to manage dependencies.</a:t>
            </a:r>
          </a:p>
          <a:p>
            <a:pPr lvl="1"/>
            <a:r>
              <a:rPr lang="en-US" dirty="0"/>
              <a:t>Command to enable dependency tracking</a:t>
            </a:r>
          </a:p>
          <a:p>
            <a:pPr lvl="2"/>
            <a:r>
              <a:rPr lang="en-US" i="1" dirty="0"/>
              <a:t>go mod </a:t>
            </a:r>
            <a:r>
              <a:rPr lang="en-US" i="1" dirty="0" err="1"/>
              <a:t>init</a:t>
            </a:r>
            <a:r>
              <a:rPr lang="en-US" i="1" dirty="0"/>
              <a:t> &lt;module path&gt; </a:t>
            </a:r>
          </a:p>
          <a:p>
            <a:pPr lvl="1"/>
            <a:r>
              <a:rPr lang="en-US" dirty="0"/>
              <a:t>Module path</a:t>
            </a:r>
          </a:p>
          <a:p>
            <a:pPr lvl="2"/>
            <a:r>
              <a:rPr lang="en-US" dirty="0"/>
              <a:t>&lt;project name&gt;/&lt;module name&gt;</a:t>
            </a:r>
          </a:p>
          <a:p>
            <a:pPr lvl="1"/>
            <a:r>
              <a:rPr lang="en-US" dirty="0"/>
              <a:t>Retain checksums necessary and remove unnecessary records in </a:t>
            </a:r>
            <a:r>
              <a:rPr lang="en-US" dirty="0" err="1"/>
              <a:t>go.mod</a:t>
            </a:r>
            <a:r>
              <a:rPr lang="en-US" dirty="0"/>
              <a:t> in current working directory</a:t>
            </a:r>
          </a:p>
          <a:p>
            <a:pPr lvl="2"/>
            <a:r>
              <a:rPr lang="en-US" i="1" dirty="0"/>
              <a:t>go mod tidy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A5562E-F167-9F14-972C-04D8FDD1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44377E-75C1-231D-EDF1-DC792F4C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2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76F5-81E6-916E-E05E-FFE35C8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Module, </a:t>
            </a:r>
            <a:r>
              <a:rPr lang="en-US" dirty="0" err="1"/>
              <a:t>go.mod</a:t>
            </a:r>
            <a:r>
              <a:rPr lang="en-US" dirty="0"/>
              <a:t> &amp; </a:t>
            </a:r>
            <a:r>
              <a:rPr lang="en-US" dirty="0" err="1"/>
              <a:t>go.sum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F918-7DD7-3699-1AAF-E1E885E2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10168128" cy="3694176"/>
          </a:xfrm>
        </p:spPr>
        <p:txBody>
          <a:bodyPr/>
          <a:lstStyle/>
          <a:p>
            <a:r>
              <a:rPr lang="en-US" dirty="0"/>
              <a:t>A collection of Go packages in a folder with </a:t>
            </a:r>
            <a:r>
              <a:rPr lang="en-US" dirty="0" err="1"/>
              <a:t>go.mod</a:t>
            </a:r>
            <a:r>
              <a:rPr lang="en-US" dirty="0"/>
              <a:t> file at folder root.</a:t>
            </a:r>
          </a:p>
          <a:p>
            <a:r>
              <a:rPr lang="en-US" dirty="0" err="1"/>
              <a:t>go.mod</a:t>
            </a:r>
            <a:r>
              <a:rPr lang="en-US" dirty="0"/>
              <a:t> contains certain dependency requirements and module path.</a:t>
            </a:r>
          </a:p>
          <a:p>
            <a:r>
              <a:rPr lang="en-US" dirty="0" err="1"/>
              <a:t>go.sum</a:t>
            </a:r>
            <a:r>
              <a:rPr lang="en-US" dirty="0"/>
              <a:t> contains the checksum of each dependency identified to be in </a:t>
            </a:r>
            <a:r>
              <a:rPr lang="en-US"/>
              <a:t>the module.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C9FB-0AD2-018B-0021-7B30853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90A4-9F9B-1B65-7DDB-A3971BC2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3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2EAF-804C-C00F-F0A0-64A4A7EC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go.mod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5F6-76A7-27DC-7D02-5398F9B9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82" y="2038119"/>
            <a:ext cx="10446414" cy="4406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Contains some keywords</a:t>
            </a:r>
          </a:p>
          <a:p>
            <a:pPr lvl="1"/>
            <a:r>
              <a:rPr lang="en-US" dirty="0"/>
              <a:t>module &lt;name&gt; </a:t>
            </a:r>
          </a:p>
          <a:p>
            <a:pPr lvl="2"/>
            <a:r>
              <a:rPr lang="en-US" dirty="0"/>
              <a:t>indicates name of module.</a:t>
            </a:r>
          </a:p>
          <a:p>
            <a:pPr lvl="1"/>
            <a:r>
              <a:rPr lang="en-US" dirty="0"/>
              <a:t>go &lt;version&gt; </a:t>
            </a:r>
          </a:p>
          <a:p>
            <a:pPr lvl="2"/>
            <a:r>
              <a:rPr lang="en-US" dirty="0"/>
              <a:t>indicates the version of go.</a:t>
            </a:r>
          </a:p>
          <a:p>
            <a:pPr lvl="1"/>
            <a:r>
              <a:rPr lang="en-US" dirty="0"/>
              <a:t>require &lt;module-path + version&gt; </a:t>
            </a:r>
          </a:p>
          <a:p>
            <a:pPr lvl="2"/>
            <a:r>
              <a:rPr lang="en-US" dirty="0"/>
              <a:t>Dependencies required for the module.</a:t>
            </a:r>
          </a:p>
          <a:p>
            <a:pPr lvl="1"/>
            <a:r>
              <a:rPr lang="en-US" dirty="0"/>
              <a:t>replace &lt;module-path + version&gt;</a:t>
            </a:r>
          </a:p>
          <a:p>
            <a:pPr lvl="2"/>
            <a:r>
              <a:rPr lang="en-US" dirty="0"/>
              <a:t>Dependencies locally available and replace.</a:t>
            </a:r>
          </a:p>
          <a:p>
            <a:pPr lvl="1"/>
            <a:r>
              <a:rPr lang="en-US" dirty="0"/>
              <a:t>exclude &lt;module-path + version&gt;</a:t>
            </a:r>
          </a:p>
          <a:p>
            <a:pPr lvl="2"/>
            <a:r>
              <a:rPr lang="en-US" dirty="0"/>
              <a:t>Dependencies to be excluded.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0E8AA-3B7C-3027-AE84-57ADA2A4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EE0F-2C3E-09CF-B438-272B076C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76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2EAF-804C-C00F-F0A0-64A4A7EC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go.sum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5F6-76A7-27DC-7D02-5398F9B9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82" y="2038119"/>
            <a:ext cx="10446414" cy="4406747"/>
          </a:xfrm>
        </p:spPr>
        <p:txBody>
          <a:bodyPr>
            <a:normAutofit/>
          </a:bodyPr>
          <a:lstStyle/>
          <a:p>
            <a:r>
              <a:rPr lang="en-US" dirty="0"/>
              <a:t>Contains checksums of the dependencies</a:t>
            </a:r>
          </a:p>
          <a:p>
            <a:pPr lvl="1"/>
            <a:r>
              <a:rPr lang="en-US" dirty="0"/>
              <a:t>module-path, version and a checksum.</a:t>
            </a:r>
          </a:p>
          <a:p>
            <a:pPr lvl="1"/>
            <a:r>
              <a:rPr lang="en-US" dirty="0"/>
              <a:t>Used as a form of security check when Go downloads missing dependencies or does checks against what is remotely available.</a:t>
            </a:r>
          </a:p>
          <a:p>
            <a:pPr lvl="2"/>
            <a:r>
              <a:rPr lang="en-US" dirty="0"/>
              <a:t>Currently installed module vs proxy server</a:t>
            </a:r>
          </a:p>
          <a:p>
            <a:r>
              <a:rPr lang="en-US" dirty="0"/>
              <a:t>Typically, not tempered with by developer and left to Go to handle the contents.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0E8AA-3B7C-3027-AE84-57ADA2A4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EE0F-2C3E-09CF-B438-272B076C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8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286-E38E-2457-65FC-3B99F09E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329A-57C0-FF24-910D-13CF6876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9208"/>
            <a:ext cx="10168128" cy="3694176"/>
          </a:xfrm>
        </p:spPr>
        <p:txBody>
          <a:bodyPr/>
          <a:lstStyle/>
          <a:p>
            <a:r>
              <a:rPr lang="en-US" dirty="0"/>
              <a:t>Basic dependency control</a:t>
            </a:r>
          </a:p>
          <a:p>
            <a:pPr lvl="1"/>
            <a:r>
              <a:rPr lang="en-US" dirty="0"/>
              <a:t>go get </a:t>
            </a:r>
          </a:p>
          <a:p>
            <a:pPr lvl="2"/>
            <a:r>
              <a:rPr lang="en-US" dirty="0"/>
              <a:t>go get will only switch the version of dependency based on </a:t>
            </a:r>
            <a:r>
              <a:rPr lang="en-US" dirty="0" err="1"/>
              <a:t>go.mod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 install</a:t>
            </a:r>
          </a:p>
          <a:p>
            <a:pPr lvl="2"/>
            <a:r>
              <a:rPr lang="en-US" dirty="0"/>
              <a:t>go install will install latest version of dependency needed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F02E0B-BE87-5F68-0BA9-1336366C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85B46F-F241-3779-84EA-991F2762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200-AFCF-0D5C-FEBC-45EB5CB0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E950-87C3-7B55-EF2B-4B1FF3E7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40" y="2047131"/>
            <a:ext cx="10168128" cy="732099"/>
          </a:xfrm>
        </p:spPr>
        <p:txBody>
          <a:bodyPr>
            <a:normAutofit/>
          </a:bodyPr>
          <a:lstStyle/>
          <a:p>
            <a:r>
              <a:rPr lang="en-US" sz="2000" dirty="0"/>
              <a:t>Some comments to return to at the end of the course.</a:t>
            </a:r>
          </a:p>
        </p:txBody>
      </p:sp>
      <p:sp>
        <p:nvSpPr>
          <p:cNvPr id="4" name="Google Shape;202;p33">
            <a:extLst>
              <a:ext uri="{FF2B5EF4-FFF2-40B4-BE49-F238E27FC236}">
                <a16:creationId xmlns:a16="http://schemas.microsoft.com/office/drawing/2014/main" id="{7C65E614-EE10-17C9-EDAB-FD7265B7DBC3}"/>
              </a:ext>
            </a:extLst>
          </p:cNvPr>
          <p:cNvSpPr txBox="1">
            <a:spLocks/>
          </p:cNvSpPr>
          <p:nvPr/>
        </p:nvSpPr>
        <p:spPr>
          <a:xfrm>
            <a:off x="3075668" y="2595863"/>
            <a:ext cx="6040664" cy="98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‘Complexity is Multiplicative…’ </a:t>
            </a:r>
          </a:p>
          <a:p>
            <a:pPr marL="0" indent="0" algn="ctr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- Rob Pike, Google</a:t>
            </a:r>
          </a:p>
          <a:p>
            <a:pPr marL="0" indent="0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>
                <a:schemeClr val="lt1"/>
              </a:buClr>
              <a:buSzPts val="21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9B6E2-6442-6351-D7C9-3AB5D786B628}"/>
              </a:ext>
            </a:extLst>
          </p:cNvPr>
          <p:cNvSpPr/>
          <p:nvPr/>
        </p:nvSpPr>
        <p:spPr>
          <a:xfrm>
            <a:off x="1022247" y="477049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‘Clumsy type systems drive people to dynamically typed languages.’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- Robert </a:t>
            </a:r>
            <a:r>
              <a:rPr lang="en-US" sz="1600" b="1" dirty="0" err="1">
                <a:solidFill>
                  <a:schemeClr val="tx1"/>
                </a:solidFill>
              </a:rPr>
              <a:t>Griesemer</a:t>
            </a:r>
            <a:r>
              <a:rPr lang="en-US" sz="1600" b="1" dirty="0">
                <a:solidFill>
                  <a:schemeClr val="tx1"/>
                </a:solidFill>
              </a:rPr>
              <a:t>, Google</a:t>
            </a:r>
          </a:p>
          <a:p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5D59B-5C58-AE9E-5991-3BF668C25FA6}"/>
              </a:ext>
            </a:extLst>
          </p:cNvPr>
          <p:cNvSpPr txBox="1"/>
          <p:nvPr/>
        </p:nvSpPr>
        <p:spPr>
          <a:xfrm>
            <a:off x="2069903" y="346658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Fast execution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VS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Rapid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36225-F26D-8C26-103E-F255A06A9FCA}"/>
              </a:ext>
            </a:extLst>
          </p:cNvPr>
          <p:cNvSpPr txBox="1"/>
          <p:nvPr/>
        </p:nvSpPr>
        <p:spPr>
          <a:xfrm>
            <a:off x="7607499" y="3528168"/>
            <a:ext cx="342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tx2"/>
                </a:solidFill>
              </a:rPr>
              <a:t>No languages make good use of multi-core CPUs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C8BB4-301C-9ABE-4955-E026F72FB208}"/>
              </a:ext>
            </a:extLst>
          </p:cNvPr>
          <p:cNvSpPr/>
          <p:nvPr/>
        </p:nvSpPr>
        <p:spPr>
          <a:xfrm>
            <a:off x="6199632" y="4737252"/>
            <a:ext cx="37400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Make Programming fun again!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Performance, go fast!</a:t>
            </a:r>
          </a:p>
          <a:p>
            <a:endParaRPr lang="en-SG" sz="16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65B0B7F-A41B-A9DC-0B57-27A7C924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56AC77-E93F-1936-1452-ED3F17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8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286-E38E-2457-65FC-3B99F09E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329A-57C0-FF24-910D-13CF6876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9208"/>
            <a:ext cx="10168128" cy="3694176"/>
          </a:xfrm>
        </p:spPr>
        <p:txBody>
          <a:bodyPr/>
          <a:lstStyle/>
          <a:p>
            <a:r>
              <a:rPr lang="en-US" dirty="0"/>
              <a:t>Compile and run</a:t>
            </a:r>
          </a:p>
          <a:p>
            <a:pPr lvl="1"/>
            <a:r>
              <a:rPr lang="en-US" dirty="0"/>
              <a:t>go run &lt;filename&gt; </a:t>
            </a:r>
          </a:p>
          <a:p>
            <a:pPr lvl="2"/>
            <a:r>
              <a:rPr lang="en-US" dirty="0"/>
              <a:t>Runs the written application based on filename.</a:t>
            </a:r>
          </a:p>
          <a:p>
            <a:pPr lvl="1"/>
            <a:r>
              <a:rPr lang="en-US" dirty="0"/>
              <a:t>go build </a:t>
            </a:r>
          </a:p>
          <a:p>
            <a:pPr lvl="2"/>
            <a:r>
              <a:rPr lang="en-US" dirty="0"/>
              <a:t>Compiles the packages along with dependencies needed but does not install, result will be an executable program.</a:t>
            </a:r>
          </a:p>
          <a:p>
            <a:pPr lvl="3"/>
            <a:r>
              <a:rPr lang="en-US" dirty="0"/>
              <a:t>./&lt;filename&gt; </a:t>
            </a:r>
          </a:p>
          <a:p>
            <a:pPr lvl="3"/>
            <a:r>
              <a:rPr lang="en-US" dirty="0"/>
              <a:t>&lt;filename&gt;.exe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F5EA3C-13D2-0D0C-213B-2E0BB6B1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FECDD2-228A-2B79-C11E-00D0023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D39B-693D-350F-C6C9-3DF3C94E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A5E2-1862-580F-AC74-91CD1104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0414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Module path versioning</a:t>
            </a:r>
          </a:p>
          <a:p>
            <a:r>
              <a:rPr lang="en-US" dirty="0"/>
              <a:t>Use of different folders in development with version V# and respective </a:t>
            </a:r>
            <a:r>
              <a:rPr lang="en-US" dirty="0" err="1"/>
              <a:t>go.mod</a:t>
            </a:r>
            <a:r>
              <a:rPr lang="en-US" dirty="0"/>
              <a:t> files.</a:t>
            </a:r>
          </a:p>
          <a:p>
            <a:pPr marL="457200" lvl="1" indent="0">
              <a:buNone/>
            </a:pPr>
            <a:r>
              <a:rPr lang="en-US" dirty="0"/>
              <a:t>main path</a:t>
            </a:r>
          </a:p>
          <a:p>
            <a:pPr lvl="2"/>
            <a:r>
              <a:rPr lang="en-US" dirty="0" err="1"/>
              <a:t>go.mod</a:t>
            </a:r>
            <a:endParaRPr lang="en-US" dirty="0"/>
          </a:p>
          <a:p>
            <a:pPr lvl="2"/>
            <a:r>
              <a:rPr lang="en-US" dirty="0" err="1"/>
              <a:t>module.go</a:t>
            </a:r>
            <a:endParaRPr lang="en-US" dirty="0"/>
          </a:p>
          <a:p>
            <a:pPr lvl="2"/>
            <a:r>
              <a:rPr lang="en-US" dirty="0"/>
              <a:t>v2</a:t>
            </a:r>
          </a:p>
          <a:p>
            <a:pPr lvl="3"/>
            <a:r>
              <a:rPr lang="en-US" dirty="0" err="1"/>
              <a:t>go.mod</a:t>
            </a:r>
            <a:endParaRPr lang="en-US" dirty="0"/>
          </a:p>
          <a:p>
            <a:pPr lvl="3"/>
            <a:r>
              <a:rPr lang="en-US" dirty="0" err="1"/>
              <a:t>module.go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5B652-4174-EB89-9EA2-59D8C8DD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916CB-BA5B-9D55-4CDE-F075D973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EB2295-FAF7-BAE0-C8F2-BC8BC1D0B9E5}"/>
              </a:ext>
            </a:extLst>
          </p:cNvPr>
          <p:cNvCxnSpPr>
            <a:cxnSpLocks/>
          </p:cNvCxnSpPr>
          <p:nvPr/>
        </p:nvCxnSpPr>
        <p:spPr>
          <a:xfrm>
            <a:off x="2389938" y="4862169"/>
            <a:ext cx="228104" cy="159745"/>
          </a:xfrm>
          <a:prstGeom prst="bentConnector3">
            <a:avLst>
              <a:gd name="adj1" fmla="val 3998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08C6D63-5902-6A76-89B8-E49E3F54A1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7551" y="4217454"/>
            <a:ext cx="297885" cy="147660"/>
          </a:xfrm>
          <a:prstGeom prst="bentConnector3">
            <a:avLst>
              <a:gd name="adj1" fmla="val 100322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FB49743-69AE-E2B2-811A-5B64F54314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9606" y="5032246"/>
            <a:ext cx="248768" cy="228104"/>
          </a:xfrm>
          <a:prstGeom prst="bentConnector3">
            <a:avLst>
              <a:gd name="adj1" fmla="val 110258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3CAE14B-116F-AE56-B5D5-69189E5811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09559" y="3999820"/>
            <a:ext cx="148130" cy="136913"/>
          </a:xfrm>
          <a:prstGeom prst="bentConnector3">
            <a:avLst>
              <a:gd name="adj1" fmla="val 110718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04940F4-B39E-BB79-D8D1-17094AA7B6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0056" y="4519819"/>
            <a:ext cx="297885" cy="147660"/>
          </a:xfrm>
          <a:prstGeom prst="bentConnector3">
            <a:avLst>
              <a:gd name="adj1" fmla="val 100322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75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D39B-693D-350F-C6C9-3DF3C94E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A5E2-1862-580F-AC74-91CD1104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58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Branch versioning</a:t>
            </a:r>
          </a:p>
          <a:p>
            <a:r>
              <a:rPr lang="en-US" dirty="0"/>
              <a:t>Use of branching methods to store different versions of the code. E.g. Git branching</a:t>
            </a:r>
          </a:p>
          <a:p>
            <a:endParaRPr lang="en-US" dirty="0"/>
          </a:p>
          <a:p>
            <a:r>
              <a:rPr lang="en-US" dirty="0"/>
              <a:t>On release, the version is tagged to the module path and only the developed version is taken and used in </a:t>
            </a:r>
            <a:r>
              <a:rPr lang="en-US" dirty="0" err="1"/>
              <a:t>go.mod</a:t>
            </a:r>
            <a:r>
              <a:rPr lang="en-US" dirty="0"/>
              <a:t> and installed accordingly</a:t>
            </a:r>
          </a:p>
          <a:p>
            <a:pPr lvl="1"/>
            <a:r>
              <a:rPr lang="en-US" dirty="0"/>
              <a:t>&lt;module-path&gt;/v2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5B652-4174-EB89-9EA2-59D8C8DD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916CB-BA5B-9D55-4CDE-F075D973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3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050F-10B0-092E-B0EF-B51EA1B2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Go Program Structure</a:t>
            </a:r>
          </a:p>
        </p:txBody>
      </p:sp>
      <p:sp>
        <p:nvSpPr>
          <p:cNvPr id="4" name="Google Shape;158;p30">
            <a:extLst>
              <a:ext uri="{FF2B5EF4-FFF2-40B4-BE49-F238E27FC236}">
                <a16:creationId xmlns:a16="http://schemas.microsoft.com/office/drawing/2014/main" id="{456E45F0-0DC5-B82D-A966-E6CCD7E2521F}"/>
              </a:ext>
            </a:extLst>
          </p:cNvPr>
          <p:cNvSpPr/>
          <p:nvPr/>
        </p:nvSpPr>
        <p:spPr>
          <a:xfrm>
            <a:off x="2120814" y="2445550"/>
            <a:ext cx="7786640" cy="35539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1FC56-3F3D-8E7D-2895-79339991F25E}"/>
              </a:ext>
            </a:extLst>
          </p:cNvPr>
          <p:cNvSpPr/>
          <p:nvPr/>
        </p:nvSpPr>
        <p:spPr>
          <a:xfrm>
            <a:off x="2227514" y="2445550"/>
            <a:ext cx="5044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4D8E6-074C-E7B5-9104-48F424C39F18}"/>
              </a:ext>
            </a:extLst>
          </p:cNvPr>
          <p:cNvGrpSpPr/>
          <p:nvPr/>
        </p:nvGrpSpPr>
        <p:grpSpPr>
          <a:xfrm>
            <a:off x="4395750" y="2431017"/>
            <a:ext cx="5430463" cy="3293209"/>
            <a:chOff x="2867891" y="1099928"/>
            <a:chExt cx="5430463" cy="32932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B2A49-172B-97FE-7845-DF20813BD879}"/>
                </a:ext>
              </a:extLst>
            </p:cNvPr>
            <p:cNvSpPr/>
            <p:nvPr/>
          </p:nvSpPr>
          <p:spPr>
            <a:xfrm>
              <a:off x="3726354" y="1099928"/>
              <a:ext cx="4572000" cy="3293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Package name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Import of “libraries”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Declaration of variables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Start of execution</a:t>
              </a:r>
            </a:p>
            <a:p>
              <a:pPr algn="r"/>
              <a:endParaRPr lang="en-US" sz="1600" dirty="0">
                <a:solidFill>
                  <a:srgbClr val="0070C0"/>
                </a:solidFill>
              </a:endParaRPr>
            </a:p>
            <a:p>
              <a:pPr algn="r"/>
              <a:r>
                <a:rPr lang="en-US" sz="1600" dirty="0">
                  <a:solidFill>
                    <a:srgbClr val="0070C0"/>
                  </a:solidFill>
                </a:rPr>
                <a:t>Main program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2485D4-9918-D720-B4C2-80BE27159C5F}"/>
                </a:ext>
              </a:extLst>
            </p:cNvPr>
            <p:cNvCxnSpPr/>
            <p:nvPr/>
          </p:nvCxnSpPr>
          <p:spPr>
            <a:xfrm flipH="1">
              <a:off x="3100646" y="1274411"/>
              <a:ext cx="3236769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256C02-F593-E77A-2617-586085D5FAF1}"/>
                </a:ext>
              </a:extLst>
            </p:cNvPr>
            <p:cNvCxnSpPr/>
            <p:nvPr/>
          </p:nvCxnSpPr>
          <p:spPr>
            <a:xfrm flipH="1">
              <a:off x="3100646" y="1792246"/>
              <a:ext cx="3236769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563312-81C0-05AA-0165-2DD5501C03EB}"/>
                </a:ext>
              </a:extLst>
            </p:cNvPr>
            <p:cNvCxnSpPr/>
            <p:nvPr/>
          </p:nvCxnSpPr>
          <p:spPr>
            <a:xfrm flipH="1">
              <a:off x="2867891" y="2720463"/>
              <a:ext cx="3236769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570F8A-9C84-5BBF-5D37-6AFD3253CFF2}"/>
                </a:ext>
              </a:extLst>
            </p:cNvPr>
            <p:cNvCxnSpPr/>
            <p:nvPr/>
          </p:nvCxnSpPr>
          <p:spPr>
            <a:xfrm flipH="1" flipV="1">
              <a:off x="3158836" y="3703978"/>
              <a:ext cx="3447620" cy="3897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859873-4E62-3714-886F-5BA7DD8A5B6A}"/>
                </a:ext>
              </a:extLst>
            </p:cNvPr>
            <p:cNvCxnSpPr/>
            <p:nvPr/>
          </p:nvCxnSpPr>
          <p:spPr>
            <a:xfrm flipH="1">
              <a:off x="5523548" y="4228209"/>
              <a:ext cx="1315318" cy="0"/>
            </a:xfrm>
            <a:prstGeom prst="straightConnector1">
              <a:avLst/>
            </a:prstGeom>
            <a:ln w="12700">
              <a:solidFill>
                <a:srgbClr val="B9E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101323-7F5C-B058-C9DF-4CDE967E99CB}"/>
              </a:ext>
            </a:extLst>
          </p:cNvPr>
          <p:cNvSpPr/>
          <p:nvPr/>
        </p:nvSpPr>
        <p:spPr>
          <a:xfrm>
            <a:off x="7271954" y="3765430"/>
            <a:ext cx="2749348" cy="57224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CBAE1AB-E89E-5913-AB5B-444C0857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BA6089D-B597-6FBC-1B37-773AC994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1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49AF-8EBE-87E8-1633-34777659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8826-4CDF-30EF-4DD5-653BF36D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81" y="2281254"/>
            <a:ext cx="10589215" cy="40281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 developers </a:t>
            </a:r>
            <a:r>
              <a:rPr lang="en" dirty="0"/>
              <a:t>use </a:t>
            </a:r>
            <a:r>
              <a:rPr lang="en" i="1" dirty="0"/>
              <a:t>camelCase </a:t>
            </a:r>
            <a:r>
              <a:rPr lang="en" dirty="0"/>
              <a:t>when forming names, i.e. interior capital letters over interior underscores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parseRequestLine</a:t>
            </a:r>
            <a:r>
              <a:rPr lang="en-US" dirty="0"/>
              <a:t>, </a:t>
            </a:r>
            <a:r>
              <a:rPr lang="en-US" dirty="0" err="1"/>
              <a:t>findMaximum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</a:rPr>
              <a:t>Not wise to create an identifier same as predefined identifier of Go.</a:t>
            </a:r>
          </a:p>
          <a:p>
            <a:r>
              <a:rPr lang="en-US" dirty="0"/>
              <a:t>Case- sensitive.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Visibility outside a package depends on first letter of the identifier.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Begins with a capital letter =&gt; </a:t>
            </a:r>
            <a:r>
              <a:rPr lang="en-US" dirty="0">
                <a:solidFill>
                  <a:srgbClr val="148FAC"/>
                </a:solidFill>
              </a:rPr>
              <a:t>exported</a:t>
            </a:r>
            <a:r>
              <a:rPr lang="en-US" dirty="0">
                <a:solidFill>
                  <a:schemeClr val="dk1"/>
                </a:solidFill>
              </a:rPr>
              <a:t>, i.e. visible and accessible outside package.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Otherwise </a:t>
            </a:r>
            <a:r>
              <a:rPr lang="en-US" dirty="0" err="1">
                <a:solidFill>
                  <a:srgbClr val="148FAC"/>
                </a:solidFill>
              </a:rPr>
              <a:t>unexported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ie</a:t>
            </a:r>
            <a:r>
              <a:rPr lang="en-US" dirty="0">
                <a:solidFill>
                  <a:schemeClr val="dk1"/>
                </a:solidFill>
              </a:rPr>
              <a:t>. Only visible and assessable by files within package</a:t>
            </a:r>
          </a:p>
          <a:p>
            <a:r>
              <a:rPr lang="en-US" dirty="0">
                <a:solidFill>
                  <a:schemeClr val="dk1"/>
                </a:solidFill>
              </a:rPr>
              <a:t>Cannot be keyword of Go.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38BEE6-6427-31CE-F807-E2C8232B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C5539A-896C-4638-02BA-4D9C4CA6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4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C09F-B33D-2F16-8A67-F0CB97FB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9800-C778-61D5-904D-0114E3F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6733032" cy="3694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Nonempty sequence of letters and digits.</a:t>
            </a:r>
          </a:p>
          <a:p>
            <a:pPr lvl="1"/>
            <a:r>
              <a:rPr lang="en-US" dirty="0"/>
              <a:t>Letter</a:t>
            </a:r>
          </a:p>
          <a:p>
            <a:pPr lvl="2"/>
            <a:r>
              <a:rPr lang="en-US" dirty="0"/>
              <a:t>Consists of underscore (“_”)</a:t>
            </a:r>
          </a:p>
          <a:p>
            <a:pPr lvl="2"/>
            <a:r>
              <a:rPr lang="en-US" dirty="0"/>
              <a:t>Unicode categories “Lu”, “</a:t>
            </a:r>
            <a:r>
              <a:rPr lang="en-US" dirty="0" err="1"/>
              <a:t>Ll</a:t>
            </a:r>
            <a:r>
              <a:rPr lang="en-US" dirty="0"/>
              <a:t>”, “Lt”, “</a:t>
            </a:r>
            <a:r>
              <a:rPr lang="en-US" dirty="0" err="1"/>
              <a:t>Lm</a:t>
            </a:r>
            <a:r>
              <a:rPr lang="en-US" dirty="0"/>
              <a:t>”, “Lo” </a:t>
            </a:r>
          </a:p>
          <a:p>
            <a:pPr lvl="2"/>
            <a:r>
              <a:rPr lang="en-US" dirty="0"/>
              <a:t>Alphabetic characters</a:t>
            </a:r>
          </a:p>
          <a:p>
            <a:pPr lvl="1"/>
            <a:r>
              <a:rPr lang="en-US" dirty="0"/>
              <a:t>Digit</a:t>
            </a:r>
          </a:p>
          <a:p>
            <a:pPr lvl="2"/>
            <a:r>
              <a:rPr lang="en-US" dirty="0"/>
              <a:t>Any character in Unicode “Nd”</a:t>
            </a:r>
          </a:p>
          <a:p>
            <a:r>
              <a:rPr lang="en-US" dirty="0"/>
              <a:t>First character</a:t>
            </a:r>
          </a:p>
          <a:p>
            <a:pPr lvl="1"/>
            <a:r>
              <a:rPr lang="en-US" dirty="0"/>
              <a:t>A letter</a:t>
            </a:r>
          </a:p>
          <a:p>
            <a:pPr lvl="1"/>
            <a:r>
              <a:rPr lang="en-US" dirty="0"/>
              <a:t>Not a name of keyword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6D507-8588-C542-C22E-16F585F1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852F-19DC-43D3-3A9D-8BA75BB9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D15B90-3186-B0C5-8C1C-9D0C60EB2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02964"/>
              </p:ext>
            </p:extLst>
          </p:nvPr>
        </p:nvGraphicFramePr>
        <p:xfrm>
          <a:off x="7609114" y="2867230"/>
          <a:ext cx="3467318" cy="248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2">
                  <a:extLst>
                    <a:ext uri="{9D8B030D-6E8A-4147-A177-3AD203B41FA5}">
                      <a16:colId xmlns:a16="http://schemas.microsoft.com/office/drawing/2014/main" val="2277101935"/>
                    </a:ext>
                  </a:extLst>
                </a:gridCol>
                <a:gridCol w="2073946">
                  <a:extLst>
                    <a:ext uri="{9D8B030D-6E8A-4147-A177-3AD203B41FA5}">
                      <a16:colId xmlns:a16="http://schemas.microsoft.com/office/drawing/2014/main" val="2774099172"/>
                    </a:ext>
                  </a:extLst>
                </a:gridCol>
              </a:tblGrid>
              <a:tr h="24856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3880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Letter, Uppercase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364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Letter, Lowercase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122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Letter,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Titlecase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72546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Letter, 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54095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Letter,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14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934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9A2A-E05A-304C-4AA0-94B179E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Keywords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E29368-10D0-0BE6-C76F-3910B70C7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243454"/>
              </p:ext>
            </p:extLst>
          </p:nvPr>
        </p:nvGraphicFramePr>
        <p:xfrm>
          <a:off x="926960" y="2184904"/>
          <a:ext cx="10356735" cy="3880230"/>
        </p:xfrm>
        <a:graphic>
          <a:graphicData uri="http://schemas.openxmlformats.org/drawingml/2006/table">
            <a:tbl>
              <a:tblPr firstRow="1" bandRow="1"/>
              <a:tblGrid>
                <a:gridCol w="2071347">
                  <a:extLst>
                    <a:ext uri="{9D8B030D-6E8A-4147-A177-3AD203B41FA5}">
                      <a16:colId xmlns:a16="http://schemas.microsoft.com/office/drawing/2014/main" val="2475656693"/>
                    </a:ext>
                  </a:extLst>
                </a:gridCol>
                <a:gridCol w="2071347">
                  <a:extLst>
                    <a:ext uri="{9D8B030D-6E8A-4147-A177-3AD203B41FA5}">
                      <a16:colId xmlns:a16="http://schemas.microsoft.com/office/drawing/2014/main" val="869338588"/>
                    </a:ext>
                  </a:extLst>
                </a:gridCol>
                <a:gridCol w="2071347">
                  <a:extLst>
                    <a:ext uri="{9D8B030D-6E8A-4147-A177-3AD203B41FA5}">
                      <a16:colId xmlns:a16="http://schemas.microsoft.com/office/drawing/2014/main" val="2155770122"/>
                    </a:ext>
                  </a:extLst>
                </a:gridCol>
                <a:gridCol w="2071347">
                  <a:extLst>
                    <a:ext uri="{9D8B030D-6E8A-4147-A177-3AD203B41FA5}">
                      <a16:colId xmlns:a16="http://schemas.microsoft.com/office/drawing/2014/main" val="1449383071"/>
                    </a:ext>
                  </a:extLst>
                </a:gridCol>
                <a:gridCol w="2071347">
                  <a:extLst>
                    <a:ext uri="{9D8B030D-6E8A-4147-A177-3AD203B41FA5}">
                      <a16:colId xmlns:a16="http://schemas.microsoft.com/office/drawing/2014/main" val="1905094983"/>
                    </a:ext>
                  </a:extLst>
                </a:gridCol>
              </a:tblGrid>
              <a:tr h="776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break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default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func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interface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select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53553"/>
                  </a:ext>
                </a:extLst>
              </a:tr>
              <a:tr h="776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defer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map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struct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5827"/>
                  </a:ext>
                </a:extLst>
              </a:tr>
              <a:tr h="776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chan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else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tx1"/>
                          </a:solidFill>
                        </a:rPr>
                        <a:t>goto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0336"/>
                  </a:ext>
                </a:extLst>
              </a:tr>
              <a:tr h="776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const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fallthrough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range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04859"/>
                  </a:ext>
                </a:extLst>
              </a:tr>
              <a:tr h="776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continue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for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import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var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88853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AB4046-9813-69E3-EE6E-E9E4D8B8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96402F-037D-306A-33B5-0D0081D5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0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EC8E-7E9D-D38F-01B0-54BAF1CB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Identifier In Go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32D5EF-7F89-0DDB-CDC2-14A9CCDB4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93955"/>
              </p:ext>
            </p:extLst>
          </p:nvPr>
        </p:nvGraphicFramePr>
        <p:xfrm>
          <a:off x="906444" y="2198915"/>
          <a:ext cx="10377252" cy="3831770"/>
        </p:xfrm>
        <a:graphic>
          <a:graphicData uri="http://schemas.openxmlformats.org/drawingml/2006/table">
            <a:tbl>
              <a:tblPr firstRow="1" bandRow="1"/>
              <a:tblGrid>
                <a:gridCol w="1729542">
                  <a:extLst>
                    <a:ext uri="{9D8B030D-6E8A-4147-A177-3AD203B41FA5}">
                      <a16:colId xmlns:a16="http://schemas.microsoft.com/office/drawing/2014/main" val="1782534196"/>
                    </a:ext>
                  </a:extLst>
                </a:gridCol>
                <a:gridCol w="1729542">
                  <a:extLst>
                    <a:ext uri="{9D8B030D-6E8A-4147-A177-3AD203B41FA5}">
                      <a16:colId xmlns:a16="http://schemas.microsoft.com/office/drawing/2014/main" val="1411394634"/>
                    </a:ext>
                  </a:extLst>
                </a:gridCol>
                <a:gridCol w="1729542">
                  <a:extLst>
                    <a:ext uri="{9D8B030D-6E8A-4147-A177-3AD203B41FA5}">
                      <a16:colId xmlns:a16="http://schemas.microsoft.com/office/drawing/2014/main" val="2205003572"/>
                    </a:ext>
                  </a:extLst>
                </a:gridCol>
                <a:gridCol w="1729542">
                  <a:extLst>
                    <a:ext uri="{9D8B030D-6E8A-4147-A177-3AD203B41FA5}">
                      <a16:colId xmlns:a16="http://schemas.microsoft.com/office/drawing/2014/main" val="3370406164"/>
                    </a:ext>
                  </a:extLst>
                </a:gridCol>
                <a:gridCol w="1729542">
                  <a:extLst>
                    <a:ext uri="{9D8B030D-6E8A-4147-A177-3AD203B41FA5}">
                      <a16:colId xmlns:a16="http://schemas.microsoft.com/office/drawing/2014/main" val="3912010567"/>
                    </a:ext>
                  </a:extLst>
                </a:gridCol>
                <a:gridCol w="1729542">
                  <a:extLst>
                    <a:ext uri="{9D8B030D-6E8A-4147-A177-3AD203B41FA5}">
                      <a16:colId xmlns:a16="http://schemas.microsoft.com/office/drawing/2014/main" val="3795094521"/>
                    </a:ext>
                  </a:extLst>
                </a:gridCol>
              </a:tblGrid>
              <a:tr h="532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complex128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imag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uint16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76610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copy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make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recover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uint32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481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byte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int8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new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rune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uint64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63542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cap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error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int16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nil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tx1"/>
                          </a:solidFill>
                        </a:rPr>
                        <a:t>uintptr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95594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close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false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int32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panic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17003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complex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float32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int64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uint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45639"/>
                  </a:ext>
                </a:extLst>
              </a:tr>
              <a:tr h="7999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complex64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float64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iota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tx1"/>
                          </a:solidFill>
                        </a:rPr>
                        <a:t>println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uint8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59646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F27C8-069A-DA25-5603-5DB69900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E31D3-38C9-1E33-52A7-E953B38F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BA70E0-51BF-9B8B-F059-F5FABAC7C6AD}"/>
              </a:ext>
            </a:extLst>
          </p:cNvPr>
          <p:cNvSpPr/>
          <p:nvPr/>
        </p:nvSpPr>
        <p:spPr>
          <a:xfrm>
            <a:off x="906444" y="6030685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Source: https://golang.org/ref/spec</a:t>
            </a:r>
          </a:p>
        </p:txBody>
      </p:sp>
    </p:spTree>
    <p:extLst>
      <p:ext uri="{BB962C8B-B14F-4D97-AF65-F5344CB8AC3E}">
        <p14:creationId xmlns:p14="http://schemas.microsoft.com/office/powerpoint/2010/main" val="4204791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7F9C-8AF1-1151-DBE7-ADD0DEC1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9ACF-129B-DD08-C108-5F68460C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93197"/>
            <a:ext cx="10168128" cy="1963148"/>
          </a:xfrm>
        </p:spPr>
        <p:txBody>
          <a:bodyPr/>
          <a:lstStyle/>
          <a:p>
            <a:r>
              <a:rPr lang="en-US" dirty="0"/>
              <a:t>Serves as a placeholder in Go, where a return value is expected but discarded.</a:t>
            </a:r>
          </a:p>
          <a:p>
            <a:r>
              <a:rPr lang="en-US" dirty="0"/>
              <a:t>Not considered as a new variable.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38C7A-1A0C-A85C-E2FB-43B3F9DE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30EED-69F8-1DA3-9B8F-1A788C95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0277B8-FDC2-7A63-3D94-D90076177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4702"/>
              </p:ext>
            </p:extLst>
          </p:nvPr>
        </p:nvGraphicFramePr>
        <p:xfrm>
          <a:off x="2359429" y="4659704"/>
          <a:ext cx="7473141" cy="914400"/>
        </p:xfrm>
        <a:graphic>
          <a:graphicData uri="http://schemas.openxmlformats.org/drawingml/2006/table">
            <a:tbl>
              <a:tblPr firstRow="1" bandRow="1"/>
              <a:tblGrid>
                <a:gridCol w="7473141">
                  <a:extLst>
                    <a:ext uri="{9D8B030D-6E8A-4147-A177-3AD203B41FA5}">
                      <a16:colId xmlns:a16="http://schemas.microsoft.com/office/drawing/2014/main" val="392946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count, err =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(x) // get number of bytes printed and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 , _  =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(x) // get number of bytes printed; discard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(x)                    // ignore returned values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0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9582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F833-19FB-535F-CDB8-A18CB0A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6E32-526B-3043-BEEB-D87D22F0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10168128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dk1"/>
                </a:solidFill>
              </a:rPr>
              <a:t>Used to group similar, related code </a:t>
            </a:r>
          </a:p>
          <a:p>
            <a:pPr lvl="1"/>
            <a:r>
              <a:rPr lang="en-SG" dirty="0">
                <a:solidFill>
                  <a:schemeClr val="dk1"/>
                </a:solidFill>
              </a:rPr>
              <a:t>I</a:t>
            </a:r>
            <a:r>
              <a:rPr lang="en" dirty="0" err="1">
                <a:solidFill>
                  <a:schemeClr val="dk1"/>
                </a:solidFill>
              </a:rPr>
              <a:t>dentifiers</a:t>
            </a:r>
            <a:r>
              <a:rPr lang="en" dirty="0">
                <a:solidFill>
                  <a:schemeClr val="dk1"/>
                </a:solidFill>
              </a:rPr>
              <a:t> in packages accessed via “</a:t>
            </a:r>
            <a:r>
              <a:rPr lang="en" dirty="0" err="1">
                <a:solidFill>
                  <a:schemeClr val="dk1"/>
                </a:solidFill>
              </a:rPr>
              <a:t>package.identifier</a:t>
            </a:r>
            <a:r>
              <a:rPr lang="en" dirty="0">
                <a:solidFill>
                  <a:schemeClr val="dk1"/>
                </a:solidFill>
              </a:rPr>
              <a:t>”</a:t>
            </a:r>
          </a:p>
          <a:p>
            <a:r>
              <a:rPr lang="en-SG" dirty="0">
                <a:solidFill>
                  <a:schemeClr val="dk1"/>
                </a:solidFill>
              </a:rPr>
              <a:t>Supports modularity, encapsulation, reusability</a:t>
            </a:r>
          </a:p>
          <a:p>
            <a:r>
              <a:rPr lang="en-US" dirty="0">
                <a:solidFill>
                  <a:schemeClr val="dk1"/>
                </a:solidFill>
              </a:rPr>
              <a:t>List of Go packages: </a:t>
            </a:r>
            <a:r>
              <a:rPr lang="en-US" u="sng" dirty="0">
                <a:solidFill>
                  <a:schemeClr val="accent5"/>
                </a:solidFill>
                <a:hlinkClick r:id="rId2"/>
              </a:rPr>
              <a:t>https://golang.org/pkg/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Scope of packages</a:t>
            </a:r>
          </a:p>
          <a:p>
            <a:pPr lvl="1"/>
            <a:r>
              <a:rPr lang="en-SG" dirty="0">
                <a:solidFill>
                  <a:schemeClr val="dk1"/>
                </a:solidFill>
              </a:rPr>
              <a:t>There is c</a:t>
            </a:r>
            <a:r>
              <a:rPr lang="en" dirty="0" err="1">
                <a:solidFill>
                  <a:schemeClr val="dk1"/>
                </a:solidFill>
              </a:rPr>
              <a:t>ontrol</a:t>
            </a:r>
            <a:r>
              <a:rPr lang="en" dirty="0">
                <a:solidFill>
                  <a:schemeClr val="dk1"/>
                </a:solidFill>
              </a:rPr>
              <a:t> over </a:t>
            </a:r>
            <a:r>
              <a:rPr lang="en" dirty="0" err="1">
                <a:solidFill>
                  <a:schemeClr val="dk1"/>
                </a:solidFill>
              </a:rPr>
              <a:t>accessiblity</a:t>
            </a:r>
            <a:r>
              <a:rPr lang="en" dirty="0">
                <a:solidFill>
                  <a:schemeClr val="dk1"/>
                </a:solidFill>
              </a:rPr>
              <a:t> of Identifiers outside packages. 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Uppercase: identifiers are </a:t>
            </a:r>
            <a:r>
              <a:rPr lang="en-US" i="1" dirty="0">
                <a:solidFill>
                  <a:schemeClr val="dk1"/>
                </a:solidFill>
              </a:rPr>
              <a:t>exported</a:t>
            </a:r>
            <a:r>
              <a:rPr lang="en-US" dirty="0">
                <a:solidFill>
                  <a:schemeClr val="dk1"/>
                </a:solidFill>
              </a:rPr>
              <a:t>, i.e. visible outside package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Lowercase: are </a:t>
            </a:r>
            <a:r>
              <a:rPr lang="en-US" i="1" dirty="0" err="1">
                <a:solidFill>
                  <a:schemeClr val="dk1"/>
                </a:solidFill>
              </a:rPr>
              <a:t>unexported</a:t>
            </a:r>
            <a:r>
              <a:rPr lang="en-US" dirty="0">
                <a:solidFill>
                  <a:schemeClr val="dk1"/>
                </a:solidFill>
              </a:rPr>
              <a:t>, i.e. not visible outside package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027A3-4349-0D7D-9E67-68EE41C2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4147-0A75-3368-0B50-7EBB12E3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BDD1-ADDD-2833-4112-07843F4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4013-006A-FE9C-EF99-29A38356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6113"/>
            <a:ext cx="10168128" cy="40732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Clear, concise syntax</a:t>
            </a:r>
          </a:p>
          <a:p>
            <a:pPr>
              <a:spcBef>
                <a:spcPts val="0"/>
              </a:spcBef>
            </a:pPr>
            <a:r>
              <a:rPr lang="en-US" dirty="0"/>
              <a:t>Strongly typed language, but simpler type system</a:t>
            </a:r>
          </a:p>
          <a:p>
            <a:pPr>
              <a:spcBef>
                <a:spcPts val="0"/>
              </a:spcBef>
            </a:pPr>
            <a:r>
              <a:rPr lang="en-US" dirty="0"/>
              <a:t>Cross platform</a:t>
            </a:r>
          </a:p>
          <a:p>
            <a:pPr>
              <a:spcBef>
                <a:spcPts val="0"/>
              </a:spcBef>
            </a:pPr>
            <a:r>
              <a:rPr lang="en-US" dirty="0"/>
              <a:t>Garbage collection</a:t>
            </a:r>
          </a:p>
          <a:p>
            <a:pPr>
              <a:spcBef>
                <a:spcPts val="0"/>
              </a:spcBef>
            </a:pPr>
            <a:r>
              <a:rPr lang="en-US" dirty="0"/>
              <a:t>Explicit dependences for faster build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09AC77-34BE-00B7-5114-1D7C27B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1F7632-635D-E9F2-F17E-90D4DB6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4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9EE5-DFB4-F432-7DAF-9EC4B0F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Package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76B4-5E5B-FB6D-C9E1-459F193F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4"/>
            <a:ext cx="10168128" cy="41611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Math package functions</a:t>
            </a:r>
          </a:p>
          <a:p>
            <a:pPr lvl="1"/>
            <a:r>
              <a:rPr lang="en-US" dirty="0" err="1"/>
              <a:t>math.Abs</a:t>
            </a:r>
            <a:r>
              <a:rPr lang="en-US" dirty="0"/>
              <a:t>(x)		|x| absolute value of x.</a:t>
            </a:r>
          </a:p>
          <a:p>
            <a:pPr lvl="1"/>
            <a:r>
              <a:rPr lang="en-US" dirty="0" err="1"/>
              <a:t>math.Mod</a:t>
            </a:r>
            <a:r>
              <a:rPr lang="en-US" dirty="0"/>
              <a:t>(x, y)		remainder of x / y.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math.Cos</a:t>
            </a:r>
            <a:r>
              <a:rPr lang="en-US" dirty="0"/>
              <a:t>(x)		cosine of x in radians.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math.Sin</a:t>
            </a:r>
            <a:r>
              <a:rPr lang="en-US" dirty="0"/>
              <a:t>(x)			sine of x in radians.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math.Tan</a:t>
            </a:r>
            <a:r>
              <a:rPr lang="en-US" dirty="0"/>
              <a:t>(x)			tangent of x in radians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math.Ceil</a:t>
            </a:r>
            <a:r>
              <a:rPr lang="en-US" dirty="0"/>
              <a:t>(x)		the smallest integer greater than or equal to x.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math.Floor</a:t>
            </a:r>
            <a:r>
              <a:rPr lang="en-US" dirty="0"/>
              <a:t>(x)		the largest integer less than or equal to x.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math.Max</a:t>
            </a:r>
            <a:r>
              <a:rPr lang="en-US" dirty="0"/>
              <a:t>(x, y)		the larger of x and y.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math.Min</a:t>
            </a:r>
            <a:r>
              <a:rPr lang="en-US" dirty="0"/>
              <a:t>(x, y)		the smaller of x and y.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math.Pi</a:t>
            </a:r>
            <a:r>
              <a:rPr lang="en-US" dirty="0"/>
              <a:t>			</a:t>
            </a:r>
            <a:r>
              <a:rPr lang="el-GR" dirty="0"/>
              <a:t>π</a:t>
            </a:r>
            <a:r>
              <a:rPr lang="en-US" dirty="0"/>
              <a:t> constant; approx. 3.141592653589793</a:t>
            </a:r>
          </a:p>
          <a:p>
            <a:pPr lvl="1">
              <a:lnSpc>
                <a:spcPct val="110000"/>
              </a:lnSpc>
              <a:buSzPts val="1400"/>
            </a:pPr>
            <a:r>
              <a:rPr lang="en-US" dirty="0" err="1"/>
              <a:t>math.Sqrt</a:t>
            </a:r>
            <a:r>
              <a:rPr lang="en-US" dirty="0"/>
              <a:t>(x)		square root of x.</a:t>
            </a:r>
          </a:p>
          <a:p>
            <a:pPr>
              <a:lnSpc>
                <a:spcPct val="110000"/>
              </a:lnSpc>
              <a:buSzPts val="1400"/>
            </a:pPr>
            <a:r>
              <a:rPr lang="en" dirty="0"/>
              <a:t>More functions available at </a:t>
            </a:r>
            <a:r>
              <a:rPr lang="en" dirty="0">
                <a:hlinkClick r:id="rId2"/>
              </a:rPr>
              <a:t>https://golang.org/pkg/math/</a:t>
            </a:r>
            <a:endParaRPr lang="e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CCF9-DD14-1E7C-DDC3-489B2781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4F35-983F-F2DD-9521-F00A5643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4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9EE5-DFB4-F432-7DAF-9EC4B0F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Package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CCF9-DD14-1E7C-DDC3-489B2781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4F35-983F-F2DD-9521-F00A5643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118482-17DD-33AC-3CF7-EC280A4F6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29424"/>
              </p:ext>
            </p:extLst>
          </p:nvPr>
        </p:nvGraphicFramePr>
        <p:xfrm>
          <a:off x="6171481" y="1896126"/>
          <a:ext cx="4314896" cy="4480560"/>
        </p:xfrm>
        <a:graphic>
          <a:graphicData uri="http://schemas.openxmlformats.org/drawingml/2006/table">
            <a:tbl>
              <a:tblPr firstRow="1" bandRow="1"/>
              <a:tblGrid>
                <a:gridCol w="4314896">
                  <a:extLst>
                    <a:ext uri="{9D8B030D-6E8A-4147-A177-3AD203B41FA5}">
                      <a16:colId xmlns:a16="http://schemas.microsoft.com/office/drawing/2014/main" val="1076105665"/>
                    </a:ext>
                  </a:extLst>
                </a:gridCol>
              </a:tblGrid>
              <a:tr h="38221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package main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import (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"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"math"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main()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q := 34.0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r  := 8.0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s :=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math.Mod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(q, r)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(s)	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&gt;&gt;&gt;2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9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57F8C1C-AB1F-5F5C-79BF-C7D18E7F0BA2}"/>
              </a:ext>
            </a:extLst>
          </p:cNvPr>
          <p:cNvSpPr/>
          <p:nvPr/>
        </p:nvSpPr>
        <p:spPr>
          <a:xfrm>
            <a:off x="2001574" y="3417678"/>
            <a:ext cx="2419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import math package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E7FC-FA41-23B3-3694-59876E0992B1}"/>
              </a:ext>
            </a:extLst>
          </p:cNvPr>
          <p:cNvSpPr/>
          <p:nvPr/>
        </p:nvSpPr>
        <p:spPr>
          <a:xfrm>
            <a:off x="2166257" y="4286234"/>
            <a:ext cx="2013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math.&lt;function&gt;</a:t>
            </a:r>
          </a:p>
        </p:txBody>
      </p:sp>
      <p:cxnSp>
        <p:nvCxnSpPr>
          <p:cNvPr id="9" name="Google Shape;259;p46">
            <a:extLst>
              <a:ext uri="{FF2B5EF4-FFF2-40B4-BE49-F238E27FC236}">
                <a16:creationId xmlns:a16="http://schemas.microsoft.com/office/drawing/2014/main" id="{9BBFBA6C-29C5-D6CB-019C-207926648FB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21211" y="3222171"/>
            <a:ext cx="2310780" cy="38017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oogle Shape;259;p46">
            <a:extLst>
              <a:ext uri="{FF2B5EF4-FFF2-40B4-BE49-F238E27FC236}">
                <a16:creationId xmlns:a16="http://schemas.microsoft.com/office/drawing/2014/main" id="{6980363C-F343-FCF2-F0EB-3BEC6DFBDA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80114" y="4470900"/>
            <a:ext cx="2551877" cy="6588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848D6-8176-D3D8-79DF-4DBD6F7FD9EF}"/>
              </a:ext>
            </a:extLst>
          </p:cNvPr>
          <p:cNvSpPr/>
          <p:nvPr/>
        </p:nvSpPr>
        <p:spPr>
          <a:xfrm>
            <a:off x="1611086" y="2564583"/>
            <a:ext cx="2569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import format package</a:t>
            </a:r>
          </a:p>
        </p:txBody>
      </p:sp>
      <p:cxnSp>
        <p:nvCxnSpPr>
          <p:cNvPr id="13" name="Google Shape;259;p46">
            <a:extLst>
              <a:ext uri="{FF2B5EF4-FFF2-40B4-BE49-F238E27FC236}">
                <a16:creationId xmlns:a16="http://schemas.microsoft.com/office/drawing/2014/main" id="{2EE89172-A00B-7736-52D2-215257197A1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80114" y="2749249"/>
            <a:ext cx="2551877" cy="20553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BDC0978-EB89-898A-28C6-CC4F61DB225E}"/>
              </a:ext>
            </a:extLst>
          </p:cNvPr>
          <p:cNvSpPr/>
          <p:nvPr/>
        </p:nvSpPr>
        <p:spPr>
          <a:xfrm>
            <a:off x="2166258" y="5394734"/>
            <a:ext cx="1763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fmt</a:t>
            </a:r>
            <a:r>
              <a:rPr lang="en-US" dirty="0"/>
              <a:t>.&lt;function&gt;</a:t>
            </a:r>
          </a:p>
        </p:txBody>
      </p:sp>
      <p:cxnSp>
        <p:nvCxnSpPr>
          <p:cNvPr id="31" name="Google Shape;259;p46">
            <a:extLst>
              <a:ext uri="{FF2B5EF4-FFF2-40B4-BE49-F238E27FC236}">
                <a16:creationId xmlns:a16="http://schemas.microsoft.com/office/drawing/2014/main" id="{42D3F3F0-49C3-7B2F-7F08-3DA670F7A27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929744" y="5394734"/>
            <a:ext cx="2688770" cy="18466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66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F75C-D65C-7B1F-C940-1DD98FA2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fmt</a:t>
            </a:r>
            <a:r>
              <a:rPr lang="en-US" dirty="0"/>
              <a:t>”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D1DB-DA33-9822-9D86-7E975068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3981"/>
            <a:ext cx="10168128" cy="44231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Implements formatted I/O with functions</a:t>
            </a:r>
          </a:p>
          <a:p>
            <a:r>
              <a:rPr lang="en-US" dirty="0"/>
              <a:t>For printing,</a:t>
            </a:r>
          </a:p>
          <a:p>
            <a:pPr lvl="1"/>
            <a:r>
              <a:rPr lang="en" dirty="0"/>
              <a:t>Prints to standard out (console)</a:t>
            </a:r>
          </a:p>
          <a:p>
            <a:pPr lvl="2"/>
            <a:r>
              <a:rPr lang="en" dirty="0"/>
              <a:t>Print</a:t>
            </a:r>
          </a:p>
          <a:p>
            <a:pPr lvl="2"/>
            <a:r>
              <a:rPr lang="en" dirty="0" err="1"/>
              <a:t>Printf</a:t>
            </a:r>
            <a:endParaRPr lang="en" dirty="0"/>
          </a:p>
          <a:p>
            <a:pPr lvl="2"/>
            <a:r>
              <a:rPr lang="en" dirty="0" err="1"/>
              <a:t>Println</a:t>
            </a:r>
            <a:endParaRPr lang="en" dirty="0"/>
          </a:p>
          <a:p>
            <a:pPr lvl="1"/>
            <a:r>
              <a:rPr lang="en-US" dirty="0"/>
              <a:t>Prints to a string to assign to a variable</a:t>
            </a:r>
          </a:p>
          <a:p>
            <a:pPr lvl="2"/>
            <a:r>
              <a:rPr lang="en-US" dirty="0"/>
              <a:t>Sprint</a:t>
            </a:r>
          </a:p>
          <a:p>
            <a:pPr lvl="2"/>
            <a:r>
              <a:rPr lang="en-US" dirty="0" err="1"/>
              <a:t>Springf</a:t>
            </a:r>
            <a:endParaRPr lang="en-US" dirty="0"/>
          </a:p>
          <a:p>
            <a:pPr lvl="2"/>
            <a:r>
              <a:rPr lang="en-US" dirty="0" err="1"/>
              <a:t>Sprintln</a:t>
            </a:r>
            <a:endParaRPr lang="en-US" dirty="0"/>
          </a:p>
          <a:p>
            <a:pPr lvl="1"/>
            <a:r>
              <a:rPr lang="en-US" dirty="0"/>
              <a:t>Prints to file or web server</a:t>
            </a:r>
          </a:p>
          <a:p>
            <a:pPr lvl="2"/>
            <a:r>
              <a:rPr lang="en-US" dirty="0" err="1"/>
              <a:t>Fprint</a:t>
            </a:r>
            <a:endParaRPr lang="en-US" dirty="0"/>
          </a:p>
          <a:p>
            <a:pPr lvl="2"/>
            <a:r>
              <a:rPr lang="en-US" dirty="0" err="1"/>
              <a:t>Fprintf</a:t>
            </a:r>
            <a:endParaRPr lang="en-US" dirty="0"/>
          </a:p>
          <a:p>
            <a:pPr lvl="2"/>
            <a:r>
              <a:rPr lang="en-US" dirty="0" err="1"/>
              <a:t>Fprintln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83CA-090F-57DD-453F-137780FF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04E3E-7224-818F-7BAC-4558BFD9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7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5783-FB03-9055-F257-DF357494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fmt</a:t>
            </a:r>
            <a:r>
              <a:rPr lang="en-US" dirty="0"/>
              <a:t>”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B190-5465-9C7A-026A-C5286FE0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316590" cy="3694176"/>
          </a:xfrm>
        </p:spPr>
        <p:txBody>
          <a:bodyPr/>
          <a:lstStyle/>
          <a:p>
            <a:r>
              <a:rPr lang="en-US" dirty="0"/>
              <a:t>Verbs used in printing syntax for “</a:t>
            </a:r>
            <a:r>
              <a:rPr lang="en-US" dirty="0" err="1"/>
              <a:t>fmt</a:t>
            </a:r>
            <a:r>
              <a:rPr lang="en-US" dirty="0"/>
              <a:t>” package.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5ED27-0A5C-645B-8436-83CF620D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A3155-405D-D7A5-FC08-F10A948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6B77ED-C833-26CF-FF00-BF707B449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76202"/>
              </p:ext>
            </p:extLst>
          </p:nvPr>
        </p:nvGraphicFramePr>
        <p:xfrm>
          <a:off x="6985592" y="1636927"/>
          <a:ext cx="4731864" cy="4450080"/>
        </p:xfrm>
        <a:graphic>
          <a:graphicData uri="http://schemas.openxmlformats.org/drawingml/2006/table">
            <a:tbl>
              <a:tblPr firstRow="1" bandRow="1"/>
              <a:tblGrid>
                <a:gridCol w="896473">
                  <a:extLst>
                    <a:ext uri="{9D8B030D-6E8A-4147-A177-3AD203B41FA5}">
                      <a16:colId xmlns:a16="http://schemas.microsoft.com/office/drawing/2014/main" val="2164429928"/>
                    </a:ext>
                  </a:extLst>
                </a:gridCol>
                <a:gridCol w="3835391">
                  <a:extLst>
                    <a:ext uri="{9D8B030D-6E8A-4147-A177-3AD203B41FA5}">
                      <a16:colId xmlns:a16="http://schemas.microsoft.com/office/drawing/2014/main" val="1436439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Syntax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%v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value in default format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6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%#v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value (Go-syntax)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9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%T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type of value (Go-syntax)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8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%t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true or false word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%b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base 2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12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%d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base 10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%x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base 16 lowercase a-f; %#x hexadecimal with “0x”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8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</a:rPr>
                        <a:t>%f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tx1"/>
                          </a:solidFill>
                        </a:rPr>
                        <a:t>%g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tx1"/>
                          </a:solidFill>
                        </a:rPr>
                        <a:t>floating point</a:t>
                      </a:r>
                      <a:r>
                        <a:rPr lang="en-SG" sz="1100" baseline="0" dirty="0">
                          <a:solidFill>
                            <a:schemeClr val="tx1"/>
                          </a:solidFill>
                        </a:rPr>
                        <a:t> values (compact)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0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tx1"/>
                          </a:solidFill>
                        </a:rPr>
                        <a:t>%f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tx1"/>
                          </a:solidFill>
                        </a:rPr>
                        <a:t>floating point, but no exponent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2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tx1"/>
                          </a:solidFill>
                        </a:rPr>
                        <a:t>%e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tx1"/>
                          </a:solidFill>
                        </a:rPr>
                        <a:t>Floating point, scientific</a:t>
                      </a:r>
                      <a:r>
                        <a:rPr lang="en-SG" sz="1100" baseline="0" dirty="0">
                          <a:solidFill>
                            <a:schemeClr val="tx1"/>
                          </a:solidFill>
                        </a:rPr>
                        <a:t> notation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5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967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AFF7-577C-DB6E-5091-283F3B7D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Mod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B3BF-DB37-26AF-41A9-AEDE4822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course, participants should be able to:</a:t>
            </a:r>
          </a:p>
          <a:p>
            <a:r>
              <a:rPr lang="en-US" dirty="0"/>
              <a:t>Describe the different data types in primitive data types.</a:t>
            </a:r>
          </a:p>
          <a:p>
            <a:r>
              <a:rPr lang="en-US" dirty="0"/>
              <a:t>Identify the uses of each data types in the primitive set.</a:t>
            </a:r>
          </a:p>
          <a:p>
            <a:r>
              <a:rPr lang="en-US" dirty="0"/>
              <a:t>Identify the basic syntax of a basic error handling.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DF4CD4-F925-1EEB-0932-523495D1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E0F3D-6D1C-AB93-DA0E-2DD5575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EF15-00DD-F53F-E7A7-6816F6B1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C707-13CA-6797-3976-31DDFA39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Consists of two types </a:t>
            </a:r>
          </a:p>
          <a:p>
            <a:pPr lvl="1"/>
            <a:r>
              <a:rPr lang="en-US" sz="2000" i="1" dirty="0"/>
              <a:t>Primitive </a:t>
            </a:r>
            <a:r>
              <a:rPr lang="en-US" sz="2000" dirty="0"/>
              <a:t>data types  </a:t>
            </a:r>
          </a:p>
          <a:p>
            <a:pPr lvl="2"/>
            <a:r>
              <a:rPr lang="en-US" sz="1600" dirty="0"/>
              <a:t>data type provided as a basic building block for programming language</a:t>
            </a:r>
          </a:p>
          <a:p>
            <a:pPr lvl="2"/>
            <a:r>
              <a:rPr lang="en-US" sz="1600" dirty="0"/>
              <a:t>int8 int16 int32 int64  uint8 …  int  </a:t>
            </a:r>
            <a:r>
              <a:rPr lang="en-US" sz="1600" dirty="0" err="1"/>
              <a:t>uint</a:t>
            </a:r>
            <a:r>
              <a:rPr lang="en-US" sz="1600" dirty="0"/>
              <a:t>, </a:t>
            </a:r>
            <a:r>
              <a:rPr lang="en-US" sz="1600" dirty="0" err="1"/>
              <a:t>uintptr</a:t>
            </a:r>
            <a:r>
              <a:rPr lang="en-US" sz="1600" dirty="0"/>
              <a:t>, byte, bool, string, rune, float32 float64 complex64 complex128</a:t>
            </a:r>
          </a:p>
          <a:p>
            <a:pPr lvl="1"/>
            <a:r>
              <a:rPr lang="en-US" sz="2000" i="1" dirty="0"/>
              <a:t>Composite</a:t>
            </a:r>
            <a:r>
              <a:rPr lang="en-US" sz="2000" dirty="0"/>
              <a:t> data type</a:t>
            </a:r>
          </a:p>
          <a:p>
            <a:pPr lvl="2"/>
            <a:r>
              <a:rPr lang="en-US" sz="1600" dirty="0"/>
              <a:t>Also known as compound data type</a:t>
            </a:r>
          </a:p>
          <a:p>
            <a:pPr lvl="2"/>
            <a:r>
              <a:rPr lang="en-US" sz="1600" dirty="0"/>
              <a:t>constructed using primitive data types and other composite types.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FF7B-D784-A29D-234A-FA8D884A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CEF42-4033-7C0B-D321-DE49F39F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8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76F0-F282-B59B-A1F2-5E9BAC72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7FB5-2013-DC8F-3838-A3A6B651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0057"/>
            <a:ext cx="5905718" cy="426629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Keyword “type”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predeclare certain types. e.g. </a:t>
            </a:r>
            <a:r>
              <a:rPr lang="en-SG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int, float32 etc.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Customised types binds the identifier to the type using type declaration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types are declared via type literals</a:t>
            </a:r>
          </a:p>
          <a:p>
            <a:pPr rtl="0" fontAlgn="base">
              <a:spcBef>
                <a:spcPts val="8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type has an underlying type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underlying type is one of the predeclared type, then the type is the type itself.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Otherwise, it is referred to the type declaration.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BFD22-1643-734D-3CC5-9519A800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4C02A-5187-282A-E1C7-2AA43160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23D6FF-874D-2ED5-CAC7-1666A0EC1CDA}"/>
              </a:ext>
            </a:extLst>
          </p:cNvPr>
          <p:cNvGraphicFramePr>
            <a:graphicFrameLocks noGrp="1"/>
          </p:cNvGraphicFramePr>
          <p:nvPr/>
        </p:nvGraphicFramePr>
        <p:xfrm>
          <a:off x="7953376" y="3081564"/>
          <a:ext cx="3338512" cy="3155805"/>
        </p:xfrm>
        <a:graphic>
          <a:graphicData uri="http://schemas.openxmlformats.org/drawingml/2006/table">
            <a:tbl>
              <a:tblPr/>
              <a:tblGrid>
                <a:gridCol w="3338512">
                  <a:extLst>
                    <a:ext uri="{9D8B030D-6E8A-4147-A177-3AD203B41FA5}">
                      <a16:colId xmlns:a16="http://schemas.microsoft.com/office/drawing/2014/main" val="3191497923"/>
                    </a:ext>
                  </a:extLst>
                </a:gridCol>
              </a:tblGrid>
              <a:tr h="31558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(   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A1 = string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A2 = A1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( 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B1 string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B2 B1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B3 [ ] B1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B4 B3</a:t>
                      </a:r>
                      <a:endParaRPr lang="en-SG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2800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63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BE80B0-7D42-B14A-00FD-D7C27197F0FD}"/>
              </a:ext>
            </a:extLst>
          </p:cNvPr>
          <p:cNvSpPr txBox="1"/>
          <p:nvPr/>
        </p:nvSpPr>
        <p:spPr>
          <a:xfrm>
            <a:off x="7936340" y="2090057"/>
            <a:ext cx="3347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A1, A2, B1 and B2 are string. </a:t>
            </a:r>
            <a:endParaRPr lang="en-S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B3 and B4 are [ ]B1.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CF10CA-26B3-DF99-1F82-A7F67288188B}"/>
              </a:ext>
            </a:extLst>
          </p:cNvPr>
          <p:cNvCxnSpPr/>
          <p:nvPr/>
        </p:nvCxnSpPr>
        <p:spPr>
          <a:xfrm>
            <a:off x="9252857" y="2690221"/>
            <a:ext cx="0" cy="60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22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4615-CE1B-5CB1-8636-C31F7EC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08EF-22C6-A1C4-4AB3-8D159A3E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67AD9-2E66-CB21-CC3D-3DE4B859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D7A24-9891-8FDA-33F6-A7B4128F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6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831-07B5-245B-E8D8-C599DA6C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B659-C6B3-876E-8530-78BDB43F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9306"/>
            <a:ext cx="8535208" cy="4012894"/>
          </a:xfrm>
        </p:spPr>
        <p:txBody>
          <a:bodyPr>
            <a:normAutofit fontScale="925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" dirty="0"/>
              <a:t>true or false.</a:t>
            </a:r>
          </a:p>
          <a:p>
            <a:pPr lvl="1"/>
            <a:r>
              <a:rPr lang="en-US" dirty="0"/>
              <a:t>No implicit conversion from Boolean value to a numeric value like 0 or 1, or vice versa.</a:t>
            </a:r>
          </a:p>
          <a:p>
            <a:pPr lvl="1"/>
            <a:r>
              <a:rPr lang="en-US" dirty="0"/>
              <a:t>Need to use explicit if to check.</a:t>
            </a:r>
          </a:p>
          <a:p>
            <a:pPr lvl="1"/>
            <a:r>
              <a:rPr lang="en-US" dirty="0"/>
              <a:t>Supported in all standard logical and comparison operations that returns a </a:t>
            </a:r>
            <a:r>
              <a:rPr lang="en-US" dirty="0" err="1"/>
              <a:t>boolean</a:t>
            </a:r>
            <a:r>
              <a:rPr lang="en-US" dirty="0"/>
              <a:t> result.</a:t>
            </a:r>
          </a:p>
          <a:p>
            <a:pPr lvl="1"/>
            <a:r>
              <a:rPr lang="en" dirty="0"/>
              <a:t>Typically used in if statements, conditions in for statements and sometimes in conditions for switch statements.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BE878-5ECF-7268-4099-74066102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5F616-E5F0-A614-6FA8-13E0A282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AC24C-5D8F-3A57-6EA5-85AE21C2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15246"/>
              </p:ext>
            </p:extLst>
          </p:nvPr>
        </p:nvGraphicFramePr>
        <p:xfrm>
          <a:off x="9650776" y="3076084"/>
          <a:ext cx="1413164" cy="1463040"/>
        </p:xfrm>
        <a:graphic>
          <a:graphicData uri="http://schemas.openxmlformats.org/drawingml/2006/table">
            <a:tbl>
              <a:tblPr firstRow="1" bandRow="1"/>
              <a:tblGrid>
                <a:gridCol w="1413164">
                  <a:extLst>
                    <a:ext uri="{9D8B030D-6E8A-4147-A177-3AD203B41FA5}">
                      <a16:colId xmlns:a16="http://schemas.microsoft.com/office/drawing/2014/main" val="193142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5875" lvl="2"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b := true</a:t>
                      </a:r>
                    </a:p>
                    <a:p>
                      <a:pPr marL="15875" lvl="2"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i := 0</a:t>
                      </a:r>
                    </a:p>
                    <a:p>
                      <a:pPr marL="15875" lvl="2"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if b {</a:t>
                      </a:r>
                    </a:p>
                    <a:p>
                      <a:pPr marL="15875" lvl="2">
                        <a:tabLst>
                          <a:tab pos="355600" algn="l"/>
                        </a:tabLst>
                      </a:pPr>
                      <a:r>
                        <a:rPr lang="en-US" altLang="en-US" sz="1800" b="0" kern="1200" baseline="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i = 1</a:t>
                      </a:r>
                    </a:p>
                    <a:p>
                      <a:pPr marL="15875" lvl="2"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1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223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B54E-E2CD-26D5-2A75-89AFFFC3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BE80-64BC-FC3C-E3E7-3B63AEE1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5"/>
            <a:ext cx="10168128" cy="3694176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Type integers and </a:t>
            </a:r>
            <a:r>
              <a:rPr lang="en-US" dirty="0" err="1"/>
              <a:t>rationals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Limited by memory of machine.</a:t>
            </a:r>
          </a:p>
          <a:p>
            <a:pPr lvl="1"/>
            <a:r>
              <a:rPr lang="en-US" dirty="0"/>
              <a:t>Distinct type, differently typed values cannot be operated upon.</a:t>
            </a:r>
          </a:p>
          <a:p>
            <a:pPr lvl="1"/>
            <a:r>
              <a:rPr lang="en-US" dirty="0"/>
              <a:t>Untyped numeric constants are compatible with any typed number.</a:t>
            </a:r>
          </a:p>
          <a:p>
            <a:pPr lvl="1"/>
            <a:r>
              <a:rPr lang="en-US" dirty="0"/>
              <a:t>Conversion is needed between different typed values.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EA19A-3CCE-6BC0-E8F5-13FB83B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554A-CE18-3B57-2C19-1A97CED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BDD1-ADDD-2833-4112-07843F4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4013-006A-FE9C-EF99-29A38356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6113"/>
            <a:ext cx="10168128" cy="4073247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dirty="0"/>
              <a:t>No classes, no type inheritance, no op overloading, no generics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NOTE: Generics are available Version 1.18 onwards, advised to use at own risk. Not fully developed.</a:t>
            </a:r>
          </a:p>
          <a:p>
            <a:r>
              <a:rPr lang="en-US" dirty="0"/>
              <a:t>Relatively young so library and supports are limited.</a:t>
            </a:r>
          </a:p>
          <a:p>
            <a:pPr lvl="1"/>
            <a:r>
              <a:rPr lang="en-US" dirty="0"/>
              <a:t>Effort needed to interface with 3</a:t>
            </a:r>
            <a:r>
              <a:rPr lang="en-US" baseline="30000" dirty="0"/>
              <a:t>rd</a:t>
            </a:r>
            <a:r>
              <a:rPr lang="en-US" dirty="0"/>
              <a:t> party programs.</a:t>
            </a:r>
          </a:p>
          <a:p>
            <a:r>
              <a:rPr lang="en-US" dirty="0"/>
              <a:t>No user interface for development and very command prompt based.</a:t>
            </a:r>
          </a:p>
          <a:p>
            <a:r>
              <a:rPr lang="en-US" dirty="0"/>
              <a:t>Error handling is basic. Can be repetitive.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09AC77-34BE-00B7-5114-1D7C27B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1F7632-635D-E9F2-F17E-90D4DB6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8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B54E-E2CD-26D5-2A75-89AFFFC3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BE80-64BC-FC3C-E3E7-3B63AEE1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4"/>
            <a:ext cx="10168128" cy="41141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Integer types and ranges</a:t>
            </a:r>
          </a:p>
          <a:p>
            <a:pPr lvl="1"/>
            <a:r>
              <a:rPr lang="en-US" dirty="0"/>
              <a:t>int8 	[-128, 127]</a:t>
            </a:r>
          </a:p>
          <a:p>
            <a:pPr lvl="1"/>
            <a:r>
              <a:rPr lang="en-US" dirty="0"/>
              <a:t>int16	[-32768, 32767]</a:t>
            </a:r>
          </a:p>
          <a:p>
            <a:pPr lvl="1"/>
            <a:r>
              <a:rPr lang="en-US" dirty="0"/>
              <a:t>int32	[-2147483648, 2147483647]</a:t>
            </a:r>
          </a:p>
          <a:p>
            <a:pPr lvl="1"/>
            <a:r>
              <a:rPr lang="en-US" dirty="0"/>
              <a:t>int64	[-9223372036854775808, 9223372036854775807]</a:t>
            </a:r>
          </a:p>
          <a:p>
            <a:pPr lvl="1"/>
            <a:r>
              <a:rPr lang="en-US" dirty="0"/>
              <a:t>byte  	uint8</a:t>
            </a:r>
          </a:p>
          <a:p>
            <a:pPr lvl="1"/>
            <a:r>
              <a:rPr lang="en-US" dirty="0"/>
              <a:t>uint8	[0, 255]</a:t>
            </a:r>
          </a:p>
          <a:p>
            <a:pPr lvl="1"/>
            <a:r>
              <a:rPr lang="en-US" dirty="0"/>
              <a:t>uint16	[0, 65535]</a:t>
            </a:r>
          </a:p>
          <a:p>
            <a:pPr lvl="1"/>
            <a:r>
              <a:rPr lang="en-US" dirty="0"/>
              <a:t>uint32	[0, 4294967295]</a:t>
            </a:r>
          </a:p>
          <a:p>
            <a:pPr lvl="1"/>
            <a:r>
              <a:rPr lang="en-US" dirty="0"/>
              <a:t>uint64	[0, 18446744073709551615]</a:t>
            </a:r>
          </a:p>
          <a:p>
            <a:pPr lvl="1"/>
            <a:r>
              <a:rPr lang="en-US" dirty="0" err="1"/>
              <a:t>uintptr</a:t>
            </a:r>
            <a:r>
              <a:rPr lang="en-US" dirty="0"/>
              <a:t> 	unsigned integer storing pointer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EA19A-3CCE-6BC0-E8F5-13FB83B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554A-CE18-3B57-2C19-1A97CED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38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6E93-5778-E45E-0CC6-8419AD06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C72D-8243-D1DF-53D3-D2C9DE0C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700981" cy="3694176"/>
          </a:xfrm>
        </p:spPr>
        <p:txBody>
          <a:bodyPr/>
          <a:lstStyle/>
          <a:p>
            <a:r>
              <a:rPr lang="en-US" dirty="0"/>
              <a:t>Signed vs Unsigned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7606B-6500-FCE5-A0D8-15937EFE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3C205-EA4B-F305-36FF-7F7B41A6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1B47BA-0DF0-203D-44E7-A11BE455D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79702"/>
              </p:ext>
            </p:extLst>
          </p:nvPr>
        </p:nvGraphicFramePr>
        <p:xfrm>
          <a:off x="5094176" y="2514600"/>
          <a:ext cx="28359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70">
                  <a:extLst>
                    <a:ext uri="{9D8B030D-6E8A-4147-A177-3AD203B41FA5}">
                      <a16:colId xmlns:a16="http://schemas.microsoft.com/office/drawing/2014/main" val="1107972711"/>
                    </a:ext>
                  </a:extLst>
                </a:gridCol>
                <a:gridCol w="1417970">
                  <a:extLst>
                    <a:ext uri="{9D8B030D-6E8A-4147-A177-3AD203B41FA5}">
                      <a16:colId xmlns:a16="http://schemas.microsoft.com/office/drawing/2014/main" val="4048757192"/>
                    </a:ext>
                  </a:extLst>
                </a:gridCol>
              </a:tblGrid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2844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6415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82670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68423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02559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71100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6886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15722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47423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005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25D2-C6FB-8E11-F71E-DA68B53D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89116"/>
              </p:ext>
            </p:extLst>
          </p:nvPr>
        </p:nvGraphicFramePr>
        <p:xfrm>
          <a:off x="8240492" y="2514600"/>
          <a:ext cx="28359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70">
                  <a:extLst>
                    <a:ext uri="{9D8B030D-6E8A-4147-A177-3AD203B41FA5}">
                      <a16:colId xmlns:a16="http://schemas.microsoft.com/office/drawing/2014/main" val="1107972711"/>
                    </a:ext>
                  </a:extLst>
                </a:gridCol>
                <a:gridCol w="1417970">
                  <a:extLst>
                    <a:ext uri="{9D8B030D-6E8A-4147-A177-3AD203B41FA5}">
                      <a16:colId xmlns:a16="http://schemas.microsoft.com/office/drawing/2014/main" val="4048757192"/>
                    </a:ext>
                  </a:extLst>
                </a:gridCol>
              </a:tblGrid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2844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6415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82670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68423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02559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71100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6886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15722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47423"/>
                  </a:ext>
                </a:extLst>
              </a:tr>
              <a:tr h="358238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0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65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B54E-E2CD-26D5-2A75-89AFFFC3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BE80-64BC-FC3C-E3E7-3B63AEE1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4"/>
            <a:ext cx="10168128" cy="41141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 floating-point types and ranges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float32		±3.40282346638528859811704183484516925440 x 10</a:t>
            </a:r>
            <a:r>
              <a:rPr lang="en-US" baseline="30000" dirty="0">
                <a:solidFill>
                  <a:schemeClr val="dk1"/>
                </a:solidFill>
              </a:rPr>
              <a:t>38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float64 		±1.797693134862315708145274237317043567981 x 10</a:t>
            </a:r>
            <a:r>
              <a:rPr lang="en-US" baseline="30000" dirty="0">
                <a:solidFill>
                  <a:schemeClr val="dk1"/>
                </a:solidFill>
              </a:rPr>
              <a:t>308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complex64	The real and imaginary parts of type float32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complex128	The real and imaginary parts of type float64</a:t>
            </a:r>
          </a:p>
          <a:p>
            <a:pPr lvl="1"/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float64 is preferred for most purposes, because float32 computations can accumulate error rapidly 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Very small or large numbers are better written in scientific notation, with letter e or E preceding the decimal exponent.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dk1"/>
                </a:solidFill>
              </a:rPr>
              <a:t>   const Planck = 6.6206957e-24;const Avogadro = 6.02214129e23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EA19A-3CCE-6BC0-E8F5-13FB83B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554A-CE18-3B57-2C19-1A97CED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04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533D-ECF0-2B80-3385-BDA6D9F6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99DA-854E-3D5A-9EC5-9E6C4B33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0323"/>
            <a:ext cx="10168128" cy="400187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 sequence of characters with a definite length to represent text.</a:t>
            </a:r>
          </a:p>
          <a:p>
            <a:pPr lvl="1"/>
            <a:r>
              <a:rPr lang="en-SG" dirty="0"/>
              <a:t>I</a:t>
            </a:r>
            <a:r>
              <a:rPr lang="en" dirty="0" err="1"/>
              <a:t>mmutable</a:t>
            </a:r>
            <a:r>
              <a:rPr lang="en" dirty="0"/>
              <a:t> sequence of individual bytes, 1 byte per character, </a:t>
            </a:r>
          </a:p>
          <a:p>
            <a:pPr lvl="2"/>
            <a:r>
              <a:rPr lang="en-SG" sz="1400" dirty="0"/>
              <a:t>s[0] = "L" //compile error</a:t>
            </a:r>
          </a:p>
          <a:p>
            <a:pPr lvl="1"/>
            <a:r>
              <a:rPr lang="en-SG" dirty="0"/>
              <a:t>UTF-8 Unicode encoded.</a:t>
            </a:r>
          </a:p>
          <a:p>
            <a:pPr lvl="1"/>
            <a:r>
              <a:rPr lang="en" dirty="0"/>
              <a:t>Double quotes for interpreted string literals.</a:t>
            </a:r>
            <a:r>
              <a:rPr lang="en-SG" dirty="0"/>
              <a:t> "UTF-8 string", "Hello, </a:t>
            </a:r>
            <a:r>
              <a:rPr lang="zh-CN" altLang="en-US" dirty="0"/>
              <a:t>世界</a:t>
            </a:r>
            <a:r>
              <a:rPr lang="en-US" altLang="zh-CN" dirty="0"/>
              <a:t>\</a:t>
            </a:r>
            <a:r>
              <a:rPr lang="en-SG" dirty="0"/>
              <a:t>n"</a:t>
            </a:r>
          </a:p>
          <a:p>
            <a:pPr lvl="1"/>
            <a:r>
              <a:rPr lang="en" dirty="0"/>
              <a:t>Single quotes for raw string literals (so no escape sequences). `raw string`</a:t>
            </a:r>
          </a:p>
          <a:p>
            <a:pPr lvl="1"/>
            <a:r>
              <a:rPr lang="en-SG" dirty="0"/>
              <a:t>Immutable sequence of bytes.  s[0] = "L" /compile error</a:t>
            </a:r>
          </a:p>
          <a:p>
            <a:pPr lvl="1"/>
            <a:r>
              <a:rPr lang="en-SG" dirty="0"/>
              <a:t>So `\t\.</a:t>
            </a:r>
            <a:r>
              <a:rPr lang="en-SG" dirty="0" err="1"/>
              <a:t>xyz</a:t>
            </a:r>
            <a:r>
              <a:rPr lang="en-SG" dirty="0"/>
              <a:t>\n` is the same as "\\t\\.</a:t>
            </a:r>
            <a:r>
              <a:rPr lang="en-SG" dirty="0" err="1"/>
              <a:t>xyz</a:t>
            </a:r>
            <a:r>
              <a:rPr lang="en-SG" dirty="0"/>
              <a:t>\\n"</a:t>
            </a:r>
          </a:p>
          <a:p>
            <a:pPr lvl="1"/>
            <a:r>
              <a:rPr lang="en-SG" dirty="0"/>
              <a:t>`”` is the same as "\""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F7D31-6E71-492B-5CCE-4D41979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B33C8-DB22-31EF-A3EE-BE5DE69A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23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206A-FBDC-BB56-87DB-B77E369C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F80A-A43A-7C9A-8F53-F310DBE4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22"/>
            <a:ext cx="10168128" cy="4067978"/>
          </a:xfrm>
        </p:spPr>
        <p:txBody>
          <a:bodyPr/>
          <a:lstStyle/>
          <a:p>
            <a:r>
              <a:rPr lang="en-US" dirty="0"/>
              <a:t>Built-in package to manipulate errors.</a:t>
            </a:r>
          </a:p>
          <a:p>
            <a:r>
              <a:rPr lang="en-US" dirty="0"/>
              <a:t>Zero value “nil” is used to indicate that there is no error.</a:t>
            </a:r>
          </a:p>
          <a:p>
            <a:r>
              <a:rPr lang="en-US" dirty="0"/>
              <a:t>Most common way using error type containing last known value</a:t>
            </a:r>
          </a:p>
          <a:p>
            <a:r>
              <a:rPr lang="en-US" dirty="0"/>
              <a:t>Uses “if” conditional to check return condition.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1C186-CA97-25B7-7499-6D98839C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448F7-3116-233A-8678-A2A66CF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39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AFF7-577C-DB6E-5091-283F3B7D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Mod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B3BF-DB37-26AF-41A9-AEDE4822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course, participants should be able to:</a:t>
            </a:r>
          </a:p>
          <a:p>
            <a:r>
              <a:rPr lang="en-US" dirty="0"/>
              <a:t>Describe the use of enumerations, constants and declarations.</a:t>
            </a:r>
          </a:p>
          <a:p>
            <a:r>
              <a:rPr lang="en-US" dirty="0"/>
              <a:t>State the different operators available in Go.</a:t>
            </a:r>
          </a:p>
          <a:p>
            <a:r>
              <a:rPr lang="en-US" dirty="0"/>
              <a:t>Identify the different types of logic and comparison syntax available.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F33E0B-9D47-3B85-05C6-E7459CDA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70C24B-FC08-3F9E-A832-1D2DADAA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8F2E-60B7-D6A0-CC55-AFC7EE2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DB0D-9E95-E52C-2061-4B349270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7482"/>
            <a:ext cx="10168128" cy="34158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to assign names to numerical constants for ease of reading and maintainability.</a:t>
            </a:r>
          </a:p>
          <a:p>
            <a:r>
              <a:rPr lang="en-US" dirty="0"/>
              <a:t>Applicable to const, import and var to do group declarations.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Applies to iota as well.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67C61-4598-B8DC-AD80-C9407B52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5742D-6D5E-FDF9-FB5C-6D43800D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0D68EA-428E-FA1C-3192-70645D302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4474"/>
              </p:ext>
            </p:extLst>
          </p:nvPr>
        </p:nvGraphicFramePr>
        <p:xfrm>
          <a:off x="2394392" y="3170808"/>
          <a:ext cx="7204362" cy="1402050"/>
        </p:xfrm>
        <a:graphic>
          <a:graphicData uri="http://schemas.openxmlformats.org/drawingml/2006/table">
            <a:tbl>
              <a:tblPr firstRow="1" bandRow="1"/>
              <a:tblGrid>
                <a:gridCol w="2401454">
                  <a:extLst>
                    <a:ext uri="{9D8B030D-6E8A-4147-A177-3AD203B41FA5}">
                      <a16:colId xmlns:a16="http://schemas.microsoft.com/office/drawing/2014/main" val="1513801964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1416191219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137985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const (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Weight = 44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Height = 165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Age = 22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var (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Weight int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Height int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Age int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import (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“fmt”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“os”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      “reflection”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097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B9C8FF-46FD-E0D2-9328-89EAB91D5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17969"/>
              </p:ext>
            </p:extLst>
          </p:nvPr>
        </p:nvGraphicFramePr>
        <p:xfrm>
          <a:off x="5334000" y="4830519"/>
          <a:ext cx="2430087" cy="1310640"/>
        </p:xfrm>
        <a:graphic>
          <a:graphicData uri="http://schemas.openxmlformats.org/drawingml/2006/table">
            <a:tbl>
              <a:tblPr firstRow="1" bandRow="1"/>
              <a:tblGrid>
                <a:gridCol w="2430087">
                  <a:extLst>
                    <a:ext uri="{9D8B030D-6E8A-4147-A177-3AD203B41FA5}">
                      <a16:colId xmlns:a16="http://schemas.microsoft.com/office/drawing/2014/main" val="846170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(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     position0 = iota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     position1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     position2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6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4420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B93-9AB1-BF10-70A0-C92D085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33BE-6DFC-C4CA-67B2-671CF846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779" y="2121124"/>
            <a:ext cx="9740870" cy="1947955"/>
          </a:xfrm>
        </p:spPr>
        <p:txBody>
          <a:bodyPr>
            <a:normAutofit fontScale="70000" lnSpcReduction="20000"/>
          </a:bodyPr>
          <a:lstStyle/>
          <a:p>
            <a:r>
              <a:rPr lang="en" dirty="0"/>
              <a:t>Values known to the compiler and evaluation guaranteed at compile time.</a:t>
            </a:r>
          </a:p>
          <a:p>
            <a:pPr lvl="1"/>
            <a:r>
              <a:rPr lang="en-US" dirty="0"/>
              <a:t>Fixed values</a:t>
            </a:r>
          </a:p>
          <a:p>
            <a:r>
              <a:rPr lang="en-US" dirty="0"/>
              <a:t>Declared by “const” keyword.</a:t>
            </a:r>
          </a:p>
          <a:p>
            <a:r>
              <a:rPr lang="en-US" dirty="0"/>
              <a:t>Can only be char, string, bool or numeric value</a:t>
            </a:r>
          </a:p>
          <a:p>
            <a:r>
              <a:rPr lang="en-US" dirty="0"/>
              <a:t>Cannot be declared using :=</a:t>
            </a:r>
            <a:endParaRPr lang="e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60A02-78B7-05AB-730D-C8175D3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EFA15-5E21-26A6-08DA-5F529836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654C71-131B-DD6A-6FA5-6F068D88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16121"/>
              </p:ext>
            </p:extLst>
          </p:nvPr>
        </p:nvGraphicFramePr>
        <p:xfrm>
          <a:off x="5550946" y="4152452"/>
          <a:ext cx="5732750" cy="2156908"/>
        </p:xfrm>
        <a:graphic>
          <a:graphicData uri="http://schemas.openxmlformats.org/drawingml/2006/table">
            <a:tbl>
              <a:tblPr firstRow="1" bandRow="1"/>
              <a:tblGrid>
                <a:gridCol w="2887058">
                  <a:extLst>
                    <a:ext uri="{9D8B030D-6E8A-4147-A177-3AD203B41FA5}">
                      <a16:colId xmlns:a16="http://schemas.microsoft.com/office/drawing/2014/main" val="751611745"/>
                    </a:ext>
                  </a:extLst>
                </a:gridCol>
                <a:gridCol w="2845692">
                  <a:extLst>
                    <a:ext uri="{9D8B030D-6E8A-4147-A177-3AD203B41FA5}">
                      <a16:colId xmlns:a16="http://schemas.microsoft.com/office/drawing/2014/main" val="2658105399"/>
                    </a:ext>
                  </a:extLst>
                </a:gridCol>
              </a:tblGrid>
              <a:tr h="5014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Untyped Constants Declaration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Typed Constants Declaration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47550"/>
                  </a:ext>
                </a:extLst>
              </a:tr>
              <a:tr h="1655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const Pi = 3.14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const(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BadRequest = 400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Unauthorized = 401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Forbidden = 403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NotFound = 404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InternalServerError = 500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const Pi float32 = 3.14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const(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BadRequest int = 400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Unauthorized int = 401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Forbidden int = 403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NotFound int = 404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           InternalServerError int = 500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6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240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9477-5E44-82C8-78CD-053A3950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52C0-2601-08A4-F86A-DF9056E6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629" y="3818966"/>
            <a:ext cx="9695867" cy="2576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Constant generator iota</a:t>
            </a:r>
          </a:p>
          <a:p>
            <a:pPr lvl="1"/>
            <a:r>
              <a:rPr lang="en-US" dirty="0"/>
              <a:t>Creates a sequence of related values, without specifying value explicitly for each of them.</a:t>
            </a:r>
          </a:p>
          <a:p>
            <a:pPr lvl="1"/>
            <a:r>
              <a:rPr lang="en-US" dirty="0"/>
              <a:t>Starts from 0.</a:t>
            </a:r>
          </a:p>
          <a:p>
            <a:pPr lvl="1"/>
            <a:r>
              <a:rPr lang="en-US" dirty="0"/>
              <a:t>Assign incremental values to variables.</a:t>
            </a:r>
          </a:p>
          <a:p>
            <a:pPr lvl="1"/>
            <a:r>
              <a:rPr lang="en-US" dirty="0"/>
              <a:t>Will reset at next “const”.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EF66-091E-3C47-3A9A-8B53A128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B8F12-E5C1-96E4-31C3-21EED4E8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86C92D9-03B2-6B09-BF90-C7497DC6A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11992"/>
              </p:ext>
            </p:extLst>
          </p:nvPr>
        </p:nvGraphicFramePr>
        <p:xfrm>
          <a:off x="1814817" y="2114659"/>
          <a:ext cx="5123867" cy="1585696"/>
        </p:xfrm>
        <a:graphic>
          <a:graphicData uri="http://schemas.openxmlformats.org/drawingml/2006/table">
            <a:tbl>
              <a:tblPr firstRow="1" bandRow="1"/>
              <a:tblGrid>
                <a:gridCol w="5123867">
                  <a:extLst>
                    <a:ext uri="{9D8B030D-6E8A-4147-A177-3AD203B41FA5}">
                      <a16:colId xmlns:a16="http://schemas.microsoft.com/office/drawing/2014/main" val="3673784332"/>
                    </a:ext>
                  </a:extLst>
                </a:gridCol>
              </a:tblGrid>
              <a:tr h="15856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noDelay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time.Duration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 = 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 pi = 3.412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xmin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ymin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xmax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ymax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 = -2, -2, +2, +2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	width, height = 1024, 1024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97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237C58-9EE6-555D-559C-B75E0C1C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10002"/>
              </p:ext>
            </p:extLst>
          </p:nvPr>
        </p:nvGraphicFramePr>
        <p:xfrm>
          <a:off x="6566648" y="2114658"/>
          <a:ext cx="3308873" cy="1585695"/>
        </p:xfrm>
        <a:graphic>
          <a:graphicData uri="http://schemas.openxmlformats.org/drawingml/2006/table">
            <a:tbl>
              <a:tblPr firstRow="1" bandRow="1"/>
              <a:tblGrid>
                <a:gridCol w="3308873">
                  <a:extLst>
                    <a:ext uri="{9D8B030D-6E8A-4147-A177-3AD203B41FA5}">
                      <a16:colId xmlns:a16="http://schemas.microsoft.com/office/drawing/2014/main" val="2526839615"/>
                    </a:ext>
                  </a:extLst>
                </a:gridCol>
              </a:tblGrid>
              <a:tr h="1585695">
                <a:tc>
                  <a:txBody>
                    <a:bodyPr/>
                    <a:lstStyle/>
                    <a:p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ourier New" panose="02070309020205020404" pitchFamily="49" charset="0"/>
                        </a:rPr>
                        <a:t> (</a:t>
                      </a:r>
                    </a:p>
                    <a:p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ourier New" panose="02070309020205020404" pitchFamily="49" charset="0"/>
                        </a:rPr>
                        <a:t>      position0 = iota</a:t>
                      </a:r>
                    </a:p>
                    <a:p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ourier New" panose="02070309020205020404" pitchFamily="49" charset="0"/>
                        </a:rPr>
                        <a:t>      position1</a:t>
                      </a:r>
                    </a:p>
                    <a:p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ourier New" panose="02070309020205020404" pitchFamily="49" charset="0"/>
                        </a:rPr>
                        <a:t>      position2</a:t>
                      </a:r>
                    </a:p>
                    <a:p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336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F940-B957-D8D3-B6BA-5BFE6CA5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254A-8446-BA4B-FFF7-161E6945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54" y="2079990"/>
            <a:ext cx="7482985" cy="4062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Declared </a:t>
            </a:r>
            <a:r>
              <a:rPr lang="en-US" dirty="0">
                <a:solidFill>
                  <a:schemeClr val="dk1"/>
                </a:solidFill>
              </a:rPr>
              <a:t>by “var” keyword. </a:t>
            </a:r>
            <a:r>
              <a:rPr lang="en-US" i="1" dirty="0">
                <a:solidFill>
                  <a:schemeClr val="dk1"/>
                </a:solidFill>
              </a:rPr>
              <a:t>var name type = expression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Cannot redeclare variables.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ALL variables must be used.</a:t>
            </a:r>
          </a:p>
          <a:p>
            <a:r>
              <a:rPr lang="en-US" dirty="0"/>
              <a:t>Go can infer the type of the declared type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Either the type or = expression may be omitted. 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If expression omitted, </a:t>
            </a:r>
            <a:r>
              <a:rPr lang="en-US" b="1" dirty="0">
                <a:solidFill>
                  <a:schemeClr val="dk1"/>
                </a:solidFill>
              </a:rPr>
              <a:t>initialized to </a:t>
            </a:r>
            <a:r>
              <a:rPr lang="en-US" b="1" i="1" dirty="0">
                <a:solidFill>
                  <a:schemeClr val="dk1"/>
                </a:solidFill>
              </a:rPr>
              <a:t>zero value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for that data type (bool: false, numeric types: 0, string: empty string)</a:t>
            </a:r>
          </a:p>
          <a:p>
            <a:r>
              <a:rPr lang="en-US" dirty="0">
                <a:solidFill>
                  <a:schemeClr val="dk1"/>
                </a:solidFill>
              </a:rPr>
              <a:t>Specifying the type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Also legal to specify the type.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Change how Go would normally infer the type.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80A76-7DE7-E395-DD0D-136C364F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8A0B5-4DD9-CC11-B287-4D3195C7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176FA-9782-56FC-D6A8-0335CC63720C}"/>
              </a:ext>
            </a:extLst>
          </p:cNvPr>
          <p:cNvSpPr txBox="1"/>
          <p:nvPr/>
        </p:nvSpPr>
        <p:spPr>
          <a:xfrm>
            <a:off x="8540496" y="2544462"/>
            <a:ext cx="3177809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tx1"/>
                </a:solidFill>
              </a:rPr>
              <a:t>Declaration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 a = ‘initial’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j, k int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 num1, num2 int = 1,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</a:t>
            </a:r>
            <a:r>
              <a:rPr lang="en-US" sz="1800" baseline="0" dirty="0">
                <a:solidFill>
                  <a:schemeClr val="tx1"/>
                </a:solidFill>
              </a:rPr>
              <a:t> num3, num4 = 1,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isPositive</a:t>
            </a:r>
            <a:r>
              <a:rPr lang="en-US" sz="1800" dirty="0">
                <a:solidFill>
                  <a:schemeClr val="tx1"/>
                </a:solidFill>
              </a:rPr>
              <a:t> =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xPtr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yPtr</a:t>
            </a:r>
            <a:r>
              <a:rPr lang="en-US" sz="1800" dirty="0">
                <a:solidFill>
                  <a:schemeClr val="tx1"/>
                </a:solidFill>
              </a:rPr>
              <a:t> *float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var x, y, z = 0, 4.22, false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f := ‘apple’</a:t>
            </a:r>
          </a:p>
        </p:txBody>
      </p:sp>
    </p:spTree>
    <p:extLst>
      <p:ext uri="{BB962C8B-B14F-4D97-AF65-F5344CB8AC3E}">
        <p14:creationId xmlns:p14="http://schemas.microsoft.com/office/powerpoint/2010/main" val="19290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DC4F8-7272-F86D-ABB2-05E50909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Setting up Go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6252-B2B4-7598-E7D7-DC9E9A66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Go </a:t>
            </a:r>
          </a:p>
          <a:p>
            <a:pPr lvl="1"/>
            <a:r>
              <a:rPr lang="en-US" sz="1700" dirty="0"/>
              <a:t>Primary software of interest</a:t>
            </a:r>
          </a:p>
          <a:p>
            <a:pPr lvl="2"/>
            <a:r>
              <a:rPr lang="en-US" sz="1700" dirty="0"/>
              <a:t>Open-source programming language</a:t>
            </a:r>
          </a:p>
          <a:p>
            <a:pPr marL="914400" lvl="2" indent="0">
              <a:buNone/>
            </a:pPr>
            <a:endParaRPr lang="en-US" sz="1700" dirty="0"/>
          </a:p>
          <a:p>
            <a:pPr lvl="1"/>
            <a:r>
              <a:rPr lang="en-US" sz="1700" dirty="0"/>
              <a:t>Download is available – https://</a:t>
            </a:r>
            <a:r>
              <a:rPr lang="en-US" sz="1700" dirty="0" err="1"/>
              <a:t>go.dev</a:t>
            </a: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32CFF17-5CAC-AFAB-B322-83FBE683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r="1643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0339A-EE38-6282-46FF-190E43E9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42FAD-0F83-3211-DEAC-AC94BFEE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B413-92A8-07BE-6595-89EF5D0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17A2-A378-5934-F1D3-3C9C946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5194"/>
            <a:ext cx="10168128" cy="3947421"/>
          </a:xfrm>
        </p:spPr>
        <p:txBody>
          <a:bodyPr>
            <a:normAutofit fontScale="92500"/>
          </a:bodyPr>
          <a:lstStyle/>
          <a:p>
            <a:r>
              <a:rPr lang="en-US" dirty="0"/>
              <a:t>Short Variable Declaration</a:t>
            </a:r>
          </a:p>
          <a:p>
            <a:pPr lvl="1"/>
            <a:r>
              <a:rPr lang="en-SG" i="1" dirty="0">
                <a:solidFill>
                  <a:schemeClr val="dk1"/>
                </a:solidFill>
              </a:rPr>
              <a:t>name := expression</a:t>
            </a:r>
          </a:p>
          <a:p>
            <a:pPr lvl="1"/>
            <a:r>
              <a:rPr lang="en-SG" dirty="0">
                <a:solidFill>
                  <a:schemeClr val="dk1"/>
                </a:solidFill>
              </a:rPr>
              <a:t>Usually used to declare local variables.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Type is that of the expression.</a:t>
            </a:r>
          </a:p>
          <a:p>
            <a:pPr lvl="1"/>
            <a:r>
              <a:rPr lang="en-SG" i="1" dirty="0">
                <a:solidFill>
                  <a:srgbClr val="FF0000"/>
                </a:solidFill>
              </a:rPr>
              <a:t>:= not the same as =</a:t>
            </a:r>
          </a:p>
          <a:p>
            <a:pPr lvl="1"/>
            <a:r>
              <a:rPr lang="en-SG" dirty="0">
                <a:solidFill>
                  <a:schemeClr val="dk1"/>
                </a:solidFill>
              </a:rPr>
              <a:t>E.g. </a:t>
            </a:r>
            <a:r>
              <a:rPr lang="es-ES" dirty="0">
                <a:solidFill>
                  <a:schemeClr val="dk1"/>
                </a:solidFill>
              </a:rPr>
              <a:t>x , y,  z := 0, 1.23, false // y </a:t>
            </a:r>
            <a:r>
              <a:rPr lang="es-ES" dirty="0" err="1">
                <a:solidFill>
                  <a:schemeClr val="dk1"/>
                </a:solidFill>
              </a:rPr>
              <a:t>will</a:t>
            </a:r>
            <a:r>
              <a:rPr lang="es-ES" dirty="0">
                <a:solidFill>
                  <a:schemeClr val="dk1"/>
                </a:solidFill>
              </a:rPr>
              <a:t> be a float64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If one of the variables is declared before, then := will be assignment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At least one of the variables (x, or y or z for e.g.) must not be declared beforehand.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354C2-C266-A4B0-87EA-33CEF4D4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51361-C3DF-42AA-09A7-444A4979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2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DC0A-C125-5EB1-8E98-A9778BE6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A577-98CE-F62E-10D7-7A86CCFE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2264"/>
            <a:ext cx="10168128" cy="3694176"/>
          </a:xfrm>
        </p:spPr>
        <p:txBody>
          <a:bodyPr/>
          <a:lstStyle/>
          <a:p>
            <a:r>
              <a:rPr lang="en-US" dirty="0"/>
              <a:t>Mostly C-like operators</a:t>
            </a:r>
          </a:p>
          <a:p>
            <a:r>
              <a:rPr lang="en-US" dirty="0"/>
              <a:t>Also uses sensible rules of precedence but parentheses ( ) are still advised to avoid mistakes.</a:t>
            </a:r>
          </a:p>
          <a:p>
            <a:r>
              <a:rPr lang="en-US" dirty="0"/>
              <a:t>Binary operators of same precedence associate from left to right. </a:t>
            </a:r>
          </a:p>
          <a:p>
            <a:pPr lvl="1"/>
            <a:r>
              <a:rPr lang="en-US" dirty="0"/>
              <a:t>x / y * z is the same as (x / y) * z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3718-D189-02E8-3E16-66F30C87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85E97-C203-58FA-DE41-06AE9EE3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1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4476-E07C-5AAB-D816-04978A52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A1E8-396C-5312-8A76-E2764492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0747"/>
            <a:ext cx="4284771" cy="1553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Precedence Table</a:t>
            </a:r>
          </a:p>
          <a:p>
            <a:pPr lvl="1"/>
            <a:r>
              <a:rPr lang="en-US" dirty="0"/>
              <a:t>Highest precedence starting with multiplication</a:t>
            </a:r>
          </a:p>
          <a:p>
            <a:pPr lvl="1"/>
            <a:r>
              <a:rPr lang="en-US" dirty="0"/>
              <a:t>Lowest precedence with ||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4DF21-B938-FF99-A1B9-1E014A3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A862E-4663-A6A2-C5CE-DE35ED38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40982-1C3E-A29E-5267-F54186CC0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29611"/>
              </p:ext>
            </p:extLst>
          </p:nvPr>
        </p:nvGraphicFramePr>
        <p:xfrm>
          <a:off x="5667063" y="2293874"/>
          <a:ext cx="2873433" cy="2743020"/>
        </p:xfrm>
        <a:graphic>
          <a:graphicData uri="http://schemas.openxmlformats.org/drawingml/2006/table">
            <a:tbl>
              <a:tblPr firstRow="1" bandRow="1"/>
              <a:tblGrid>
                <a:gridCol w="2873433">
                  <a:extLst>
                    <a:ext uri="{9D8B030D-6E8A-4147-A177-3AD203B41FA5}">
                      <a16:colId xmlns:a16="http://schemas.microsoft.com/office/drawing/2014/main" val="1075969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Operators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9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 *  /  %  &lt;&lt;  &gt;&gt;  &amp;  &amp;^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+  -  |  ^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==  !=  &lt;  &lt;=  &gt;  &gt;=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5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5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9713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00A903-8264-CE7B-89E0-D2C6D25A0FB5}"/>
              </a:ext>
            </a:extLst>
          </p:cNvPr>
          <p:cNvCxnSpPr/>
          <p:nvPr/>
        </p:nvCxnSpPr>
        <p:spPr>
          <a:xfrm flipV="1">
            <a:off x="8929098" y="2701197"/>
            <a:ext cx="2095" cy="182937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10591F-A639-63D0-790D-85EFF5644460}"/>
              </a:ext>
            </a:extLst>
          </p:cNvPr>
          <p:cNvSpPr txBox="1"/>
          <p:nvPr/>
        </p:nvSpPr>
        <p:spPr>
          <a:xfrm>
            <a:off x="9026756" y="3274978"/>
            <a:ext cx="338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increasing precedence</a:t>
            </a:r>
          </a:p>
        </p:txBody>
      </p:sp>
    </p:spTree>
    <p:extLst>
      <p:ext uri="{BB962C8B-B14F-4D97-AF65-F5344CB8AC3E}">
        <p14:creationId xmlns:p14="http://schemas.microsoft.com/office/powerpoint/2010/main" val="41591770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B5CF-922E-0E04-02D6-3D450256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82AF7-D71D-9AFA-62EB-5C40191A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9E837-E5F5-E363-48A5-2735CC09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9ECAE-A82E-2AB7-288A-F4A6B9345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27"/>
          <a:stretch/>
        </p:blipFill>
        <p:spPr>
          <a:xfrm>
            <a:off x="2183543" y="2134970"/>
            <a:ext cx="8032177" cy="38225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2F6869-111E-3F08-AA03-674A90195F4F}"/>
              </a:ext>
            </a:extLst>
          </p:cNvPr>
          <p:cNvSpPr/>
          <p:nvPr/>
        </p:nvSpPr>
        <p:spPr>
          <a:xfrm>
            <a:off x="4300150" y="595753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/>
              <a:t>https://yourbasic.org/golang/bitwise-operator-cheat-sheet/</a:t>
            </a:r>
          </a:p>
        </p:txBody>
      </p:sp>
    </p:spTree>
    <p:extLst>
      <p:ext uri="{BB962C8B-B14F-4D97-AF65-F5344CB8AC3E}">
        <p14:creationId xmlns:p14="http://schemas.microsoft.com/office/powerpoint/2010/main" val="1156358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4404-F294-ED28-7A27-D497B3AA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F8F2-4931-E3A9-2B98-7F4D4584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3774559"/>
          </a:xfrm>
        </p:spPr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  <a:p>
            <a:pPr lvl="1"/>
            <a:r>
              <a:rPr lang="en-SG" i="1" dirty="0"/>
              <a:t>name1 = name2</a:t>
            </a:r>
            <a:endParaRPr lang="en" i="1" dirty="0"/>
          </a:p>
          <a:p>
            <a:pPr lvl="1"/>
            <a:r>
              <a:rPr lang="en-SG" dirty="0"/>
              <a:t>Multiple assignment works.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Functions can return multiple values.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Unwanted values can be assigned to blank identifiers.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B35F9-F7E5-A0A6-D831-C607C144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8454-79F7-6518-E735-139A7A9A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73E56-5707-41F2-3D71-540475729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00763"/>
              </p:ext>
            </p:extLst>
          </p:nvPr>
        </p:nvGraphicFramePr>
        <p:xfrm>
          <a:off x="7240076" y="2848124"/>
          <a:ext cx="3836356" cy="701040"/>
        </p:xfrm>
        <a:graphic>
          <a:graphicData uri="http://schemas.openxmlformats.org/drawingml/2006/table">
            <a:tbl>
              <a:tblPr firstRow="1" bandRow="1"/>
              <a:tblGrid>
                <a:gridCol w="3836356">
                  <a:extLst>
                    <a:ext uri="{9D8B030D-6E8A-4147-A177-3AD203B41FA5}">
                      <a16:colId xmlns:a16="http://schemas.microsoft.com/office/drawing/2014/main" val="123744936"/>
                    </a:ext>
                  </a:extLst>
                </a:gridCol>
              </a:tblGrid>
              <a:tr h="491402">
                <a:tc>
                  <a:txBody>
                    <a:bodyPr/>
                    <a:lstStyle/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x, y, z = f1(), f2(), f3()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a, b = b, a //swap works too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01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6A56EF-A410-14A5-9B16-B2028F7D3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67926"/>
              </p:ext>
            </p:extLst>
          </p:nvPr>
        </p:nvGraphicFramePr>
        <p:xfrm>
          <a:off x="7240076" y="4099317"/>
          <a:ext cx="3836356" cy="396240"/>
        </p:xfrm>
        <a:graphic>
          <a:graphicData uri="http://schemas.openxmlformats.org/drawingml/2006/table">
            <a:tbl>
              <a:tblPr firstRow="1" bandRow="1"/>
              <a:tblGrid>
                <a:gridCol w="3836356">
                  <a:extLst>
                    <a:ext uri="{9D8B030D-6E8A-4147-A177-3AD203B41FA5}">
                      <a16:colId xmlns:a16="http://schemas.microsoft.com/office/drawing/2014/main" val="1316896865"/>
                    </a:ext>
                  </a:extLst>
                </a:gridCol>
              </a:tblGrid>
              <a:tr h="3287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links, err := </a:t>
                      </a:r>
                      <a:r>
                        <a:rPr lang="en-US" altLang="en-US" sz="20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findLinks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20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url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5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DA59A7-0D4F-399E-6AAA-30953CC2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72245"/>
              </p:ext>
            </p:extLst>
          </p:nvPr>
        </p:nvGraphicFramePr>
        <p:xfrm>
          <a:off x="6568994" y="5441950"/>
          <a:ext cx="4507438" cy="914400"/>
        </p:xfrm>
        <a:graphic>
          <a:graphicData uri="http://schemas.openxmlformats.org/drawingml/2006/table">
            <a:tbl>
              <a:tblPr firstRow="1" bandRow="1"/>
              <a:tblGrid>
                <a:gridCol w="4507438">
                  <a:extLst>
                    <a:ext uri="{9D8B030D-6E8A-4147-A177-3AD203B41FA5}">
                      <a16:colId xmlns:a16="http://schemas.microsoft.com/office/drawing/2014/main" val="406694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_, err = </a:t>
                      </a:r>
                      <a:r>
                        <a:rPr lang="en-US" altLang="en-US" sz="18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io.Copy</a:t>
                      </a: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(a, b) //discard byte count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count, err = </a:t>
                      </a:r>
                      <a:r>
                        <a:rPr lang="en-US" altLang="en-US" sz="18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(x) 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count , _  = </a:t>
                      </a:r>
                      <a:r>
                        <a:rPr lang="en-US" altLang="en-US" sz="18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06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9E40-BF00-709E-A021-15F6A000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6DB9-3402-5532-E585-2B780DED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1451"/>
            <a:ext cx="10168128" cy="4130749"/>
          </a:xfrm>
        </p:spPr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  <a:p>
            <a:pPr lvl="1"/>
            <a:r>
              <a:rPr lang="en-US" dirty="0"/>
              <a:t>+=, -=, *= and /= assignment operators still work.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Increment and decrement via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</a:t>
            </a:r>
            <a:r>
              <a:rPr lang="en-US" altLang="en-US" dirty="0">
                <a:ea typeface="ＭＳ Ｐゴシック" panose="020B0600070205080204" pitchFamily="34" charset="-128"/>
              </a:rPr>
              <a:t> and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--</a:t>
            </a:r>
            <a:r>
              <a:rPr lang="en-US" altLang="en-US" dirty="0">
                <a:ea typeface="ＭＳ Ｐゴシック" panose="020B0600070205080204" pitchFamily="34" charset="-128"/>
              </a:rPr>
              <a:t> still valid.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Go increment and decrement operations can’t be used as expressions, only as statements.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only the postfix notation is allowed.</a:t>
            </a:r>
            <a:endParaRPr lang="en-SG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9FB41-4ADE-1A71-D0A4-A9BF0154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20878-C4F0-2005-5589-9D1C2234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BDEBB7-96CE-1893-002C-9F47EC95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48344"/>
              </p:ext>
            </p:extLst>
          </p:nvPr>
        </p:nvGraphicFramePr>
        <p:xfrm>
          <a:off x="4228955" y="3078480"/>
          <a:ext cx="3734090" cy="701040"/>
        </p:xfrm>
        <a:graphic>
          <a:graphicData uri="http://schemas.openxmlformats.org/drawingml/2006/table">
            <a:tbl>
              <a:tblPr firstRow="1" bandRow="1"/>
              <a:tblGrid>
                <a:gridCol w="3734090">
                  <a:extLst>
                    <a:ext uri="{9D8B030D-6E8A-4147-A177-3AD203B41FA5}">
                      <a16:colId xmlns:a16="http://schemas.microsoft.com/office/drawing/2014/main" val="26813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x += 2 //x becomes 4//x = x+ 2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8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E770C-5276-FDAA-E440-1F6757A13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72914"/>
              </p:ext>
            </p:extLst>
          </p:nvPr>
        </p:nvGraphicFramePr>
        <p:xfrm>
          <a:off x="7963045" y="5166360"/>
          <a:ext cx="2416535" cy="1005840"/>
        </p:xfrm>
        <a:graphic>
          <a:graphicData uri="http://schemas.openxmlformats.org/drawingml/2006/table">
            <a:tbl>
              <a:tblPr firstRow="1" bandRow="1"/>
              <a:tblGrid>
                <a:gridCol w="2416535">
                  <a:extLst>
                    <a:ext uri="{9D8B030D-6E8A-4147-A177-3AD203B41FA5}">
                      <a16:colId xmlns:a16="http://schemas.microsoft.com/office/drawing/2014/main" val="268130630"/>
                    </a:ext>
                  </a:extLst>
                </a:gridCol>
              </a:tblGrid>
              <a:tr h="345224">
                <a:tc>
                  <a:txBody>
                    <a:bodyPr/>
                    <a:lstStyle/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x++//</a:t>
                      </a:r>
                      <a:r>
                        <a:rPr lang="en-US" altLang="en-US" sz="2000" b="0" kern="1200" baseline="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 x becomes 3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000" b="0" kern="1200" baseline="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x--//x becomes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60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970F-8CEF-9159-A289-391CA850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04DF-43FA-B842-6E2A-3D4BFE52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6544"/>
            <a:ext cx="10168128" cy="3694176"/>
          </a:xfrm>
        </p:spPr>
        <p:txBody>
          <a:bodyPr/>
          <a:lstStyle/>
          <a:p>
            <a:r>
              <a:rPr lang="en-US" dirty="0"/>
              <a:t>Assignment operator with </a:t>
            </a:r>
            <a:r>
              <a:rPr lang="en-US" i="1" dirty="0"/>
              <a:t>new </a:t>
            </a:r>
            <a:r>
              <a:rPr lang="en-US" dirty="0"/>
              <a:t>keyword</a:t>
            </a:r>
          </a:p>
          <a:p>
            <a:pPr lvl="1"/>
            <a:r>
              <a:rPr lang="en-US" i="1" dirty="0"/>
              <a:t>new</a:t>
            </a:r>
            <a:r>
              <a:rPr lang="en-US" dirty="0"/>
              <a:t> keyword allocates memory for object.</a:t>
            </a:r>
          </a:p>
          <a:p>
            <a:pPr lvl="1"/>
            <a:r>
              <a:rPr lang="en-US" dirty="0"/>
              <a:t>Similar to function call, with type of object as argument, similar to C++</a:t>
            </a:r>
          </a:p>
          <a:p>
            <a:pPr lvl="1"/>
            <a:r>
              <a:rPr lang="en-US" dirty="0"/>
              <a:t>Returns reference to object.</a:t>
            </a:r>
          </a:p>
          <a:p>
            <a:pPr lvl="1"/>
            <a:r>
              <a:rPr lang="en-US" dirty="0"/>
              <a:t>Go has Garbage Collection.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EE84C-1B50-8E4B-D9CD-B8B80CE6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1DD1-F8D6-4479-F026-5B4D0CE6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8C7DFC-AD71-7EDE-5A9F-006F9C81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3494"/>
              </p:ext>
            </p:extLst>
          </p:nvPr>
        </p:nvGraphicFramePr>
        <p:xfrm>
          <a:off x="3765646" y="5062161"/>
          <a:ext cx="4463955" cy="822960"/>
        </p:xfrm>
        <a:graphic>
          <a:graphicData uri="http://schemas.openxmlformats.org/drawingml/2006/table">
            <a:tbl>
              <a:tblPr firstRow="1" bandRow="1"/>
              <a:tblGrid>
                <a:gridCol w="4463955">
                  <a:extLst>
                    <a:ext uri="{9D8B030D-6E8A-4147-A177-3AD203B41FA5}">
                      <a16:colId xmlns:a16="http://schemas.microsoft.com/office/drawing/2014/main" val="2386094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4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US" altLang="en-US" sz="24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 p *Contact = new(Contact)</a:t>
                      </a:r>
                    </a:p>
                    <a:p>
                      <a:pPr>
                        <a:tabLst>
                          <a:tab pos="355600" algn="l"/>
                        </a:tabLst>
                      </a:pPr>
                      <a:r>
                        <a:rPr lang="en-US" altLang="en-US" sz="24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v := new(</a:t>
                      </a:r>
                      <a:r>
                        <a:rPr lang="en-US" altLang="en-US" sz="24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en-US" sz="2400" b="0" kern="1200" dirty="0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) // v has type *</a:t>
                      </a:r>
                      <a:r>
                        <a:rPr lang="en-US" altLang="en-US" sz="2400" b="0" kern="1200" dirty="0" err="1">
                          <a:solidFill>
                            <a:schemeClr val="tx1"/>
                          </a:solidFill>
                          <a:latin typeface="Arial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int</a:t>
                      </a:r>
                      <a:endParaRPr lang="en-US" altLang="en-US" sz="2400" b="0" kern="1200" dirty="0">
                        <a:solidFill>
                          <a:schemeClr val="tx1"/>
                        </a:solidFill>
                        <a:latin typeface="Arial"/>
                        <a:ea typeface="ＭＳ Ｐゴシック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329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6F04-122D-F698-2527-7A244DEB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4811-1879-BF07-EBCA-A8AEDA65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349"/>
            <a:ext cx="10168128" cy="4098851"/>
          </a:xfrm>
        </p:spPr>
        <p:txBody>
          <a:bodyPr/>
          <a:lstStyle/>
          <a:p>
            <a:r>
              <a:rPr lang="en-US" dirty="0"/>
              <a:t>Arithmetic operators are applicable to all numeric types.</a:t>
            </a:r>
          </a:p>
          <a:p>
            <a:r>
              <a:rPr lang="en-US" dirty="0"/>
              <a:t>Generated result is of same type as the first operand. </a:t>
            </a:r>
          </a:p>
          <a:p>
            <a:r>
              <a:rPr lang="en-US" dirty="0"/>
              <a:t>Standard arithmetic operators (+, -, *, /) apply to integer, floating-point, and complex types. </a:t>
            </a:r>
          </a:p>
          <a:p>
            <a:r>
              <a:rPr lang="en-US" dirty="0"/>
              <a:t>+ also applicable to strings (</a:t>
            </a:r>
            <a:r>
              <a:rPr lang="en-US" i="1" dirty="0"/>
              <a:t>string concatenation</a:t>
            </a:r>
            <a:r>
              <a:rPr lang="en-US" dirty="0"/>
              <a:t>) </a:t>
            </a:r>
          </a:p>
          <a:p>
            <a:r>
              <a:rPr lang="en-US" dirty="0"/>
              <a:t>bitwise logical and shift operators only apply to integers.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A80FB-1925-0DD0-A48F-776F4112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D78EA-E664-20A6-CACF-ADD698C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37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B9F2-D4DD-8EF1-DEE2-9335F4D8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B533-C423-22B5-ECAE-921FCC32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716" y="2083870"/>
            <a:ext cx="7037832" cy="445504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x % y		remainder of dividing x by y.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x &amp; y		bitwise of x AND y.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x | y		bitwise of x OR y.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x ^ y		bitwise of x XOR y.</a:t>
            </a:r>
          </a:p>
          <a:p>
            <a:pPr lvl="0">
              <a:buSzPts val="1800"/>
            </a:pPr>
            <a:r>
              <a:rPr lang="en-US" dirty="0">
                <a:solidFill>
                  <a:schemeClr val="dk1"/>
                </a:solidFill>
              </a:rPr>
              <a:t>x %= y		x assigned remainder of dividing x by y. </a:t>
            </a:r>
          </a:p>
          <a:p>
            <a:pPr lvl="0">
              <a:buSzPts val="1800"/>
            </a:pPr>
            <a:r>
              <a:rPr lang="en-US" dirty="0">
                <a:solidFill>
                  <a:schemeClr val="dk1"/>
                </a:solidFill>
              </a:rPr>
              <a:t>x &amp;= y		x assigned result of x AND y bitwise.</a:t>
            </a:r>
          </a:p>
          <a:p>
            <a:pPr lvl="0">
              <a:buSzPts val="1800"/>
            </a:pPr>
            <a:r>
              <a:rPr lang="en-US" dirty="0">
                <a:solidFill>
                  <a:schemeClr val="dk1"/>
                </a:solidFill>
              </a:rPr>
              <a:t>x |= y		x assigned result of x OR y bitwise.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x ^= y		x assigned result of x XOR y bitwise.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x &amp;^= y	x assigned result of x AND NOT y.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x &lt;&lt; n		left-shifting of x by unsigned int n.</a:t>
            </a:r>
          </a:p>
          <a:p>
            <a:pPr lvl="0">
              <a:buSzPts val="1800"/>
            </a:pPr>
            <a:r>
              <a:rPr lang="en-US" dirty="0">
                <a:solidFill>
                  <a:schemeClr val="dk1"/>
                </a:solidFill>
              </a:rPr>
              <a:t>x &gt;&gt; n		right-shifting of x by unsigned int n.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8123-4695-5BB0-2E23-B99D50F1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3C4E5-BD82-85FC-A422-54B8F4D5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769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B5A0-DC89-7DC3-1EB4-A1FC605F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AC3F-F6FC-79EC-737F-59346661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AEC95-097B-46F7-134A-9783C6A0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697FE07-5E0E-047C-24AE-9D9C10B4E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17943"/>
              </p:ext>
            </p:extLst>
          </p:nvPr>
        </p:nvGraphicFramePr>
        <p:xfrm>
          <a:off x="1115568" y="2139886"/>
          <a:ext cx="10168128" cy="3657420"/>
        </p:xfrm>
        <a:graphic>
          <a:graphicData uri="http://schemas.openxmlformats.org/drawingml/2006/table">
            <a:tbl>
              <a:tblPr firstRow="1" bandRow="1"/>
              <a:tblGrid>
                <a:gridCol w="1271016">
                  <a:extLst>
                    <a:ext uri="{9D8B030D-6E8A-4147-A177-3AD203B41FA5}">
                      <a16:colId xmlns:a16="http://schemas.microsoft.com/office/drawing/2014/main" val="282145391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1377326975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1914365697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923362599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647682364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909468085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1372029301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3480594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+=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==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!=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(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)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8347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-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-=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||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&lt;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&lt;=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[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]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17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*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^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*=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&lt;-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&gt;=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{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}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4747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/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/=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++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:=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;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8038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%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%=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--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!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...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8400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</a:rPr>
                        <a:t>&amp;^</a:t>
                      </a: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1292063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8CB5780-4A93-1BFD-8DC8-8DC1D1427D2A}"/>
              </a:ext>
            </a:extLst>
          </p:cNvPr>
          <p:cNvSpPr/>
          <p:nvPr/>
        </p:nvSpPr>
        <p:spPr>
          <a:xfrm>
            <a:off x="1115568" y="6001583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Source: https://golang.org/ref/spec</a:t>
            </a:r>
          </a:p>
        </p:txBody>
      </p:sp>
    </p:spTree>
    <p:extLst>
      <p:ext uri="{BB962C8B-B14F-4D97-AF65-F5344CB8AC3E}">
        <p14:creationId xmlns:p14="http://schemas.microsoft.com/office/powerpoint/2010/main" val="17106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DC4F8-7272-F86D-ABB2-05E50909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Setting up 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6252-B2B4-7598-E7D7-DC9E9A66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Visual Studios Code 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Integrated Development Environment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Primary work environment for GO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Extensions needed </a:t>
            </a:r>
          </a:p>
          <a:p>
            <a:pPr lvl="2">
              <a:lnSpc>
                <a:spcPct val="100000"/>
              </a:lnSpc>
            </a:pPr>
            <a:r>
              <a:rPr lang="en-US" sz="1400"/>
              <a:t>Go for Visual Studio Code</a:t>
            </a:r>
          </a:p>
          <a:p>
            <a:pPr lvl="2">
              <a:lnSpc>
                <a:spcPct val="100000"/>
              </a:lnSpc>
            </a:pPr>
            <a:r>
              <a:rPr lang="en-US" sz="1400"/>
              <a:t>GitHub Pull Requests and Issues 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Download is available - https://code.visualstudio.com/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40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D2F532-107B-6C3D-6547-6349517C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55597"/>
            <a:ext cx="6922008" cy="444738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FF7CD-6160-69F0-CC08-67295F7E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3AEC-7044-0373-6B2B-E8067A7D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03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54A4-D6CB-ED62-3A5E-BD18EB71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5847-D8A9-E4DE-7864-8465526D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3981"/>
            <a:ext cx="10168128" cy="4088219"/>
          </a:xfrm>
        </p:spPr>
        <p:txBody>
          <a:bodyPr>
            <a:normAutofit fontScale="925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" dirty="0"/>
              <a:t>"||” (logical OR) and “&amp;&amp;” (logical AND)</a:t>
            </a:r>
          </a:p>
          <a:p>
            <a:pPr lvl="1"/>
            <a:r>
              <a:rPr lang="en-US" dirty="0"/>
              <a:t>Evaluates between both sides of the operator and returns a Boolean result.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" dirty="0"/>
              <a:t>&lt;, &lt;=, ==, !=, &gt;=, &gt; </a:t>
            </a:r>
          </a:p>
          <a:p>
            <a:pPr lvl="1"/>
            <a:r>
              <a:rPr lang="en-US" dirty="0"/>
              <a:t>Both sides of the operator must the same type or of same interface type.</a:t>
            </a:r>
          </a:p>
          <a:p>
            <a:pPr lvl="1"/>
            <a:r>
              <a:rPr lang="en-US" dirty="0"/>
              <a:t>Would require explicit type conversion, if different types are used for either side.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9553-4CDB-CAD5-D50A-650EEED5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D64A0-9C72-75F3-D038-51BA140C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73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F89B-38E1-3F1F-BFFE-4011600D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0BC2-730A-A7DB-156A-EE180719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303CE-E390-46BA-19C5-EC8FF23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258-F31A-0536-D403-00D586B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BE599A-94E3-0D7A-06DD-FD435654E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121"/>
              </p:ext>
            </p:extLst>
          </p:nvPr>
        </p:nvGraphicFramePr>
        <p:xfrm>
          <a:off x="1628979" y="3105987"/>
          <a:ext cx="9141305" cy="2438250"/>
        </p:xfrm>
        <a:graphic>
          <a:graphicData uri="http://schemas.openxmlformats.org/drawingml/2006/table">
            <a:tbl>
              <a:tblPr firstRow="1" bandRow="1"/>
              <a:tblGrid>
                <a:gridCol w="1828261">
                  <a:extLst>
                    <a:ext uri="{9D8B030D-6E8A-4147-A177-3AD203B41FA5}">
                      <a16:colId xmlns:a16="http://schemas.microsoft.com/office/drawing/2014/main" val="690122421"/>
                    </a:ext>
                  </a:extLst>
                </a:gridCol>
                <a:gridCol w="1828261">
                  <a:extLst>
                    <a:ext uri="{9D8B030D-6E8A-4147-A177-3AD203B41FA5}">
                      <a16:colId xmlns:a16="http://schemas.microsoft.com/office/drawing/2014/main" val="1409887681"/>
                    </a:ext>
                  </a:extLst>
                </a:gridCol>
                <a:gridCol w="1828261">
                  <a:extLst>
                    <a:ext uri="{9D8B030D-6E8A-4147-A177-3AD203B41FA5}">
                      <a16:colId xmlns:a16="http://schemas.microsoft.com/office/drawing/2014/main" val="1007155797"/>
                    </a:ext>
                  </a:extLst>
                </a:gridCol>
                <a:gridCol w="1828261">
                  <a:extLst>
                    <a:ext uri="{9D8B030D-6E8A-4147-A177-3AD203B41FA5}">
                      <a16:colId xmlns:a16="http://schemas.microsoft.com/office/drawing/2014/main" val="51308338"/>
                    </a:ext>
                  </a:extLst>
                </a:gridCol>
                <a:gridCol w="1828261">
                  <a:extLst>
                    <a:ext uri="{9D8B030D-6E8A-4147-A177-3AD203B41FA5}">
                      <a16:colId xmlns:a16="http://schemas.microsoft.com/office/drawing/2014/main" val="195566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Condition A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Condition B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A || B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A &amp;&amp; B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Not A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5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7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 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 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1433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1FBC-D356-F96D-8102-4C2A291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Comparison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E5082-0CCE-92BD-EB94-F92AC811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0286-A82B-079B-FF6E-9D8A0345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92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084F38D-0536-8547-7AB9-B4474D0E1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47505"/>
              </p:ext>
            </p:extLst>
          </p:nvPr>
        </p:nvGraphicFramePr>
        <p:xfrm>
          <a:off x="1115568" y="2286210"/>
          <a:ext cx="10168128" cy="3413550"/>
        </p:xfrm>
        <a:graphic>
          <a:graphicData uri="http://schemas.openxmlformats.org/drawingml/2006/table">
            <a:tbl>
              <a:tblPr firstRow="1" bandRow="1"/>
              <a:tblGrid>
                <a:gridCol w="2903539">
                  <a:extLst>
                    <a:ext uri="{9D8B030D-6E8A-4147-A177-3AD203B41FA5}">
                      <a16:colId xmlns:a16="http://schemas.microsoft.com/office/drawing/2014/main" val="542982719"/>
                    </a:ext>
                  </a:extLst>
                </a:gridCol>
                <a:gridCol w="7264589">
                  <a:extLst>
                    <a:ext uri="{9D8B030D-6E8A-4147-A177-3AD203B41FA5}">
                      <a16:colId xmlns:a16="http://schemas.microsoft.com/office/drawing/2014/main" val="28372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Comparison Operation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! A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Logical NOT operator, False if A is True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1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A || B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 if either A or B is True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A &amp;&amp; B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 if both A and B are True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A &lt; B 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 if A is less than B and False if not.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A &lt;= B 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 if A is less than or equal to B and False if not.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</a:rPr>
                        <a:t>A == B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</a:rPr>
                        <a:t>True if A is equal to B.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5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18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523E-5D56-738D-910B-385B1BAB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A1E0-99F0-BA1F-F456-61329E81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986"/>
            <a:ext cx="10168128" cy="4235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bracket operators to access the contents of the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 is considered a character in string.</a:t>
            </a:r>
          </a:p>
          <a:p>
            <a:r>
              <a:rPr lang="en-US" dirty="0"/>
              <a:t>There is no negative index.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C9121-D5F2-0830-F7E7-2795E0B0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0EE7-C608-C4A8-EDF1-C05B04D7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63BA56-D3BC-D4E6-05A9-E5F8C78EC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1321"/>
              </p:ext>
            </p:extLst>
          </p:nvPr>
        </p:nvGraphicFramePr>
        <p:xfrm>
          <a:off x="1733958" y="2536675"/>
          <a:ext cx="8931347" cy="1371510"/>
        </p:xfrm>
        <a:graphic>
          <a:graphicData uri="http://schemas.openxmlformats.org/drawingml/2006/table">
            <a:tbl>
              <a:tblPr firstRow="1" bandRow="1"/>
              <a:tblGrid>
                <a:gridCol w="1449486">
                  <a:extLst>
                    <a:ext uri="{9D8B030D-6E8A-4147-A177-3AD203B41FA5}">
                      <a16:colId xmlns:a16="http://schemas.microsoft.com/office/drawing/2014/main" val="3512621261"/>
                    </a:ext>
                  </a:extLst>
                </a:gridCol>
                <a:gridCol w="816448">
                  <a:extLst>
                    <a:ext uri="{9D8B030D-6E8A-4147-A177-3AD203B41FA5}">
                      <a16:colId xmlns:a16="http://schemas.microsoft.com/office/drawing/2014/main" val="911269037"/>
                    </a:ext>
                  </a:extLst>
                </a:gridCol>
                <a:gridCol w="829368">
                  <a:extLst>
                    <a:ext uri="{9D8B030D-6E8A-4147-A177-3AD203B41FA5}">
                      <a16:colId xmlns:a16="http://schemas.microsoft.com/office/drawing/2014/main" val="1284155155"/>
                    </a:ext>
                  </a:extLst>
                </a:gridCol>
                <a:gridCol w="816448">
                  <a:extLst>
                    <a:ext uri="{9D8B030D-6E8A-4147-A177-3AD203B41FA5}">
                      <a16:colId xmlns:a16="http://schemas.microsoft.com/office/drawing/2014/main" val="2364071127"/>
                    </a:ext>
                  </a:extLst>
                </a:gridCol>
                <a:gridCol w="816448">
                  <a:extLst>
                    <a:ext uri="{9D8B030D-6E8A-4147-A177-3AD203B41FA5}">
                      <a16:colId xmlns:a16="http://schemas.microsoft.com/office/drawing/2014/main" val="2312204962"/>
                    </a:ext>
                  </a:extLst>
                </a:gridCol>
                <a:gridCol w="816448">
                  <a:extLst>
                    <a:ext uri="{9D8B030D-6E8A-4147-A177-3AD203B41FA5}">
                      <a16:colId xmlns:a16="http://schemas.microsoft.com/office/drawing/2014/main" val="1926588713"/>
                    </a:ext>
                  </a:extLst>
                </a:gridCol>
                <a:gridCol w="872759">
                  <a:extLst>
                    <a:ext uri="{9D8B030D-6E8A-4147-A177-3AD203B41FA5}">
                      <a16:colId xmlns:a16="http://schemas.microsoft.com/office/drawing/2014/main" val="1035037305"/>
                    </a:ext>
                  </a:extLst>
                </a:gridCol>
                <a:gridCol w="829368">
                  <a:extLst>
                    <a:ext uri="{9D8B030D-6E8A-4147-A177-3AD203B41FA5}">
                      <a16:colId xmlns:a16="http://schemas.microsoft.com/office/drawing/2014/main" val="3195083648"/>
                    </a:ext>
                  </a:extLst>
                </a:gridCol>
                <a:gridCol w="829368">
                  <a:extLst>
                    <a:ext uri="{9D8B030D-6E8A-4147-A177-3AD203B41FA5}">
                      <a16:colId xmlns:a16="http://schemas.microsoft.com/office/drawing/2014/main" val="3814424455"/>
                    </a:ext>
                  </a:extLst>
                </a:gridCol>
                <a:gridCol w="855206">
                  <a:extLst>
                    <a:ext uri="{9D8B030D-6E8A-4147-A177-3AD203B41FA5}">
                      <a16:colId xmlns:a16="http://schemas.microsoft.com/office/drawing/2014/main" val="36486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Characters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‘G’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‘S’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‘c’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‘h’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‘o’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‘o’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‘l’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1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Bytes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0x47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0x6F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0x53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0x63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0x68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0x6F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0x6F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0x6C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2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08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4E8733-BE6A-C3FD-1C0B-8E2339A2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10493"/>
              </p:ext>
            </p:extLst>
          </p:nvPr>
        </p:nvGraphicFramePr>
        <p:xfrm>
          <a:off x="3748863" y="4081070"/>
          <a:ext cx="4694274" cy="1188720"/>
        </p:xfrm>
        <a:graphic>
          <a:graphicData uri="http://schemas.openxmlformats.org/drawingml/2006/table">
            <a:tbl>
              <a:tblPr firstRow="1" bandRow="1"/>
              <a:tblGrid>
                <a:gridCol w="4694274">
                  <a:extLst>
                    <a:ext uri="{9D8B030D-6E8A-4147-A177-3AD203B41FA5}">
                      <a16:colId xmlns:a16="http://schemas.microsoft.com/office/drawing/2014/main" val="157392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&gt;&gt;&gt;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(name[0])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&gt;&gt;&gt;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(string(name[0]))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7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134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FC22-ED15-32F8-C4F5-162AFCA3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A26-148E-8489-9002-61BCED7E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0824"/>
            <a:ext cx="10168128" cy="17066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[</a:t>
            </a:r>
            <a:r>
              <a:rPr lang="en-US" dirty="0" err="1"/>
              <a:t>n:m</a:t>
            </a:r>
            <a:r>
              <a:rPr lang="en-US" dirty="0"/>
              <a:t>] operator to access part of the string from position n to m-1</a:t>
            </a:r>
          </a:p>
          <a:p>
            <a:r>
              <a:rPr lang="en-US" dirty="0"/>
              <a:t>If n is omitted, the slice starts from the beginning of the string.</a:t>
            </a:r>
          </a:p>
          <a:p>
            <a:r>
              <a:rPr lang="en-US" dirty="0"/>
              <a:t>If m is omitted, the slice goes to the end of the string.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51D9D-2905-4549-1192-2FE6C25A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B1D90-7D77-ED69-3321-33FFB85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BE6F57-F282-B1FF-12CD-FB7DD9B3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85219"/>
              </p:ext>
            </p:extLst>
          </p:nvPr>
        </p:nvGraphicFramePr>
        <p:xfrm>
          <a:off x="1320084" y="3567945"/>
          <a:ext cx="9551830" cy="1280070"/>
        </p:xfrm>
        <a:graphic>
          <a:graphicData uri="http://schemas.openxmlformats.org/drawingml/2006/table">
            <a:tbl>
              <a:tblPr firstRow="1" bandRow="1"/>
              <a:tblGrid>
                <a:gridCol w="1550185">
                  <a:extLst>
                    <a:ext uri="{9D8B030D-6E8A-4147-A177-3AD203B41FA5}">
                      <a16:colId xmlns:a16="http://schemas.microsoft.com/office/drawing/2014/main" val="3512621261"/>
                    </a:ext>
                  </a:extLst>
                </a:gridCol>
                <a:gridCol w="873169">
                  <a:extLst>
                    <a:ext uri="{9D8B030D-6E8A-4147-A177-3AD203B41FA5}">
                      <a16:colId xmlns:a16="http://schemas.microsoft.com/office/drawing/2014/main" val="911269037"/>
                    </a:ext>
                  </a:extLst>
                </a:gridCol>
                <a:gridCol w="886986">
                  <a:extLst>
                    <a:ext uri="{9D8B030D-6E8A-4147-A177-3AD203B41FA5}">
                      <a16:colId xmlns:a16="http://schemas.microsoft.com/office/drawing/2014/main" val="1284155155"/>
                    </a:ext>
                  </a:extLst>
                </a:gridCol>
                <a:gridCol w="873169">
                  <a:extLst>
                    <a:ext uri="{9D8B030D-6E8A-4147-A177-3AD203B41FA5}">
                      <a16:colId xmlns:a16="http://schemas.microsoft.com/office/drawing/2014/main" val="2364071127"/>
                    </a:ext>
                  </a:extLst>
                </a:gridCol>
                <a:gridCol w="873169">
                  <a:extLst>
                    <a:ext uri="{9D8B030D-6E8A-4147-A177-3AD203B41FA5}">
                      <a16:colId xmlns:a16="http://schemas.microsoft.com/office/drawing/2014/main" val="2312204962"/>
                    </a:ext>
                  </a:extLst>
                </a:gridCol>
                <a:gridCol w="873169">
                  <a:extLst>
                    <a:ext uri="{9D8B030D-6E8A-4147-A177-3AD203B41FA5}">
                      <a16:colId xmlns:a16="http://schemas.microsoft.com/office/drawing/2014/main" val="1926588713"/>
                    </a:ext>
                  </a:extLst>
                </a:gridCol>
                <a:gridCol w="933392">
                  <a:extLst>
                    <a:ext uri="{9D8B030D-6E8A-4147-A177-3AD203B41FA5}">
                      <a16:colId xmlns:a16="http://schemas.microsoft.com/office/drawing/2014/main" val="1035037305"/>
                    </a:ext>
                  </a:extLst>
                </a:gridCol>
                <a:gridCol w="886986">
                  <a:extLst>
                    <a:ext uri="{9D8B030D-6E8A-4147-A177-3AD203B41FA5}">
                      <a16:colId xmlns:a16="http://schemas.microsoft.com/office/drawing/2014/main" val="3195083648"/>
                    </a:ext>
                  </a:extLst>
                </a:gridCol>
                <a:gridCol w="886986">
                  <a:extLst>
                    <a:ext uri="{9D8B030D-6E8A-4147-A177-3AD203B41FA5}">
                      <a16:colId xmlns:a16="http://schemas.microsoft.com/office/drawing/2014/main" val="3814424455"/>
                    </a:ext>
                  </a:extLst>
                </a:gridCol>
                <a:gridCol w="914619">
                  <a:extLst>
                    <a:ext uri="{9D8B030D-6E8A-4147-A177-3AD203B41FA5}">
                      <a16:colId xmlns:a16="http://schemas.microsoft.com/office/drawing/2014/main" val="36486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Characters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‘G’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‘c’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‘h’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‘o’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‘o’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‘l’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1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Bytes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0x47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0x6F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0x53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0x63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0x68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0x6F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0x6F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0x6C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2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08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F782F-5AB8-1EF0-BFDA-0E6F4D766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4003"/>
              </p:ext>
            </p:extLst>
          </p:nvPr>
        </p:nvGraphicFramePr>
        <p:xfrm>
          <a:off x="4596809" y="4984750"/>
          <a:ext cx="2998381" cy="1371600"/>
        </p:xfrm>
        <a:graphic>
          <a:graphicData uri="http://schemas.openxmlformats.org/drawingml/2006/table">
            <a:tbl>
              <a:tblPr firstRow="1" bandRow="1"/>
              <a:tblGrid>
                <a:gridCol w="2998381">
                  <a:extLst>
                    <a:ext uri="{9D8B030D-6E8A-4147-A177-3AD203B41FA5}">
                      <a16:colId xmlns:a16="http://schemas.microsoft.com/office/drawing/2014/main" val="677692458"/>
                    </a:ext>
                  </a:extLst>
                </a:gridCol>
              </a:tblGrid>
              <a:tr h="1206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&gt;&gt;&gt;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(name[1:5])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&gt;&gt;&gt;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(name[:6])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(name[4:]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chool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96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0255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AB4E-4493-67D0-9081-48879C2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872C-5C3D-FF63-5A7C-1135B4D4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1828"/>
            <a:ext cx="5657372" cy="3694176"/>
          </a:xfrm>
        </p:spPr>
        <p:txBody>
          <a:bodyPr/>
          <a:lstStyle/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Process of adding two or more strings into a new single string.</a:t>
            </a:r>
          </a:p>
          <a:p>
            <a:pPr lvl="1"/>
            <a:r>
              <a:rPr lang="en-US" dirty="0"/>
              <a:t>Uses + operator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F724-1A79-57FF-4F40-1AD24F25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A6BB-CA16-39B4-CBC6-20F9D32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167FBA-717D-C5A0-1149-F5C36FB5B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01126"/>
              </p:ext>
            </p:extLst>
          </p:nvPr>
        </p:nvGraphicFramePr>
        <p:xfrm>
          <a:off x="6911163" y="2295138"/>
          <a:ext cx="4615381" cy="3657600"/>
        </p:xfrm>
        <a:graphic>
          <a:graphicData uri="http://schemas.openxmlformats.org/drawingml/2006/table">
            <a:tbl>
              <a:tblPr firstRow="1" bandRow="1"/>
              <a:tblGrid>
                <a:gridCol w="4615381">
                  <a:extLst>
                    <a:ext uri="{9D8B030D-6E8A-4147-A177-3AD203B41FA5}">
                      <a16:colId xmlns:a16="http://schemas.microsoft.com/office/drawing/2014/main" val="402601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package main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import (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str1 string = "Welcome"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str2 string = "To Go School"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(str1 + " "+ str2)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&gt;&gt;&gt;Welcome To Go School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24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AB4E-4493-67D0-9081-48879C2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872C-5C3D-FF63-5A7C-1135B4D4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1828"/>
            <a:ext cx="5657372" cy="3694176"/>
          </a:xfrm>
        </p:spPr>
        <p:txBody>
          <a:bodyPr/>
          <a:lstStyle/>
          <a:p>
            <a:r>
              <a:rPr lang="en-US" dirty="0"/>
              <a:t>Append operator</a:t>
            </a:r>
          </a:p>
          <a:p>
            <a:pPr lvl="1"/>
            <a:r>
              <a:rPr lang="en-US" dirty="0"/>
              <a:t>Adds new or given string to the end of the specified string.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F724-1A79-57FF-4F40-1AD24F25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A6BB-CA16-39B4-CBC6-20F9D32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1FAF54-1FE4-88C6-695A-446C6A4B7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17104"/>
              </p:ext>
            </p:extLst>
          </p:nvPr>
        </p:nvGraphicFramePr>
        <p:xfrm>
          <a:off x="6849920" y="2258562"/>
          <a:ext cx="4433776" cy="3931920"/>
        </p:xfrm>
        <a:graphic>
          <a:graphicData uri="http://schemas.openxmlformats.org/drawingml/2006/table">
            <a:tbl>
              <a:tblPr firstRow="1" bandRow="1"/>
              <a:tblGrid>
                <a:gridCol w="4433776">
                  <a:extLst>
                    <a:ext uri="{9D8B030D-6E8A-4147-A177-3AD203B41FA5}">
                      <a16:colId xmlns:a16="http://schemas.microsoft.com/office/drawing/2014/main" val="51393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package main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import (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str1 string = "Welcome"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str2 string = "To Go School"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str1 += str2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fmt.Println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(str1)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&gt;&gt;&gt;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WelcomeTo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Go School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0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2385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3F86-CA97-0BD2-B8C8-E8973EF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DFED-0165-D341-A10A-7D2AF639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4313"/>
            <a:ext cx="10168128" cy="439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options available for String Manipulation</a:t>
            </a:r>
          </a:p>
          <a:p>
            <a:pPr lvl="1"/>
            <a:r>
              <a:rPr lang="en-US" dirty="0"/>
              <a:t>s == r		compare string s and string r.</a:t>
            </a:r>
          </a:p>
          <a:p>
            <a:pPr lvl="1">
              <a:buSzPts val="1400"/>
            </a:pPr>
            <a:r>
              <a:rPr lang="en-US" dirty="0"/>
              <a:t>s += t 		appends string t to end of string s.</a:t>
            </a:r>
          </a:p>
          <a:p>
            <a:pPr lvl="1">
              <a:buSzPts val="1400"/>
            </a:pPr>
            <a:r>
              <a:rPr lang="en-US" dirty="0"/>
              <a:t>s + t		concatenation of strings s and t.</a:t>
            </a:r>
          </a:p>
          <a:p>
            <a:pPr lvl="1">
              <a:buSzPts val="1400"/>
            </a:pPr>
            <a:r>
              <a:rPr lang="en-US" dirty="0"/>
              <a:t>s[n]		index position n in string s.</a:t>
            </a:r>
          </a:p>
          <a:p>
            <a:pPr lvl="1">
              <a:buSzPts val="1400"/>
            </a:pPr>
            <a:r>
              <a:rPr lang="en-US" dirty="0"/>
              <a:t>s[</a:t>
            </a:r>
            <a:r>
              <a:rPr lang="en-US" dirty="0" err="1"/>
              <a:t>n:m</a:t>
            </a:r>
            <a:r>
              <a:rPr lang="en-US" dirty="0"/>
              <a:t>]		string taken from s from index n to m-1.</a:t>
            </a:r>
          </a:p>
          <a:p>
            <a:pPr lvl="1">
              <a:buSzPts val="1400"/>
            </a:pPr>
            <a:r>
              <a:rPr lang="en-US" dirty="0"/>
              <a:t>s[n:]		string taken from s from index n to </a:t>
            </a:r>
            <a:r>
              <a:rPr lang="en-US" dirty="0" err="1"/>
              <a:t>len</a:t>
            </a:r>
            <a:r>
              <a:rPr lang="en-US" dirty="0"/>
              <a:t>(s) -1.</a:t>
            </a:r>
          </a:p>
          <a:p>
            <a:pPr lvl="1">
              <a:buSzPts val="1400"/>
            </a:pPr>
            <a:r>
              <a:rPr lang="en-US" dirty="0"/>
              <a:t>s[:m]		string taken from s from index 0 to m-1.</a:t>
            </a:r>
          </a:p>
          <a:p>
            <a:pPr lvl="1">
              <a:buSzPts val="1400"/>
            </a:pPr>
            <a:r>
              <a:rPr lang="en-US" dirty="0" err="1"/>
              <a:t>len</a:t>
            </a:r>
            <a:r>
              <a:rPr lang="en-US" dirty="0"/>
              <a:t>(s)		the number of bytes in string s</a:t>
            </a:r>
          </a:p>
          <a:p>
            <a:pPr lvl="1">
              <a:buSzPts val="1400"/>
            </a:pPr>
            <a:r>
              <a:rPr lang="en-US" dirty="0"/>
              <a:t>string(</a:t>
            </a:r>
            <a:r>
              <a:rPr lang="en-US" dirty="0" err="1"/>
              <a:t>i</a:t>
            </a:r>
            <a:r>
              <a:rPr lang="en-US" dirty="0"/>
              <a:t>)		converts </a:t>
            </a:r>
            <a:r>
              <a:rPr lang="en-US" dirty="0" err="1"/>
              <a:t>i</a:t>
            </a:r>
            <a:r>
              <a:rPr lang="en-US" dirty="0"/>
              <a:t> into string.</a:t>
            </a:r>
          </a:p>
          <a:p>
            <a:pPr>
              <a:buSzPts val="1400"/>
            </a:pPr>
            <a:r>
              <a:rPr lang="en-US" dirty="0"/>
              <a:t>Use </a:t>
            </a:r>
            <a:r>
              <a:rPr lang="en-US" dirty="0" err="1"/>
              <a:t>strconv</a:t>
            </a:r>
            <a:r>
              <a:rPr lang="en-US" dirty="0"/>
              <a:t> package for strings conversion.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8D01E-6D2A-5F10-4E9A-3D9F93D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26B9-9D88-3088-ED93-BECCCB33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44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AFF7-577C-DB6E-5091-283F3B7D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Mod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B3BF-DB37-26AF-41A9-AEDE4822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course, participants should be able to:</a:t>
            </a:r>
          </a:p>
          <a:p>
            <a:r>
              <a:rPr lang="en-US" dirty="0"/>
              <a:t>Describe the different data types in composite data types.</a:t>
            </a:r>
          </a:p>
          <a:p>
            <a:r>
              <a:rPr lang="en-US" dirty="0"/>
              <a:t>Identify the uses of each data types in the composite set.</a:t>
            </a:r>
          </a:p>
          <a:p>
            <a:r>
              <a:rPr lang="en-US" dirty="0"/>
              <a:t>Identify and Deduce the further uses of strings</a:t>
            </a:r>
          </a:p>
          <a:p>
            <a:r>
              <a:rPr lang="en-US" dirty="0"/>
              <a:t>Identify and Compare the difference of Arrays and Slices.</a:t>
            </a:r>
          </a:p>
          <a:p>
            <a:r>
              <a:rPr lang="en-US" dirty="0"/>
              <a:t>Examine the underlying properties of Arrays and Slices.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97259F-9CBA-2389-EF5E-73992B33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D8D1E1-3CCD-CF46-0D06-11DEC0AC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3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2085-9A87-888E-537A-D0B3646B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AA5C-6249-668C-6F8C-EF5C3CAC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3883"/>
            <a:ext cx="10168128" cy="4118317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 Composite Types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</a:t>
            </a:r>
          </a:p>
          <a:p>
            <a:pPr marL="742950" lvl="1" indent="-285750" fontAlgn="base">
              <a:spcBef>
                <a:spcPts val="475"/>
              </a:spcBef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Slice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Pointer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Channel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</a:t>
            </a:r>
          </a:p>
          <a:p>
            <a:pPr marL="742950" lvl="1" indent="-285750" rtl="0" fontAlgn="base">
              <a:spcBef>
                <a:spcPts val="4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5BCB2-AF0C-C8FE-DEFE-1553CC00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Continuing Education and Training (CET)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DFFBD-D77F-4F9C-4FCD-B6427A97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95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19378</TotalTime>
  <Words>12117</Words>
  <Application>Microsoft Office PowerPoint</Application>
  <PresentationFormat>Widescreen</PresentationFormat>
  <Paragraphs>2442</Paragraphs>
  <Slides>156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2" baseType="lpstr">
      <vt:lpstr>ＭＳ Ｐゴシック</vt:lpstr>
      <vt:lpstr>Arial</vt:lpstr>
      <vt:lpstr>Avenir Next LT Pro</vt:lpstr>
      <vt:lpstr>Calibri</vt:lpstr>
      <vt:lpstr>Courier New</vt:lpstr>
      <vt:lpstr>AccentBoxVTI</vt:lpstr>
      <vt:lpstr>Go Track</vt:lpstr>
      <vt:lpstr>Important Notes</vt:lpstr>
      <vt:lpstr>Learning Objectives – Mod 1</vt:lpstr>
      <vt:lpstr>Introduction to Go</vt:lpstr>
      <vt:lpstr>Comments to Go</vt:lpstr>
      <vt:lpstr>Why Go?</vt:lpstr>
      <vt:lpstr>Drawback of Go?</vt:lpstr>
      <vt:lpstr>Setting up Go</vt:lpstr>
      <vt:lpstr>Setting up IDE</vt:lpstr>
      <vt:lpstr>Git Installation</vt:lpstr>
      <vt:lpstr>Software Versioning Control</vt:lpstr>
      <vt:lpstr>Need for Versioning Control</vt:lpstr>
      <vt:lpstr>Software Versioning Types</vt:lpstr>
      <vt:lpstr>Git and GitHub</vt:lpstr>
      <vt:lpstr>Git and GitHub</vt:lpstr>
      <vt:lpstr>Importance of Git</vt:lpstr>
      <vt:lpstr>Git</vt:lpstr>
      <vt:lpstr>Git</vt:lpstr>
      <vt:lpstr>Git Terms</vt:lpstr>
      <vt:lpstr>Git General Flow of Event</vt:lpstr>
      <vt:lpstr>Git Cloning</vt:lpstr>
      <vt:lpstr>Git Branch</vt:lpstr>
      <vt:lpstr>Git Branch</vt:lpstr>
      <vt:lpstr>Git Checkout</vt:lpstr>
      <vt:lpstr>Git Add and Commit</vt:lpstr>
      <vt:lpstr>Git Merge</vt:lpstr>
      <vt:lpstr>Git Pull / Push</vt:lpstr>
      <vt:lpstr>Git Tag</vt:lpstr>
      <vt:lpstr>Git Status</vt:lpstr>
      <vt:lpstr>Git Log</vt:lpstr>
      <vt:lpstr>Git Rebase</vt:lpstr>
      <vt:lpstr>Git Overview</vt:lpstr>
      <vt:lpstr>Typical Git Workflow</vt:lpstr>
      <vt:lpstr>Go Track Git Workflow</vt:lpstr>
      <vt:lpstr>Setting up Git Classroom Accounts</vt:lpstr>
      <vt:lpstr>Go Program Structure</vt:lpstr>
      <vt:lpstr>Go Program Structure</vt:lpstr>
      <vt:lpstr>Go Program Structure</vt:lpstr>
      <vt:lpstr>My First Hello World !</vt:lpstr>
      <vt:lpstr>My First Hello World !</vt:lpstr>
      <vt:lpstr>Go Resources</vt:lpstr>
      <vt:lpstr>Go Resources</vt:lpstr>
      <vt:lpstr>Resources</vt:lpstr>
      <vt:lpstr>Learning Objectives – Mod 2</vt:lpstr>
      <vt:lpstr>Basic Go Commands</vt:lpstr>
      <vt:lpstr>Go Module, go.mod &amp; go.sum</vt:lpstr>
      <vt:lpstr>go.mod </vt:lpstr>
      <vt:lpstr>go.sum</vt:lpstr>
      <vt:lpstr>Basic Go Commands</vt:lpstr>
      <vt:lpstr>Basic Go Commands</vt:lpstr>
      <vt:lpstr>Versioning in Go</vt:lpstr>
      <vt:lpstr>Versioning in Go</vt:lpstr>
      <vt:lpstr>Recall Go Program Structure</vt:lpstr>
      <vt:lpstr>Go Identifiers</vt:lpstr>
      <vt:lpstr>Go Identifiers</vt:lpstr>
      <vt:lpstr>Go Keywords</vt:lpstr>
      <vt:lpstr>Predefined Identifier In Go</vt:lpstr>
      <vt:lpstr>Blank Identifier</vt:lpstr>
      <vt:lpstr>Go Packages</vt:lpstr>
      <vt:lpstr>Simple Package Example</vt:lpstr>
      <vt:lpstr>Simple Package Example</vt:lpstr>
      <vt:lpstr>The “fmt” package</vt:lpstr>
      <vt:lpstr>The “fmt” package</vt:lpstr>
      <vt:lpstr>Learning Objectives – Mod 3</vt:lpstr>
      <vt:lpstr>Data Types</vt:lpstr>
      <vt:lpstr>Type</vt:lpstr>
      <vt:lpstr>Primitive Data Types</vt:lpstr>
      <vt:lpstr>Boolean</vt:lpstr>
      <vt:lpstr>Numeric</vt:lpstr>
      <vt:lpstr>Numeric</vt:lpstr>
      <vt:lpstr>Numeric </vt:lpstr>
      <vt:lpstr>Numeric</vt:lpstr>
      <vt:lpstr>String</vt:lpstr>
      <vt:lpstr>Error Basics</vt:lpstr>
      <vt:lpstr>Learning Objectives – Mod 4</vt:lpstr>
      <vt:lpstr>Enumeration</vt:lpstr>
      <vt:lpstr>Constant and Variable Declaration</vt:lpstr>
      <vt:lpstr>Constant and Variable Declaration</vt:lpstr>
      <vt:lpstr>Constant and Variable Declaration</vt:lpstr>
      <vt:lpstr>Constant and Variable Declaration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Logic and Comparison</vt:lpstr>
      <vt:lpstr>Logic and Comparison</vt:lpstr>
      <vt:lpstr>Logic and Comparison </vt:lpstr>
      <vt:lpstr>More on Strings</vt:lpstr>
      <vt:lpstr>Slices in String</vt:lpstr>
      <vt:lpstr>Other common string manipulation</vt:lpstr>
      <vt:lpstr>Other common string manipulation</vt:lpstr>
      <vt:lpstr>Other common string manipulation</vt:lpstr>
      <vt:lpstr>Learning Objectives – Mod 5</vt:lpstr>
      <vt:lpstr>Composite Types</vt:lpstr>
      <vt:lpstr>Array</vt:lpstr>
      <vt:lpstr>Array</vt:lpstr>
      <vt:lpstr>Array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Struct</vt:lpstr>
      <vt:lpstr>Struct</vt:lpstr>
      <vt:lpstr>Struct</vt:lpstr>
      <vt:lpstr>Struct</vt:lpstr>
      <vt:lpstr>Struct</vt:lpstr>
      <vt:lpstr>Struct</vt:lpstr>
      <vt:lpstr>Map</vt:lpstr>
      <vt:lpstr>Map</vt:lpstr>
      <vt:lpstr>Map</vt:lpstr>
      <vt:lpstr>Map</vt:lpstr>
      <vt:lpstr>Map</vt:lpstr>
      <vt:lpstr>Map</vt:lpstr>
      <vt:lpstr>Map</vt:lpstr>
      <vt:lpstr>Channel</vt:lpstr>
      <vt:lpstr>Pointer</vt:lpstr>
      <vt:lpstr>Pointer</vt:lpstr>
      <vt:lpstr>Pointer</vt:lpstr>
      <vt:lpstr>Learning Objectives – Mod 6</vt:lpstr>
      <vt:lpstr>Control Structures</vt:lpstr>
      <vt:lpstr>IF statements</vt:lpstr>
      <vt:lpstr>IF statements</vt:lpstr>
      <vt:lpstr>IF statements</vt:lpstr>
      <vt:lpstr>IF statements</vt:lpstr>
      <vt:lpstr>IF statements</vt:lpstr>
      <vt:lpstr>IF statements examples</vt:lpstr>
      <vt:lpstr>FOR statements</vt:lpstr>
      <vt:lpstr>FOR statements</vt:lpstr>
      <vt:lpstr>FOR statements</vt:lpstr>
      <vt:lpstr>FOR statements</vt:lpstr>
      <vt:lpstr>FOR statements</vt:lpstr>
      <vt:lpstr>FOR statements</vt:lpstr>
      <vt:lpstr>FOR statements</vt:lpstr>
      <vt:lpstr>FOR statements</vt:lpstr>
      <vt:lpstr>FOR statements</vt:lpstr>
      <vt:lpstr>FOR statements</vt:lpstr>
      <vt:lpstr>FOR statements</vt:lpstr>
      <vt:lpstr>Switch</vt:lpstr>
      <vt:lpstr>Switch</vt:lpstr>
      <vt:lpstr>Switch</vt:lpstr>
      <vt:lpstr>Switch</vt:lpstr>
      <vt:lpstr>Switch</vt:lpstr>
      <vt:lpstr>Switch</vt:lpstr>
      <vt:lpstr>Switch</vt:lpstr>
      <vt:lpstr>Switch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Kheng Hian LOW (NP)</dc:creator>
  <cp:lastModifiedBy>Andy NG (NP)</cp:lastModifiedBy>
  <cp:revision>77</cp:revision>
  <dcterms:created xsi:type="dcterms:W3CDTF">2022-09-13T03:39:43Z</dcterms:created>
  <dcterms:modified xsi:type="dcterms:W3CDTF">2022-10-21T06:10:17Z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DashVTI:9</vt:lpwstr>
  </property>
  <property fmtid="{D5CDD505-2E9C-101B-9397-08002B2CF9AE}" pid="3" name="ClassificationContentMarkingHeaderText">
    <vt:lpwstr>                    Official Open</vt:lpwstr>
  </property>
  <property fmtid="{D5CDD505-2E9C-101B-9397-08002B2CF9AE}" pid="4" name="MSIP_Label_dd7aeb4d-f421-48c2-a20e-7b6cd62b5b82_Enabled">
    <vt:lpwstr>true</vt:lpwstr>
  </property>
  <property fmtid="{D5CDD505-2E9C-101B-9397-08002B2CF9AE}" pid="5" name="MSIP_Label_dd7aeb4d-f421-48c2-a20e-7b6cd62b5b82_SetDate">
    <vt:lpwstr>2022-10-21T06:10:16Z</vt:lpwstr>
  </property>
  <property fmtid="{D5CDD505-2E9C-101B-9397-08002B2CF9AE}" pid="6" name="MSIP_Label_dd7aeb4d-f421-48c2-a20e-7b6cd62b5b82_Method">
    <vt:lpwstr>Privileged</vt:lpwstr>
  </property>
  <property fmtid="{D5CDD505-2E9C-101B-9397-08002B2CF9AE}" pid="7" name="MSIP_Label_dd7aeb4d-f421-48c2-a20e-7b6cd62b5b82_Name">
    <vt:lpwstr>dd7aeb4d-f421-48c2-a20e-7b6cd62b5b82</vt:lpwstr>
  </property>
  <property fmtid="{D5CDD505-2E9C-101B-9397-08002B2CF9AE}" pid="8" name="MSIP_Label_dd7aeb4d-f421-48c2-a20e-7b6cd62b5b82_SiteId">
    <vt:lpwstr>cba9e115-3016-4462-a1ab-a565cba0cdf1</vt:lpwstr>
  </property>
  <property fmtid="{D5CDD505-2E9C-101B-9397-08002B2CF9AE}" pid="9" name="MSIP_Label_dd7aeb4d-f421-48c2-a20e-7b6cd62b5b82_ActionId">
    <vt:lpwstr>b84441d1-4f3a-4fe9-bb40-bfae4bc80cb7</vt:lpwstr>
  </property>
  <property fmtid="{D5CDD505-2E9C-101B-9397-08002B2CF9AE}" pid="10" name="MSIP_Label_dd7aeb4d-f421-48c2-a20e-7b6cd62b5b82_ContentBits">
    <vt:lpwstr>1</vt:lpwstr>
  </property>
</Properties>
</file>