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sldIdLst>
    <p:sldId id="256" r:id="rId2"/>
    <p:sldId id="257" r:id="rId3"/>
    <p:sldId id="259" r:id="rId4"/>
    <p:sldId id="258" r:id="rId5"/>
    <p:sldId id="262" r:id="rId6"/>
    <p:sldId id="260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92" d="100"/>
          <a:sy n="92" d="100"/>
        </p:scale>
        <p:origin x="501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1/14/2020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84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1/14/2020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135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1/14/2020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924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1/14/2020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164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1/14/2020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329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1/14/2020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312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1/14/2020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268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1/14/2020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198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1/14/2020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291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664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796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400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72" r:id="rId5"/>
    <p:sldLayoutId id="2147483766" r:id="rId6"/>
    <p:sldLayoutId id="2147483767" r:id="rId7"/>
    <p:sldLayoutId id="2147483768" r:id="rId8"/>
    <p:sldLayoutId id="2147483771" r:id="rId9"/>
    <p:sldLayoutId id="2147483769" r:id="rId10"/>
    <p:sldLayoutId id="2147483770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4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83C899-8CED-4B5F-840E-E64988BD1A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814" y="640080"/>
            <a:ext cx="3659246" cy="2850319"/>
          </a:xfrm>
        </p:spPr>
        <p:txBody>
          <a:bodyPr>
            <a:normAutofit/>
          </a:bodyPr>
          <a:lstStyle/>
          <a:p>
            <a:r>
              <a:rPr lang="en-IE" sz="5000" dirty="0">
                <a:solidFill>
                  <a:srgbClr val="FFFFFF"/>
                </a:solidFill>
              </a:rPr>
              <a:t>Predicting Personal Loan Charge offs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B7A587-F864-4EA3-A9F9-E313BFC58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814" y="3812134"/>
            <a:ext cx="3659246" cy="2349823"/>
          </a:xfrm>
        </p:spPr>
        <p:txBody>
          <a:bodyPr>
            <a:normAutofit/>
          </a:bodyPr>
          <a:lstStyle/>
          <a:p>
            <a:endParaRPr lang="en-IE" sz="1800" dirty="0">
              <a:solidFill>
                <a:srgbClr val="FFFFFF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2797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8EBAFF21-BC23-4720-A0D0-E3DDB79F02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446" b="-1"/>
          <a:stretch/>
        </p:blipFill>
        <p:spPr>
          <a:xfrm>
            <a:off x="4635095" y="10"/>
            <a:ext cx="755688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4010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DD286-940D-44E7-9128-EB8DCD0C4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B663F-04D2-4E61-8B4D-F2259B3A0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E" dirty="0"/>
              <a:t>Is it possible to predict personal loan charge offs using machine learning?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E" dirty="0"/>
              <a:t>Lending Club dataset from Kaggle.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E" dirty="0"/>
              <a:t>P2P loans 2007 – 2018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E" dirty="0"/>
              <a:t>2.2 million rows of data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E" dirty="0"/>
              <a:t>145 variables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E" dirty="0"/>
              <a:t>Personal demographics and loan account data</a:t>
            </a:r>
          </a:p>
        </p:txBody>
      </p:sp>
    </p:spTree>
    <p:extLst>
      <p:ext uri="{BB962C8B-B14F-4D97-AF65-F5344CB8AC3E}">
        <p14:creationId xmlns:p14="http://schemas.microsoft.com/office/powerpoint/2010/main" val="4123691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9343D-224D-4A94-8A3C-E756C7682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Dataset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04696-18FC-4269-8664-EBFC1D2F5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E" dirty="0"/>
              <a:t> Tableau</a:t>
            </a:r>
          </a:p>
        </p:txBody>
      </p:sp>
    </p:spTree>
    <p:extLst>
      <p:ext uri="{BB962C8B-B14F-4D97-AF65-F5344CB8AC3E}">
        <p14:creationId xmlns:p14="http://schemas.microsoft.com/office/powerpoint/2010/main" val="1453030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5D115B-EA57-4325-A42E-6A9AC8682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>
            <a:normAutofit/>
          </a:bodyPr>
          <a:lstStyle/>
          <a:p>
            <a:r>
              <a:rPr lang="en-IE" sz="4000" dirty="0">
                <a:solidFill>
                  <a:srgbClr val="FFFFFF"/>
                </a:solidFill>
              </a:rPr>
              <a:t>Specification &amp; Design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4BBF0-01C5-448C-B0BA-312459221E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52" y="2799654"/>
            <a:ext cx="3005462" cy="318966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E" sz="1800" dirty="0">
                <a:solidFill>
                  <a:srgbClr val="FFFFFF"/>
                </a:solidFill>
              </a:rPr>
              <a:t>    Tools: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E" sz="1800" dirty="0">
                <a:solidFill>
                  <a:srgbClr val="FFFFFF"/>
                </a:solidFill>
              </a:rPr>
              <a:t>Tableau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E" sz="1800" dirty="0">
                <a:solidFill>
                  <a:srgbClr val="FFFFFF"/>
                </a:solidFill>
              </a:rPr>
              <a:t>R Studio</a:t>
            </a:r>
          </a:p>
          <a:p>
            <a:pPr marL="251460" indent="-342900">
              <a:buFont typeface="Wingdings" panose="05000000000000000000" pitchFamily="2" charset="2"/>
              <a:buChar char="§"/>
            </a:pPr>
            <a:r>
              <a:rPr lang="en-IE" sz="1800" dirty="0">
                <a:solidFill>
                  <a:srgbClr val="FFFFFF"/>
                </a:solidFill>
              </a:rPr>
              <a:t>Classification problem</a:t>
            </a:r>
          </a:p>
          <a:p>
            <a:pPr marL="544068" lvl="1" indent="-342900">
              <a:buFont typeface="Wingdings" panose="05000000000000000000" pitchFamily="2" charset="2"/>
              <a:buChar char="§"/>
            </a:pPr>
            <a:r>
              <a:rPr lang="en-IE" sz="1800" dirty="0">
                <a:solidFill>
                  <a:srgbClr val="FFFFFF"/>
                </a:solidFill>
              </a:rPr>
              <a:t>Decision Tree</a:t>
            </a:r>
          </a:p>
          <a:p>
            <a:pPr marL="544068" lvl="1" indent="-342900">
              <a:buFont typeface="Wingdings" panose="05000000000000000000" pitchFamily="2" charset="2"/>
              <a:buChar char="§"/>
            </a:pPr>
            <a:r>
              <a:rPr lang="en-IE" sz="1800" dirty="0">
                <a:solidFill>
                  <a:srgbClr val="FFFFFF"/>
                </a:solidFill>
              </a:rPr>
              <a:t>Random Forest</a:t>
            </a:r>
          </a:p>
          <a:p>
            <a:pPr marL="544068" lvl="1" indent="-342900">
              <a:buFont typeface="Wingdings" panose="05000000000000000000" pitchFamily="2" charset="2"/>
              <a:buChar char="§"/>
            </a:pPr>
            <a:r>
              <a:rPr lang="en-IE" sz="1800" dirty="0">
                <a:solidFill>
                  <a:srgbClr val="FFFFFF"/>
                </a:solidFill>
              </a:rPr>
              <a:t>Generalised Linear Model (GLM)</a:t>
            </a:r>
          </a:p>
          <a:p>
            <a:pPr marL="201168" lvl="1" indent="0">
              <a:buNone/>
            </a:pPr>
            <a:endParaRPr lang="en-IE" sz="1800"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E1D080-D231-46EE-B29A-AF958EACF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8262" y="640080"/>
            <a:ext cx="6338454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238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9343D-224D-4A94-8A3C-E756C7682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Demostration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04696-18FC-4269-8664-EBFC1D2F5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E" dirty="0"/>
              <a:t> R Studio</a:t>
            </a:r>
          </a:p>
        </p:txBody>
      </p:sp>
    </p:spTree>
    <p:extLst>
      <p:ext uri="{BB962C8B-B14F-4D97-AF65-F5344CB8AC3E}">
        <p14:creationId xmlns:p14="http://schemas.microsoft.com/office/powerpoint/2010/main" val="3866794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9F763-93DB-4AED-A019-68A497004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C730A-A347-47E3-AC72-BC5CD18B3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E" dirty="0"/>
              <a:t>Yes, it is possible to predict charge offs using machine learning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E" dirty="0"/>
              <a:t>GLM was the most accurate algorithm with 100% accuracy and 0 incorrect predictions.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E" dirty="0"/>
              <a:t>Random Forest had the highest ROC at 99.99%.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E" dirty="0"/>
              <a:t>Attempts to “balance” the data did not improve accuracy in this case.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IE" dirty="0"/>
          </a:p>
          <a:p>
            <a:pPr>
              <a:buFont typeface="Wingdings" panose="05000000000000000000" pitchFamily="2" charset="2"/>
              <a:buChar char="§"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941234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9F763-93DB-4AED-A019-68A497004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C730A-A347-47E3-AC72-BC5CD18B3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E" dirty="0"/>
              <a:t>Data formats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E" dirty="0"/>
              <a:t>Online Support</a:t>
            </a:r>
          </a:p>
          <a:p>
            <a:pPr>
              <a:buFont typeface="Wingdings" panose="05000000000000000000" pitchFamily="2" charset="2"/>
              <a:buChar char="§"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714884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255549-884F-4033-AA1A-923C7FDE3C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2275" b="1345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39EE952-8B4C-43B8-9EED-A17EE8516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8000">
                <a:solidFill>
                  <a:srgbClr val="FFFFFF"/>
                </a:solidFill>
              </a:rPr>
              <a:t>Questions?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288716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RetrospectVTI">
  <a:themeElements>
    <a:clrScheme name="AnalogousFromDarkSeedLeftStep">
      <a:dk1>
        <a:srgbClr val="000000"/>
      </a:dk1>
      <a:lt1>
        <a:srgbClr val="FFFFFF"/>
      </a:lt1>
      <a:dk2>
        <a:srgbClr val="2A2441"/>
      </a:dk2>
      <a:lt2>
        <a:srgbClr val="E4E8E2"/>
      </a:lt2>
      <a:accent1>
        <a:srgbClr val="944DC3"/>
      </a:accent1>
      <a:accent2>
        <a:srgbClr val="5945B5"/>
      </a:accent2>
      <a:accent3>
        <a:srgbClr val="4D68C3"/>
      </a:accent3>
      <a:accent4>
        <a:srgbClr val="3B88B1"/>
      </a:accent4>
      <a:accent5>
        <a:srgbClr val="46B3AB"/>
      </a:accent5>
      <a:accent6>
        <a:srgbClr val="3BB178"/>
      </a:accent6>
      <a:hlink>
        <a:srgbClr val="338F9A"/>
      </a:hlink>
      <a:folHlink>
        <a:srgbClr val="7F7F7F"/>
      </a:folHlink>
    </a:clrScheme>
    <a:fontScheme name="Retrospect">
      <a:majorFont>
        <a:latin typeface="Tw Cen M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1134</TotalTime>
  <Words>131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Tw Cen MT</vt:lpstr>
      <vt:lpstr>Wingdings</vt:lpstr>
      <vt:lpstr>RetrospectVTI</vt:lpstr>
      <vt:lpstr>Predicting Personal Loan Charge offs</vt:lpstr>
      <vt:lpstr>Introduction</vt:lpstr>
      <vt:lpstr>Dataset Exploration</vt:lpstr>
      <vt:lpstr>Specification &amp; Design</vt:lpstr>
      <vt:lpstr>Demostration</vt:lpstr>
      <vt:lpstr>Conclusions</vt:lpstr>
      <vt:lpstr>Challenges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Personal Loan Charge offs</dc:title>
  <dc:creator>Noel Linnane</dc:creator>
  <cp:lastModifiedBy>Noel Linnane</cp:lastModifiedBy>
  <cp:revision>2</cp:revision>
  <dcterms:created xsi:type="dcterms:W3CDTF">2020-01-14T21:58:25Z</dcterms:created>
  <dcterms:modified xsi:type="dcterms:W3CDTF">2020-01-15T16:53:16Z</dcterms:modified>
</cp:coreProperties>
</file>