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8"/>
  </p:sldMasterIdLst>
  <p:notesMasterIdLst>
    <p:notesMasterId r:id="rId270"/>
  </p:notesMasterIdLst>
  <p:handoutMasterIdLst>
    <p:handoutMasterId r:id="rId271"/>
  </p:handoutMasterIdLst>
  <p:sldIdLst>
    <p:sldId id="261" r:id="rId239"/>
    <p:sldId id="339" r:id="rId240"/>
    <p:sldId id="340" r:id="rId241"/>
    <p:sldId id="380" r:id="rId242"/>
    <p:sldId id="381" r:id="rId243"/>
    <p:sldId id="382" r:id="rId244"/>
    <p:sldId id="407" r:id="rId245"/>
    <p:sldId id="409" r:id="rId246"/>
    <p:sldId id="411" r:id="rId247"/>
    <p:sldId id="408" r:id="rId248"/>
    <p:sldId id="410" r:id="rId249"/>
    <p:sldId id="412" r:id="rId250"/>
    <p:sldId id="384" r:id="rId251"/>
    <p:sldId id="385" r:id="rId252"/>
    <p:sldId id="386" r:id="rId253"/>
    <p:sldId id="387" r:id="rId254"/>
    <p:sldId id="388" r:id="rId255"/>
    <p:sldId id="413" r:id="rId256"/>
    <p:sldId id="414" r:id="rId257"/>
    <p:sldId id="416" r:id="rId258"/>
    <p:sldId id="417" r:id="rId259"/>
    <p:sldId id="418" r:id="rId260"/>
    <p:sldId id="419" r:id="rId261"/>
    <p:sldId id="420" r:id="rId262"/>
    <p:sldId id="421" r:id="rId263"/>
    <p:sldId id="423" r:id="rId264"/>
    <p:sldId id="391" r:id="rId265"/>
    <p:sldId id="425" r:id="rId266"/>
    <p:sldId id="426" r:id="rId267"/>
    <p:sldId id="392" r:id="rId268"/>
    <p:sldId id="393" r:id="rId26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1" autoAdjust="0"/>
    <p:restoredTop sz="94141" autoAdjust="0"/>
  </p:normalViewPr>
  <p:slideViewPr>
    <p:cSldViewPr snapToGrid="0">
      <p:cViewPr varScale="1">
        <p:scale>
          <a:sx n="152" d="100"/>
          <a:sy n="152" d="100"/>
        </p:scale>
        <p:origin x="180" y="408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slide" Target="slides/slide9.xml"/><Relationship Id="rId107" Type="http://schemas.openxmlformats.org/officeDocument/2006/relationships/customXml" Target="../customXml/item107.xml"/><Relationship Id="rId268" Type="http://schemas.openxmlformats.org/officeDocument/2006/relationships/slide" Target="slides/slide30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slide" Target="slides/slide20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slide" Target="slides/slide10.xml"/><Relationship Id="rId269" Type="http://schemas.openxmlformats.org/officeDocument/2006/relationships/slide" Target="slides/slide3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slideMaster" Target="slideMasters/slideMaster1.xml"/><Relationship Id="rId259" Type="http://schemas.openxmlformats.org/officeDocument/2006/relationships/slide" Target="slides/slide21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notesMaster" Target="notesMasters/notesMaster1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customXml" Target="../customXml/item228.xml"/><Relationship Id="rId244" Type="http://schemas.openxmlformats.org/officeDocument/2006/relationships/slide" Target="slides/slide6.xml"/><Relationship Id="rId249" Type="http://schemas.openxmlformats.org/officeDocument/2006/relationships/slide" Target="slides/slide1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22.xml"/><Relationship Id="rId265" Type="http://schemas.openxmlformats.org/officeDocument/2006/relationships/slide" Target="slides/slide27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customXml" Target="../customXml/item234.xml"/><Relationship Id="rId239" Type="http://schemas.openxmlformats.org/officeDocument/2006/relationships/slide" Target="slides/slid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slide" Target="slides/slide12.xml"/><Relationship Id="rId255" Type="http://schemas.openxmlformats.org/officeDocument/2006/relationships/slide" Target="slides/slide17.xml"/><Relationship Id="rId271" Type="http://schemas.openxmlformats.org/officeDocument/2006/relationships/handoutMaster" Target="handoutMasters/handoutMaster1.xml"/><Relationship Id="rId276" Type="http://schemas.openxmlformats.org/officeDocument/2006/relationships/tableStyles" Target="tableStyles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slide" Target="slides/slide2.xml"/><Relationship Id="rId245" Type="http://schemas.openxmlformats.org/officeDocument/2006/relationships/slide" Target="slides/slide7.xml"/><Relationship Id="rId261" Type="http://schemas.openxmlformats.org/officeDocument/2006/relationships/slide" Target="slides/slide23.xml"/><Relationship Id="rId266" Type="http://schemas.openxmlformats.org/officeDocument/2006/relationships/slide" Target="slides/slide28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slide" Target="slides/slide13.xml"/><Relationship Id="rId256" Type="http://schemas.openxmlformats.org/officeDocument/2006/relationships/slide" Target="slides/slide18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ommentAuthors" Target="commentAuthor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slide" Target="slides/slide3.xml"/><Relationship Id="rId246" Type="http://schemas.openxmlformats.org/officeDocument/2006/relationships/slide" Target="slides/slide8.xml"/><Relationship Id="rId267" Type="http://schemas.openxmlformats.org/officeDocument/2006/relationships/slide" Target="slides/slide29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slide" Target="slides/slide2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1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slide" Target="slides/slide14.xml"/><Relationship Id="rId273" Type="http://schemas.openxmlformats.org/officeDocument/2006/relationships/presProps" Target="presProp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slide" Target="slides/slide4.xml"/><Relationship Id="rId263" Type="http://schemas.openxmlformats.org/officeDocument/2006/relationships/slide" Target="slides/slide25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slide" Target="slides/slide15.xml"/><Relationship Id="rId274" Type="http://schemas.openxmlformats.org/officeDocument/2006/relationships/viewProps" Target="viewProp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slide" Target="slides/slide5.xml"/><Relationship Id="rId264" Type="http://schemas.openxmlformats.org/officeDocument/2006/relationships/slide" Target="slides/slide2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slide" Target="slides/slide16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919" indent="-173919">
              <a:buFont typeface="Arial" panose="020B0604020202020204" pitchFamily="34" charset="0"/>
              <a:buChar char="•"/>
            </a:pPr>
            <a:r>
              <a:rPr lang="en-US" dirty="0"/>
              <a:t>This is probably the area where we have made the most significant changes</a:t>
            </a:r>
            <a:r>
              <a:rPr lang="en-US" baseline="0" dirty="0"/>
              <a:t> from what we had been doing prior to forming NG</a:t>
            </a:r>
          </a:p>
          <a:p>
            <a:pPr marL="637703" lvl="1" indent="-173919">
              <a:buFont typeface="Arial" panose="020B0604020202020204" pitchFamily="34" charset="0"/>
              <a:buChar char="•"/>
            </a:pPr>
            <a:r>
              <a:rPr lang="en-US" baseline="0" dirty="0"/>
              <a:t>Definitely the most impactful change we have made when it comes to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our ability to manage the complexity of the software we are building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and the </a:t>
            </a:r>
            <a:r>
              <a:rPr lang="en-US" baseline="0" dirty="0" err="1"/>
              <a:t>funability</a:t>
            </a:r>
            <a:r>
              <a:rPr lang="en-US" baseline="0" dirty="0"/>
              <a:t>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  <a:r>
              <a:rPr lang="en-US" baseline="0" dirty="0"/>
              <a:t> as opposed to O-O or Functional</a:t>
            </a:r>
            <a:endParaRPr lang="en-US" dirty="0"/>
          </a:p>
          <a:p>
            <a:r>
              <a:rPr lang="en-US" dirty="0"/>
              <a:t>Designing</a:t>
            </a:r>
            <a:r>
              <a:rPr lang="en-US" baseline="0" dirty="0"/>
              <a:t> to interfaces/contracts</a:t>
            </a:r>
          </a:p>
          <a:p>
            <a:r>
              <a:rPr lang="en-US" baseline="0" dirty="0"/>
              <a:t>3-4 abstract roles that classes can have</a:t>
            </a:r>
          </a:p>
          <a:p>
            <a:r>
              <a:rPr lang="en-US" baseline="0" dirty="0"/>
              <a:t>Stateless business logic classes</a:t>
            </a:r>
          </a:p>
          <a:p>
            <a:r>
              <a:rPr lang="en-US" baseline="0" dirty="0"/>
              <a:t>Data contracts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Do you have a 1 or 2 sentence explanation for how </a:t>
            </a:r>
            <a:r>
              <a:rPr lang="en-US" dirty="0" err="1"/>
              <a:t>IDesign</a:t>
            </a:r>
            <a:r>
              <a:rPr lang="en-US" dirty="0"/>
              <a:t> is different than n-tier?  I suspect many in the room have done n-tier and would hate for them to look at this and think it’s simply a </a:t>
            </a:r>
            <a:r>
              <a:rPr lang="en-US" dirty="0" err="1"/>
              <a:t>diferent</a:t>
            </a:r>
            <a:r>
              <a:rPr lang="en-US" dirty="0"/>
              <a:t> name for n-tier.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Slide 17: You might spend a little time speaking to how this helps both onboard developers and </a:t>
            </a:r>
            <a:r>
              <a:rPr lang="en-US" dirty="0" err="1"/>
              <a:t>allos</a:t>
            </a:r>
            <a:r>
              <a:rPr lang="en-US" dirty="0"/>
              <a:t> us to respond to change (I suspect you already are)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33" y="630794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3" Type="http://schemas.openxmlformats.org/officeDocument/2006/relationships/customXml" Target="../../customXml/item155.xml"/><Relationship Id="rId7" Type="http://schemas.openxmlformats.org/officeDocument/2006/relationships/customXml" Target="../../customXml/item153.xml"/><Relationship Id="rId2" Type="http://schemas.openxmlformats.org/officeDocument/2006/relationships/customXml" Target="../../customXml/item169.xml"/><Relationship Id="rId1" Type="http://schemas.openxmlformats.org/officeDocument/2006/relationships/customXml" Target="../../customXml/item198.xml"/><Relationship Id="rId6" Type="http://schemas.openxmlformats.org/officeDocument/2006/relationships/customXml" Target="../../customXml/item201.xml"/><Relationship Id="rId5" Type="http://schemas.openxmlformats.org/officeDocument/2006/relationships/customXml" Target="../../customXml/item104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56.xml"/><Relationship Id="rId18" Type="http://schemas.openxmlformats.org/officeDocument/2006/relationships/customXml" Target="../../customXml/item24.xml"/><Relationship Id="rId26" Type="http://schemas.openxmlformats.org/officeDocument/2006/relationships/customXml" Target="../../customXml/item213.xml"/><Relationship Id="rId3" Type="http://schemas.openxmlformats.org/officeDocument/2006/relationships/customXml" Target="../../customXml/item195.xml"/><Relationship Id="rId21" Type="http://schemas.openxmlformats.org/officeDocument/2006/relationships/customXml" Target="../../customXml/item131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1.xml"/><Relationship Id="rId17" Type="http://schemas.openxmlformats.org/officeDocument/2006/relationships/customXml" Target="../../customXml/item2.xml"/><Relationship Id="rId25" Type="http://schemas.openxmlformats.org/officeDocument/2006/relationships/customXml" Target="../../customXml/item212.xml"/><Relationship Id="rId2" Type="http://schemas.openxmlformats.org/officeDocument/2006/relationships/customXml" Target="../../customXml/item79.xml"/><Relationship Id="rId16" Type="http://schemas.openxmlformats.org/officeDocument/2006/relationships/customXml" Target="../../customXml/item172.xml"/><Relationship Id="rId20" Type="http://schemas.openxmlformats.org/officeDocument/2006/relationships/customXml" Target="../../customXml/item29.xml"/><Relationship Id="rId1" Type="http://schemas.openxmlformats.org/officeDocument/2006/relationships/customXml" Target="../../customXml/item202.xml"/><Relationship Id="rId6" Type="http://schemas.openxmlformats.org/officeDocument/2006/relationships/customXml" Target="../../customXml/item113.xml"/><Relationship Id="rId11" Type="http://schemas.openxmlformats.org/officeDocument/2006/relationships/customXml" Target="../../customXml/item81.xml"/><Relationship Id="rId24" Type="http://schemas.openxmlformats.org/officeDocument/2006/relationships/customXml" Target="../../customXml/item211.xml"/><Relationship Id="rId5" Type="http://schemas.openxmlformats.org/officeDocument/2006/relationships/customXml" Target="../../customXml/item129.xml"/><Relationship Id="rId15" Type="http://schemas.openxmlformats.org/officeDocument/2006/relationships/customXml" Target="../../customXml/item83.xml"/><Relationship Id="rId23" Type="http://schemas.openxmlformats.org/officeDocument/2006/relationships/customXml" Target="../../customXml/item65.xml"/><Relationship Id="rId28" Type="http://schemas.openxmlformats.org/officeDocument/2006/relationships/slideLayout" Target="../slideLayouts/slideLayout2.xml"/><Relationship Id="rId10" Type="http://schemas.openxmlformats.org/officeDocument/2006/relationships/customXml" Target="../../customXml/item119.xml"/><Relationship Id="rId19" Type="http://schemas.openxmlformats.org/officeDocument/2006/relationships/customXml" Target="../../customXml/item154.xml"/><Relationship Id="rId4" Type="http://schemas.openxmlformats.org/officeDocument/2006/relationships/customXml" Target="../../customXml/item72.xml"/><Relationship Id="rId9" Type="http://schemas.openxmlformats.org/officeDocument/2006/relationships/customXml" Target="../../customXml/item205.xml"/><Relationship Id="rId14" Type="http://schemas.openxmlformats.org/officeDocument/2006/relationships/customXml" Target="../../customXml/item85.xml"/><Relationship Id="rId22" Type="http://schemas.openxmlformats.org/officeDocument/2006/relationships/customXml" Target="../../customXml/item149.xml"/><Relationship Id="rId27" Type="http://schemas.openxmlformats.org/officeDocument/2006/relationships/customXml" Target="../../customXml/item2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13" Type="http://schemas.openxmlformats.org/officeDocument/2006/relationships/customXml" Target="../../customXml/item55.xml"/><Relationship Id="rId3" Type="http://schemas.openxmlformats.org/officeDocument/2006/relationships/customXml" Target="../../customXml/item76.xml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132.xml"/><Relationship Id="rId2" Type="http://schemas.openxmlformats.org/officeDocument/2006/relationships/customXml" Target="../../customXml/item42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121.xml"/><Relationship Id="rId5" Type="http://schemas.openxmlformats.org/officeDocument/2006/relationships/customXml" Target="../../customXml/item176.xml"/><Relationship Id="rId15" Type="http://schemas.openxmlformats.org/officeDocument/2006/relationships/customXml" Target="../../customXml/item33.xml"/><Relationship Id="rId10" Type="http://schemas.openxmlformats.org/officeDocument/2006/relationships/customXml" Target="../../customXml/item91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181.xml"/><Relationship Id="rId14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2.xml"/><Relationship Id="rId13" Type="http://schemas.openxmlformats.org/officeDocument/2006/relationships/customXml" Target="../../customXml/item140.xml"/><Relationship Id="rId18" Type="http://schemas.openxmlformats.org/officeDocument/2006/relationships/customXml" Target="../../customXml/item224.xml"/><Relationship Id="rId26" Type="http://schemas.openxmlformats.org/officeDocument/2006/relationships/customXml" Target="../../customXml/item232.xml"/><Relationship Id="rId3" Type="http://schemas.openxmlformats.org/officeDocument/2006/relationships/customXml" Target="../../customXml/item168.xml"/><Relationship Id="rId21" Type="http://schemas.openxmlformats.org/officeDocument/2006/relationships/customXml" Target="../../customXml/item227.xml"/><Relationship Id="rId7" Type="http://schemas.openxmlformats.org/officeDocument/2006/relationships/customXml" Target="../../customXml/item8.xml"/><Relationship Id="rId12" Type="http://schemas.openxmlformats.org/officeDocument/2006/relationships/customXml" Target="../../customXml/item204.xml"/><Relationship Id="rId17" Type="http://schemas.openxmlformats.org/officeDocument/2006/relationships/customXml" Target="../../customXml/item133.xml"/><Relationship Id="rId25" Type="http://schemas.openxmlformats.org/officeDocument/2006/relationships/customXml" Target="../../customXml/item231.xml"/><Relationship Id="rId2" Type="http://schemas.openxmlformats.org/officeDocument/2006/relationships/customXml" Target="../../customXml/item203.xml"/><Relationship Id="rId16" Type="http://schemas.openxmlformats.org/officeDocument/2006/relationships/customXml" Target="../../customXml/item148.xml"/><Relationship Id="rId20" Type="http://schemas.openxmlformats.org/officeDocument/2006/relationships/customXml" Target="../../customXml/item226.xml"/><Relationship Id="rId29" Type="http://schemas.openxmlformats.org/officeDocument/2006/relationships/customXml" Target="../../customXml/item235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164.xml"/><Relationship Id="rId11" Type="http://schemas.openxmlformats.org/officeDocument/2006/relationships/customXml" Target="../../customXml/item145.xml"/><Relationship Id="rId24" Type="http://schemas.openxmlformats.org/officeDocument/2006/relationships/customXml" Target="../../customXml/item230.xml"/><Relationship Id="rId32" Type="http://schemas.openxmlformats.org/officeDocument/2006/relationships/slideLayout" Target="../slideLayouts/slideLayout2.xml"/><Relationship Id="rId5" Type="http://schemas.openxmlformats.org/officeDocument/2006/relationships/customXml" Target="../../customXml/item208.xml"/><Relationship Id="rId15" Type="http://schemas.openxmlformats.org/officeDocument/2006/relationships/customXml" Target="../../customXml/item112.xml"/><Relationship Id="rId23" Type="http://schemas.openxmlformats.org/officeDocument/2006/relationships/customXml" Target="../../customXml/item229.xml"/><Relationship Id="rId28" Type="http://schemas.openxmlformats.org/officeDocument/2006/relationships/customXml" Target="../../customXml/item234.xml"/><Relationship Id="rId10" Type="http://schemas.openxmlformats.org/officeDocument/2006/relationships/customXml" Target="../../customXml/item197.xml"/><Relationship Id="rId19" Type="http://schemas.openxmlformats.org/officeDocument/2006/relationships/customXml" Target="../../customXml/item225.xml"/><Relationship Id="rId31" Type="http://schemas.openxmlformats.org/officeDocument/2006/relationships/customXml" Target="../../customXml/item237.xml"/><Relationship Id="rId4" Type="http://schemas.openxmlformats.org/officeDocument/2006/relationships/customXml" Target="../../customXml/item178.xml"/><Relationship Id="rId9" Type="http://schemas.openxmlformats.org/officeDocument/2006/relationships/customXml" Target="../../customXml/item39.xml"/><Relationship Id="rId14" Type="http://schemas.openxmlformats.org/officeDocument/2006/relationships/customXml" Target="../../customXml/item40.xml"/><Relationship Id="rId22" Type="http://schemas.openxmlformats.org/officeDocument/2006/relationships/customXml" Target="../../customXml/item228.xml"/><Relationship Id="rId27" Type="http://schemas.openxmlformats.org/officeDocument/2006/relationships/customXml" Target="../../customXml/item233.xml"/><Relationship Id="rId30" Type="http://schemas.openxmlformats.org/officeDocument/2006/relationships/customXml" Target="../../customXml/item2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2.xml"/><Relationship Id="rId13" Type="http://schemas.openxmlformats.org/officeDocument/2006/relationships/customXml" Target="../../customXml/item150.xml"/><Relationship Id="rId18" Type="http://schemas.openxmlformats.org/officeDocument/2006/relationships/customXml" Target="../../customXml/item87.xml"/><Relationship Id="rId3" Type="http://schemas.openxmlformats.org/officeDocument/2006/relationships/customXml" Target="../../customXml/item161.xml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187.xml"/><Relationship Id="rId2" Type="http://schemas.openxmlformats.org/officeDocument/2006/relationships/customXml" Target="../../customXml/item188.xml"/><Relationship Id="rId16" Type="http://schemas.openxmlformats.org/officeDocument/2006/relationships/customXml" Target="../../customXml/item70.xml"/><Relationship Id="rId1" Type="http://schemas.openxmlformats.org/officeDocument/2006/relationships/customXml" Target="../../customXml/item206.xml"/><Relationship Id="rId6" Type="http://schemas.openxmlformats.org/officeDocument/2006/relationships/customXml" Target="../../customXml/item173.xml"/><Relationship Id="rId11" Type="http://schemas.openxmlformats.org/officeDocument/2006/relationships/customXml" Target="../../customXml/item73.xml"/><Relationship Id="rId5" Type="http://schemas.openxmlformats.org/officeDocument/2006/relationships/customXml" Target="../../customXml/item88.xml"/><Relationship Id="rId15" Type="http://schemas.openxmlformats.org/officeDocument/2006/relationships/customXml" Target="../../customXml/item186.xml"/><Relationship Id="rId10" Type="http://schemas.openxmlformats.org/officeDocument/2006/relationships/customXml" Target="../../customXml/item163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165.xml"/><Relationship Id="rId14" Type="http://schemas.openxmlformats.org/officeDocument/2006/relationships/customXml" Target="../../customXml/item1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90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93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94.xml"/><Relationship Id="rId11" Type="http://schemas.openxmlformats.org/officeDocument/2006/relationships/customXml" Target="../../customXml/item67.xml"/><Relationship Id="rId5" Type="http://schemas.openxmlformats.org/officeDocument/2006/relationships/customXml" Target="../../customXml/item111.xml"/><Relationship Id="rId10" Type="http://schemas.openxmlformats.org/officeDocument/2006/relationships/customXml" Target="../../customXml/item167.xml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4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customXml" Target="../../customXml/item69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27.xml"/><Relationship Id="rId7" Type="http://schemas.openxmlformats.org/officeDocument/2006/relationships/customXml" Target="../../customXml/item60.xml"/><Relationship Id="rId12" Type="http://schemas.openxmlformats.org/officeDocument/2006/relationships/customXml" Target="../../customXml/item34.xml"/><Relationship Id="rId17" Type="http://schemas.openxmlformats.org/officeDocument/2006/relationships/customXml" Target="../../customXml/item48.xml"/><Relationship Id="rId2" Type="http://schemas.openxmlformats.org/officeDocument/2006/relationships/customXml" Target="../../customXml/item124.xml"/><Relationship Id="rId16" Type="http://schemas.openxmlformats.org/officeDocument/2006/relationships/customXml" Target="../../customXml/item185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4.xml"/><Relationship Id="rId5" Type="http://schemas.openxmlformats.org/officeDocument/2006/relationships/customXml" Target="../../customXml/item159.xml"/><Relationship Id="rId15" Type="http://schemas.openxmlformats.org/officeDocument/2006/relationships/customXml" Target="../../customXml/item64.xml"/><Relationship Id="rId10" Type="http://schemas.openxmlformats.org/officeDocument/2006/relationships/customXml" Target="../../customXml/item66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16.xml"/><Relationship Id="rId14" Type="http://schemas.openxmlformats.org/officeDocument/2006/relationships/customXml" Target="../../customXml/item17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2.xml"/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216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8.xml"/><Relationship Id="rId21" Type="http://schemas.openxmlformats.org/officeDocument/2006/relationships/customXml" Target="../../customXml/item219.xml"/><Relationship Id="rId7" Type="http://schemas.openxmlformats.org/officeDocument/2006/relationships/customXml" Target="../../customXml/item182.xml"/><Relationship Id="rId12" Type="http://schemas.openxmlformats.org/officeDocument/2006/relationships/customXml" Target="../../customXml/item171.xml"/><Relationship Id="rId17" Type="http://schemas.openxmlformats.org/officeDocument/2006/relationships/customXml" Target="../../customXml/item215.xml"/><Relationship Id="rId25" Type="http://schemas.openxmlformats.org/officeDocument/2006/relationships/customXml" Target="../../customXml/item223.xml"/><Relationship Id="rId2" Type="http://schemas.openxmlformats.org/officeDocument/2006/relationships/customXml" Target="../../customXml/item189.xml"/><Relationship Id="rId16" Type="http://schemas.openxmlformats.org/officeDocument/2006/relationships/customXml" Target="../../customXml/item160.xml"/><Relationship Id="rId20" Type="http://schemas.openxmlformats.org/officeDocument/2006/relationships/customXml" Target="../../customXml/item218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97.xml"/><Relationship Id="rId11" Type="http://schemas.openxmlformats.org/officeDocument/2006/relationships/customXml" Target="../../customXml/item141.xml"/><Relationship Id="rId24" Type="http://schemas.openxmlformats.org/officeDocument/2006/relationships/customXml" Target="../../customXml/item222.xml"/><Relationship Id="rId5" Type="http://schemas.openxmlformats.org/officeDocument/2006/relationships/customXml" Target="../../customXml/item120.xml"/><Relationship Id="rId15" Type="http://schemas.openxmlformats.org/officeDocument/2006/relationships/customXml" Target="../../customXml/item11.xml"/><Relationship Id="rId23" Type="http://schemas.openxmlformats.org/officeDocument/2006/relationships/customXml" Target="../../customXml/item221.xml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217.xml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125.xml"/><Relationship Id="rId14" Type="http://schemas.openxmlformats.org/officeDocument/2006/relationships/customXml" Target="../../customXml/item175.xml"/><Relationship Id="rId22" Type="http://schemas.openxmlformats.org/officeDocument/2006/relationships/customXml" Target="../../customXml/item2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.xml"/><Relationship Id="rId13" Type="http://schemas.openxmlformats.org/officeDocument/2006/relationships/customXml" Target="../../customXml/item137.xml"/><Relationship Id="rId3" Type="http://schemas.openxmlformats.org/officeDocument/2006/relationships/customXml" Target="../../customXml/item46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18.xml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177.xml"/><Relationship Id="rId11" Type="http://schemas.openxmlformats.org/officeDocument/2006/relationships/customXml" Target="../../customXml/item82.xml"/><Relationship Id="rId5" Type="http://schemas.openxmlformats.org/officeDocument/2006/relationships/customXml" Target="../../customXml/item190.xml"/><Relationship Id="rId10" Type="http://schemas.openxmlformats.org/officeDocument/2006/relationships/customXml" Target="../../customXml/item126.xml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36.xml"/><Relationship Id="rId1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1.xml"/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78.xml"/><Relationship Id="rId3" Type="http://schemas.openxmlformats.org/officeDocument/2006/relationships/customXml" Target="../../customXml/item166.xml"/><Relationship Id="rId21" Type="http://schemas.openxmlformats.org/officeDocument/2006/relationships/customXml" Target="../../customXml/item144.xml"/><Relationship Id="rId7" Type="http://schemas.openxmlformats.org/officeDocument/2006/relationships/customXml" Target="../../customXml/item59.xml"/><Relationship Id="rId12" Type="http://schemas.openxmlformats.org/officeDocument/2006/relationships/customXml" Target="../../customXml/item57.xml"/><Relationship Id="rId17" Type="http://schemas.openxmlformats.org/officeDocument/2006/relationships/customXml" Target="../../customXml/item170.xml"/><Relationship Id="rId2" Type="http://schemas.openxmlformats.org/officeDocument/2006/relationships/customXml" Target="../../customXml/item49.xml"/><Relationship Id="rId16" Type="http://schemas.openxmlformats.org/officeDocument/2006/relationships/customXml" Target="../../customXml/item146.xml"/><Relationship Id="rId20" Type="http://schemas.openxmlformats.org/officeDocument/2006/relationships/customXml" Target="../../customXml/item21.xml"/><Relationship Id="rId1" Type="http://schemas.openxmlformats.org/officeDocument/2006/relationships/customXml" Target="../../customXml/item200.xml"/><Relationship Id="rId6" Type="http://schemas.openxmlformats.org/officeDocument/2006/relationships/customXml" Target="../../customXml/item196.xml"/><Relationship Id="rId11" Type="http://schemas.openxmlformats.org/officeDocument/2006/relationships/customXml" Target="../../customXml/item151.xml"/><Relationship Id="rId5" Type="http://schemas.openxmlformats.org/officeDocument/2006/relationships/customXml" Target="../../customXml/item184.xml"/><Relationship Id="rId15" Type="http://schemas.openxmlformats.org/officeDocument/2006/relationships/customXml" Target="../../customXml/item191.xml"/><Relationship Id="rId10" Type="http://schemas.openxmlformats.org/officeDocument/2006/relationships/customXml" Target="../../customXml/item106.xml"/><Relationship Id="rId19" Type="http://schemas.openxmlformats.org/officeDocument/2006/relationships/customXml" Target="../../customXml/item152.xml"/><Relationship Id="rId4" Type="http://schemas.openxmlformats.org/officeDocument/2006/relationships/customXml" Target="../../customXml/item207.xml"/><Relationship Id="rId9" Type="http://schemas.openxmlformats.org/officeDocument/2006/relationships/customXml" Target="../../customXml/item180.xml"/><Relationship Id="rId14" Type="http://schemas.openxmlformats.org/officeDocument/2006/relationships/customXml" Target="../../customXml/item179.xml"/><Relationship Id="rId2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9.xml"/><Relationship Id="rId13" Type="http://schemas.openxmlformats.org/officeDocument/2006/relationships/customXml" Target="../../customXml/item134.xml"/><Relationship Id="rId18" Type="http://schemas.openxmlformats.org/officeDocument/2006/relationships/customXml" Target="../../customXml/item9.xml"/><Relationship Id="rId26" Type="http://schemas.openxmlformats.org/officeDocument/2006/relationships/customXml" Target="../../customXml/item114.xml"/><Relationship Id="rId3" Type="http://schemas.openxmlformats.org/officeDocument/2006/relationships/customXml" Target="../../customXml/item31.xml"/><Relationship Id="rId21" Type="http://schemas.openxmlformats.org/officeDocument/2006/relationships/customXml" Target="../../customXml/item135.xml"/><Relationship Id="rId34" Type="http://schemas.openxmlformats.org/officeDocument/2006/relationships/customXml" Target="../../customXml/item193.xml"/><Relationship Id="rId7" Type="http://schemas.openxmlformats.org/officeDocument/2006/relationships/customXml" Target="../../customXml/item116.xml"/><Relationship Id="rId12" Type="http://schemas.openxmlformats.org/officeDocument/2006/relationships/customXml" Target="../../customXml/item157.xml"/><Relationship Id="rId17" Type="http://schemas.openxmlformats.org/officeDocument/2006/relationships/customXml" Target="../../customXml/item47.xml"/><Relationship Id="rId25" Type="http://schemas.openxmlformats.org/officeDocument/2006/relationships/customXml" Target="../../customXml/item199.xml"/><Relationship Id="rId33" Type="http://schemas.openxmlformats.org/officeDocument/2006/relationships/customXml" Target="../../customXml/item123.xml"/><Relationship Id="rId2" Type="http://schemas.openxmlformats.org/officeDocument/2006/relationships/customXml" Target="../../customXml/item23.xml"/><Relationship Id="rId16" Type="http://schemas.openxmlformats.org/officeDocument/2006/relationships/customXml" Target="../../customXml/item128.xml"/><Relationship Id="rId20" Type="http://schemas.openxmlformats.org/officeDocument/2006/relationships/customXml" Target="../../customXml/item117.xml"/><Relationship Id="rId29" Type="http://schemas.openxmlformats.org/officeDocument/2006/relationships/customXml" Target="../../customXml/item58.xml"/><Relationship Id="rId1" Type="http://schemas.openxmlformats.org/officeDocument/2006/relationships/customXml" Target="../../customXml/item210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138.xml"/><Relationship Id="rId24" Type="http://schemas.openxmlformats.org/officeDocument/2006/relationships/customXml" Target="../../customXml/item130.xml"/><Relationship Id="rId32" Type="http://schemas.openxmlformats.org/officeDocument/2006/relationships/customXml" Target="../../customXml/item183.xml"/><Relationship Id="rId37" Type="http://schemas.openxmlformats.org/officeDocument/2006/relationships/notesSlide" Target="../notesSlides/notesSlide3.xml"/><Relationship Id="rId5" Type="http://schemas.openxmlformats.org/officeDocument/2006/relationships/customXml" Target="../../customXml/item86.xml"/><Relationship Id="rId15" Type="http://schemas.openxmlformats.org/officeDocument/2006/relationships/customXml" Target="../../customXml/item92.xml"/><Relationship Id="rId23" Type="http://schemas.openxmlformats.org/officeDocument/2006/relationships/customXml" Target="../../customXml/item156.xml"/><Relationship Id="rId28" Type="http://schemas.openxmlformats.org/officeDocument/2006/relationships/customXml" Target="../../customXml/item105.xml"/><Relationship Id="rId36" Type="http://schemas.openxmlformats.org/officeDocument/2006/relationships/slideLayout" Target="../slideLayouts/slideLayout2.xml"/><Relationship Id="rId10" Type="http://schemas.openxmlformats.org/officeDocument/2006/relationships/customXml" Target="../../customXml/item19.xml"/><Relationship Id="rId19" Type="http://schemas.openxmlformats.org/officeDocument/2006/relationships/customXml" Target="../../customXml/item43.xml"/><Relationship Id="rId31" Type="http://schemas.openxmlformats.org/officeDocument/2006/relationships/customXml" Target="../../customXml/item74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147.xml"/><Relationship Id="rId14" Type="http://schemas.openxmlformats.org/officeDocument/2006/relationships/customXml" Target="../../customXml/item68.xml"/><Relationship Id="rId22" Type="http://schemas.openxmlformats.org/officeDocument/2006/relationships/customXml" Target="../../customXml/item96.xml"/><Relationship Id="rId27" Type="http://schemas.openxmlformats.org/officeDocument/2006/relationships/customXml" Target="../../customXml/item61.xml"/><Relationship Id="rId30" Type="http://schemas.openxmlformats.org/officeDocument/2006/relationships/customXml" Target="../../customXml/item109.xml"/><Relationship Id="rId35" Type="http://schemas.openxmlformats.org/officeDocument/2006/relationships/customXml" Target="../../customXml/item10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DPL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 (Future)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download of purchased products</a:t>
            </a:r>
          </a:p>
          <a:p>
            <a:r>
              <a:rPr lang="en-US" dirty="0"/>
              <a:t>Editing an order prior to shipping</a:t>
            </a:r>
          </a:p>
          <a:p>
            <a:r>
              <a:rPr lang="en-US" dirty="0"/>
              <a:t>Canceling an order prior to shipping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part of an order</a:t>
            </a:r>
          </a:p>
          <a:p>
            <a:r>
              <a:rPr lang="en-US" dirty="0"/>
              <a:t>Receiving SMS notifications of shipping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a return for an order</a:t>
            </a:r>
          </a:p>
          <a:p>
            <a:r>
              <a:rPr lang="en-US" dirty="0"/>
              <a:t>Receive order notifications via an API call</a:t>
            </a:r>
          </a:p>
          <a:p>
            <a:r>
              <a:rPr lang="en-US" dirty="0"/>
              <a:t>Get automated sales reports via email</a:t>
            </a:r>
          </a:p>
          <a:p>
            <a:r>
              <a:rPr lang="en-US" dirty="0"/>
              <a:t>Receive return notifications via an API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Receive receipts via ACH</a:t>
            </a:r>
          </a:p>
          <a:p>
            <a:r>
              <a:rPr lang="en-US" dirty="0"/>
              <a:t>Management and tracking of inventory levels and availability</a:t>
            </a:r>
          </a:p>
          <a:p>
            <a:r>
              <a:rPr lang="en-US" dirty="0"/>
              <a:t>Create promotions and specials</a:t>
            </a:r>
          </a:p>
          <a:p>
            <a:r>
              <a:rPr lang="en-US" dirty="0"/>
              <a:t>Define cross-sell options</a:t>
            </a:r>
          </a:p>
        </p:txBody>
      </p:sp>
    </p:spTree>
    <p:extLst>
      <p:ext uri="{BB962C8B-B14F-4D97-AF65-F5344CB8AC3E}">
        <p14:creationId xmlns:p14="http://schemas.microsoft.com/office/powerpoint/2010/main" val="29223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Remit receipts (after fees) to sellers via ACH</a:t>
            </a:r>
          </a:p>
          <a:p>
            <a:r>
              <a:rPr lang="en-US" dirty="0"/>
              <a:t>Process a return for an order</a:t>
            </a:r>
          </a:p>
          <a:p>
            <a:r>
              <a:rPr lang="en-US" dirty="0"/>
              <a:t>Provide cross-seller “also bought” promotions</a:t>
            </a:r>
          </a:p>
          <a:p>
            <a:r>
              <a:rPr lang="en-US" dirty="0"/>
              <a:t>Provide redundant credit card processing</a:t>
            </a:r>
          </a:p>
          <a:p>
            <a:r>
              <a:rPr lang="en-US" dirty="0"/>
              <a:t>Provide alternate payment methods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Catalog</a:t>
            </a:r>
          </a:p>
          <a:p>
            <a:pPr lvl="1"/>
            <a:r>
              <a:rPr lang="en-US" sz="2000" dirty="0"/>
              <a:t>Taxonomy of products</a:t>
            </a:r>
          </a:p>
          <a:p>
            <a:pPr lvl="1"/>
            <a:r>
              <a:rPr lang="en-US" sz="2000" dirty="0"/>
              <a:t>Search criteria</a:t>
            </a:r>
          </a:p>
          <a:p>
            <a:pPr lvl="1"/>
            <a:r>
              <a:rPr lang="en-US" sz="2000" dirty="0"/>
              <a:t>Upsell features</a:t>
            </a:r>
          </a:p>
          <a:p>
            <a:r>
              <a:rPr lang="en-US" sz="2400" dirty="0"/>
              <a:t>Ordering</a:t>
            </a:r>
          </a:p>
          <a:p>
            <a:pPr lvl="1"/>
            <a:r>
              <a:rPr lang="en-US" sz="2000" dirty="0"/>
              <a:t>Payment methods</a:t>
            </a:r>
          </a:p>
          <a:p>
            <a:pPr lvl="1"/>
            <a:r>
              <a:rPr lang="en-US" sz="2000" dirty="0"/>
              <a:t>Authorizations vs Captures</a:t>
            </a:r>
          </a:p>
          <a:p>
            <a:pPr lvl="1"/>
            <a:r>
              <a:rPr lang="en-US" sz="2000" dirty="0"/>
              <a:t>Workflows for different types of orders (digital, physical, backorder,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Pricing</a:t>
            </a:r>
          </a:p>
          <a:p>
            <a:pPr lvl="1"/>
            <a:r>
              <a:rPr lang="en-US" sz="2000" dirty="0"/>
              <a:t>Volume discounts</a:t>
            </a:r>
          </a:p>
          <a:p>
            <a:pPr lvl="1"/>
            <a:r>
              <a:rPr lang="en-US" sz="2000" dirty="0"/>
              <a:t>Coupon configurations</a:t>
            </a:r>
          </a:p>
          <a:p>
            <a:r>
              <a:rPr lang="en-US" sz="2400" dirty="0"/>
              <a:t>Fulfillment</a:t>
            </a:r>
          </a:p>
          <a:p>
            <a:pPr lvl="1"/>
            <a:r>
              <a:rPr lang="en-US" sz="2000" dirty="0"/>
              <a:t>Shipping methods</a:t>
            </a:r>
          </a:p>
          <a:p>
            <a:pPr lvl="1"/>
            <a:r>
              <a:rPr lang="en-US" sz="2000" dirty="0"/>
              <a:t>Digital vs physical goods</a:t>
            </a:r>
          </a:p>
          <a:p>
            <a:pPr lvl="1"/>
            <a:r>
              <a:rPr lang="en-US" sz="2000" dirty="0"/>
              <a:t>Internal vs external</a:t>
            </a:r>
          </a:p>
          <a:p>
            <a:r>
              <a:rPr lang="en-US" sz="2400" dirty="0"/>
              <a:t>Notifications</a:t>
            </a:r>
          </a:p>
          <a:p>
            <a:pPr lvl="1"/>
            <a:r>
              <a:rPr lang="en-US" sz="2000" dirty="0"/>
              <a:t>Delivery method</a:t>
            </a:r>
          </a:p>
          <a:p>
            <a:pPr lvl="1"/>
            <a:r>
              <a:rPr lang="en-US" sz="2000" dirty="0"/>
              <a:t>Events (order, shipping status, delivery)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85846"/>
            <a:ext cx="10515600" cy="98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Key Point</a:t>
            </a:r>
            <a:r>
              <a:rPr lang="en-US" sz="2800" dirty="0"/>
              <a:t>: These areas of volatility give us the starting point for identification of the services/components that encapsulate them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6738" y="290582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2810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1287" y="437516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68701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087" y="325583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9409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 in the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decomposition principles apply here</a:t>
            </a:r>
          </a:p>
          <a:p>
            <a:r>
              <a:rPr lang="en-US" dirty="0"/>
              <a:t>Information Hiding</a:t>
            </a:r>
          </a:p>
          <a:p>
            <a:pPr lvl="1"/>
            <a:r>
              <a:rPr lang="en-US" dirty="0"/>
              <a:t>Abstract volatility in data access techniques, data persistence architectures, and schema design</a:t>
            </a:r>
          </a:p>
          <a:p>
            <a:r>
              <a:rPr lang="en-US" dirty="0"/>
              <a:t>High cohesion in accessor is a primary goal</a:t>
            </a:r>
          </a:p>
          <a:p>
            <a:pPr lvl="1"/>
            <a:r>
              <a:rPr lang="en-US" dirty="0"/>
              <a:t>Related tables</a:t>
            </a:r>
          </a:p>
          <a:p>
            <a:pPr lvl="1"/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3134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Defining</a:t>
            </a:r>
            <a:r>
              <a:rPr lang="en-US" baseline="0" dirty="0"/>
              <a:t> unique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Core activities</a:t>
            </a:r>
          </a:p>
          <a:p>
            <a:pPr lvl="1"/>
            <a:r>
              <a:rPr lang="en-US" dirty="0"/>
              <a:t>Return list of products</a:t>
            </a:r>
          </a:p>
          <a:p>
            <a:pPr lvl="1"/>
            <a:r>
              <a:rPr lang="en-US" dirty="0"/>
              <a:t>Edit/view shopping cart</a:t>
            </a:r>
          </a:p>
          <a:p>
            <a:pPr lvl="1"/>
            <a:r>
              <a:rPr lang="en-US" dirty="0"/>
              <a:t>Submit credit card order</a:t>
            </a:r>
          </a:p>
          <a:p>
            <a:pPr lvl="1"/>
            <a:r>
              <a:rPr lang="en-US" dirty="0"/>
              <a:t>Send notifications</a:t>
            </a:r>
          </a:p>
          <a:p>
            <a:pPr lvl="1"/>
            <a:r>
              <a:rPr lang="en-US" dirty="0"/>
              <a:t>View an order</a:t>
            </a:r>
          </a:p>
          <a:p>
            <a:pPr lvl="1"/>
            <a:r>
              <a:rPr lang="en-US" dirty="0"/>
              <a:t>Fulfill physical product</a:t>
            </a:r>
          </a:p>
          <a:p>
            <a:pPr lvl="1"/>
            <a:r>
              <a:rPr lang="en-US" dirty="0"/>
              <a:t>Process a return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Do this for all activities you anticipate</a:t>
            </a:r>
          </a:p>
        </p:txBody>
      </p:sp>
    </p:spTree>
    <p:extLst>
      <p:ext uri="{BB962C8B-B14F-4D97-AF65-F5344CB8AC3E}">
        <p14:creationId xmlns:p14="http://schemas.microsoft.com/office/powerpoint/2010/main" val="38290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Mapping activities to call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set of services and interactions to satisfy </a:t>
            </a:r>
            <a:r>
              <a:rPr lang="en-US"/>
              <a:t>the unique activities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/>
              <a:t>Shows interaction, but not sequence or order</a:t>
            </a:r>
          </a:p>
          <a:p>
            <a:pPr marL="685800" lvl="2">
              <a:spcBef>
                <a:spcPts val="1000"/>
              </a:spcBef>
            </a:pPr>
            <a:r>
              <a:rPr lang="en-US" u="sng" dirty="0"/>
              <a:t>Lot’s of iteration here</a:t>
            </a:r>
          </a:p>
          <a:p>
            <a:r>
              <a:rPr lang="en-US" dirty="0"/>
              <a:t>Once complete, your design is validated against those call 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</a:t>
            </a:r>
            <a:r>
              <a:rPr lang="en-US" sz="2400"/>
              <a:t>a catalog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Webstore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62990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533259" y="412085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4970518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>
            <p:custDataLst>
              <p:custData r:id="rId5"/>
            </p:custDataLst>
          </p:nvPr>
        </p:nvCxnSpPr>
        <p:spPr>
          <a:xfrm>
            <a:off x="6096000" y="3152195"/>
            <a:ext cx="0" cy="96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611824" y="527951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7"/>
            </p:custDataLst>
          </p:nvPr>
        </p:nvCxnSpPr>
        <p:spPr>
          <a:xfrm>
            <a:off x="6096000" y="4643138"/>
            <a:ext cx="0" cy="636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Admin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/>
          <p:cNvCxnSpPr>
            <a:stCxn id="16" idx="2"/>
            <a:endCxn id="12" idx="0"/>
          </p:cNvCxnSpPr>
          <p:nvPr>
            <p:custDataLst>
              <p:custData r:id="rId9"/>
            </p:custDataLst>
          </p:nvPr>
        </p:nvCxnSpPr>
        <p:spPr>
          <a:xfrm flipH="1">
            <a:off x="6096000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9"/>
            </p:custDataLst>
          </p:nvPr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>
            <p:custDataLst>
              <p:custData r:id="rId10"/>
            </p:custDataLst>
          </p:nvPr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26424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34281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6" name="Straight Arrow Connector 25"/>
          <p:cNvCxnSpPr>
            <a:stCxn id="21" idx="2"/>
            <a:endCxn id="22" idx="1"/>
          </p:cNvCxnSpPr>
          <p:nvPr>
            <p:custDataLst>
              <p:custData r:id="rId16"/>
            </p:custDataLst>
          </p:nvPr>
        </p:nvCxnSpPr>
        <p:spPr>
          <a:xfrm>
            <a:off x="682698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21" idx="0"/>
          </p:cNvCxnSpPr>
          <p:nvPr>
            <p:custDataLst>
              <p:custData r:id="rId18"/>
            </p:custDataLst>
          </p:nvPr>
        </p:nvCxnSpPr>
        <p:spPr>
          <a:xfrm flipH="1">
            <a:off x="6826986" y="3801972"/>
            <a:ext cx="73776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792678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800535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33" name="Straight Arrow Connector 32"/>
          <p:cNvCxnSpPr>
            <a:stCxn id="30" idx="2"/>
            <a:endCxn id="32" idx="1"/>
          </p:cNvCxnSpPr>
          <p:nvPr>
            <p:custDataLst>
              <p:custData r:id="rId21"/>
            </p:custDataLst>
          </p:nvPr>
        </p:nvCxnSpPr>
        <p:spPr>
          <a:xfrm>
            <a:off x="848952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30" idx="0"/>
          </p:cNvCxnSpPr>
          <p:nvPr>
            <p:custDataLst>
              <p:custData r:id="rId22"/>
            </p:custDataLst>
          </p:nvPr>
        </p:nvCxnSpPr>
        <p:spPr>
          <a:xfrm>
            <a:off x="7564751" y="3801972"/>
            <a:ext cx="92477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sp>
        <p:nvSpPr>
          <p:cNvPr id="37" name="Rectangle 36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9536443" y="482370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9615008" y="571889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stCxn id="37" idx="2"/>
            <a:endCxn id="38" idx="1"/>
          </p:cNvCxnSpPr>
          <p:nvPr>
            <p:custDataLst>
              <p:custData r:id="rId26"/>
            </p:custDataLst>
          </p:nvPr>
        </p:nvCxnSpPr>
        <p:spPr>
          <a:xfrm>
            <a:off x="10099184" y="534599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37" idx="0"/>
          </p:cNvCxnSpPr>
          <p:nvPr>
            <p:custDataLst>
              <p:custData r:id="rId27"/>
            </p:custDataLst>
          </p:nvPr>
        </p:nvCxnSpPr>
        <p:spPr>
          <a:xfrm>
            <a:off x="7564751" y="3801972"/>
            <a:ext cx="2534433" cy="1021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38882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shipping options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345777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6596741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4970518" y="1722545"/>
            <a:ext cx="1125482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4908518" y="2780237"/>
            <a:ext cx="1187482" cy="1794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>
            <a:off x="6096000" y="2780237"/>
            <a:ext cx="1063482" cy="866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424342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675306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10"/>
            </p:custDataLst>
          </p:nvPr>
        </p:nvCxnSpPr>
        <p:spPr>
          <a:xfrm>
            <a:off x="4908518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11"/>
            </p:custDataLst>
          </p:nvPr>
        </p:nvCxnSpPr>
        <p:spPr>
          <a:xfrm>
            <a:off x="7159482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596741" y="36462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7159482" y="416857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675306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21" name="Straight Arrow Connector 20"/>
          <p:cNvCxnSpPr>
            <a:stCxn id="18" idx="2"/>
            <a:endCxn id="12" idx="0"/>
          </p:cNvCxnSpPr>
          <p:nvPr>
            <p:custDataLst>
              <p:custData r:id="rId15"/>
            </p:custDataLst>
          </p:nvPr>
        </p:nvCxnSpPr>
        <p:spPr>
          <a:xfrm flipH="1">
            <a:off x="6096000" y="1722545"/>
            <a:ext cx="1142047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design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software design role/process</a:t>
            </a:r>
          </a:p>
          <a:p>
            <a:pPr lvl="1"/>
            <a:r>
              <a:rPr lang="en-US" dirty="0"/>
              <a:t>Fed by story development</a:t>
            </a:r>
          </a:p>
          <a:p>
            <a:r>
              <a:rPr lang="en-US" dirty="0"/>
              <a:t>Adherence to common design principles</a:t>
            </a:r>
          </a:p>
          <a:p>
            <a:pPr lvl="1"/>
            <a:r>
              <a:rPr lang="en-US" dirty="0"/>
              <a:t>Information hiding</a:t>
            </a:r>
          </a:p>
          <a:p>
            <a:pPr lvl="1"/>
            <a:r>
              <a:rPr lang="en-US" dirty="0"/>
              <a:t>Designing for change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Maximize functional cohesiveness</a:t>
            </a:r>
          </a:p>
          <a:p>
            <a:pPr lvl="1"/>
            <a:r>
              <a:rPr lang="en-US" dirty="0"/>
              <a:t>Minimize coupling</a:t>
            </a:r>
          </a:p>
          <a:p>
            <a:pPr lvl="1"/>
            <a:r>
              <a:rPr lang="en-US" dirty="0"/>
              <a:t>Favor closed vs open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minimizing complexity</a:t>
            </a:r>
          </a:p>
          <a:p>
            <a:pPr lvl="1"/>
            <a:r>
              <a:rPr lang="en-US" dirty="0"/>
              <a:t>Cleverness == complexity</a:t>
            </a:r>
          </a:p>
          <a:p>
            <a:pPr lvl="1"/>
            <a:r>
              <a:rPr lang="en-US" dirty="0"/>
              <a:t>Minimize your required “field of view”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Leverage tools and techniques from test-driven development</a:t>
            </a:r>
          </a:p>
          <a:p>
            <a:r>
              <a:rPr lang="en-US" dirty="0"/>
              <a:t>Consistent design methodology</a:t>
            </a:r>
          </a:p>
          <a:p>
            <a:pPr lvl="1"/>
            <a:r>
              <a:rPr lang="en-US" dirty="0"/>
              <a:t>More readable/maintainable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3202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Submit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217948" y="44655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217948" y="134639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1136571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5780689" y="96883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1699312" y="1868687"/>
            <a:ext cx="4081377" cy="2682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15136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7"/>
            </p:custDataLst>
          </p:nvPr>
        </p:nvCxnSpPr>
        <p:spPr>
          <a:xfrm>
            <a:off x="1699312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7475831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7554396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10"/>
            </p:custDataLst>
          </p:nvPr>
        </p:nvCxnSpPr>
        <p:spPr>
          <a:xfrm>
            <a:off x="8038572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8912181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12"/>
            </p:custDataLst>
          </p:nvPr>
        </p:nvCxnSpPr>
        <p:spPr>
          <a:xfrm>
            <a:off x="9474922" y="5073488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8912181" y="5573241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4"/>
            </p:custDataLst>
          </p:nvPr>
        </p:nvCxnSpPr>
        <p:spPr>
          <a:xfrm>
            <a:off x="5780689" y="1868687"/>
            <a:ext cx="2257883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5"/>
            </p:custDataLst>
          </p:nvPr>
        </p:nvCxnSpPr>
        <p:spPr>
          <a:xfrm>
            <a:off x="5780689" y="1868687"/>
            <a:ext cx="3694233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674786" y="1344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7"/>
            </p:custDataLst>
          </p:nvPr>
        </p:nvCxnSpPr>
        <p:spPr>
          <a:xfrm flipV="1">
            <a:off x="6343430" y="160580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817880" y="273388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2661863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740428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4" name="Straight Arrow Connector 23"/>
          <p:cNvCxnSpPr>
            <a:stCxn id="21" idx="2"/>
            <a:endCxn id="22" idx="1"/>
          </p:cNvCxnSpPr>
          <p:nvPr>
            <p:custDataLst>
              <p:custData r:id="rId21"/>
            </p:custDataLst>
          </p:nvPr>
        </p:nvCxnSpPr>
        <p:spPr>
          <a:xfrm>
            <a:off x="3224604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>
            <p:custDataLst>
              <p:custData r:id="rId22"/>
            </p:custDataLst>
          </p:nvPr>
        </p:nvCxnSpPr>
        <p:spPr>
          <a:xfrm flipH="1">
            <a:off x="3224604" y="3256177"/>
            <a:ext cx="2156017" cy="1295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4212198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4290763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29" name="Straight Arrow Connector 28"/>
          <p:cNvCxnSpPr>
            <a:stCxn id="27" idx="2"/>
            <a:endCxn id="28" idx="1"/>
          </p:cNvCxnSpPr>
          <p:nvPr>
            <p:custDataLst>
              <p:custData r:id="rId25"/>
            </p:custDataLst>
          </p:nvPr>
        </p:nvCxnSpPr>
        <p:spPr>
          <a:xfrm>
            <a:off x="4774939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7" idx="0"/>
          </p:cNvCxnSpPr>
          <p:nvPr>
            <p:custDataLst>
              <p:custData r:id="rId26"/>
            </p:custDataLst>
          </p:nvPr>
        </p:nvCxnSpPr>
        <p:spPr>
          <a:xfrm flipH="1">
            <a:off x="4774939" y="3256177"/>
            <a:ext cx="605682" cy="129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5821856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5900421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3" name="Straight Arrow Connector 32"/>
          <p:cNvCxnSpPr>
            <a:stCxn id="31" idx="2"/>
            <a:endCxn id="32" idx="1"/>
          </p:cNvCxnSpPr>
          <p:nvPr>
            <p:custDataLst>
              <p:custData r:id="rId29"/>
            </p:custDataLst>
          </p:nvPr>
        </p:nvCxnSpPr>
        <p:spPr>
          <a:xfrm>
            <a:off x="6384597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31" idx="0"/>
          </p:cNvCxnSpPr>
          <p:nvPr>
            <p:custDataLst>
              <p:custData r:id="rId30"/>
            </p:custDataLst>
          </p:nvPr>
        </p:nvCxnSpPr>
        <p:spPr>
          <a:xfrm>
            <a:off x="5380621" y="3256177"/>
            <a:ext cx="1003976" cy="1295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0" idx="0"/>
          </p:cNvCxnSpPr>
          <p:nvPr>
            <p:custDataLst>
              <p:custData r:id="rId31"/>
            </p:custDataLst>
          </p:nvPr>
        </p:nvCxnSpPr>
        <p:spPr>
          <a:xfrm flipH="1">
            <a:off x="5380621" y="1868687"/>
            <a:ext cx="400068" cy="86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4679" y="544397"/>
            <a:ext cx="3066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Added pricing calculations occurring during order submission</a:t>
            </a:r>
          </a:p>
        </p:txBody>
      </p:sp>
    </p:spTree>
    <p:extLst>
      <p:ext uri="{BB962C8B-B14F-4D97-AF65-F5344CB8AC3E}">
        <p14:creationId xmlns:p14="http://schemas.microsoft.com/office/powerpoint/2010/main" val="178818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Send an order notification</a:t>
            </a:r>
          </a:p>
        </p:txBody>
      </p:sp>
      <p:cxnSp>
        <p:nvCxnSpPr>
          <p:cNvPr id="20" name="Straight Arrow Connector 19"/>
          <p:cNvCxnSpPr>
            <a:stCxn id="45" idx="2"/>
            <a:endCxn id="16" idx="1"/>
          </p:cNvCxnSpPr>
          <p:nvPr>
            <p:custDataLst>
              <p:custData r:id="rId1"/>
            </p:custDataLst>
          </p:nvPr>
        </p:nvCxnSpPr>
        <p:spPr>
          <a:xfrm>
            <a:off x="5996039" y="2017686"/>
            <a:ext cx="1378322" cy="7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7374361" y="254981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32568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3354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8195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69320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5255941" y="4461183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693200" y="4960936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SMTP Service</a:t>
            </a:r>
          </a:p>
        </p:txBody>
      </p:sp>
      <p:cxnSp>
        <p:nvCxnSpPr>
          <p:cNvPr id="43" name="Straight Arrow Connector 42"/>
          <p:cNvCxnSpPr>
            <a:stCxn id="45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819591" y="2017686"/>
            <a:ext cx="217644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5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5255941" y="2017686"/>
            <a:ext cx="74009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33298" y="149539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47" idx="3"/>
            <a:endCxn id="45" idx="1"/>
          </p:cNvCxnSpPr>
          <p:nvPr>
            <p:custDataLst>
              <p:custData r:id="rId12"/>
            </p:custDataLst>
          </p:nvPr>
        </p:nvCxnSpPr>
        <p:spPr>
          <a:xfrm>
            <a:off x="4405256" y="1751417"/>
            <a:ext cx="1028042" cy="5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3279774" y="149027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1295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081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 Data</a:t>
            </a:r>
          </a:p>
        </p:txBody>
      </p:sp>
      <p:cxnSp>
        <p:nvCxnSpPr>
          <p:cNvPr id="21" name="Straight Arrow Connector 20"/>
          <p:cNvCxnSpPr>
            <a:stCxn id="18" idx="2"/>
            <a:endCxn id="19" idx="1"/>
          </p:cNvCxnSpPr>
          <p:nvPr>
            <p:custDataLst>
              <p:custData r:id="rId16"/>
            </p:custDataLst>
          </p:nvPr>
        </p:nvCxnSpPr>
        <p:spPr>
          <a:xfrm>
            <a:off x="66922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5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5996039" y="2017686"/>
            <a:ext cx="696252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8" idx="0"/>
          </p:cNvCxnSpPr>
          <p:nvPr>
            <p:custDataLst>
              <p:custData r:id="rId18"/>
            </p:custDataLst>
          </p:nvPr>
        </p:nvCxnSpPr>
        <p:spPr>
          <a:xfrm flipH="1">
            <a:off x="6692291" y="3072099"/>
            <a:ext cx="1244811" cy="866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04836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8013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4611109" y="1592528"/>
            <a:ext cx="148489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6083649" y="2802427"/>
            <a:ext cx="12351" cy="1162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12" idx="0"/>
          </p:cNvCxnSpPr>
          <p:nvPr>
            <p:custDataLst>
              <p:custData r:id="rId8"/>
            </p:custDataLst>
          </p:nvPr>
        </p:nvCxnSpPr>
        <p:spPr>
          <a:xfrm>
            <a:off x="6083649" y="1592528"/>
            <a:ext cx="1235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2090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3345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7" name="Straight Arrow Connector 16"/>
          <p:cNvCxnSpPr>
            <a:stCxn id="16" idx="2"/>
            <a:endCxn id="12" idx="0"/>
          </p:cNvCxnSpPr>
          <p:nvPr>
            <p:custDataLst>
              <p:custData r:id="rId11"/>
            </p:custDataLst>
          </p:nvPr>
        </p:nvCxnSpPr>
        <p:spPr>
          <a:xfrm flipH="1">
            <a:off x="6096000" y="1592528"/>
            <a:ext cx="1470086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6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Fulfill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10547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184035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668211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554182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104561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41820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4668211" y="2647167"/>
            <a:ext cx="142778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856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98458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Arrow Connector 20"/>
          <p:cNvCxnSpPr>
            <a:stCxn id="20" idx="2"/>
            <a:endCxn id="22" idx="0"/>
          </p:cNvCxnSpPr>
          <p:nvPr>
            <p:custDataLst>
              <p:custData r:id="rId15"/>
            </p:custDataLst>
          </p:nvPr>
        </p:nvCxnSpPr>
        <p:spPr>
          <a:xfrm>
            <a:off x="7547328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6984587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cxnSp>
        <p:nvCxnSpPr>
          <p:cNvPr id="24" name="Straight Arrow Connector 23"/>
          <p:cNvCxnSpPr>
            <a:stCxn id="12" idx="2"/>
            <a:endCxn id="20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451328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9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return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28" idx="2"/>
            <a:endCxn id="12" idx="0"/>
          </p:cNvCxnSpPr>
          <p:nvPr>
            <p:custDataLst>
              <p:custData r:id="rId2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398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722550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206726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08033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4643076" y="5123935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80335" y="5623688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206726" y="2647167"/>
            <a:ext cx="288927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4643076" y="2647167"/>
            <a:ext cx="145292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2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30" idx="0"/>
          </p:cNvCxnSpPr>
          <p:nvPr>
            <p:custDataLst>
              <p:custData r:id="rId13"/>
            </p:custDataLst>
          </p:nvPr>
        </p:nvCxnSpPr>
        <p:spPr>
          <a:xfrm>
            <a:off x="6096000" y="2647167"/>
            <a:ext cx="935824" cy="85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31" name="Straight Arrow Connector 30"/>
          <p:cNvCxnSpPr>
            <a:stCxn id="29" idx="2"/>
            <a:endCxn id="12" idx="0"/>
          </p:cNvCxnSpPr>
          <p:nvPr>
            <p:custDataLst>
              <p:custData r:id="rId16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6469083" y="350210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566910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74766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34" name="Straight Arrow Connector 33"/>
          <p:cNvCxnSpPr>
            <a:stCxn id="32" idx="2"/>
            <a:endCxn id="33" idx="1"/>
          </p:cNvCxnSpPr>
          <p:nvPr>
            <p:custDataLst>
              <p:custData r:id="rId20"/>
            </p:custDataLst>
          </p:nvPr>
        </p:nvCxnSpPr>
        <p:spPr>
          <a:xfrm>
            <a:off x="623184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2" idx="0"/>
          </p:cNvCxnSpPr>
          <p:nvPr>
            <p:custDataLst>
              <p:custData r:id="rId21"/>
            </p:custDataLst>
          </p:nvPr>
        </p:nvCxnSpPr>
        <p:spPr>
          <a:xfrm flipH="1">
            <a:off x="6231843" y="4024397"/>
            <a:ext cx="799981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733164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41020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48" name="Straight Arrow Connector 47"/>
          <p:cNvCxnSpPr>
            <a:stCxn id="40" idx="2"/>
            <a:endCxn id="47" idx="1"/>
          </p:cNvCxnSpPr>
          <p:nvPr>
            <p:custDataLst>
              <p:custData r:id="rId24"/>
            </p:custDataLst>
          </p:nvPr>
        </p:nvCxnSpPr>
        <p:spPr>
          <a:xfrm>
            <a:off x="789438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40" idx="0"/>
          </p:cNvCxnSpPr>
          <p:nvPr>
            <p:custDataLst>
              <p:custData r:id="rId25"/>
            </p:custDataLst>
          </p:nvPr>
        </p:nvCxnSpPr>
        <p:spPr>
          <a:xfrm>
            <a:off x="7031824" y="4024397"/>
            <a:ext cx="862559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7938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143301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sales data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40777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486342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970518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4970518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737306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>
            <p:custDataLst>
              <p:custData r:id="rId10"/>
            </p:custDataLst>
          </p:nvPr>
        </p:nvCxnSpPr>
        <p:spPr>
          <a:xfrm>
            <a:off x="7221482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0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>
            <p:custDataLst>
              <p:custData r:id="rId13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0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remittance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090864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3169429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3653605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60178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58054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01780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3653605" y="2647167"/>
            <a:ext cx="2442395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48454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7532723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7611288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cxnSp>
        <p:nvCxnSpPr>
          <p:cNvPr id="18" name="Straight Arrow Connector 17"/>
          <p:cNvCxnSpPr>
            <a:stCxn id="16" idx="2"/>
            <a:endCxn id="17" idx="1"/>
          </p:cNvCxnSpPr>
          <p:nvPr>
            <p:custDataLst>
              <p:custData r:id="rId16"/>
            </p:custDataLst>
          </p:nvPr>
        </p:nvCxnSpPr>
        <p:spPr>
          <a:xfrm>
            <a:off x="8095464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999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516795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595360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>
            <p:custDataLst>
              <p:custData r:id="rId20"/>
            </p:custDataLst>
          </p:nvPr>
        </p:nvCxnSpPr>
        <p:spPr>
          <a:xfrm>
            <a:off x="5079536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23" idx="0"/>
          </p:cNvCxnSpPr>
          <p:nvPr>
            <p:custDataLst>
              <p:custData r:id="rId21"/>
            </p:custDataLst>
          </p:nvPr>
        </p:nvCxnSpPr>
        <p:spPr>
          <a:xfrm flipH="1">
            <a:off x="5079536" y="2647167"/>
            <a:ext cx="1016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4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3. Static Diagram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20746" y="3430976"/>
            <a:ext cx="10301095" cy="222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20745" y="5153628"/>
            <a:ext cx="10301095" cy="332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0746" y="1617360"/>
            <a:ext cx="10301095" cy="3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921" y="4074068"/>
            <a:ext cx="8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783" y="1128344"/>
            <a:ext cx="617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12328" y="533401"/>
            <a:ext cx="901700" cy="571241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04403" y="1709455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Security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04403" y="2483537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Logging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23921" y="5502517"/>
            <a:ext cx="941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20746" y="2341732"/>
            <a:ext cx="829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Logic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49819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49819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1633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033447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425261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49819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641633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33447" y="265828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2636338" y="363783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5424422" y="363669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6821531" y="363669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210902" y="363283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249819" y="440378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817075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8210902" y="440826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2636338" y="440378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4033447" y="440378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033447" y="364414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419966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547701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3730198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4915595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1365204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sp>
        <p:nvSpPr>
          <p:cNvPr id="42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6098092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43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7280589" y="5244099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8463086" y="524409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</a:t>
            </a:r>
          </a:p>
        </p:txBody>
      </p:sp>
      <p:sp>
        <p:nvSpPr>
          <p:cNvPr id="45" name="Rectangle 44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124981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sp>
        <p:nvSpPr>
          <p:cNvPr id="46" name="Rectangle 45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2636338" y="6168195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API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>
            <a:spLocks noChangeArrowheads="1"/>
          </p:cNvSpPr>
          <p:nvPr>
            <p:custDataLst>
              <p:custData r:id="rId29"/>
            </p:custDataLst>
          </p:nvPr>
        </p:nvSpPr>
        <p:spPr bwMode="auto">
          <a:xfrm>
            <a:off x="402285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sp>
        <p:nvSpPr>
          <p:cNvPr id="48" name="Rectangle 47"/>
          <p:cNvSpPr>
            <a:spLocks noChangeArrowheads="1"/>
          </p:cNvSpPr>
          <p:nvPr>
            <p:custDataLst>
              <p:custData r:id="rId30"/>
            </p:custDataLst>
          </p:nvPr>
        </p:nvSpPr>
        <p:spPr bwMode="auto">
          <a:xfrm>
            <a:off x="540937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sp>
        <p:nvSpPr>
          <p:cNvPr id="49" name="Rectangle 48"/>
          <p:cNvSpPr>
            <a:spLocks noChangeArrowheads="1"/>
          </p:cNvSpPr>
          <p:nvPr>
            <p:custDataLst>
              <p:custData r:id="rId31"/>
            </p:custDataLst>
          </p:nvPr>
        </p:nvSpPr>
        <p:spPr bwMode="auto">
          <a:xfrm>
            <a:off x="6795898" y="6165389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 API</a:t>
            </a:r>
          </a:p>
        </p:txBody>
      </p:sp>
      <p:sp>
        <p:nvSpPr>
          <p:cNvPr id="50" name="Rectangle 4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2637091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1" name="Rectangle 50"/>
          <p:cNvSpPr>
            <a:spLocks noChangeArrowheads="1"/>
          </p:cNvSpPr>
          <p:nvPr>
            <p:custDataLst>
              <p:custData r:id="rId33"/>
            </p:custDataLst>
          </p:nvPr>
        </p:nvSpPr>
        <p:spPr bwMode="auto">
          <a:xfrm>
            <a:off x="4033447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1213544" y="363683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custData r:id="rId35"/>
            </p:custDataLst>
          </p:nvPr>
        </p:nvSpPr>
        <p:spPr bwMode="auto">
          <a:xfrm>
            <a:off x="5425261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7641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4. Assembly Allocation</a:t>
            </a:r>
          </a:p>
        </p:txBody>
      </p:sp>
    </p:spTree>
    <p:extLst>
      <p:ext uri="{BB962C8B-B14F-4D97-AF65-F5344CB8AC3E}">
        <p14:creationId xmlns:p14="http://schemas.microsoft.com/office/powerpoint/2010/main" val="324073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5. Process Allocation</a:t>
            </a:r>
          </a:p>
        </p:txBody>
      </p:sp>
    </p:spTree>
    <p:extLst>
      <p:ext uri="{BB962C8B-B14F-4D97-AF65-F5344CB8AC3E}">
        <p14:creationId xmlns:p14="http://schemas.microsoft.com/office/powerpoint/2010/main" val="33583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software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IDesign</a:t>
            </a:r>
            <a:r>
              <a:rPr lang="en-US" dirty="0"/>
              <a:t> “Method”</a:t>
            </a:r>
          </a:p>
          <a:p>
            <a:pPr lvl="1"/>
            <a:r>
              <a:rPr lang="en-US" dirty="0"/>
              <a:t>Juval Lowy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http://www.idesign.net</a:t>
            </a:r>
            <a:endParaRPr lang="en-US" dirty="0"/>
          </a:p>
          <a:p>
            <a:pPr lvl="1"/>
            <a:r>
              <a:rPr lang="en-US" dirty="0"/>
              <a:t>Search “Zen of Architecture”</a:t>
            </a:r>
          </a:p>
          <a:p>
            <a:r>
              <a:rPr lang="en-US" dirty="0"/>
              <a:t>Simplified conventions and rules</a:t>
            </a:r>
          </a:p>
          <a:p>
            <a:r>
              <a:rPr lang="en-US" dirty="0"/>
              <a:t>Encapsulation of volatility / design for change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Every class is a “service”</a:t>
            </a:r>
          </a:p>
          <a:p>
            <a:pPr lvl="1"/>
            <a:r>
              <a:rPr lang="en-US" dirty="0"/>
              <a:t>Service orientation vs object-orientation</a:t>
            </a:r>
          </a:p>
          <a:p>
            <a:r>
              <a:rPr lang="en-US" dirty="0"/>
              <a:t>Multiple views of the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86" y="1540542"/>
            <a:ext cx="4420433" cy="252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8" y="4362575"/>
            <a:ext cx="3259707" cy="2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Stub out solution (next slide)</a:t>
            </a:r>
          </a:p>
          <a:p>
            <a:r>
              <a:rPr lang="en-US" dirty="0"/>
              <a:t>Vertical slice/smoke test implementation</a:t>
            </a:r>
          </a:p>
          <a:p>
            <a:r>
              <a:rPr lang="en-US" dirty="0"/>
              <a:t>CI configuration with unit test execution and code coverage</a:t>
            </a:r>
          </a:p>
          <a:p>
            <a:r>
              <a:rPr lang="en-US" dirty="0"/>
              <a:t>Analyze dependencies</a:t>
            </a:r>
          </a:p>
          <a:p>
            <a:pPr lvl="1"/>
            <a:r>
              <a:rPr lang="en-US" dirty="0"/>
              <a:t>Where do we start and what sequence of development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Total Time: &lt; 1week</a:t>
            </a:r>
          </a:p>
          <a:p>
            <a:pPr lvl="1"/>
            <a:r>
              <a:rPr lang="en-US" dirty="0"/>
              <a:t>Time boxing essential to avoid analysis paralysis</a:t>
            </a:r>
          </a:p>
          <a:p>
            <a:pPr lvl="1"/>
            <a:r>
              <a:rPr lang="en-US" dirty="0"/>
              <a:t>Good enough is what we are aiming for</a:t>
            </a:r>
          </a:p>
        </p:txBody>
      </p:sp>
    </p:spTree>
    <p:extLst>
      <p:ext uri="{BB962C8B-B14F-4D97-AF65-F5344CB8AC3E}">
        <p14:creationId xmlns:p14="http://schemas.microsoft.com/office/powerpoint/2010/main" val="311852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Translating the design to the solution…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0" y="1690688"/>
            <a:ext cx="4503761" cy="50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baseline="0" dirty="0"/>
              <a:t> of our </a:t>
            </a:r>
            <a:r>
              <a:rPr lang="en-US" dirty="0"/>
              <a:t>design </a:t>
            </a:r>
            <a:r>
              <a:rPr lang="en-US" baseline="0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abstractions</a:t>
            </a:r>
          </a:p>
          <a:p>
            <a:pPr lvl="1"/>
            <a:r>
              <a:rPr lang="en-US" dirty="0"/>
              <a:t>Managers: Manages sequence of actions</a:t>
            </a:r>
          </a:p>
          <a:p>
            <a:pPr lvl="1"/>
            <a:r>
              <a:rPr lang="en-US" dirty="0"/>
              <a:t>Engines: Applies algorithm/business rule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: Data/resources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6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Layers (typical)</a:t>
            </a:r>
          </a:p>
          <a:p>
            <a:pPr lvl="1"/>
            <a:r>
              <a:rPr lang="en-US" dirty="0"/>
              <a:t>Clients 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Resource Access 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Communication rules</a:t>
            </a:r>
          </a:p>
          <a:p>
            <a:pPr lvl="1"/>
            <a:r>
              <a:rPr lang="en-US" dirty="0"/>
              <a:t>Closed architecture</a:t>
            </a:r>
          </a:p>
          <a:p>
            <a:pPr lvl="1"/>
            <a:r>
              <a:rPr lang="en-US" dirty="0"/>
              <a:t>Services can only call down</a:t>
            </a:r>
          </a:p>
          <a:p>
            <a:pPr lvl="2"/>
            <a:r>
              <a:rPr lang="en-US" dirty="0"/>
              <a:t>Utility exception</a:t>
            </a:r>
          </a:p>
          <a:p>
            <a:pPr lvl="1"/>
            <a:r>
              <a:rPr lang="en-US" dirty="0"/>
              <a:t>Not allowed:</a:t>
            </a:r>
          </a:p>
          <a:p>
            <a:pPr lvl="2"/>
            <a:r>
              <a:rPr lang="en-US" dirty="0"/>
              <a:t>Manager -&gt; Manager (sync)</a:t>
            </a:r>
          </a:p>
          <a:p>
            <a:pPr lvl="2"/>
            <a:r>
              <a:rPr lang="en-US" dirty="0"/>
              <a:t>Client -&gt; Engine</a:t>
            </a:r>
          </a:p>
          <a:p>
            <a:pPr lvl="2"/>
            <a:r>
              <a:rPr lang="en-US" dirty="0"/>
              <a:t>Client -&gt; Accessor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14527" y="3544681"/>
            <a:ext cx="797871" cy="38914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25618" y="1690688"/>
            <a:ext cx="961774" cy="389145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789786" y="4620120"/>
            <a:ext cx="847351" cy="435274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Resource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39535" y="262710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46936" y="5553276"/>
            <a:ext cx="719138" cy="37682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272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Iceberg principle</a:t>
            </a:r>
          </a:p>
          <a:p>
            <a:pPr lvl="1"/>
            <a:r>
              <a:rPr lang="en-US" dirty="0"/>
              <a:t>Maximize the amount of business logic below the client tier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Require unit test development along with the business logic</a:t>
            </a:r>
          </a:p>
          <a:p>
            <a:pPr lvl="1"/>
            <a:r>
              <a:rPr lang="en-US" dirty="0"/>
              <a:t>Focus on service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35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  <a:r>
              <a:rPr lang="en-US" baseline="0" dirty="0"/>
              <a:t> of unit testing on design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a catalog of products</a:t>
            </a:r>
          </a:p>
          <a:p>
            <a:r>
              <a:rPr lang="en-US" dirty="0"/>
              <a:t>Adding items to a shopping cart</a:t>
            </a:r>
          </a:p>
          <a:p>
            <a:r>
              <a:rPr lang="en-US" dirty="0"/>
              <a:t>View the shopping cart</a:t>
            </a:r>
          </a:p>
          <a:p>
            <a:r>
              <a:rPr lang="en-US" dirty="0"/>
              <a:t>View and select shipping options for a shopping cart</a:t>
            </a:r>
          </a:p>
          <a:p>
            <a:r>
              <a:rPr lang="en-US" dirty="0"/>
              <a:t>Enter a coupon for a discount</a:t>
            </a:r>
          </a:p>
          <a:p>
            <a:r>
              <a:rPr lang="en-US" dirty="0"/>
              <a:t>See the subtotal, shipping and tax prior to submission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an order</a:t>
            </a:r>
          </a:p>
          <a:p>
            <a:r>
              <a:rPr lang="en-US" dirty="0"/>
              <a:t>Pay for the order with a credit card</a:t>
            </a:r>
          </a:p>
          <a:p>
            <a:r>
              <a:rPr lang="en-US" dirty="0"/>
              <a:t>Receive an email confirming the order</a:t>
            </a:r>
          </a:p>
          <a:p>
            <a:r>
              <a:rPr lang="en-US" dirty="0"/>
              <a:t>View the order status</a:t>
            </a:r>
          </a:p>
          <a:p>
            <a:r>
              <a:rPr lang="en-US" dirty="0"/>
              <a:t>Receive a shipping notice email</a:t>
            </a:r>
          </a:p>
          <a:p>
            <a:r>
              <a:rPr lang="en-US" dirty="0"/>
              <a:t>Persist the shopping cart to be able to return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a control panel</a:t>
            </a:r>
          </a:p>
          <a:p>
            <a:r>
              <a:rPr lang="en-US" dirty="0"/>
              <a:t>Fulfill a product</a:t>
            </a:r>
          </a:p>
          <a:p>
            <a:r>
              <a:rPr lang="en-US" dirty="0"/>
              <a:t>Send shipping email with tracking</a:t>
            </a:r>
          </a:p>
          <a:p>
            <a:r>
              <a:rPr lang="en-US" dirty="0"/>
              <a:t>Configure </a:t>
            </a:r>
            <a:r>
              <a:rPr lang="en-US" dirty="0" err="1"/>
              <a:t>skus</a:t>
            </a:r>
            <a:endParaRPr lang="en-US" dirty="0"/>
          </a:p>
          <a:p>
            <a:r>
              <a:rPr lang="en-US" dirty="0"/>
              <a:t>Configure volume discounts</a:t>
            </a:r>
          </a:p>
          <a:p>
            <a:r>
              <a:rPr lang="en-US" dirty="0"/>
              <a:t>Configure coupons</a:t>
            </a:r>
          </a:p>
          <a:p>
            <a:r>
              <a:rPr lang="en-US" dirty="0"/>
              <a:t>Configure shipping fees and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Lookup an order for a customer</a:t>
            </a:r>
          </a:p>
          <a:p>
            <a:r>
              <a:rPr lang="en-US" dirty="0"/>
              <a:t>Get sales reports via control panel</a:t>
            </a:r>
          </a:p>
          <a:p>
            <a:r>
              <a:rPr lang="en-US" dirty="0"/>
              <a:t>Receive order notification emails</a:t>
            </a:r>
          </a:p>
          <a:p>
            <a:r>
              <a:rPr lang="en-US" dirty="0"/>
              <a:t>Receive receipts via check</a:t>
            </a:r>
          </a:p>
        </p:txBody>
      </p:sp>
    </p:spTree>
    <p:extLst>
      <p:ext uri="{BB962C8B-B14F-4D97-AF65-F5344CB8AC3E}">
        <p14:creationId xmlns:p14="http://schemas.microsoft.com/office/powerpoint/2010/main" val="137567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system control panel</a:t>
            </a:r>
          </a:p>
          <a:p>
            <a:r>
              <a:rPr lang="en-US" dirty="0"/>
              <a:t>Remit receipts (after fees) to sellers via check</a:t>
            </a:r>
          </a:p>
          <a:p>
            <a:r>
              <a:rPr lang="en-US" dirty="0"/>
              <a:t>Process chargebacks</a:t>
            </a:r>
          </a:p>
          <a:p>
            <a:r>
              <a:rPr lang="en-US" dirty="0"/>
              <a:t>Provide order support to 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Remit sales tax via check</a:t>
            </a:r>
          </a:p>
          <a:p>
            <a:r>
              <a:rPr lang="en-US" dirty="0"/>
              <a:t>Reconcile merchant account reports</a:t>
            </a:r>
          </a:p>
          <a:p>
            <a:r>
              <a:rPr lang="en-US" dirty="0"/>
              <a:t>Generate revenue reports</a:t>
            </a:r>
          </a:p>
        </p:txBody>
      </p:sp>
    </p:spTree>
    <p:extLst>
      <p:ext uri="{BB962C8B-B14F-4D97-AF65-F5344CB8AC3E}">
        <p14:creationId xmlns:p14="http://schemas.microsoft.com/office/powerpoint/2010/main" val="22919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0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0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46d7fcff38035f13f02c6600e6880a3c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5a3e7c56c32aaf1299987b1f1c8b5bb0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0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7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08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0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1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1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2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2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3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3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3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3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4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4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4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8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5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6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6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1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7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7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8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8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8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8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9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9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0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0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0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1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1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2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2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8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3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4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5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4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5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5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6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6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6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9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7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7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8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8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9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9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9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4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9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9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Props1.xml><?xml version="1.0" encoding="utf-8"?>
<ds:datastoreItem xmlns:ds="http://schemas.openxmlformats.org/officeDocument/2006/customXml" ds:itemID="{144E3978-10A4-44AC-B79B-2A1C8EB7987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72ED0D4-30A4-4622-8B06-4E6C060A231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1A60D41-321A-4FFD-847D-A2EE85E69FA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079C7C0-6B41-485B-B211-69EB5D8FA91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DA71B2C-65E3-4BE4-8D4F-89BEF7AA481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5AD07FF-5B03-4D7D-BC62-ECE68A53E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4.xml><?xml version="1.0" encoding="utf-8"?>
<ds:datastoreItem xmlns:ds="http://schemas.openxmlformats.org/officeDocument/2006/customXml" ds:itemID="{3985FD17-FD93-4ACC-A192-F19656A505E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33BC465-3DC1-4904-BCFA-5FB4EC8DC9F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DAC5D2D-CEDE-45D7-A4D3-9BC33588897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3EF7DCE-84CF-42C5-8F98-A36625B0267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0F068703-B8D4-48B5-ADDE-5D4BD4AF1D7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A4D648B-70E5-4F16-8943-11EC103853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1FDDB21-4116-4BA8-9AE2-F5EC25A9E49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C22E496-BB3A-4569-933C-8963B201B54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74AC45DA-47C2-4924-B8CB-22838749BB8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7566E80-C9E7-4DD3-8EF1-7C784616D59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312D2BB-760B-477C-81BC-8F772BB8DA4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DFFDDEB-B579-4EBE-8F2A-59D60A87D7E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6FBD44B-E8AC-48D7-96FC-D90E44704B8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759227D-31FC-4C57-B4F7-0C503CBFA7E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D50D07E-137E-41AA-98A3-312A4AE2500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77EB336-8A31-4DBF-90AE-18DCE219F49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52F58FB-C00A-4334-B09C-E786857E82C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9861647-BAF4-4CD0-864E-E70A65C4A0A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74D9EA1-DB7D-41EE-9B7B-264F805FE7A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4EDE0DA-73A7-4936-A7A7-B351EEDF8D2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3653BF5-950B-491E-95D7-E6F856C149B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218F6DE-D70F-4CB2-89BC-525796FA673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2CA1D17-3B83-4E1E-B410-54A4BE87833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2DC3F31-DEF7-47DA-8F68-C601445141E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12EF825-F8EA-4D1F-A634-24573F152DFA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F6FF0FA-4E52-4DD1-83FF-21AB2481B59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91AAF40-7BC9-44BD-AC0D-8ED329AE05E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2F82ABD-BB45-4D30-97A9-A7CC831A65E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5B68EDF-9F19-4941-950A-567CE000DED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BF598E9-D5E3-4E88-8FA7-D46A0B9CF36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87887EE-1337-4DC2-A4FF-2E3E5CE5647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CA6AB19-643C-4F4D-BB36-627A59F1822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41A1B0D-3E93-47C2-B5BC-546B7FC11ED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223D005-6EC6-4B41-ADC6-0E895264B64B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3850924-94C7-4574-8073-556678AB59B3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AA98C07-2FE4-4CA3-B089-B86D0890138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F8B1FAE-28B5-45D7-B15E-9DFC858C7EE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0BBDD01-C6D2-4136-9455-37AEF611142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11721DF-D4AC-4D2E-84C4-DEED546F43B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B22AF14-3F7A-4767-9CFC-8A75124B593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92EF3231-79C1-4766-A99C-EABA7F8C1D7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0806081-F6A1-4792-B4AD-275627E64A4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2B06DBA-47CE-4DD5-97A9-6FDCEF0B3E1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DCACFF7-A548-449E-B62A-9CADDC1B700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CECEB968-FB69-4AB0-AC62-777C920AE61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39657DA-EA4E-47E8-AD20-E4E604453EE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3F90659-919D-4DCC-8C13-44F5E74CD8B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BFA717E-E890-4183-8850-D826DF766F4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377AAA3-218E-4D3B-A46E-FCF34347C85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EDEB00D7-5BDD-44DD-9650-25197C1743A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12C5E8F-1156-4EB9-80B0-B058FA8489C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4565F194-BD19-493D-BFDB-0718F145EE5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B31D4B7-0A9A-4BAB-8325-B5966EFBCF3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2EB5D37-F453-4C79-94B6-B8D63603903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949B08C-BE13-4154-972B-700C36C3F28D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B14947A-756E-418B-A776-796FED5D7E1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02D631A-2BAF-4360-A9CF-7D1B1C9D5E4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B2FAFE0-760C-4BB3-AE40-094F29D28AB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B7873C3-41CF-4BA3-B303-9DAD452F22C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AA0A0DE-6E8E-4ACD-AF7F-A0911638ED3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AEE4DCC-13AF-4ED0-82E3-A95A72A4584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3C1C67E-47B0-4092-B036-B7B9DB47199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4EE74C2-9EC6-4D22-AB03-AD3B78632FE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560678E-1523-401F-896C-FBC2CC64ED7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845CCC6-EDE4-4BCE-9B38-31AAF36B13F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C910099-7A13-4FEA-94FB-64A063F49D8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52AF4F4-B5E6-421B-B3F3-5248806247F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C1CBC77-4919-4894-A5B0-5E066C28CC1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6E81E98-1D92-4773-9A4D-0E357AE4109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A3EA13F8-150C-4765-BA5F-4D876CCBBFF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2054834-9601-4691-BCB3-128DD846E0AC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06368A69-10AA-41A7-BA1B-091C5B9EA88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7002B73-E405-4E63-A53D-14BD45DF042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7394F89-DBEA-454D-BAA1-B9BA0D78378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BCBE2B0-2D10-459B-BB8C-02985FFE8C61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6725947-7A2F-4770-8EE5-F30431938A0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FB21A86-B6A6-4CF5-A1BE-0317C69F250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C1B1142-92FE-4580-9915-BC00D6AEB5D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6FF0619-ED85-429B-9B4F-B4DF088489EE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CA8F0F4-108D-4B64-977A-821C4A27F731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F0222D3-BB50-4812-9271-344F73EA01D0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845699F-16FE-455B-963F-542BFE107E9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1BA58C3-B2CB-4A91-B264-69EAFEF3973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9D12921-9798-4808-8609-D6ECCF3EAE2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F10334B-10C2-418A-811D-8D3C215110A8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B6352F5-DA09-461F-8BAE-0705C3870C8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37EC81C-881F-4699-8DCB-64CB63AF511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C9776C28-150B-4918-BDAA-B57B7FBD774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FD82547-F4E0-4D46-BC1B-0C19350A103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2E63F6A-A0D7-419A-A4D1-21F4C86853C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1924D25-722F-4FD5-A6BB-CE6B42325A9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6565E68-08DC-435F-A8B8-F9D86367FE5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F581F5B-D21B-40B5-B7B9-1DF8620693C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E246681-9632-42E0-BC86-01870859800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4314C86-D2FD-482A-A3B0-371DA6C9512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9D4492A-6A4D-4374-A2E9-3B1B1B77975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40A4DC1-8CEE-4377-B8C8-1AC31BA3142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EE8B714-90A9-4CC1-961C-BEE990161D3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94330A7-807E-4BF4-A72A-786972B7BC05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A9FF368-B69B-4A31-8224-5A112C1E824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EC48C50-97F8-48A3-AA51-BD1D216B79F3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BFD9DEC-7953-4514-9E03-C6EEF07A1CC7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48F760E-A9D0-4E95-9804-9F808BB2146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B27B23D-5401-480E-B085-5AE91D2DFC2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9041118-031B-4D76-BB6E-2471B9CA25A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08B9161-6D48-4D89-B60A-4757E7E7680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E7DCAE0-1AE8-4CF8-BC14-0947663AC2B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C489C4D6-E78E-4440-BA93-27154EA237DC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EB76AD08-F07F-4B3E-894F-763EBB559E0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A67F539E-8A23-4A42-9375-CF68D6F1F52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9A63A3B-21AE-4603-B871-30F38FF763C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33E4853-74C1-4EE8-9D26-A522937E4EA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835F303-9B10-4172-814A-06EDA824D2A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DF095BF-3FAB-4F6C-9805-DAD176CE338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5013B3B-D458-4D4D-8B16-45F29CBF7AC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FD4CBFE6-0099-4F98-90EB-A69403AF323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8E4B847F-D0A8-4DBE-9BE9-205308DCF98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DFD8993-AE61-49C5-B1AD-DBE94A4752E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804A26E-5D57-4F9B-A4F1-191B71BEF87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682282B2-0876-4EAE-8A49-8689701C45D3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F7379D2-1903-4043-95C6-00E192376E8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5095C5C-C2B8-4E19-88AF-51A7020D299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C281BAD3-C66D-4034-9923-4DB7054BAA6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6724A422-F92F-498B-A7BC-A479F8775358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D05B320-FACA-4A7A-84D1-7EAE276FF922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678CC5C5-AAB6-4708-9099-151696F2C36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2DFD0B61-F401-4BF0-9F2E-374A2DF159BC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14B19BB5-111C-463D-99FD-04CBB0080E7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D3677A2-E7F7-4CD2-9B86-289B0619BA3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07132DB4-8A3A-4895-B02F-1215B0C6D4B4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679F6B97-269E-4EA0-9C25-98EC8A835DA0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7A2456BA-FF98-4DAA-B245-ED3DF9E8CCC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FF57E831-0250-4085-9A6A-8BA739E5FC78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3B452A9C-C2D7-4C0F-809E-23E2844492C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9AF92B33-580C-4EAC-9F51-FC035394484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969CDC5-2ABC-4308-BDD8-17CF3817D69F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C1B9D1E-CB19-4CCF-AF58-7656C5D02CB8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AA4FF7CD-4178-4C5A-A722-82499F1E89A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C9A8BE7-3685-4176-9217-3776E7E6A88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5AE93DB-CEFA-47BF-8293-0C35602DA47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26F0C24-8A04-4D96-B5A2-FCE34A710E2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E0145F52-94A6-4980-BEF4-EA436FDEEBC3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5EDBA2D9-CCEC-40D5-8768-7AF1ABCA926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2EB5730D-FDD6-44CD-9249-0DA2541CDE6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B3B583D5-1DC5-4807-9AE8-A082F4573184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762348E-D65E-4A0E-98D4-D0CD95B20193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D71E7E47-8BC1-45BA-8374-C5F367306AB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AE8D129-E41B-4057-ADC4-713A04D5E21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0F842CC-7974-4C8F-A760-C3487642EDF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8B44620-2ACB-44D3-9B71-DD24994907F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D49104D-43ED-4A74-81C8-11684B382BB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825A42D-95F2-4D71-B769-D90BF5F3FA2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7018607-B2C3-4645-B84A-E61BC61E18D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7FADDC3-8927-40D9-9378-9F8DA30CD2C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2C5CFCD-3F13-4108-A0E1-25B25B8DB55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14B3466-016F-44AC-A1A6-28CCF5B9669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D898147-1091-4812-93B2-7C47BAEEDFD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9C97FFA-990B-47E6-8EF3-8EC47BB99DF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928B40E-8345-419B-941B-FD28470AE0C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2E32F78-8F5E-4D81-AF55-1533BBA124B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5899596-452D-4615-BD6B-6143A54DAC5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EA16753-28D8-4D5E-8EA3-698820E22E0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079E5E6-7EC0-4C05-9A6C-40708E9789A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60de10a-583e-488b-94d8-146e8450a4be"/>
    <ds:schemaRef ds:uri="http://www.w3.org/XML/1998/namespace"/>
    <ds:schemaRef ds:uri="http://purl.org/dc/dcmitype/"/>
  </ds:schemaRefs>
</ds:datastoreItem>
</file>

<file path=customXml/itemProps38.xml><?xml version="1.0" encoding="utf-8"?>
<ds:datastoreItem xmlns:ds="http://schemas.openxmlformats.org/officeDocument/2006/customXml" ds:itemID="{3882A1FA-EDEC-4A85-B017-F8236D7FC31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178600A-F46F-4C08-BB09-7C213166C18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81B3381-2180-46A9-BA0C-16A492ACB17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5DFF543-2E82-453B-80D4-C0CE68AF4DC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60E096F-F87C-4B68-8DB0-4AE4CBB41D1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F8AA7C1-82D2-4618-9118-49435AB6216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DF06869-BD37-464D-AB96-8830F95D91F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88FA967-CC1E-4BF9-BA6D-075E72E07F7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257C435-F4E0-4450-922A-05F5C94532A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104D9A1-7C98-4827-9AAE-6943A96C365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EB4C377-D87E-4E68-9077-EC24BBA755D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FB107F6-FD43-49D9-B31E-32ACEC29C7E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8713EF9-A8D7-4B67-80D5-46C046D3F84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61E299E-DEA8-4090-A91C-C866B03F218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DB0DCDA-E188-4D37-B6EA-CB7E5B75713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customXml/itemProps52.xml><?xml version="1.0" encoding="utf-8"?>
<ds:datastoreItem xmlns:ds="http://schemas.openxmlformats.org/officeDocument/2006/customXml" ds:itemID="{19D12EB8-042F-4882-950A-A573A730591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2BA6528-EC53-4C56-862F-CC2372A4976C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A656930-2C96-4689-826A-A9CEA4B87E1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B90ED3D-EF45-40FB-9DBC-A0E04E2561B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3672E7B-C66A-44FF-9CC8-2281911D573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9B4E6BD-3FE8-4E09-8950-AC323B3C040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4F260DC-82CE-4AC0-8ED5-71875ABF8A6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F852FF5-BD28-4086-8EB3-0C14A24ADCB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952E9C2-F972-41CB-B72B-4DC3DAAACDC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579830B-D545-448D-8A74-0C229D6A7B5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86241CE-4DE7-47A4-A9A7-11178AD2124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4F11AB0-BAA4-4AA2-BF5C-878A4ACB3C0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B3F04A8-A977-4951-957E-3AE2BAAEFDC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4FEF53D-AC58-4F26-B785-0467E14DF5E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4EA9D53-5663-4735-8AEA-1AFFEFEF096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75E5496-A0D7-4EA1-8197-129E8A525F2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EB10A6F-D3FE-4D89-AF3F-1D91EF96D34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9BFB75B-16E7-4895-821E-A089B847EC3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D8BCADB-D134-4B5F-A3F1-DE9737F3B8D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F2EE17B-8F2F-4F87-AAAF-0BC28AFAD76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6E5F3F3-3BA0-44F7-B81D-557EBD6FD38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04BDC5B-B9CF-4121-A87D-0EA01D867FE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DE037C0-E73B-42C2-AA53-08EC05F7482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575B253-FF0B-40F8-94A2-EF00201E0A4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5B83927-E490-48B3-8D98-5475DB15AEA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F4611F8-4E6C-445F-92C7-36676572BF0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9C34DEE-14BC-408F-AB96-E322DD61F51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7760697-F227-4FDD-BFCC-3659379A578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2EDC616-B3B4-44CC-AAD6-F2B481FE544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72BA1CF-1D68-4856-ABB6-DE6E52D47B4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5B3B8E-FF04-431E-A069-51E42F690FB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51B5B62-2444-4D18-A6E6-96175C06554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F0BF8FB-BF33-4D71-B764-6A2F7A1E215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3B81A52-9BA2-44FC-AE05-54ED8E20DFA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F1CC916-58CB-46C1-92C6-A4406AAE5CF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1A62BDC-29E2-4EC2-8AF0-DBD23B637F2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04F1870-DBC0-4770-9A5C-9E12F52C238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1E6C7D5-46BF-444B-8E22-53EF5F81B756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E663A13-01D1-4A10-AC5B-A9E439D9352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1EB0CEA-03B2-4ED4-95AB-1B75073E75B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37F40FD-2448-4F31-89B5-0D195E2BA15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29F08B2-CB39-4A00-A50F-038EE60F2BF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87135DA-5276-4FD2-92BB-1A59A28DFF6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DAA7254-8BD5-47B8-9EDD-9D28C8B19FD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E861C7F-B026-479A-8A22-4F95C44C8ED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4348953-A95B-4FAA-8A36-88DB58F0E49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24DEE77-BF06-46E0-91D9-D141452C8FF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CC99A00-E019-4990-92B2-0C3B02E4DD6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754DD4D-67BF-475E-B09B-F65558B07C3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278AF04-2F85-486C-9C7D-CEDBA940816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36D09D5-D2C7-4013-8125-01074FF435D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E254D79-B66C-41F9-B3CF-3821EB15BB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10156</TotalTime>
  <Words>1362</Words>
  <Application>Microsoft Office PowerPoint</Application>
  <PresentationFormat>Widescreen</PresentationFormat>
  <Paragraphs>391</Paragraphs>
  <Slides>31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DPL Software Design</vt:lpstr>
      <vt:lpstr>How we design software</vt:lpstr>
      <vt:lpstr>Consistent software design methodology</vt:lpstr>
      <vt:lpstr>Review of our design conventions</vt:lpstr>
      <vt:lpstr>Other considerations</vt:lpstr>
      <vt:lpstr>Impacts of unit testing on design quality</vt:lpstr>
      <vt:lpstr>Buyer User Stories</vt:lpstr>
      <vt:lpstr>Seller User Stories</vt:lpstr>
      <vt:lpstr>Provider Stories</vt:lpstr>
      <vt:lpstr>Buyer User Stories (Future)</vt:lpstr>
      <vt:lpstr>Seller User Stories (Future)</vt:lpstr>
      <vt:lpstr>Provider Stories (Future)</vt:lpstr>
      <vt:lpstr>Areas of Volatility</vt:lpstr>
      <vt:lpstr>Areas of Volatility in the Database</vt:lpstr>
      <vt:lpstr>1. Defining unique activities</vt:lpstr>
      <vt:lpstr>2. Mapping activities to call chains</vt:lpstr>
      <vt:lpstr>Edit/view a catalog</vt:lpstr>
      <vt:lpstr>Edit/view shopping cart</vt:lpstr>
      <vt:lpstr>View shipping options</vt:lpstr>
      <vt:lpstr>Submit an order</vt:lpstr>
      <vt:lpstr>Send an order notification</vt:lpstr>
      <vt:lpstr>View an order</vt:lpstr>
      <vt:lpstr>Fulfill an order</vt:lpstr>
      <vt:lpstr>Process a return</vt:lpstr>
      <vt:lpstr>View sales data</vt:lpstr>
      <vt:lpstr>Process a remittance</vt:lpstr>
      <vt:lpstr>3. Static Diagram</vt:lpstr>
      <vt:lpstr>4. Assembly Allocation</vt:lpstr>
      <vt:lpstr>5. Process Allocation</vt:lpstr>
      <vt:lpstr>Next steps…</vt:lpstr>
      <vt:lpstr>Translating the design to the solution…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Doug Durham</cp:lastModifiedBy>
  <cp:revision>214</cp:revision>
  <cp:lastPrinted>2016-07-27T15:54:53Z</cp:lastPrinted>
  <dcterms:created xsi:type="dcterms:W3CDTF">2016-05-01T12:50:26Z</dcterms:created>
  <dcterms:modified xsi:type="dcterms:W3CDTF">2016-12-05T15:56:26Z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  <property fmtid="{D5CDD505-2E9C-101B-9397-08002B2CF9AE}" pid="3" name="Tfs.IsStoryboard">
    <vt:bool>true</vt:bool>
  </property>
</Properties>
</file>