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47"/>
  </p:sldMasterIdLst>
  <p:notesMasterIdLst>
    <p:notesMasterId r:id="rId279"/>
  </p:notesMasterIdLst>
  <p:handoutMasterIdLst>
    <p:handoutMasterId r:id="rId280"/>
  </p:handoutMasterIdLst>
  <p:sldIdLst>
    <p:sldId id="261" r:id="rId248"/>
    <p:sldId id="339" r:id="rId249"/>
    <p:sldId id="340" r:id="rId250"/>
    <p:sldId id="380" r:id="rId251"/>
    <p:sldId id="381" r:id="rId252"/>
    <p:sldId id="382" r:id="rId253"/>
    <p:sldId id="407" r:id="rId254"/>
    <p:sldId id="409" r:id="rId255"/>
    <p:sldId id="411" r:id="rId256"/>
    <p:sldId id="408" r:id="rId257"/>
    <p:sldId id="410" r:id="rId258"/>
    <p:sldId id="412" r:id="rId259"/>
    <p:sldId id="384" r:id="rId260"/>
    <p:sldId id="385" r:id="rId261"/>
    <p:sldId id="386" r:id="rId262"/>
    <p:sldId id="387" r:id="rId263"/>
    <p:sldId id="388" r:id="rId264"/>
    <p:sldId id="413" r:id="rId265"/>
    <p:sldId id="414" r:id="rId266"/>
    <p:sldId id="416" r:id="rId267"/>
    <p:sldId id="417" r:id="rId268"/>
    <p:sldId id="418" r:id="rId269"/>
    <p:sldId id="419" r:id="rId270"/>
    <p:sldId id="420" r:id="rId271"/>
    <p:sldId id="421" r:id="rId272"/>
    <p:sldId id="423" r:id="rId273"/>
    <p:sldId id="391" r:id="rId274"/>
    <p:sldId id="425" r:id="rId275"/>
    <p:sldId id="426" r:id="rId276"/>
    <p:sldId id="392" r:id="rId277"/>
    <p:sldId id="393" r:id="rId278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Durham" initials="D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1" autoAdjust="0"/>
    <p:restoredTop sz="94141" autoAdjust="0"/>
  </p:normalViewPr>
  <p:slideViewPr>
    <p:cSldViewPr snapToGrid="0">
      <p:cViewPr varScale="1">
        <p:scale>
          <a:sx n="108" d="100"/>
          <a:sy n="108" d="100"/>
        </p:scale>
        <p:origin x="138" y="636"/>
      </p:cViewPr>
      <p:guideLst/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slideMaster" Target="slideMasters/slideMaster1.xml"/><Relationship Id="rId107" Type="http://schemas.openxmlformats.org/officeDocument/2006/relationships/customXml" Target="../customXml/item107.xml"/><Relationship Id="rId268" Type="http://schemas.openxmlformats.org/officeDocument/2006/relationships/slide" Target="slides/slide2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slide" Target="slides/slide11.xml"/><Relationship Id="rId279" Type="http://schemas.openxmlformats.org/officeDocument/2006/relationships/notesMaster" Target="notesMasters/notesMaster1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slide" Target="slides/slide1.xml"/><Relationship Id="rId269" Type="http://schemas.openxmlformats.org/officeDocument/2006/relationships/slide" Target="slides/slide22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handoutMaster" Target="handoutMasters/handoutMaster1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slide" Target="slides/slide12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slide" Target="slides/slide23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slide" Target="slides/slide2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260" Type="http://schemas.openxmlformats.org/officeDocument/2006/relationships/slide" Target="slides/slide13.xml"/><Relationship Id="rId265" Type="http://schemas.openxmlformats.org/officeDocument/2006/relationships/slide" Target="slides/slide18.xml"/><Relationship Id="rId281" Type="http://schemas.openxmlformats.org/officeDocument/2006/relationships/commentAuthors" Target="commentAuthor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34" Type="http://schemas.openxmlformats.org/officeDocument/2006/relationships/customXml" Target="../customXml/item234.xml"/><Relationship Id="rId239" Type="http://schemas.openxmlformats.org/officeDocument/2006/relationships/customXml" Target="../customXml/item23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0" Type="http://schemas.openxmlformats.org/officeDocument/2006/relationships/slide" Target="slides/slide3.xml"/><Relationship Id="rId255" Type="http://schemas.openxmlformats.org/officeDocument/2006/relationships/slide" Target="slides/slide8.xml"/><Relationship Id="rId271" Type="http://schemas.openxmlformats.org/officeDocument/2006/relationships/slide" Target="slides/slide24.xml"/><Relationship Id="rId276" Type="http://schemas.openxmlformats.org/officeDocument/2006/relationships/slide" Target="slides/slide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customXml" Target="../customXml/item240.xml"/><Relationship Id="rId245" Type="http://schemas.openxmlformats.org/officeDocument/2006/relationships/customXml" Target="../customXml/item245.xml"/><Relationship Id="rId261" Type="http://schemas.openxmlformats.org/officeDocument/2006/relationships/slide" Target="slides/slide14.xml"/><Relationship Id="rId266" Type="http://schemas.openxmlformats.org/officeDocument/2006/relationships/slide" Target="slides/slide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282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customXml" Target="../customXml/item230.xml"/><Relationship Id="rId235" Type="http://schemas.openxmlformats.org/officeDocument/2006/relationships/customXml" Target="../customXml/item235.xml"/><Relationship Id="rId251" Type="http://schemas.openxmlformats.org/officeDocument/2006/relationships/slide" Target="slides/slide4.xml"/><Relationship Id="rId256" Type="http://schemas.openxmlformats.org/officeDocument/2006/relationships/slide" Target="slides/slide9.xml"/><Relationship Id="rId277" Type="http://schemas.openxmlformats.org/officeDocument/2006/relationships/slide" Target="slides/slide30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slide" Target="slides/slide25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customXml" Target="../customXml/item241.xml"/><Relationship Id="rId246" Type="http://schemas.openxmlformats.org/officeDocument/2006/relationships/customXml" Target="../customXml/item246.xml"/><Relationship Id="rId267" Type="http://schemas.openxmlformats.org/officeDocument/2006/relationships/slide" Target="slides/slide20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slide" Target="slides/slide15.xml"/><Relationship Id="rId283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slide" Target="slides/slide10.xml"/><Relationship Id="rId278" Type="http://schemas.openxmlformats.org/officeDocument/2006/relationships/slide" Target="slides/slide3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slide" Target="slides/slide5.xml"/><Relationship Id="rId273" Type="http://schemas.openxmlformats.org/officeDocument/2006/relationships/slide" Target="slides/slide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slide" Target="slides/slide16.xml"/><Relationship Id="rId284" Type="http://schemas.openxmlformats.org/officeDocument/2006/relationships/theme" Target="theme/theme1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slide" Target="slides/slide6.xml"/><Relationship Id="rId274" Type="http://schemas.openxmlformats.org/officeDocument/2006/relationships/slide" Target="slides/slide27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slide" Target="slides/slide17.xml"/><Relationship Id="rId285" Type="http://schemas.openxmlformats.org/officeDocument/2006/relationships/tableStyles" Target="tableStyles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slide" Target="slides/slide7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slide" Target="slides/slide28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A8AA-B140-4C05-B110-16B73AEE0D54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876E-B4BA-42D6-A493-E39A4391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FE5F-0763-492E-9770-B6215C69D7D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A91F-2945-45F1-8EC0-1F7040E2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919" indent="-173919">
              <a:buFont typeface="Arial" panose="020B0604020202020204" pitchFamily="34" charset="0"/>
              <a:buChar char="•"/>
            </a:pPr>
            <a:r>
              <a:rPr lang="en-US" dirty="0"/>
              <a:t>This is probably the area where we have made the most significant changes</a:t>
            </a:r>
            <a:r>
              <a:rPr lang="en-US" baseline="0" dirty="0"/>
              <a:t> from what we had been doing prior to forming NG</a:t>
            </a:r>
          </a:p>
          <a:p>
            <a:pPr marL="637703" lvl="1" indent="-173919">
              <a:buFont typeface="Arial" panose="020B0604020202020204" pitchFamily="34" charset="0"/>
              <a:buChar char="•"/>
            </a:pPr>
            <a:r>
              <a:rPr lang="en-US" baseline="0" dirty="0"/>
              <a:t>Definitely the most impactful change we have made when it comes to </a:t>
            </a:r>
          </a:p>
          <a:p>
            <a:pPr marL="1101486" lvl="2" indent="-173919">
              <a:buFont typeface="Arial" panose="020B0604020202020204" pitchFamily="34" charset="0"/>
              <a:buChar char="•"/>
            </a:pPr>
            <a:r>
              <a:rPr lang="en-US" baseline="0" dirty="0"/>
              <a:t>our ability to manage the complexity of the software we are building </a:t>
            </a:r>
          </a:p>
          <a:p>
            <a:pPr marL="1101486" lvl="2" indent="-173919">
              <a:buFont typeface="Arial" panose="020B0604020202020204" pitchFamily="34" charset="0"/>
              <a:buChar char="•"/>
            </a:pPr>
            <a:r>
              <a:rPr lang="en-US" baseline="0" dirty="0"/>
              <a:t>and the </a:t>
            </a:r>
            <a:r>
              <a:rPr lang="en-US" baseline="0" dirty="0" err="1"/>
              <a:t>funability</a:t>
            </a:r>
            <a:r>
              <a:rPr lang="en-US" baseline="0" dirty="0"/>
              <a:t>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0F4F-EC97-467B-9861-F8BD2FC1B4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3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Volatility-based decomposition</a:t>
            </a:r>
            <a:r>
              <a:rPr lang="en-US" baseline="0" dirty="0"/>
              <a:t> as opposed to O-O or Functional</a:t>
            </a:r>
            <a:endParaRPr lang="en-US" dirty="0"/>
          </a:p>
          <a:p>
            <a:r>
              <a:rPr lang="en-US" dirty="0"/>
              <a:t>Designing</a:t>
            </a:r>
            <a:r>
              <a:rPr lang="en-US" baseline="0" dirty="0"/>
              <a:t> to interfaces/contracts</a:t>
            </a:r>
          </a:p>
          <a:p>
            <a:r>
              <a:rPr lang="en-US" baseline="0" dirty="0"/>
              <a:t>3-4 abstract roles that classes can have</a:t>
            </a:r>
          </a:p>
          <a:p>
            <a:r>
              <a:rPr lang="en-US" baseline="0" dirty="0"/>
              <a:t>Stateless business logic classes</a:t>
            </a:r>
          </a:p>
          <a:p>
            <a:r>
              <a:rPr lang="en-US" baseline="0" dirty="0"/>
              <a:t>Data contracts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Do you have a 1 or 2 sentence explanation for how </a:t>
            </a:r>
            <a:r>
              <a:rPr lang="en-US" dirty="0" err="1"/>
              <a:t>IDesign</a:t>
            </a:r>
            <a:r>
              <a:rPr lang="en-US" dirty="0"/>
              <a:t> is different than n-tier?  I suspect many in the room have done n-tier and would hate for them to look at this and think it’s simply a </a:t>
            </a:r>
            <a:r>
              <a:rPr lang="en-US" dirty="0" err="1"/>
              <a:t>diferent</a:t>
            </a:r>
            <a:r>
              <a:rPr lang="en-US" dirty="0"/>
              <a:t> name for n-tier.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Slide 17: You might spend a little time speaking to how this helps both onboard developers and </a:t>
            </a:r>
            <a:r>
              <a:rPr lang="en-US" dirty="0" err="1"/>
              <a:t>allos</a:t>
            </a:r>
            <a:r>
              <a:rPr lang="en-US" dirty="0"/>
              <a:t> us to respond to change (I suspect you already are)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0F4F-EC97-467B-9861-F8BD2FC1B4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7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6388-B9E3-482D-8BF2-8E3390EDE63F}" type="datetimeFigureOut">
              <a:rPr lang="en-US" smtClean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33" y="6307940"/>
            <a:ext cx="924997" cy="4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4.xml"/><Relationship Id="rId3" Type="http://schemas.openxmlformats.org/officeDocument/2006/relationships/customXml" Target="../../customXml/item22.xml"/><Relationship Id="rId7" Type="http://schemas.openxmlformats.org/officeDocument/2006/relationships/customXml" Target="../../customXml/item99.xml"/><Relationship Id="rId2" Type="http://schemas.openxmlformats.org/officeDocument/2006/relationships/customXml" Target="../../customXml/item96.xml"/><Relationship Id="rId1" Type="http://schemas.openxmlformats.org/officeDocument/2006/relationships/customXml" Target="../../customXml/item223.xml"/><Relationship Id="rId6" Type="http://schemas.openxmlformats.org/officeDocument/2006/relationships/customXml" Target="../../customXml/item130.xml"/><Relationship Id="rId5" Type="http://schemas.openxmlformats.org/officeDocument/2006/relationships/customXml" Target="../../customXml/item40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78.xml"/><Relationship Id="rId9" Type="http://schemas.openxmlformats.org/officeDocument/2006/relationships/customXml" Target="../../customXml/item13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5.xml"/><Relationship Id="rId13" Type="http://schemas.openxmlformats.org/officeDocument/2006/relationships/customXml" Target="../../customXml/item246.xml"/><Relationship Id="rId18" Type="http://schemas.openxmlformats.org/officeDocument/2006/relationships/customXml" Target="../../customXml/item77.xml"/><Relationship Id="rId26" Type="http://schemas.openxmlformats.org/officeDocument/2006/relationships/customXml" Target="../../customXml/item90.xml"/><Relationship Id="rId3" Type="http://schemas.openxmlformats.org/officeDocument/2006/relationships/customXml" Target="../../customXml/item215.xml"/><Relationship Id="rId21" Type="http://schemas.openxmlformats.org/officeDocument/2006/relationships/customXml" Target="../../customXml/item170.xml"/><Relationship Id="rId7" Type="http://schemas.openxmlformats.org/officeDocument/2006/relationships/customXml" Target="../../customXml/item144.xml"/><Relationship Id="rId12" Type="http://schemas.openxmlformats.org/officeDocument/2006/relationships/customXml" Target="../../customXml/item185.xml"/><Relationship Id="rId17" Type="http://schemas.openxmlformats.org/officeDocument/2006/relationships/customXml" Target="../../customXml/item204.xml"/><Relationship Id="rId25" Type="http://schemas.openxmlformats.org/officeDocument/2006/relationships/customXml" Target="../../customXml/item208.xml"/><Relationship Id="rId2" Type="http://schemas.openxmlformats.org/officeDocument/2006/relationships/customXml" Target="../../customXml/item218.xml"/><Relationship Id="rId16" Type="http://schemas.openxmlformats.org/officeDocument/2006/relationships/customXml" Target="../../customXml/item237.xml"/><Relationship Id="rId20" Type="http://schemas.openxmlformats.org/officeDocument/2006/relationships/customXml" Target="../../customXml/item227.xml"/><Relationship Id="rId1" Type="http://schemas.openxmlformats.org/officeDocument/2006/relationships/customXml" Target="../../customXml/item143.xml"/><Relationship Id="rId6" Type="http://schemas.openxmlformats.org/officeDocument/2006/relationships/customXml" Target="../../customXml/item80.xml"/><Relationship Id="rId11" Type="http://schemas.openxmlformats.org/officeDocument/2006/relationships/customXml" Target="../../customXml/item166.xml"/><Relationship Id="rId24" Type="http://schemas.openxmlformats.org/officeDocument/2006/relationships/customXml" Target="../../customXml/item104.xml"/><Relationship Id="rId5" Type="http://schemas.openxmlformats.org/officeDocument/2006/relationships/customXml" Target="../../customXml/item222.xml"/><Relationship Id="rId15" Type="http://schemas.openxmlformats.org/officeDocument/2006/relationships/customXml" Target="../../customXml/item174.xml"/><Relationship Id="rId23" Type="http://schemas.openxmlformats.org/officeDocument/2006/relationships/customXml" Target="../../customXml/item121.xml"/><Relationship Id="rId28" Type="http://schemas.openxmlformats.org/officeDocument/2006/relationships/slideLayout" Target="../slideLayouts/slideLayout2.xml"/><Relationship Id="rId10" Type="http://schemas.openxmlformats.org/officeDocument/2006/relationships/customXml" Target="../../customXml/item210.xml"/><Relationship Id="rId19" Type="http://schemas.openxmlformats.org/officeDocument/2006/relationships/customXml" Target="../../customXml/item56.xml"/><Relationship Id="rId4" Type="http://schemas.openxmlformats.org/officeDocument/2006/relationships/customXml" Target="../../customXml/item117.xml"/><Relationship Id="rId9" Type="http://schemas.openxmlformats.org/officeDocument/2006/relationships/customXml" Target="../../customXml/item179.xml"/><Relationship Id="rId14" Type="http://schemas.openxmlformats.org/officeDocument/2006/relationships/customXml" Target="../../customXml/item85.xml"/><Relationship Id="rId22" Type="http://schemas.openxmlformats.org/officeDocument/2006/relationships/customXml" Target="../../customXml/item221.xml"/><Relationship Id="rId27" Type="http://schemas.openxmlformats.org/officeDocument/2006/relationships/customXml" Target="../../customXml/item9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4.xml"/><Relationship Id="rId13" Type="http://schemas.openxmlformats.org/officeDocument/2006/relationships/customXml" Target="../../customXml/item122.xml"/><Relationship Id="rId3" Type="http://schemas.openxmlformats.org/officeDocument/2006/relationships/customXml" Target="../../customXml/item167.xml"/><Relationship Id="rId7" Type="http://schemas.openxmlformats.org/officeDocument/2006/relationships/customXml" Target="../../customXml/item28.xml"/><Relationship Id="rId12" Type="http://schemas.openxmlformats.org/officeDocument/2006/relationships/customXml" Target="../../customXml/item54.xml"/><Relationship Id="rId2" Type="http://schemas.openxmlformats.org/officeDocument/2006/relationships/customXml" Target="../../customXml/item84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149.xml"/><Relationship Id="rId6" Type="http://schemas.openxmlformats.org/officeDocument/2006/relationships/customXml" Target="../../customXml/item138.xml"/><Relationship Id="rId11" Type="http://schemas.openxmlformats.org/officeDocument/2006/relationships/customXml" Target="../../customXml/item38.xml"/><Relationship Id="rId5" Type="http://schemas.openxmlformats.org/officeDocument/2006/relationships/customXml" Target="../../customXml/item45.xml"/><Relationship Id="rId15" Type="http://schemas.openxmlformats.org/officeDocument/2006/relationships/customXml" Target="../../customXml/item160.xml"/><Relationship Id="rId10" Type="http://schemas.openxmlformats.org/officeDocument/2006/relationships/customXml" Target="../../customXml/item34.xml"/><Relationship Id="rId4" Type="http://schemas.openxmlformats.org/officeDocument/2006/relationships/customXml" Target="../../customXml/item59.xml"/><Relationship Id="rId9" Type="http://schemas.openxmlformats.org/officeDocument/2006/relationships/customXml" Target="../../customXml/item1.xml"/><Relationship Id="rId14" Type="http://schemas.openxmlformats.org/officeDocument/2006/relationships/customXml" Target="../../customXml/item2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.xml"/><Relationship Id="rId13" Type="http://schemas.openxmlformats.org/officeDocument/2006/relationships/customXml" Target="../../customXml/item2.xml"/><Relationship Id="rId18" Type="http://schemas.openxmlformats.org/officeDocument/2006/relationships/customXml" Target="../../customXml/item212.xml"/><Relationship Id="rId26" Type="http://schemas.openxmlformats.org/officeDocument/2006/relationships/customXml" Target="../../customXml/item152.xml"/><Relationship Id="rId39" Type="http://schemas.openxmlformats.org/officeDocument/2006/relationships/customXml" Target="../../customXml/item109.xml"/><Relationship Id="rId3" Type="http://schemas.openxmlformats.org/officeDocument/2006/relationships/customXml" Target="../../customXml/item202.xml"/><Relationship Id="rId21" Type="http://schemas.openxmlformats.org/officeDocument/2006/relationships/customXml" Target="../../customXml/item63.xml"/><Relationship Id="rId34" Type="http://schemas.openxmlformats.org/officeDocument/2006/relationships/customXml" Target="../../customXml/item108.xml"/><Relationship Id="rId7" Type="http://schemas.openxmlformats.org/officeDocument/2006/relationships/customXml" Target="../../customXml/item225.xml"/><Relationship Id="rId12" Type="http://schemas.openxmlformats.org/officeDocument/2006/relationships/customXml" Target="../../customXml/item140.xml"/><Relationship Id="rId17" Type="http://schemas.openxmlformats.org/officeDocument/2006/relationships/customXml" Target="../../customXml/item32.xml"/><Relationship Id="rId25" Type="http://schemas.openxmlformats.org/officeDocument/2006/relationships/customXml" Target="../../customXml/item230.xml"/><Relationship Id="rId33" Type="http://schemas.openxmlformats.org/officeDocument/2006/relationships/customXml" Target="../../customXml/item83.xml"/><Relationship Id="rId38" Type="http://schemas.openxmlformats.org/officeDocument/2006/relationships/customXml" Target="../../customXml/item245.xml"/><Relationship Id="rId2" Type="http://schemas.openxmlformats.org/officeDocument/2006/relationships/customXml" Target="../../customXml/item62.xml"/><Relationship Id="rId16" Type="http://schemas.openxmlformats.org/officeDocument/2006/relationships/customXml" Target="../../customXml/item216.xml"/><Relationship Id="rId20" Type="http://schemas.openxmlformats.org/officeDocument/2006/relationships/customXml" Target="../../customXml/item164.xml"/><Relationship Id="rId29" Type="http://schemas.openxmlformats.org/officeDocument/2006/relationships/customXml" Target="../../customXml/item5.xml"/><Relationship Id="rId1" Type="http://schemas.openxmlformats.org/officeDocument/2006/relationships/customXml" Target="../../customXml/item87.xml"/><Relationship Id="rId6" Type="http://schemas.openxmlformats.org/officeDocument/2006/relationships/customXml" Target="../../customXml/item241.xml"/><Relationship Id="rId11" Type="http://schemas.openxmlformats.org/officeDocument/2006/relationships/customXml" Target="../../customXml/item58.xml"/><Relationship Id="rId24" Type="http://schemas.openxmlformats.org/officeDocument/2006/relationships/customXml" Target="../../customXml/item139.xml"/><Relationship Id="rId32" Type="http://schemas.openxmlformats.org/officeDocument/2006/relationships/customXml" Target="../../customXml/item47.xml"/><Relationship Id="rId37" Type="http://schemas.openxmlformats.org/officeDocument/2006/relationships/customXml" Target="../../customXml/item220.xml"/><Relationship Id="rId40" Type="http://schemas.openxmlformats.org/officeDocument/2006/relationships/slideLayout" Target="../slideLayouts/slideLayout2.xml"/><Relationship Id="rId5" Type="http://schemas.openxmlformats.org/officeDocument/2006/relationships/customXml" Target="../../customXml/item91.xml"/><Relationship Id="rId15" Type="http://schemas.openxmlformats.org/officeDocument/2006/relationships/customXml" Target="../../customXml/item8.xml"/><Relationship Id="rId23" Type="http://schemas.openxmlformats.org/officeDocument/2006/relationships/customXml" Target="../../customXml/item146.xml"/><Relationship Id="rId28" Type="http://schemas.openxmlformats.org/officeDocument/2006/relationships/customXml" Target="../../customXml/item188.xml"/><Relationship Id="rId36" Type="http://schemas.openxmlformats.org/officeDocument/2006/relationships/customXml" Target="../../customXml/item197.xml"/><Relationship Id="rId10" Type="http://schemas.openxmlformats.org/officeDocument/2006/relationships/customXml" Target="../../customXml/item81.xml"/><Relationship Id="rId19" Type="http://schemas.openxmlformats.org/officeDocument/2006/relationships/customXml" Target="../../customXml/item20.xml"/><Relationship Id="rId31" Type="http://schemas.openxmlformats.org/officeDocument/2006/relationships/customXml" Target="../../customXml/item48.xml"/><Relationship Id="rId4" Type="http://schemas.openxmlformats.org/officeDocument/2006/relationships/customXml" Target="../../customXml/item201.xml"/><Relationship Id="rId9" Type="http://schemas.openxmlformats.org/officeDocument/2006/relationships/customXml" Target="../../customXml/item187.xml"/><Relationship Id="rId14" Type="http://schemas.openxmlformats.org/officeDocument/2006/relationships/customXml" Target="../../customXml/item123.xml"/><Relationship Id="rId22" Type="http://schemas.openxmlformats.org/officeDocument/2006/relationships/customXml" Target="../../customXml/item51.xml"/><Relationship Id="rId27" Type="http://schemas.openxmlformats.org/officeDocument/2006/relationships/customXml" Target="../../customXml/item233.xml"/><Relationship Id="rId30" Type="http://schemas.openxmlformats.org/officeDocument/2006/relationships/customXml" Target="../../customXml/item177.xml"/><Relationship Id="rId35" Type="http://schemas.openxmlformats.org/officeDocument/2006/relationships/customXml" Target="../../customXml/item15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3.xml"/><Relationship Id="rId13" Type="http://schemas.openxmlformats.org/officeDocument/2006/relationships/customXml" Target="../../customXml/item111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25.xml"/><Relationship Id="rId7" Type="http://schemas.openxmlformats.org/officeDocument/2006/relationships/customXml" Target="../../customXml/item181.xml"/><Relationship Id="rId12" Type="http://schemas.openxmlformats.org/officeDocument/2006/relationships/customXml" Target="../../customXml/item89.xml"/><Relationship Id="rId17" Type="http://schemas.openxmlformats.org/officeDocument/2006/relationships/customXml" Target="../../customXml/item133.xml"/><Relationship Id="rId2" Type="http://schemas.openxmlformats.org/officeDocument/2006/relationships/customXml" Target="../../customXml/item238.xml"/><Relationship Id="rId16" Type="http://schemas.openxmlformats.org/officeDocument/2006/relationships/customXml" Target="../../customXml/item10.xml"/><Relationship Id="rId1" Type="http://schemas.openxmlformats.org/officeDocument/2006/relationships/customXml" Target="../../customXml/item36.xml"/><Relationship Id="rId6" Type="http://schemas.openxmlformats.org/officeDocument/2006/relationships/customXml" Target="../../customXml/item162.xml"/><Relationship Id="rId11" Type="http://schemas.openxmlformats.org/officeDocument/2006/relationships/customXml" Target="../../customXml/item176.xml"/><Relationship Id="rId5" Type="http://schemas.openxmlformats.org/officeDocument/2006/relationships/customXml" Target="../../customXml/item17.xml"/><Relationship Id="rId15" Type="http://schemas.openxmlformats.org/officeDocument/2006/relationships/customXml" Target="../../customXml/item57.xml"/><Relationship Id="rId10" Type="http://schemas.openxmlformats.org/officeDocument/2006/relationships/customXml" Target="../../customXml/item93.xml"/><Relationship Id="rId4" Type="http://schemas.openxmlformats.org/officeDocument/2006/relationships/customXml" Target="../../customXml/item229.xml"/><Relationship Id="rId9" Type="http://schemas.openxmlformats.org/officeDocument/2006/relationships/customXml" Target="../../customXml/item33.xml"/><Relationship Id="rId14" Type="http://schemas.openxmlformats.org/officeDocument/2006/relationships/customXml" Target="../../customXml/item19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8.xml"/><Relationship Id="rId3" Type="http://schemas.openxmlformats.org/officeDocument/2006/relationships/customXml" Target="../../customXml/item196.xml"/><Relationship Id="rId7" Type="http://schemas.openxmlformats.org/officeDocument/2006/relationships/customXml" Target="../../customXml/item9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163.xml"/><Relationship Id="rId1" Type="http://schemas.openxmlformats.org/officeDocument/2006/relationships/customXml" Target="../../customXml/item92.xml"/><Relationship Id="rId6" Type="http://schemas.openxmlformats.org/officeDocument/2006/relationships/customXml" Target="../../customXml/item11.xml"/><Relationship Id="rId11" Type="http://schemas.openxmlformats.org/officeDocument/2006/relationships/customXml" Target="../../customXml/item71.xml"/><Relationship Id="rId5" Type="http://schemas.openxmlformats.org/officeDocument/2006/relationships/customXml" Target="../../customXml/item30.xml"/><Relationship Id="rId10" Type="http://schemas.openxmlformats.org/officeDocument/2006/relationships/customXml" Target="../../customXml/item214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7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5.xml"/><Relationship Id="rId13" Type="http://schemas.openxmlformats.org/officeDocument/2006/relationships/customXml" Target="../../customXml/item232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205.xml"/><Relationship Id="rId7" Type="http://schemas.openxmlformats.org/officeDocument/2006/relationships/customXml" Target="../../customXml/item64.xml"/><Relationship Id="rId12" Type="http://schemas.openxmlformats.org/officeDocument/2006/relationships/customXml" Target="../../customXml/item226.xml"/><Relationship Id="rId17" Type="http://schemas.openxmlformats.org/officeDocument/2006/relationships/customXml" Target="../../customXml/item207.xml"/><Relationship Id="rId2" Type="http://schemas.openxmlformats.org/officeDocument/2006/relationships/customXml" Target="../../customXml/item156.xml"/><Relationship Id="rId16" Type="http://schemas.openxmlformats.org/officeDocument/2006/relationships/customXml" Target="../../customXml/item150.xml"/><Relationship Id="rId1" Type="http://schemas.openxmlformats.org/officeDocument/2006/relationships/customXml" Target="../../customXml/item228.xml"/><Relationship Id="rId6" Type="http://schemas.openxmlformats.org/officeDocument/2006/relationships/customXml" Target="../../customXml/item16.xml"/><Relationship Id="rId11" Type="http://schemas.openxmlformats.org/officeDocument/2006/relationships/customXml" Target="../../customXml/item180.xml"/><Relationship Id="rId5" Type="http://schemas.openxmlformats.org/officeDocument/2006/relationships/customXml" Target="../../customXml/item46.xml"/><Relationship Id="rId15" Type="http://schemas.openxmlformats.org/officeDocument/2006/relationships/customXml" Target="../../customXml/item184.xml"/><Relationship Id="rId10" Type="http://schemas.openxmlformats.org/officeDocument/2006/relationships/customXml" Target="../../customXml/item19.xml"/><Relationship Id="rId4" Type="http://schemas.openxmlformats.org/officeDocument/2006/relationships/customXml" Target="../../customXml/item82.xml"/><Relationship Id="rId9" Type="http://schemas.openxmlformats.org/officeDocument/2006/relationships/customXml" Target="../../customXml/item217.xml"/><Relationship Id="rId14" Type="http://schemas.openxmlformats.org/officeDocument/2006/relationships/customXml" Target="../../customXml/item14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3.xml"/><Relationship Id="rId13" Type="http://schemas.openxmlformats.org/officeDocument/2006/relationships/customXml" Target="../../customXml/item86.xml"/><Relationship Id="rId18" Type="http://schemas.openxmlformats.org/officeDocument/2006/relationships/customXml" Target="../../customXml/item24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137.xml"/><Relationship Id="rId21" Type="http://schemas.openxmlformats.org/officeDocument/2006/relationships/customXml" Target="../../customXml/item213.xml"/><Relationship Id="rId7" Type="http://schemas.openxmlformats.org/officeDocument/2006/relationships/customXml" Target="../../customXml/item50.xml"/><Relationship Id="rId12" Type="http://schemas.openxmlformats.org/officeDocument/2006/relationships/customXml" Target="../../customXml/item165.xml"/><Relationship Id="rId17" Type="http://schemas.openxmlformats.org/officeDocument/2006/relationships/customXml" Target="../../customXml/item128.xml"/><Relationship Id="rId25" Type="http://schemas.openxmlformats.org/officeDocument/2006/relationships/customXml" Target="../../customXml/item26.xml"/><Relationship Id="rId2" Type="http://schemas.openxmlformats.org/officeDocument/2006/relationships/customXml" Target="../../customXml/item190.xml"/><Relationship Id="rId16" Type="http://schemas.openxmlformats.org/officeDocument/2006/relationships/customXml" Target="../../customXml/item141.xml"/><Relationship Id="rId20" Type="http://schemas.openxmlformats.org/officeDocument/2006/relationships/customXml" Target="../../customXml/item145.xml"/><Relationship Id="rId1" Type="http://schemas.openxmlformats.org/officeDocument/2006/relationships/customXml" Target="../../customXml/item206.xml"/><Relationship Id="rId6" Type="http://schemas.openxmlformats.org/officeDocument/2006/relationships/customXml" Target="../../customXml/item15.xml"/><Relationship Id="rId11" Type="http://schemas.openxmlformats.org/officeDocument/2006/relationships/customXml" Target="../../customXml/item168.xml"/><Relationship Id="rId24" Type="http://schemas.openxmlformats.org/officeDocument/2006/relationships/customXml" Target="../../customXml/item155.xml"/><Relationship Id="rId5" Type="http://schemas.openxmlformats.org/officeDocument/2006/relationships/customXml" Target="../../customXml/item66.xml"/><Relationship Id="rId15" Type="http://schemas.openxmlformats.org/officeDocument/2006/relationships/customXml" Target="../../customXml/item35.xml"/><Relationship Id="rId23" Type="http://schemas.openxmlformats.org/officeDocument/2006/relationships/customXml" Target="../../customXml/item242.xml"/><Relationship Id="rId10" Type="http://schemas.openxmlformats.org/officeDocument/2006/relationships/customXml" Target="../../customXml/item169.xml"/><Relationship Id="rId19" Type="http://schemas.openxmlformats.org/officeDocument/2006/relationships/customXml" Target="../../customXml/item88.xml"/><Relationship Id="rId4" Type="http://schemas.openxmlformats.org/officeDocument/2006/relationships/customXml" Target="../../customXml/item110.xml"/><Relationship Id="rId9" Type="http://schemas.openxmlformats.org/officeDocument/2006/relationships/customXml" Target="../../customXml/item114.xml"/><Relationship Id="rId14" Type="http://schemas.openxmlformats.org/officeDocument/2006/relationships/customXml" Target="../../customXml/item101.xml"/><Relationship Id="rId22" Type="http://schemas.openxmlformats.org/officeDocument/2006/relationships/customXml" Target="../../customXml/item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7.xml"/><Relationship Id="rId13" Type="http://schemas.openxmlformats.org/officeDocument/2006/relationships/customXml" Target="../../customXml/item173.xml"/><Relationship Id="rId3" Type="http://schemas.openxmlformats.org/officeDocument/2006/relationships/customXml" Target="../../customXml/item42.xml"/><Relationship Id="rId7" Type="http://schemas.openxmlformats.org/officeDocument/2006/relationships/customXml" Target="../../customXml/item98.xml"/><Relationship Id="rId12" Type="http://schemas.openxmlformats.org/officeDocument/2006/relationships/customXml" Target="../../customXml/item209.xml"/><Relationship Id="rId2" Type="http://schemas.openxmlformats.org/officeDocument/2006/relationships/customXml" Target="../../customXml/item76.xml"/><Relationship Id="rId1" Type="http://schemas.openxmlformats.org/officeDocument/2006/relationships/customXml" Target="../../customXml/item236.xml"/><Relationship Id="rId6" Type="http://schemas.openxmlformats.org/officeDocument/2006/relationships/customXml" Target="../../customXml/item199.xml"/><Relationship Id="rId11" Type="http://schemas.openxmlformats.org/officeDocument/2006/relationships/customXml" Target="../../customXml/item68.xml"/><Relationship Id="rId5" Type="http://schemas.openxmlformats.org/officeDocument/2006/relationships/customXml" Target="../../customXml/item95.xml"/><Relationship Id="rId10" Type="http://schemas.openxmlformats.org/officeDocument/2006/relationships/customXml" Target="../../customXml/item125.xml"/><Relationship Id="rId4" Type="http://schemas.openxmlformats.org/officeDocument/2006/relationships/customXml" Target="../../customXml/item119.xml"/><Relationship Id="rId9" Type="http://schemas.openxmlformats.org/officeDocument/2006/relationships/customXml" Target="../../customXml/item78.xml"/><Relationship Id="rId1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0.xml"/><Relationship Id="rId13" Type="http://schemas.openxmlformats.org/officeDocument/2006/relationships/customXml" Target="../../customXml/item219.xml"/><Relationship Id="rId18" Type="http://schemas.openxmlformats.org/officeDocument/2006/relationships/customXml" Target="../../customXml/item7.xml"/><Relationship Id="rId3" Type="http://schemas.openxmlformats.org/officeDocument/2006/relationships/customXml" Target="../../customXml/item105.xml"/><Relationship Id="rId21" Type="http://schemas.openxmlformats.org/officeDocument/2006/relationships/customXml" Target="../../customXml/item154.xml"/><Relationship Id="rId7" Type="http://schemas.openxmlformats.org/officeDocument/2006/relationships/customXml" Target="../../customXml/item244.xml"/><Relationship Id="rId12" Type="http://schemas.openxmlformats.org/officeDocument/2006/relationships/customXml" Target="../../customXml/item127.xml"/><Relationship Id="rId17" Type="http://schemas.openxmlformats.org/officeDocument/2006/relationships/customXml" Target="../../customXml/item75.xml"/><Relationship Id="rId2" Type="http://schemas.openxmlformats.org/officeDocument/2006/relationships/customXml" Target="../../customXml/item134.xml"/><Relationship Id="rId16" Type="http://schemas.openxmlformats.org/officeDocument/2006/relationships/customXml" Target="../../customXml/item200.xml"/><Relationship Id="rId20" Type="http://schemas.openxmlformats.org/officeDocument/2006/relationships/customXml" Target="../../customXml/item231.xml"/><Relationship Id="rId1" Type="http://schemas.openxmlformats.org/officeDocument/2006/relationships/customXml" Target="../../customXml/item193.xml"/><Relationship Id="rId6" Type="http://schemas.openxmlformats.org/officeDocument/2006/relationships/customXml" Target="../../customXml/item151.xml"/><Relationship Id="rId11" Type="http://schemas.openxmlformats.org/officeDocument/2006/relationships/customXml" Target="../../customXml/item113.xml"/><Relationship Id="rId5" Type="http://schemas.openxmlformats.org/officeDocument/2006/relationships/customXml" Target="../../customXml/item147.xml"/><Relationship Id="rId15" Type="http://schemas.openxmlformats.org/officeDocument/2006/relationships/customXml" Target="../../customXml/item120.xml"/><Relationship Id="rId10" Type="http://schemas.openxmlformats.org/officeDocument/2006/relationships/customXml" Target="../../customXml/item175.xml"/><Relationship Id="rId19" Type="http://schemas.openxmlformats.org/officeDocument/2006/relationships/customXml" Target="../../customXml/item116.xml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44.xml"/><Relationship Id="rId14" Type="http://schemas.openxmlformats.org/officeDocument/2006/relationships/customXml" Target="../../customXml/item191.xml"/><Relationship Id="rId2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0.xml"/><Relationship Id="rId13" Type="http://schemas.openxmlformats.org/officeDocument/2006/relationships/customXml" Target="../../customXml/item132.xml"/><Relationship Id="rId18" Type="http://schemas.openxmlformats.org/officeDocument/2006/relationships/customXml" Target="../../customXml/item21.xml"/><Relationship Id="rId26" Type="http://schemas.openxmlformats.org/officeDocument/2006/relationships/customXml" Target="../../customXml/item183.xml"/><Relationship Id="rId3" Type="http://schemas.openxmlformats.org/officeDocument/2006/relationships/customXml" Target="../../customXml/item73.xml"/><Relationship Id="rId21" Type="http://schemas.openxmlformats.org/officeDocument/2006/relationships/customXml" Target="../../customXml/item65.xml"/><Relationship Id="rId34" Type="http://schemas.openxmlformats.org/officeDocument/2006/relationships/customXml" Target="../../customXml/item97.xml"/><Relationship Id="rId7" Type="http://schemas.openxmlformats.org/officeDocument/2006/relationships/customXml" Target="../../customXml/item126.xml"/><Relationship Id="rId12" Type="http://schemas.openxmlformats.org/officeDocument/2006/relationships/customXml" Target="../../customXml/item171.xml"/><Relationship Id="rId17" Type="http://schemas.openxmlformats.org/officeDocument/2006/relationships/customXml" Target="../../customXml/item74.xml"/><Relationship Id="rId25" Type="http://schemas.openxmlformats.org/officeDocument/2006/relationships/customXml" Target="../../customXml/item37.xml"/><Relationship Id="rId33" Type="http://schemas.openxmlformats.org/officeDocument/2006/relationships/customXml" Target="../../customXml/item103.xml"/><Relationship Id="rId38" Type="http://schemas.openxmlformats.org/officeDocument/2006/relationships/notesSlide" Target="../notesSlides/notesSlide3.xml"/><Relationship Id="rId2" Type="http://schemas.openxmlformats.org/officeDocument/2006/relationships/customXml" Target="../../customXml/item186.xml"/><Relationship Id="rId16" Type="http://schemas.openxmlformats.org/officeDocument/2006/relationships/customXml" Target="../../customXml/item195.xml"/><Relationship Id="rId20" Type="http://schemas.openxmlformats.org/officeDocument/2006/relationships/customXml" Target="../../customXml/item23.xml"/><Relationship Id="rId29" Type="http://schemas.openxmlformats.org/officeDocument/2006/relationships/customXml" Target="../../customXml/item194.xml"/><Relationship Id="rId1" Type="http://schemas.openxmlformats.org/officeDocument/2006/relationships/customXml" Target="../../customXml/item79.xml"/><Relationship Id="rId6" Type="http://schemas.openxmlformats.org/officeDocument/2006/relationships/customXml" Target="../../customXml/item43.xml"/><Relationship Id="rId11" Type="http://schemas.openxmlformats.org/officeDocument/2006/relationships/customXml" Target="../../customXml/item18.xml"/><Relationship Id="rId24" Type="http://schemas.openxmlformats.org/officeDocument/2006/relationships/customXml" Target="../../customXml/item39.xml"/><Relationship Id="rId32" Type="http://schemas.openxmlformats.org/officeDocument/2006/relationships/customXml" Target="../../customXml/item52.xml"/><Relationship Id="rId37" Type="http://schemas.openxmlformats.org/officeDocument/2006/relationships/slideLayout" Target="../slideLayouts/slideLayout2.xml"/><Relationship Id="rId5" Type="http://schemas.openxmlformats.org/officeDocument/2006/relationships/customXml" Target="../../customXml/item14.xml"/><Relationship Id="rId15" Type="http://schemas.openxmlformats.org/officeDocument/2006/relationships/customXml" Target="../../customXml/item4.xml"/><Relationship Id="rId23" Type="http://schemas.openxmlformats.org/officeDocument/2006/relationships/customXml" Target="../../customXml/item161.xml"/><Relationship Id="rId28" Type="http://schemas.openxmlformats.org/officeDocument/2006/relationships/customXml" Target="../../customXml/item69.xml"/><Relationship Id="rId36" Type="http://schemas.openxmlformats.org/officeDocument/2006/relationships/customXml" Target="../../customXml/item158.xml"/><Relationship Id="rId10" Type="http://schemas.openxmlformats.org/officeDocument/2006/relationships/customXml" Target="../../customXml/item189.xml"/><Relationship Id="rId19" Type="http://schemas.openxmlformats.org/officeDocument/2006/relationships/customXml" Target="../../customXml/item135.xml"/><Relationship Id="rId31" Type="http://schemas.openxmlformats.org/officeDocument/2006/relationships/customXml" Target="../../customXml/item159.xml"/><Relationship Id="rId4" Type="http://schemas.openxmlformats.org/officeDocument/2006/relationships/customXml" Target="../../customXml/item106.xml"/><Relationship Id="rId9" Type="http://schemas.openxmlformats.org/officeDocument/2006/relationships/customXml" Target="../../customXml/item172.xml"/><Relationship Id="rId14" Type="http://schemas.openxmlformats.org/officeDocument/2006/relationships/customXml" Target="../../customXml/item129.xml"/><Relationship Id="rId22" Type="http://schemas.openxmlformats.org/officeDocument/2006/relationships/customXml" Target="../../customXml/item142.xml"/><Relationship Id="rId27" Type="http://schemas.openxmlformats.org/officeDocument/2006/relationships/customXml" Target="../../customXml/item224.xml"/><Relationship Id="rId30" Type="http://schemas.openxmlformats.org/officeDocument/2006/relationships/customXml" Target="../../customXml/item211.xml"/><Relationship Id="rId35" Type="http://schemas.openxmlformats.org/officeDocument/2006/relationships/customXml" Target="../../customXml/item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DPL Software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6989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User Stories (Future)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download of purchased products</a:t>
            </a:r>
          </a:p>
          <a:p>
            <a:r>
              <a:rPr lang="en-US" dirty="0"/>
              <a:t>Editing an order prior to shipping</a:t>
            </a:r>
          </a:p>
          <a:p>
            <a:r>
              <a:rPr lang="en-US" dirty="0"/>
              <a:t>Canceling an order prior to shipping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a part of an order</a:t>
            </a:r>
          </a:p>
          <a:p>
            <a:r>
              <a:rPr lang="en-US" dirty="0"/>
              <a:t>Receiving SMS notifications of shipping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9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User Stories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Process a return for an order</a:t>
            </a:r>
          </a:p>
          <a:p>
            <a:r>
              <a:rPr lang="en-US" dirty="0"/>
              <a:t>Receive order notifications via an API call</a:t>
            </a:r>
          </a:p>
          <a:p>
            <a:r>
              <a:rPr lang="en-US" dirty="0"/>
              <a:t>Get automated sales reports via email</a:t>
            </a:r>
          </a:p>
          <a:p>
            <a:r>
              <a:rPr lang="en-US" dirty="0"/>
              <a:t>Receive return notifications via an API call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Receive receipts via ACH</a:t>
            </a:r>
          </a:p>
          <a:p>
            <a:r>
              <a:rPr lang="en-US" dirty="0"/>
              <a:t>Management and tracking of inventory levels and availability</a:t>
            </a:r>
          </a:p>
          <a:p>
            <a:r>
              <a:rPr lang="en-US" dirty="0"/>
              <a:t>Create promotions and specials</a:t>
            </a:r>
          </a:p>
          <a:p>
            <a:r>
              <a:rPr lang="en-US" dirty="0"/>
              <a:t>Define cross-sell options</a:t>
            </a:r>
          </a:p>
        </p:txBody>
      </p:sp>
    </p:spTree>
    <p:extLst>
      <p:ext uri="{BB962C8B-B14F-4D97-AF65-F5344CB8AC3E}">
        <p14:creationId xmlns:p14="http://schemas.microsoft.com/office/powerpoint/2010/main" val="29223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Stories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Remit receipts (after fees) to sellers via ACH</a:t>
            </a:r>
          </a:p>
          <a:p>
            <a:r>
              <a:rPr lang="en-US" dirty="0"/>
              <a:t>Process a return for an order</a:t>
            </a:r>
          </a:p>
          <a:p>
            <a:r>
              <a:rPr lang="en-US" dirty="0"/>
              <a:t>Provide cross-seller “also bought” promotions</a:t>
            </a:r>
          </a:p>
          <a:p>
            <a:r>
              <a:rPr lang="en-US" dirty="0"/>
              <a:t>Provide redundant credit card processing</a:t>
            </a:r>
          </a:p>
          <a:p>
            <a:r>
              <a:rPr lang="en-US" dirty="0"/>
              <a:t>Provide alternate payment methods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Catalog</a:t>
            </a:r>
          </a:p>
          <a:p>
            <a:pPr lvl="1"/>
            <a:r>
              <a:rPr lang="en-US" sz="2000" dirty="0"/>
              <a:t>Taxonomy of products</a:t>
            </a:r>
          </a:p>
          <a:p>
            <a:pPr lvl="1"/>
            <a:r>
              <a:rPr lang="en-US" sz="2000" dirty="0"/>
              <a:t>Search criteria</a:t>
            </a:r>
          </a:p>
          <a:p>
            <a:pPr lvl="1"/>
            <a:r>
              <a:rPr lang="en-US" sz="2000" dirty="0"/>
              <a:t>Upsell features</a:t>
            </a:r>
          </a:p>
          <a:p>
            <a:r>
              <a:rPr lang="en-US" sz="2400" dirty="0"/>
              <a:t>Ordering</a:t>
            </a:r>
          </a:p>
          <a:p>
            <a:pPr lvl="1"/>
            <a:r>
              <a:rPr lang="en-US" sz="2000" dirty="0"/>
              <a:t>Payment methods</a:t>
            </a:r>
          </a:p>
          <a:p>
            <a:pPr lvl="1"/>
            <a:r>
              <a:rPr lang="en-US" sz="2000" dirty="0"/>
              <a:t>Authorizations vs Captures</a:t>
            </a:r>
          </a:p>
          <a:p>
            <a:pPr lvl="1"/>
            <a:r>
              <a:rPr lang="en-US" sz="2000" dirty="0"/>
              <a:t>Workflows for different types of orders (digital, physical, backorder,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Pricing</a:t>
            </a:r>
          </a:p>
          <a:p>
            <a:pPr lvl="1"/>
            <a:r>
              <a:rPr lang="en-US" sz="2000" dirty="0"/>
              <a:t>Volume discounts</a:t>
            </a:r>
          </a:p>
          <a:p>
            <a:pPr lvl="1"/>
            <a:r>
              <a:rPr lang="en-US" sz="2000" dirty="0"/>
              <a:t>Coupon configurations</a:t>
            </a:r>
          </a:p>
          <a:p>
            <a:r>
              <a:rPr lang="en-US" sz="2400" dirty="0"/>
              <a:t>Fulfillment</a:t>
            </a:r>
          </a:p>
          <a:p>
            <a:pPr lvl="1"/>
            <a:r>
              <a:rPr lang="en-US" sz="2000" dirty="0"/>
              <a:t>Shipping methods</a:t>
            </a:r>
          </a:p>
          <a:p>
            <a:pPr lvl="1"/>
            <a:r>
              <a:rPr lang="en-US" sz="2000" dirty="0"/>
              <a:t>Digital vs physical goods</a:t>
            </a:r>
          </a:p>
          <a:p>
            <a:pPr lvl="1"/>
            <a:r>
              <a:rPr lang="en-US" sz="2000" dirty="0"/>
              <a:t>Internal vs external</a:t>
            </a:r>
          </a:p>
          <a:p>
            <a:r>
              <a:rPr lang="en-US" sz="2400" dirty="0"/>
              <a:t>Notifications</a:t>
            </a:r>
          </a:p>
          <a:p>
            <a:pPr lvl="1"/>
            <a:r>
              <a:rPr lang="en-US" sz="2000" dirty="0"/>
              <a:t>Delivery method</a:t>
            </a:r>
          </a:p>
          <a:p>
            <a:pPr lvl="1"/>
            <a:r>
              <a:rPr lang="en-US" sz="2000" dirty="0"/>
              <a:t>Events (order, shipping status, delivery)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685846"/>
            <a:ext cx="10515600" cy="98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Key Point</a:t>
            </a:r>
            <a:r>
              <a:rPr lang="en-US" sz="2800" dirty="0"/>
              <a:t>: These areas of volatility give us the starting point for identification of the services/components that encapsulate them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6738" y="2905823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32810" y="1777265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1287" y="4375166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68701" y="1777265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087" y="3255833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39409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Volatility in the 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decomposition principles apply here</a:t>
            </a:r>
          </a:p>
          <a:p>
            <a:r>
              <a:rPr lang="en-US" dirty="0"/>
              <a:t>Information Hiding</a:t>
            </a:r>
          </a:p>
          <a:p>
            <a:pPr lvl="1"/>
            <a:r>
              <a:rPr lang="en-US" dirty="0"/>
              <a:t>Abstract volatility in data access techniques, data persistence architectures, and schema design</a:t>
            </a:r>
          </a:p>
          <a:p>
            <a:r>
              <a:rPr lang="en-US" dirty="0"/>
              <a:t>High cohesion in accessor is a primary goal</a:t>
            </a:r>
          </a:p>
          <a:p>
            <a:pPr lvl="1"/>
            <a:r>
              <a:rPr lang="en-US" dirty="0"/>
              <a:t>Related tables</a:t>
            </a:r>
          </a:p>
          <a:p>
            <a:pPr lvl="1"/>
            <a:r>
              <a:rPr lang="en-US" dirty="0"/>
              <a:t>Bounded Contexts</a:t>
            </a:r>
          </a:p>
        </p:txBody>
      </p:sp>
    </p:spTree>
    <p:extLst>
      <p:ext uri="{BB962C8B-B14F-4D97-AF65-F5344CB8AC3E}">
        <p14:creationId xmlns:p14="http://schemas.microsoft.com/office/powerpoint/2010/main" val="131340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Defining</a:t>
            </a:r>
            <a:r>
              <a:rPr lang="en-US" baseline="0" dirty="0"/>
              <a:t> unique </a:t>
            </a:r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 Core activities</a:t>
            </a:r>
          </a:p>
          <a:p>
            <a:pPr lvl="1"/>
            <a:r>
              <a:rPr lang="en-US" dirty="0"/>
              <a:t>Return list of products</a:t>
            </a:r>
          </a:p>
          <a:p>
            <a:pPr lvl="1"/>
            <a:r>
              <a:rPr lang="en-US" dirty="0"/>
              <a:t>Edit/view shopping cart</a:t>
            </a:r>
          </a:p>
          <a:p>
            <a:pPr lvl="1"/>
            <a:r>
              <a:rPr lang="en-US" dirty="0"/>
              <a:t>Submit credit card order</a:t>
            </a:r>
          </a:p>
          <a:p>
            <a:pPr lvl="1"/>
            <a:r>
              <a:rPr lang="en-US" dirty="0"/>
              <a:t>Send notifications</a:t>
            </a:r>
          </a:p>
          <a:p>
            <a:pPr lvl="1"/>
            <a:r>
              <a:rPr lang="en-US" dirty="0"/>
              <a:t>View an order</a:t>
            </a:r>
          </a:p>
          <a:p>
            <a:pPr lvl="1"/>
            <a:r>
              <a:rPr lang="en-US" dirty="0"/>
              <a:t>Fulfill physical product</a:t>
            </a:r>
          </a:p>
          <a:p>
            <a:pPr lvl="1"/>
            <a:r>
              <a:rPr lang="en-US" dirty="0"/>
              <a:t>Process a return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Do this for all activities you anticipate</a:t>
            </a:r>
          </a:p>
        </p:txBody>
      </p:sp>
    </p:spTree>
    <p:extLst>
      <p:ext uri="{BB962C8B-B14F-4D97-AF65-F5344CB8AC3E}">
        <p14:creationId xmlns:p14="http://schemas.microsoft.com/office/powerpoint/2010/main" val="382909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Mapping activities to call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set of services and interactions to satisfy </a:t>
            </a:r>
            <a:r>
              <a:rPr lang="en-US"/>
              <a:t>the unique activities</a:t>
            </a:r>
            <a:endParaRPr lang="en-US" dirty="0"/>
          </a:p>
          <a:p>
            <a:pPr marL="685800" lvl="2">
              <a:spcBef>
                <a:spcPts val="1000"/>
              </a:spcBef>
            </a:pPr>
            <a:r>
              <a:rPr lang="en-US" dirty="0"/>
              <a:t>Shows interaction, but not sequence or order</a:t>
            </a:r>
          </a:p>
          <a:p>
            <a:pPr marL="685800" lvl="2">
              <a:spcBef>
                <a:spcPts val="1000"/>
              </a:spcBef>
            </a:pPr>
            <a:r>
              <a:rPr lang="en-US" u="sng" dirty="0"/>
              <a:t>Lot’s of iteration here</a:t>
            </a:r>
          </a:p>
          <a:p>
            <a:r>
              <a:rPr lang="en-US" dirty="0"/>
              <a:t>Once complete, your design is validated against those call chains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4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</a:t>
            </a:r>
            <a:r>
              <a:rPr lang="en-US" sz="2400"/>
              <a:t>a catalog</a:t>
            </a:r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407777" y="129560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Webstore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62990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5533259" y="412085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4970518" y="1817888"/>
            <a:ext cx="1125482" cy="81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4" idx="0"/>
          </p:cNvCxnSpPr>
          <p:nvPr>
            <p:custDataLst>
              <p:custData r:id="rId5"/>
            </p:custDataLst>
          </p:nvPr>
        </p:nvCxnSpPr>
        <p:spPr>
          <a:xfrm>
            <a:off x="6096000" y="3152195"/>
            <a:ext cx="0" cy="968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5611824" y="5279512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28" name="Straight Arrow Connector 27"/>
          <p:cNvCxnSpPr>
            <a:stCxn id="14" idx="2"/>
            <a:endCxn id="24" idx="1"/>
          </p:cNvCxnSpPr>
          <p:nvPr>
            <p:custDataLst>
              <p:custData r:id="rId7"/>
            </p:custDataLst>
          </p:nvPr>
        </p:nvCxnSpPr>
        <p:spPr>
          <a:xfrm>
            <a:off x="6096000" y="4643138"/>
            <a:ext cx="0" cy="636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658741" y="129560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ysClr val="windowText" lastClr="000000"/>
                </a:solidFill>
              </a:rPr>
              <a:t>Admin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Straight Arrow Connector 17"/>
          <p:cNvCxnSpPr>
            <a:stCxn id="16" idx="2"/>
            <a:endCxn id="12" idx="0"/>
          </p:cNvCxnSpPr>
          <p:nvPr>
            <p:custDataLst>
              <p:custData r:id="rId9"/>
            </p:custDataLst>
          </p:nvPr>
        </p:nvCxnSpPr>
        <p:spPr>
          <a:xfrm flipH="1">
            <a:off x="6096000" y="1817888"/>
            <a:ext cx="1125482" cy="81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1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shopping cart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35810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325058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576022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5"/>
            </p:custDataLst>
          </p:nvPr>
        </p:nvCxnSpPr>
        <p:spPr>
          <a:xfrm>
            <a:off x="6096000" y="188038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6"/>
            </p:custDataLst>
          </p:nvPr>
        </p:nvCxnSpPr>
        <p:spPr>
          <a:xfrm flipH="1">
            <a:off x="2887799" y="2780237"/>
            <a:ext cx="3208201" cy="2043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7"/>
            </p:custDataLst>
          </p:nvPr>
        </p:nvCxnSpPr>
        <p:spPr>
          <a:xfrm flipH="1">
            <a:off x="5138763" y="2780237"/>
            <a:ext cx="957237" cy="111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2403623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9"/>
            </p:custDataLst>
          </p:nvPr>
        </p:nvCxnSpPr>
        <p:spPr>
          <a:xfrm>
            <a:off x="2887799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36" idx="0"/>
          </p:cNvCxnSpPr>
          <p:nvPr>
            <p:custDataLst>
              <p:custData r:id="rId10"/>
            </p:custDataLst>
          </p:nvPr>
        </p:nvCxnSpPr>
        <p:spPr>
          <a:xfrm>
            <a:off x="5138763" y="5345994"/>
            <a:ext cx="0" cy="50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4576022" y="3895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7002010" y="32796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>
            <p:custDataLst>
              <p:custData r:id="rId13"/>
            </p:custDataLst>
          </p:nvPr>
        </p:nvCxnSpPr>
        <p:spPr>
          <a:xfrm>
            <a:off x="5138763" y="441795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264245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342810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26" name="Straight Arrow Connector 25"/>
          <p:cNvCxnSpPr>
            <a:stCxn id="21" idx="2"/>
            <a:endCxn id="22" idx="1"/>
          </p:cNvCxnSpPr>
          <p:nvPr>
            <p:custDataLst>
              <p:custData r:id="rId16"/>
            </p:custDataLst>
          </p:nvPr>
        </p:nvCxnSpPr>
        <p:spPr>
          <a:xfrm>
            <a:off x="6826986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8" idx="0"/>
          </p:cNvCxnSpPr>
          <p:nvPr>
            <p:custDataLst>
              <p:custData r:id="rId17"/>
            </p:custDataLst>
          </p:nvPr>
        </p:nvCxnSpPr>
        <p:spPr>
          <a:xfrm>
            <a:off x="6096000" y="2780237"/>
            <a:ext cx="1468751" cy="499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  <a:endCxn id="21" idx="0"/>
          </p:cNvCxnSpPr>
          <p:nvPr>
            <p:custDataLst>
              <p:custData r:id="rId18"/>
            </p:custDataLst>
          </p:nvPr>
        </p:nvCxnSpPr>
        <p:spPr>
          <a:xfrm flipH="1">
            <a:off x="6826986" y="3801972"/>
            <a:ext cx="737765" cy="102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7926785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4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8005350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33" name="Straight Arrow Connector 32"/>
          <p:cNvCxnSpPr>
            <a:stCxn id="30" idx="2"/>
            <a:endCxn id="32" idx="1"/>
          </p:cNvCxnSpPr>
          <p:nvPr>
            <p:custDataLst>
              <p:custData r:id="rId21"/>
            </p:custDataLst>
          </p:nvPr>
        </p:nvCxnSpPr>
        <p:spPr>
          <a:xfrm>
            <a:off x="8489526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30" idx="0"/>
          </p:cNvCxnSpPr>
          <p:nvPr>
            <p:custDataLst>
              <p:custData r:id="rId22"/>
            </p:custDataLst>
          </p:nvPr>
        </p:nvCxnSpPr>
        <p:spPr>
          <a:xfrm>
            <a:off x="7564751" y="3801972"/>
            <a:ext cx="924775" cy="102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4576021" y="585591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</a:t>
            </a:r>
          </a:p>
        </p:txBody>
      </p:sp>
      <p:sp>
        <p:nvSpPr>
          <p:cNvPr id="37" name="Rectangle 36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9536443" y="482370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>
            <p:custDataLst>
              <p:custData r:id="rId25"/>
            </p:custDataLst>
          </p:nvPr>
        </p:nvSpPr>
        <p:spPr bwMode="auto">
          <a:xfrm>
            <a:off x="9615008" y="571889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39" name="Straight Arrow Connector 38"/>
          <p:cNvCxnSpPr>
            <a:stCxn id="37" idx="2"/>
            <a:endCxn id="38" idx="1"/>
          </p:cNvCxnSpPr>
          <p:nvPr>
            <p:custDataLst>
              <p:custData r:id="rId26"/>
            </p:custDataLst>
          </p:nvPr>
        </p:nvCxnSpPr>
        <p:spPr>
          <a:xfrm>
            <a:off x="10099184" y="534599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2"/>
            <a:endCxn id="37" idx="0"/>
          </p:cNvCxnSpPr>
          <p:nvPr>
            <p:custDataLst>
              <p:custData r:id="rId27"/>
            </p:custDataLst>
          </p:nvPr>
        </p:nvCxnSpPr>
        <p:spPr>
          <a:xfrm>
            <a:off x="7564751" y="3801972"/>
            <a:ext cx="2534433" cy="1021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4679" y="544397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Collapsed Coupon and Volume Discount Engines into Pricing Engine</a:t>
            </a:r>
          </a:p>
        </p:txBody>
      </p:sp>
    </p:spTree>
    <p:extLst>
      <p:ext uri="{BB962C8B-B14F-4D97-AF65-F5344CB8AC3E}">
        <p14:creationId xmlns:p14="http://schemas.microsoft.com/office/powerpoint/2010/main" val="38882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shipping options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407777" y="1200257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4345777" y="4574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6596741" y="4574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5"/>
            </p:custDataLst>
          </p:nvPr>
        </p:nvCxnSpPr>
        <p:spPr>
          <a:xfrm>
            <a:off x="4970518" y="1722545"/>
            <a:ext cx="1125482" cy="535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6"/>
            </p:custDataLst>
          </p:nvPr>
        </p:nvCxnSpPr>
        <p:spPr>
          <a:xfrm flipH="1">
            <a:off x="4908518" y="2780237"/>
            <a:ext cx="1187482" cy="1794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7"/>
            </p:custDataLst>
          </p:nvPr>
        </p:nvCxnSpPr>
        <p:spPr>
          <a:xfrm>
            <a:off x="6096000" y="2780237"/>
            <a:ext cx="1063482" cy="866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424342" y="546951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675306" y="546951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 Data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10"/>
            </p:custDataLst>
          </p:nvPr>
        </p:nvCxnSpPr>
        <p:spPr>
          <a:xfrm>
            <a:off x="4908518" y="509661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24" idx="1"/>
          </p:cNvCxnSpPr>
          <p:nvPr>
            <p:custDataLst>
              <p:custData r:id="rId11"/>
            </p:custDataLst>
          </p:nvPr>
        </p:nvCxnSpPr>
        <p:spPr>
          <a:xfrm>
            <a:off x="7159482" y="509661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596741" y="36462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>
            <p:custDataLst>
              <p:custData r:id="rId13"/>
            </p:custDataLst>
          </p:nvPr>
        </p:nvCxnSpPr>
        <p:spPr>
          <a:xfrm>
            <a:off x="7159482" y="416857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675306" y="1200257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21" name="Straight Arrow Connector 20"/>
          <p:cNvCxnSpPr>
            <a:stCxn id="18" idx="2"/>
            <a:endCxn id="12" idx="0"/>
          </p:cNvCxnSpPr>
          <p:nvPr>
            <p:custDataLst>
              <p:custData r:id="rId15"/>
            </p:custDataLst>
          </p:nvPr>
        </p:nvCxnSpPr>
        <p:spPr>
          <a:xfrm flipH="1">
            <a:off x="6096000" y="1722545"/>
            <a:ext cx="1142047" cy="535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4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design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Formal software design role/process</a:t>
            </a:r>
          </a:p>
          <a:p>
            <a:pPr lvl="1"/>
            <a:r>
              <a:rPr lang="en-US" dirty="0"/>
              <a:t>Fed by story development</a:t>
            </a:r>
          </a:p>
          <a:p>
            <a:r>
              <a:rPr lang="en-US" dirty="0"/>
              <a:t>Adherence to common design principles</a:t>
            </a:r>
          </a:p>
          <a:p>
            <a:pPr lvl="1"/>
            <a:r>
              <a:rPr lang="en-US" dirty="0"/>
              <a:t>Information hiding</a:t>
            </a:r>
          </a:p>
          <a:p>
            <a:pPr lvl="1"/>
            <a:r>
              <a:rPr lang="en-US" dirty="0"/>
              <a:t>Designing for change</a:t>
            </a:r>
          </a:p>
          <a:p>
            <a:pPr lvl="1"/>
            <a:r>
              <a:rPr lang="en-US" dirty="0"/>
              <a:t>Separation of concerns</a:t>
            </a:r>
          </a:p>
          <a:p>
            <a:pPr lvl="1"/>
            <a:r>
              <a:rPr lang="en-US" dirty="0"/>
              <a:t>Maximize functional cohesiveness</a:t>
            </a:r>
          </a:p>
          <a:p>
            <a:pPr lvl="1"/>
            <a:r>
              <a:rPr lang="en-US" dirty="0"/>
              <a:t>Minimize coupling</a:t>
            </a:r>
          </a:p>
          <a:p>
            <a:pPr lvl="1"/>
            <a:r>
              <a:rPr lang="en-US" dirty="0"/>
              <a:t>Favor closed vs open architecture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Emphasis on minimizing complexity</a:t>
            </a:r>
          </a:p>
          <a:p>
            <a:pPr lvl="1"/>
            <a:r>
              <a:rPr lang="en-US" dirty="0"/>
              <a:t>Cleverness == complexity</a:t>
            </a:r>
          </a:p>
          <a:p>
            <a:pPr lvl="1"/>
            <a:r>
              <a:rPr lang="en-US" dirty="0"/>
              <a:t>Minimize your required “field of view”</a:t>
            </a:r>
          </a:p>
          <a:p>
            <a:r>
              <a:rPr lang="en-US" dirty="0"/>
              <a:t>Design for testability</a:t>
            </a:r>
          </a:p>
          <a:p>
            <a:pPr lvl="1"/>
            <a:r>
              <a:rPr lang="en-US" dirty="0"/>
              <a:t>Leverage tools and techniques from test-driven development</a:t>
            </a:r>
          </a:p>
          <a:p>
            <a:r>
              <a:rPr lang="en-US" dirty="0"/>
              <a:t>Consistent design methodology</a:t>
            </a:r>
          </a:p>
          <a:p>
            <a:pPr lvl="1"/>
            <a:r>
              <a:rPr lang="en-US" dirty="0"/>
              <a:t>More readable/maintainable code</a:t>
            </a:r>
          </a:p>
        </p:txBody>
      </p:sp>
    </p:spTree>
    <p:extLst>
      <p:ext uri="{BB962C8B-B14F-4D97-AF65-F5344CB8AC3E}">
        <p14:creationId xmlns:p14="http://schemas.microsoft.com/office/powerpoint/2010/main" val="32021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Submit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217948" y="44655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217948" y="134639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461812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5780689" y="96883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5"/>
            </p:custDataLst>
          </p:nvPr>
        </p:nvCxnSpPr>
        <p:spPr>
          <a:xfrm flipH="1">
            <a:off x="1024553" y="1868687"/>
            <a:ext cx="4756136" cy="2682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540377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 Data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7"/>
            </p:custDataLst>
          </p:nvPr>
        </p:nvCxnSpPr>
        <p:spPr>
          <a:xfrm>
            <a:off x="1024553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8724456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8803021" y="544639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10"/>
            </p:custDataLst>
          </p:nvPr>
        </p:nvCxnSpPr>
        <p:spPr>
          <a:xfrm>
            <a:off x="9287197" y="5073488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10160806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12"/>
            </p:custDataLst>
          </p:nvPr>
        </p:nvCxnSpPr>
        <p:spPr>
          <a:xfrm>
            <a:off x="10723547" y="5073488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10160806" y="5573241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4"/>
            </p:custDataLst>
          </p:nvPr>
        </p:nvCxnSpPr>
        <p:spPr>
          <a:xfrm>
            <a:off x="5780689" y="1868687"/>
            <a:ext cx="3506508" cy="268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5"/>
            </p:custDataLst>
          </p:nvPr>
        </p:nvCxnSpPr>
        <p:spPr>
          <a:xfrm>
            <a:off x="5780689" y="1868687"/>
            <a:ext cx="4942858" cy="268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8674786" y="1344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7"/>
            </p:custDataLst>
          </p:nvPr>
        </p:nvCxnSpPr>
        <p:spPr>
          <a:xfrm flipV="1">
            <a:off x="6343430" y="160580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3807524" y="320994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1987104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4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2065669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24" name="Straight Arrow Connector 23"/>
          <p:cNvCxnSpPr>
            <a:stCxn id="21" idx="2"/>
            <a:endCxn id="22" idx="1"/>
          </p:cNvCxnSpPr>
          <p:nvPr>
            <p:custDataLst>
              <p:custData r:id="rId21"/>
            </p:custDataLst>
          </p:nvPr>
        </p:nvCxnSpPr>
        <p:spPr>
          <a:xfrm>
            <a:off x="2549845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21" idx="0"/>
          </p:cNvCxnSpPr>
          <p:nvPr>
            <p:custDataLst>
              <p:custData r:id="rId22"/>
            </p:custDataLst>
          </p:nvPr>
        </p:nvCxnSpPr>
        <p:spPr>
          <a:xfrm flipH="1">
            <a:off x="2549845" y="3732231"/>
            <a:ext cx="1820420" cy="818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3537439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AutoShape 4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3616004" y="544639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29" name="Straight Arrow Connector 28"/>
          <p:cNvCxnSpPr>
            <a:stCxn id="27" idx="2"/>
            <a:endCxn id="28" idx="1"/>
          </p:cNvCxnSpPr>
          <p:nvPr>
            <p:custDataLst>
              <p:custData r:id="rId25"/>
            </p:custDataLst>
          </p:nvPr>
        </p:nvCxnSpPr>
        <p:spPr>
          <a:xfrm>
            <a:off x="4100180" y="5073488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  <a:endCxn id="27" idx="0"/>
          </p:cNvCxnSpPr>
          <p:nvPr>
            <p:custDataLst>
              <p:custData r:id="rId26"/>
            </p:custDataLst>
          </p:nvPr>
        </p:nvCxnSpPr>
        <p:spPr>
          <a:xfrm flipH="1">
            <a:off x="4100180" y="3732231"/>
            <a:ext cx="270085" cy="818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>
            <p:custDataLst>
              <p:custData r:id="rId27"/>
            </p:custDataLst>
          </p:nvPr>
        </p:nvSpPr>
        <p:spPr bwMode="auto">
          <a:xfrm>
            <a:off x="5147097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4"/>
          <p:cNvSpPr>
            <a:spLocks noChangeArrowheads="1"/>
          </p:cNvSpPr>
          <p:nvPr>
            <p:custDataLst>
              <p:custData r:id="rId28"/>
            </p:custDataLst>
          </p:nvPr>
        </p:nvSpPr>
        <p:spPr bwMode="auto">
          <a:xfrm>
            <a:off x="5225662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33" name="Straight Arrow Connector 32"/>
          <p:cNvCxnSpPr>
            <a:stCxn id="31" idx="2"/>
            <a:endCxn id="32" idx="1"/>
          </p:cNvCxnSpPr>
          <p:nvPr>
            <p:custDataLst>
              <p:custData r:id="rId29"/>
            </p:custDataLst>
          </p:nvPr>
        </p:nvCxnSpPr>
        <p:spPr>
          <a:xfrm>
            <a:off x="5709838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2"/>
            <a:endCxn id="31" idx="0"/>
          </p:cNvCxnSpPr>
          <p:nvPr>
            <p:custDataLst>
              <p:custData r:id="rId30"/>
            </p:custDataLst>
          </p:nvPr>
        </p:nvCxnSpPr>
        <p:spPr>
          <a:xfrm>
            <a:off x="4370265" y="3732231"/>
            <a:ext cx="1339573" cy="818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0" idx="0"/>
          </p:cNvCxnSpPr>
          <p:nvPr>
            <p:custDataLst>
              <p:custData r:id="rId31"/>
            </p:custDataLst>
          </p:nvPr>
        </p:nvCxnSpPr>
        <p:spPr>
          <a:xfrm flipH="1">
            <a:off x="4370265" y="1868687"/>
            <a:ext cx="1410424" cy="1341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4679" y="544397"/>
            <a:ext cx="3066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Added pricing calculations occurring during order submission</a:t>
            </a:r>
          </a:p>
          <a:p>
            <a:r>
              <a:rPr lang="en-US" sz="800" dirty="0"/>
              <a:t>Rev B – Added Tax Calculation and Validation Engines</a:t>
            </a:r>
          </a:p>
        </p:txBody>
      </p:sp>
      <p:sp>
        <p:nvSpPr>
          <p:cNvPr id="40" name="Rectangle 39"/>
          <p:cNvSpPr>
            <a:spLocks noChangeArrowheads="1"/>
          </p:cNvSpPr>
          <p:nvPr>
            <p:custDataLst>
              <p:custData r:id="rId32"/>
            </p:custDataLst>
          </p:nvPr>
        </p:nvSpPr>
        <p:spPr bwMode="auto">
          <a:xfrm>
            <a:off x="6327307" y="320994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Straight Arrow Connector 47"/>
          <p:cNvCxnSpPr>
            <a:stCxn id="12" idx="2"/>
            <a:endCxn id="40" idx="0"/>
          </p:cNvCxnSpPr>
          <p:nvPr>
            <p:custDataLst>
              <p:custData r:id="rId33"/>
            </p:custDataLst>
          </p:nvPr>
        </p:nvCxnSpPr>
        <p:spPr>
          <a:xfrm>
            <a:off x="5780689" y="1868687"/>
            <a:ext cx="1109359" cy="1341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rrowheads="1"/>
          </p:cNvSpPr>
          <p:nvPr>
            <p:custDataLst>
              <p:custData r:id="rId34"/>
            </p:custDataLst>
          </p:nvPr>
        </p:nvSpPr>
        <p:spPr bwMode="auto">
          <a:xfrm>
            <a:off x="6627041" y="456710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1" name="Straight Arrow Connector 50"/>
          <p:cNvCxnSpPr>
            <a:stCxn id="50" idx="2"/>
            <a:endCxn id="54" idx="0"/>
          </p:cNvCxnSpPr>
          <p:nvPr>
            <p:custDataLst>
              <p:custData r:id="rId35"/>
            </p:custDataLst>
          </p:nvPr>
        </p:nvCxnSpPr>
        <p:spPr>
          <a:xfrm>
            <a:off x="7189782" y="5089396"/>
            <a:ext cx="0" cy="49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>
            <a:spLocks noChangeArrowheads="1"/>
          </p:cNvSpPr>
          <p:nvPr>
            <p:custDataLst>
              <p:custData r:id="rId36"/>
            </p:custDataLst>
          </p:nvPr>
        </p:nvSpPr>
        <p:spPr bwMode="auto">
          <a:xfrm>
            <a:off x="5079191" y="321022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3" name="Straight Arrow Connector 52"/>
          <p:cNvCxnSpPr>
            <a:stCxn id="52" idx="2"/>
            <a:endCxn id="50" idx="0"/>
          </p:cNvCxnSpPr>
          <p:nvPr>
            <p:custDataLst>
              <p:custData r:id="rId37"/>
            </p:custDataLst>
          </p:nvPr>
        </p:nvCxnSpPr>
        <p:spPr>
          <a:xfrm>
            <a:off x="5641932" y="3732508"/>
            <a:ext cx="1547850" cy="834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>
            <a:spLocks noChangeArrowheads="1"/>
          </p:cNvSpPr>
          <p:nvPr>
            <p:custDataLst>
              <p:custData r:id="rId38"/>
            </p:custDataLst>
          </p:nvPr>
        </p:nvSpPr>
        <p:spPr bwMode="auto">
          <a:xfrm>
            <a:off x="6627040" y="5583404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</a:t>
            </a:r>
          </a:p>
        </p:txBody>
      </p:sp>
      <p:cxnSp>
        <p:nvCxnSpPr>
          <p:cNvPr id="61" name="Straight Arrow Connector 60"/>
          <p:cNvCxnSpPr>
            <a:stCxn id="12" idx="2"/>
            <a:endCxn id="52" idx="0"/>
          </p:cNvCxnSpPr>
          <p:nvPr>
            <p:custDataLst>
              <p:custData r:id="rId39"/>
            </p:custDataLst>
          </p:nvPr>
        </p:nvCxnSpPr>
        <p:spPr>
          <a:xfrm flipH="1">
            <a:off x="5641932" y="1868687"/>
            <a:ext cx="138757" cy="1341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Send an order notification</a:t>
            </a:r>
          </a:p>
        </p:txBody>
      </p:sp>
      <p:cxnSp>
        <p:nvCxnSpPr>
          <p:cNvPr id="20" name="Straight Arrow Connector 19"/>
          <p:cNvCxnSpPr>
            <a:stCxn id="45" idx="2"/>
            <a:endCxn id="16" idx="1"/>
          </p:cNvCxnSpPr>
          <p:nvPr>
            <p:custDataLst>
              <p:custData r:id="rId1"/>
            </p:custDataLst>
          </p:nvPr>
        </p:nvCxnSpPr>
        <p:spPr>
          <a:xfrm>
            <a:off x="5996039" y="2017686"/>
            <a:ext cx="1378322" cy="79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7374361" y="254981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325685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3335415" y="48340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5"/>
            </p:custDataLst>
          </p:nvPr>
        </p:nvCxnSpPr>
        <p:spPr>
          <a:xfrm>
            <a:off x="3819591" y="44611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69320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7"/>
            </p:custDataLst>
          </p:nvPr>
        </p:nvCxnSpPr>
        <p:spPr>
          <a:xfrm>
            <a:off x="5255941" y="4461183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693200" y="4960936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SMTP Service</a:t>
            </a:r>
          </a:p>
        </p:txBody>
      </p:sp>
      <p:cxnSp>
        <p:nvCxnSpPr>
          <p:cNvPr id="43" name="Straight Arrow Connector 42"/>
          <p:cNvCxnSpPr>
            <a:stCxn id="45" idx="2"/>
            <a:endCxn id="36" idx="0"/>
          </p:cNvCxnSpPr>
          <p:nvPr>
            <p:custDataLst>
              <p:custData r:id="rId9"/>
            </p:custDataLst>
          </p:nvPr>
        </p:nvCxnSpPr>
        <p:spPr>
          <a:xfrm flipH="1">
            <a:off x="3819591" y="2017686"/>
            <a:ext cx="2176448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5" idx="2"/>
            <a:endCxn id="39" idx="0"/>
          </p:cNvCxnSpPr>
          <p:nvPr>
            <p:custDataLst>
              <p:custData r:id="rId10"/>
            </p:custDataLst>
          </p:nvPr>
        </p:nvCxnSpPr>
        <p:spPr>
          <a:xfrm flipH="1">
            <a:off x="5255941" y="2017686"/>
            <a:ext cx="740098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5433298" y="149539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47" idx="3"/>
            <a:endCxn id="45" idx="1"/>
          </p:cNvCxnSpPr>
          <p:nvPr>
            <p:custDataLst>
              <p:custData r:id="rId12"/>
            </p:custDataLst>
          </p:nvPr>
        </p:nvCxnSpPr>
        <p:spPr>
          <a:xfrm>
            <a:off x="4405256" y="1751417"/>
            <a:ext cx="1028042" cy="51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3279774" y="149027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12955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208115" y="48340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 Data</a:t>
            </a:r>
          </a:p>
        </p:txBody>
      </p:sp>
      <p:cxnSp>
        <p:nvCxnSpPr>
          <p:cNvPr id="21" name="Straight Arrow Connector 20"/>
          <p:cNvCxnSpPr>
            <a:stCxn id="18" idx="2"/>
            <a:endCxn id="19" idx="1"/>
          </p:cNvCxnSpPr>
          <p:nvPr>
            <p:custDataLst>
              <p:custData r:id="rId16"/>
            </p:custDataLst>
          </p:nvPr>
        </p:nvCxnSpPr>
        <p:spPr>
          <a:xfrm>
            <a:off x="6692291" y="44611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5" idx="2"/>
            <a:endCxn id="18" idx="0"/>
          </p:cNvCxnSpPr>
          <p:nvPr>
            <p:custDataLst>
              <p:custData r:id="rId17"/>
            </p:custDataLst>
          </p:nvPr>
        </p:nvCxnSpPr>
        <p:spPr>
          <a:xfrm>
            <a:off x="5996039" y="2017686"/>
            <a:ext cx="696252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4679" y="544397"/>
            <a:ext cx="2727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C – Remove relation between engine and Seller Accessor</a:t>
            </a:r>
          </a:p>
        </p:txBody>
      </p:sp>
    </p:spTree>
    <p:extLst>
      <p:ext uri="{BB962C8B-B14F-4D97-AF65-F5344CB8AC3E}">
        <p14:creationId xmlns:p14="http://schemas.microsoft.com/office/powerpoint/2010/main" val="33613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048368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8013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4611109" y="1592528"/>
            <a:ext cx="1484891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55209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599473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6083649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7"/>
            </p:custDataLst>
          </p:nvPr>
        </p:nvCxnSpPr>
        <p:spPr>
          <a:xfrm flipH="1">
            <a:off x="6083649" y="2802427"/>
            <a:ext cx="12351" cy="1162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12" idx="0"/>
          </p:cNvCxnSpPr>
          <p:nvPr>
            <p:custDataLst>
              <p:custData r:id="rId8"/>
            </p:custDataLst>
          </p:nvPr>
        </p:nvCxnSpPr>
        <p:spPr>
          <a:xfrm>
            <a:off x="6083649" y="1592528"/>
            <a:ext cx="12351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20908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6" name="Rectangle 15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7003345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17" name="Straight Arrow Connector 16"/>
          <p:cNvCxnSpPr>
            <a:stCxn id="16" idx="2"/>
            <a:endCxn id="12" idx="0"/>
          </p:cNvCxnSpPr>
          <p:nvPr>
            <p:custDataLst>
              <p:custData r:id="rId11"/>
            </p:custDataLst>
          </p:nvPr>
        </p:nvCxnSpPr>
        <p:spPr>
          <a:xfrm flipH="1">
            <a:off x="6096000" y="1592528"/>
            <a:ext cx="1470086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6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Fulfill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105470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4184035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4668211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5541820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8"/>
            </p:custDataLst>
          </p:nvPr>
        </p:nvCxnSpPr>
        <p:spPr>
          <a:xfrm>
            <a:off x="6104561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41820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0"/>
            </p:custDataLst>
          </p:nvPr>
        </p:nvCxnSpPr>
        <p:spPr>
          <a:xfrm flipH="1">
            <a:off x="4668211" y="2647167"/>
            <a:ext cx="142778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8561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3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984587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Straight Arrow Connector 20"/>
          <p:cNvCxnSpPr>
            <a:stCxn id="20" idx="2"/>
            <a:endCxn id="22" idx="0"/>
          </p:cNvCxnSpPr>
          <p:nvPr>
            <p:custDataLst>
              <p:custData r:id="rId15"/>
            </p:custDataLst>
          </p:nvPr>
        </p:nvCxnSpPr>
        <p:spPr>
          <a:xfrm>
            <a:off x="7547328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6984587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cxnSp>
        <p:nvCxnSpPr>
          <p:cNvPr id="24" name="Straight Arrow Connector 23"/>
          <p:cNvCxnSpPr>
            <a:stCxn id="12" idx="2"/>
            <a:endCxn id="20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451328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93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Process a return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28" idx="2"/>
            <a:endCxn id="12" idx="0"/>
          </p:cNvCxnSpPr>
          <p:nvPr>
            <p:custDataLst>
              <p:custData r:id="rId2"/>
            </p:custDataLst>
          </p:nvPr>
        </p:nvCxnSpPr>
        <p:spPr>
          <a:xfrm>
            <a:off x="5359730" y="1591863"/>
            <a:ext cx="736270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3985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2722550" y="549683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5"/>
            </p:custDataLst>
          </p:nvPr>
        </p:nvCxnSpPr>
        <p:spPr>
          <a:xfrm>
            <a:off x="3206726" y="5123935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080335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7"/>
            </p:custDataLst>
          </p:nvPr>
        </p:nvCxnSpPr>
        <p:spPr>
          <a:xfrm>
            <a:off x="4643076" y="5123935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80335" y="5623688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9"/>
            </p:custDataLst>
          </p:nvPr>
        </p:nvCxnSpPr>
        <p:spPr>
          <a:xfrm flipH="1">
            <a:off x="3206726" y="2647167"/>
            <a:ext cx="2889274" cy="195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0"/>
            </p:custDataLst>
          </p:nvPr>
        </p:nvCxnSpPr>
        <p:spPr>
          <a:xfrm flipH="1">
            <a:off x="4643076" y="2647167"/>
            <a:ext cx="1452924" cy="195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2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30" idx="0"/>
          </p:cNvCxnSpPr>
          <p:nvPr>
            <p:custDataLst>
              <p:custData r:id="rId13"/>
            </p:custDataLst>
          </p:nvPr>
        </p:nvCxnSpPr>
        <p:spPr>
          <a:xfrm>
            <a:off x="6096000" y="2647167"/>
            <a:ext cx="935824" cy="85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4796989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279426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31" name="Straight Arrow Connector 30"/>
          <p:cNvCxnSpPr>
            <a:stCxn id="29" idx="2"/>
            <a:endCxn id="12" idx="0"/>
          </p:cNvCxnSpPr>
          <p:nvPr>
            <p:custDataLst>
              <p:custData r:id="rId16"/>
            </p:custDataLst>
          </p:nvPr>
        </p:nvCxnSpPr>
        <p:spPr>
          <a:xfrm flipH="1">
            <a:off x="6096000" y="1591863"/>
            <a:ext cx="746167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>
            <p:custDataLst>
              <p:custData r:id="rId17"/>
            </p:custDataLst>
          </p:nvPr>
        </p:nvSpPr>
        <p:spPr bwMode="auto">
          <a:xfrm>
            <a:off x="6469083" y="350210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5669102" y="46181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AutoShape 4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5747667" y="55133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34" name="Straight Arrow Connector 33"/>
          <p:cNvCxnSpPr>
            <a:stCxn id="32" idx="2"/>
            <a:endCxn id="33" idx="1"/>
          </p:cNvCxnSpPr>
          <p:nvPr>
            <p:custDataLst>
              <p:custData r:id="rId20"/>
            </p:custDataLst>
          </p:nvPr>
        </p:nvCxnSpPr>
        <p:spPr>
          <a:xfrm>
            <a:off x="6231843" y="51404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2" idx="0"/>
          </p:cNvCxnSpPr>
          <p:nvPr>
            <p:custDataLst>
              <p:custData r:id="rId21"/>
            </p:custDataLst>
          </p:nvPr>
        </p:nvCxnSpPr>
        <p:spPr>
          <a:xfrm flipH="1">
            <a:off x="6231843" y="4024397"/>
            <a:ext cx="799981" cy="593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rrowheads="1"/>
          </p:cNvSpPr>
          <p:nvPr>
            <p:custDataLst>
              <p:custData r:id="rId22"/>
            </p:custDataLst>
          </p:nvPr>
        </p:nvSpPr>
        <p:spPr bwMode="auto">
          <a:xfrm>
            <a:off x="7331642" y="46181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AutoShape 4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7410207" y="55133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48" name="Straight Arrow Connector 47"/>
          <p:cNvCxnSpPr>
            <a:stCxn id="40" idx="2"/>
            <a:endCxn id="47" idx="1"/>
          </p:cNvCxnSpPr>
          <p:nvPr>
            <p:custDataLst>
              <p:custData r:id="rId24"/>
            </p:custDataLst>
          </p:nvPr>
        </p:nvCxnSpPr>
        <p:spPr>
          <a:xfrm>
            <a:off x="7894383" y="51404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2"/>
            <a:endCxn id="40" idx="0"/>
          </p:cNvCxnSpPr>
          <p:nvPr>
            <p:custDataLst>
              <p:custData r:id="rId25"/>
            </p:custDataLst>
          </p:nvPr>
        </p:nvCxnSpPr>
        <p:spPr>
          <a:xfrm>
            <a:off x="7031824" y="4024397"/>
            <a:ext cx="862559" cy="593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7938" y="544397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Collapsed Coupon and Volume Discount Engines into Pricing Engine</a:t>
            </a:r>
          </a:p>
        </p:txBody>
      </p:sp>
    </p:spTree>
    <p:extLst>
      <p:ext uri="{BB962C8B-B14F-4D97-AF65-F5344CB8AC3E}">
        <p14:creationId xmlns:p14="http://schemas.microsoft.com/office/powerpoint/2010/main" val="1433018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sales data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796989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5359730" y="1591863"/>
            <a:ext cx="736270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407777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4486342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4970518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7"/>
            </p:custDataLst>
          </p:nvPr>
        </p:nvCxnSpPr>
        <p:spPr>
          <a:xfrm flipH="1">
            <a:off x="4970518" y="2647167"/>
            <a:ext cx="1125482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658741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737306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cxnSp>
        <p:nvCxnSpPr>
          <p:cNvPr id="14" name="Straight Arrow Connector 13"/>
          <p:cNvCxnSpPr>
            <a:stCxn id="10" idx="2"/>
            <a:endCxn id="13" idx="1"/>
          </p:cNvCxnSpPr>
          <p:nvPr>
            <p:custDataLst>
              <p:custData r:id="rId10"/>
            </p:custDataLst>
          </p:nvPr>
        </p:nvCxnSpPr>
        <p:spPr>
          <a:xfrm>
            <a:off x="7221482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0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1125482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279426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18" name="Straight Arrow Connector 17"/>
          <p:cNvCxnSpPr>
            <a:stCxn id="17" idx="2"/>
            <a:endCxn id="12" idx="0"/>
          </p:cNvCxnSpPr>
          <p:nvPr>
            <p:custDataLst>
              <p:custData r:id="rId13"/>
            </p:custDataLst>
          </p:nvPr>
        </p:nvCxnSpPr>
        <p:spPr>
          <a:xfrm flipH="1">
            <a:off x="6096000" y="1591863"/>
            <a:ext cx="746167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0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Process a remittance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3090864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3169429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3653605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60178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8"/>
            </p:custDataLst>
          </p:nvPr>
        </p:nvCxnSpPr>
        <p:spPr>
          <a:xfrm>
            <a:off x="6580549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017808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0"/>
            </p:custDataLst>
          </p:nvPr>
        </p:nvCxnSpPr>
        <p:spPr>
          <a:xfrm flipH="1">
            <a:off x="3653605" y="2647167"/>
            <a:ext cx="2442395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48454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3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7532723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7611288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cxnSp>
        <p:nvCxnSpPr>
          <p:cNvPr id="18" name="Straight Arrow Connector 17"/>
          <p:cNvCxnSpPr>
            <a:stCxn id="16" idx="2"/>
            <a:endCxn id="17" idx="1"/>
          </p:cNvCxnSpPr>
          <p:nvPr>
            <p:custDataLst>
              <p:custData r:id="rId16"/>
            </p:custDataLst>
          </p:nvPr>
        </p:nvCxnSpPr>
        <p:spPr>
          <a:xfrm>
            <a:off x="8095464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6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999464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516795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4595360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cxnSp>
        <p:nvCxnSpPr>
          <p:cNvPr id="25" name="Straight Arrow Connector 24"/>
          <p:cNvCxnSpPr>
            <a:stCxn id="23" idx="2"/>
            <a:endCxn id="24" idx="1"/>
          </p:cNvCxnSpPr>
          <p:nvPr>
            <p:custDataLst>
              <p:custData r:id="rId20"/>
            </p:custDataLst>
          </p:nvPr>
        </p:nvCxnSpPr>
        <p:spPr>
          <a:xfrm>
            <a:off x="5079536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23" idx="0"/>
          </p:cNvCxnSpPr>
          <p:nvPr>
            <p:custDataLst>
              <p:custData r:id="rId21"/>
            </p:custDataLst>
          </p:nvPr>
        </p:nvCxnSpPr>
        <p:spPr>
          <a:xfrm flipH="1">
            <a:off x="5079536" y="2647167"/>
            <a:ext cx="1016464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44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3. Static Diagram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420746" y="3430976"/>
            <a:ext cx="10301095" cy="222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420745" y="5153628"/>
            <a:ext cx="10301095" cy="3322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20746" y="1617360"/>
            <a:ext cx="10301095" cy="3353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23921" y="4074068"/>
            <a:ext cx="869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Resource</a:t>
            </a:r>
            <a:b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Access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0783" y="1128344"/>
            <a:ext cx="617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12328" y="533401"/>
            <a:ext cx="901700" cy="5712416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Utilities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904403" y="1709455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Security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904403" y="2483537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Logging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23921" y="5502517"/>
            <a:ext cx="9412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420746" y="2341732"/>
            <a:ext cx="8290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Business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Logic</a:t>
            </a: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1249819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5" name="Rectangle 14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1249819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1633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033447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425261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1249819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2641633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23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33447" y="265828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25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2636338" y="363783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26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5424422" y="363669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27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6821531" y="363669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210902" y="363283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9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1249819" y="440378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0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817075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8210902" y="440826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32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2636338" y="4403785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33"/>
          <p:cNvSpPr>
            <a:spLocks noChangeArrowheads="1"/>
          </p:cNvSpPr>
          <p:nvPr>
            <p:custDataLst>
              <p:custData r:id="rId17"/>
            </p:custDataLst>
          </p:nvPr>
        </p:nvSpPr>
        <p:spPr bwMode="auto">
          <a:xfrm>
            <a:off x="4033447" y="440378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34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033447" y="364414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5419966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2547701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sp>
        <p:nvSpPr>
          <p:cNvPr id="39" name="AutoShape 4"/>
          <p:cNvSpPr>
            <a:spLocks noChangeArrowheads="1"/>
          </p:cNvSpPr>
          <p:nvPr>
            <p:custDataLst>
              <p:custData r:id="rId21"/>
            </p:custDataLst>
          </p:nvPr>
        </p:nvSpPr>
        <p:spPr bwMode="auto">
          <a:xfrm>
            <a:off x="3730198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sp>
        <p:nvSpPr>
          <p:cNvPr id="40" name="AutoShape 4"/>
          <p:cNvSpPr>
            <a:spLocks noChangeArrowheads="1"/>
          </p:cNvSpPr>
          <p:nvPr>
            <p:custDataLst>
              <p:custData r:id="rId22"/>
            </p:custDataLst>
          </p:nvPr>
        </p:nvSpPr>
        <p:spPr bwMode="auto">
          <a:xfrm>
            <a:off x="4915595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sp>
        <p:nvSpPr>
          <p:cNvPr id="41" name="AutoShape 4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1365204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sp>
        <p:nvSpPr>
          <p:cNvPr id="42" name="AutoShape 4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6098092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sp>
        <p:nvSpPr>
          <p:cNvPr id="43" name="AutoShape 4"/>
          <p:cNvSpPr>
            <a:spLocks noChangeArrowheads="1"/>
          </p:cNvSpPr>
          <p:nvPr>
            <p:custDataLst>
              <p:custData r:id="rId25"/>
            </p:custDataLst>
          </p:nvPr>
        </p:nvSpPr>
        <p:spPr bwMode="auto">
          <a:xfrm>
            <a:off x="7280589" y="5244099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sp>
        <p:nvSpPr>
          <p:cNvPr id="44" name="AutoShape 4"/>
          <p:cNvSpPr>
            <a:spLocks noChangeArrowheads="1"/>
          </p:cNvSpPr>
          <p:nvPr>
            <p:custDataLst>
              <p:custData r:id="rId26"/>
            </p:custDataLst>
          </p:nvPr>
        </p:nvSpPr>
        <p:spPr bwMode="auto">
          <a:xfrm>
            <a:off x="8463086" y="524409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</a:t>
            </a:r>
          </a:p>
        </p:txBody>
      </p:sp>
      <p:sp>
        <p:nvSpPr>
          <p:cNvPr id="45" name="Rectangle 44"/>
          <p:cNvSpPr>
            <a:spLocks noChangeArrowheads="1"/>
          </p:cNvSpPr>
          <p:nvPr>
            <p:custDataLst>
              <p:custData r:id="rId27"/>
            </p:custDataLst>
          </p:nvPr>
        </p:nvSpPr>
        <p:spPr bwMode="auto">
          <a:xfrm>
            <a:off x="124981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sp>
        <p:nvSpPr>
          <p:cNvPr id="46" name="Rectangle 45"/>
          <p:cNvSpPr>
            <a:spLocks noChangeArrowheads="1"/>
          </p:cNvSpPr>
          <p:nvPr>
            <p:custDataLst>
              <p:custData r:id="rId28"/>
            </p:custDataLst>
          </p:nvPr>
        </p:nvSpPr>
        <p:spPr bwMode="auto">
          <a:xfrm>
            <a:off x="2636338" y="6168195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API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>
            <a:spLocks noChangeArrowheads="1"/>
          </p:cNvSpPr>
          <p:nvPr>
            <p:custDataLst>
              <p:custData r:id="rId29"/>
            </p:custDataLst>
          </p:nvPr>
        </p:nvSpPr>
        <p:spPr bwMode="auto">
          <a:xfrm>
            <a:off x="402285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sp>
        <p:nvSpPr>
          <p:cNvPr id="48" name="Rectangle 47"/>
          <p:cNvSpPr>
            <a:spLocks noChangeArrowheads="1"/>
          </p:cNvSpPr>
          <p:nvPr>
            <p:custDataLst>
              <p:custData r:id="rId30"/>
            </p:custDataLst>
          </p:nvPr>
        </p:nvSpPr>
        <p:spPr bwMode="auto">
          <a:xfrm>
            <a:off x="540937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sp>
        <p:nvSpPr>
          <p:cNvPr id="49" name="Rectangle 48"/>
          <p:cNvSpPr>
            <a:spLocks noChangeArrowheads="1"/>
          </p:cNvSpPr>
          <p:nvPr>
            <p:custDataLst>
              <p:custData r:id="rId31"/>
            </p:custDataLst>
          </p:nvPr>
        </p:nvSpPr>
        <p:spPr bwMode="auto">
          <a:xfrm>
            <a:off x="6795898" y="6165389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 API</a:t>
            </a:r>
          </a:p>
        </p:txBody>
      </p:sp>
      <p:sp>
        <p:nvSpPr>
          <p:cNvPr id="50" name="Rectangle 49"/>
          <p:cNvSpPr>
            <a:spLocks noChangeArrowheads="1"/>
          </p:cNvSpPr>
          <p:nvPr>
            <p:custDataLst>
              <p:custData r:id="rId32"/>
            </p:custDataLst>
          </p:nvPr>
        </p:nvSpPr>
        <p:spPr bwMode="auto">
          <a:xfrm>
            <a:off x="2637091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1" name="Rectangle 50"/>
          <p:cNvSpPr>
            <a:spLocks noChangeArrowheads="1"/>
          </p:cNvSpPr>
          <p:nvPr>
            <p:custDataLst>
              <p:custData r:id="rId33"/>
            </p:custDataLst>
          </p:nvPr>
        </p:nvSpPr>
        <p:spPr bwMode="auto">
          <a:xfrm>
            <a:off x="4033447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2" name="Rectangle 51"/>
          <p:cNvSpPr>
            <a:spLocks noChangeArrowheads="1"/>
          </p:cNvSpPr>
          <p:nvPr>
            <p:custDataLst>
              <p:custData r:id="rId34"/>
            </p:custDataLst>
          </p:nvPr>
        </p:nvSpPr>
        <p:spPr bwMode="auto">
          <a:xfrm>
            <a:off x="1213544" y="363683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52"/>
          <p:cNvSpPr>
            <a:spLocks noChangeArrowheads="1"/>
          </p:cNvSpPr>
          <p:nvPr>
            <p:custDataLst>
              <p:custData r:id="rId35"/>
            </p:custDataLst>
          </p:nvPr>
        </p:nvSpPr>
        <p:spPr bwMode="auto">
          <a:xfrm>
            <a:off x="5425261" y="265348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Calc</a:t>
            </a:r>
            <a:r>
              <a:rPr lang="en-US" sz="1200" b="1" kern="0">
                <a:solidFill>
                  <a:sysClr val="windowText" lastClr="000000"/>
                </a:solidFill>
              </a:rPr>
              <a:t>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53"/>
          <p:cNvSpPr>
            <a:spLocks noChangeArrowheads="1"/>
          </p:cNvSpPr>
          <p:nvPr>
            <p:custDataLst>
              <p:custData r:id="rId36"/>
            </p:custDataLst>
          </p:nvPr>
        </p:nvSpPr>
        <p:spPr bwMode="auto">
          <a:xfrm>
            <a:off x="6817075" y="265348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97641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4. Assembly Allocation</a:t>
            </a:r>
          </a:p>
        </p:txBody>
      </p:sp>
    </p:spTree>
    <p:extLst>
      <p:ext uri="{BB962C8B-B14F-4D97-AF65-F5344CB8AC3E}">
        <p14:creationId xmlns:p14="http://schemas.microsoft.com/office/powerpoint/2010/main" val="324073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5. Process Allocation</a:t>
            </a:r>
          </a:p>
        </p:txBody>
      </p:sp>
    </p:spTree>
    <p:extLst>
      <p:ext uri="{BB962C8B-B14F-4D97-AF65-F5344CB8AC3E}">
        <p14:creationId xmlns:p14="http://schemas.microsoft.com/office/powerpoint/2010/main" val="335830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software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IDesign</a:t>
            </a:r>
            <a:r>
              <a:rPr lang="en-US" dirty="0"/>
              <a:t> “Method”</a:t>
            </a:r>
          </a:p>
          <a:p>
            <a:pPr lvl="1"/>
            <a:r>
              <a:rPr lang="en-US" dirty="0"/>
              <a:t>Juval Lowy</a:t>
            </a:r>
            <a:endParaRPr lang="en-US" dirty="0">
              <a:hlinkClick r:id=""/>
            </a:endParaRPr>
          </a:p>
          <a:p>
            <a:pPr lvl="1"/>
            <a:r>
              <a:rPr lang="en-US" dirty="0">
                <a:hlinkClick r:id=""/>
              </a:rPr>
              <a:t>http://www.idesign.net</a:t>
            </a:r>
            <a:endParaRPr lang="en-US" dirty="0"/>
          </a:p>
          <a:p>
            <a:pPr lvl="1"/>
            <a:r>
              <a:rPr lang="en-US" dirty="0"/>
              <a:t>Search “Zen of Architecture”</a:t>
            </a:r>
          </a:p>
          <a:p>
            <a:r>
              <a:rPr lang="en-US" dirty="0"/>
              <a:t>Simplified conventions and rules</a:t>
            </a:r>
          </a:p>
          <a:p>
            <a:r>
              <a:rPr lang="en-US" dirty="0"/>
              <a:t>Encapsulation of volatility / design for change</a:t>
            </a:r>
          </a:p>
          <a:p>
            <a:pPr lvl="1"/>
            <a:r>
              <a:rPr lang="en-US" dirty="0"/>
              <a:t>Information hiding</a:t>
            </a:r>
          </a:p>
          <a:p>
            <a:r>
              <a:rPr lang="en-US" dirty="0"/>
              <a:t>Every class is a “service”</a:t>
            </a:r>
          </a:p>
          <a:p>
            <a:pPr lvl="1"/>
            <a:r>
              <a:rPr lang="en-US" dirty="0"/>
              <a:t>Service orientation vs object-orientation</a:t>
            </a:r>
          </a:p>
          <a:p>
            <a:r>
              <a:rPr lang="en-US" dirty="0"/>
              <a:t>Multiple views of the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86" y="1540542"/>
            <a:ext cx="4420433" cy="2525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348" y="4362575"/>
            <a:ext cx="3259707" cy="23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Stub out solution (next slide)</a:t>
            </a:r>
          </a:p>
          <a:p>
            <a:r>
              <a:rPr lang="en-US" dirty="0"/>
              <a:t>Vertical slice/smoke test implementation</a:t>
            </a:r>
          </a:p>
          <a:p>
            <a:r>
              <a:rPr lang="en-US" dirty="0"/>
              <a:t>CI configuration with unit test execution and code coverage</a:t>
            </a:r>
          </a:p>
          <a:p>
            <a:r>
              <a:rPr lang="en-US" dirty="0"/>
              <a:t>Analyze dependencies</a:t>
            </a:r>
          </a:p>
          <a:p>
            <a:pPr lvl="1"/>
            <a:r>
              <a:rPr lang="en-US" dirty="0"/>
              <a:t>Where do we start and what sequence of development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Total Time: &lt; 1week</a:t>
            </a:r>
          </a:p>
          <a:p>
            <a:pPr lvl="1"/>
            <a:r>
              <a:rPr lang="en-US" dirty="0"/>
              <a:t>Time boxing essential to avoid analysis paralysis</a:t>
            </a:r>
          </a:p>
          <a:p>
            <a:pPr lvl="1"/>
            <a:r>
              <a:rPr lang="en-US" dirty="0"/>
              <a:t>Good enough is what we are aiming for</a:t>
            </a:r>
          </a:p>
        </p:txBody>
      </p:sp>
    </p:spTree>
    <p:extLst>
      <p:ext uri="{BB962C8B-B14F-4D97-AF65-F5344CB8AC3E}">
        <p14:creationId xmlns:p14="http://schemas.microsoft.com/office/powerpoint/2010/main" val="3118521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Translating the design to the solution…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60" y="1690688"/>
            <a:ext cx="4503761" cy="50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US" baseline="0" dirty="0"/>
              <a:t> of our </a:t>
            </a:r>
            <a:r>
              <a:rPr lang="en-US" dirty="0"/>
              <a:t>design </a:t>
            </a:r>
            <a:r>
              <a:rPr lang="en-US" baseline="0" dirty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abstractions</a:t>
            </a:r>
          </a:p>
          <a:p>
            <a:pPr lvl="1"/>
            <a:r>
              <a:rPr lang="en-US" dirty="0"/>
              <a:t>Managers: Manages sequence of actions</a:t>
            </a:r>
          </a:p>
          <a:p>
            <a:pPr lvl="1"/>
            <a:r>
              <a:rPr lang="en-US" dirty="0"/>
              <a:t>Engines: Applies algorithm/business rule</a:t>
            </a:r>
          </a:p>
          <a:p>
            <a:pPr lvl="1"/>
            <a:r>
              <a:rPr lang="en-US" dirty="0" err="1"/>
              <a:t>Accessors</a:t>
            </a:r>
            <a:r>
              <a:rPr lang="en-US" dirty="0"/>
              <a:t>: Data/resources</a:t>
            </a:r>
          </a:p>
          <a:p>
            <a:pPr lvl="1"/>
            <a:r>
              <a:rPr lang="en-US" dirty="0"/>
              <a:t>Utilities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36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Layers (typical)</a:t>
            </a:r>
          </a:p>
          <a:p>
            <a:pPr lvl="1"/>
            <a:r>
              <a:rPr lang="en-US" dirty="0"/>
              <a:t>Clients </a:t>
            </a:r>
          </a:p>
          <a:p>
            <a:pPr lvl="1"/>
            <a:r>
              <a:rPr lang="en-US" dirty="0"/>
              <a:t>Business</a:t>
            </a:r>
          </a:p>
          <a:p>
            <a:pPr lvl="1"/>
            <a:r>
              <a:rPr lang="en-US" dirty="0"/>
              <a:t>Resource Access </a:t>
            </a:r>
          </a:p>
          <a:p>
            <a:pPr lvl="1"/>
            <a:r>
              <a:rPr lang="en-US" dirty="0"/>
              <a:t>Resources</a:t>
            </a:r>
          </a:p>
          <a:p>
            <a:r>
              <a:rPr lang="en-US" dirty="0"/>
              <a:t>Communication rules</a:t>
            </a:r>
          </a:p>
          <a:p>
            <a:pPr lvl="1"/>
            <a:r>
              <a:rPr lang="en-US" dirty="0"/>
              <a:t>Closed architecture</a:t>
            </a:r>
          </a:p>
          <a:p>
            <a:pPr lvl="1"/>
            <a:r>
              <a:rPr lang="en-US" dirty="0"/>
              <a:t>Services can only call down</a:t>
            </a:r>
          </a:p>
          <a:p>
            <a:pPr lvl="2"/>
            <a:r>
              <a:rPr lang="en-US" dirty="0"/>
              <a:t>Utility exception</a:t>
            </a:r>
          </a:p>
          <a:p>
            <a:pPr lvl="1"/>
            <a:r>
              <a:rPr lang="en-US" dirty="0"/>
              <a:t>Not allowed:</a:t>
            </a:r>
          </a:p>
          <a:p>
            <a:pPr lvl="2"/>
            <a:r>
              <a:rPr lang="en-US" dirty="0"/>
              <a:t>Manager -&gt; Manager (sync)</a:t>
            </a:r>
          </a:p>
          <a:p>
            <a:pPr lvl="2"/>
            <a:r>
              <a:rPr lang="en-US" dirty="0"/>
              <a:t>Client -&gt; Engine</a:t>
            </a:r>
          </a:p>
          <a:p>
            <a:pPr lvl="2"/>
            <a:r>
              <a:rPr lang="en-US" dirty="0"/>
              <a:t>Client -&gt; Accessor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14527" y="3544681"/>
            <a:ext cx="797871" cy="389144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725618" y="1690688"/>
            <a:ext cx="961774" cy="389145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0789786" y="4620120"/>
            <a:ext cx="847351" cy="435274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Resource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739535" y="2627106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/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46936" y="5553276"/>
            <a:ext cx="719138" cy="37682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Utility</a:t>
            </a:r>
          </a:p>
        </p:txBody>
      </p:sp>
    </p:spTree>
    <p:extLst>
      <p:ext uri="{BB962C8B-B14F-4D97-AF65-F5344CB8AC3E}">
        <p14:creationId xmlns:p14="http://schemas.microsoft.com/office/powerpoint/2010/main" val="33272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Iceberg principle</a:t>
            </a:r>
          </a:p>
          <a:p>
            <a:pPr lvl="1"/>
            <a:r>
              <a:rPr lang="en-US" dirty="0"/>
              <a:t>Maximize the amount of business logic below the client tier</a:t>
            </a:r>
          </a:p>
          <a:p>
            <a:r>
              <a:rPr lang="en-US" dirty="0"/>
              <a:t>Design for testability</a:t>
            </a:r>
          </a:p>
          <a:p>
            <a:pPr lvl="1"/>
            <a:r>
              <a:rPr lang="en-US" dirty="0"/>
              <a:t>Require unit test development along with the business logic</a:t>
            </a:r>
          </a:p>
          <a:p>
            <a:pPr lvl="1"/>
            <a:r>
              <a:rPr lang="en-US" dirty="0"/>
              <a:t>Focus on service consumption</a:t>
            </a:r>
          </a:p>
        </p:txBody>
      </p:sp>
    </p:spTree>
    <p:extLst>
      <p:ext uri="{BB962C8B-B14F-4D97-AF65-F5344CB8AC3E}">
        <p14:creationId xmlns:p14="http://schemas.microsoft.com/office/powerpoint/2010/main" val="139356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</a:t>
            </a:r>
            <a:r>
              <a:rPr lang="en-US" baseline="0" dirty="0"/>
              <a:t> of unit testing on design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Forces consumption awareness in your code because you create the first consumer </a:t>
            </a:r>
          </a:p>
          <a:p>
            <a:pPr lvl="1"/>
            <a:r>
              <a:rPr lang="en-US" dirty="0"/>
              <a:t>Gets you focused on the interface rather than the implementation</a:t>
            </a:r>
          </a:p>
          <a:p>
            <a:pPr lvl="1"/>
            <a:r>
              <a:rPr lang="en-US" dirty="0"/>
              <a:t>Tends to create interfaces that are conveniently callable</a:t>
            </a:r>
          </a:p>
          <a:p>
            <a:r>
              <a:rPr lang="en-US" dirty="0"/>
              <a:t>Forces the software to be more testable which usually requires more decoupling from its surroundings</a:t>
            </a:r>
          </a:p>
          <a:p>
            <a:r>
              <a:rPr lang="en-US" dirty="0"/>
              <a:t>Things that are difficult to test tend to be simplified in order to achieve testability</a:t>
            </a:r>
          </a:p>
          <a:p>
            <a:r>
              <a:rPr lang="en-US" dirty="0"/>
              <a:t>Tests allow you to play “what if” games with broad  changes to assess the impact to the design</a:t>
            </a:r>
          </a:p>
          <a:p>
            <a:r>
              <a:rPr lang="en-US" dirty="0"/>
              <a:t>Makes the code more understandable/readable </a:t>
            </a:r>
          </a:p>
          <a:p>
            <a:pPr lvl="1"/>
            <a:r>
              <a:rPr lang="en-US" dirty="0"/>
              <a:t>Unit tests that describe how the developer intended the code to be consumed</a:t>
            </a:r>
          </a:p>
          <a:p>
            <a:pPr lvl="1"/>
            <a:r>
              <a:rPr lang="en-US" dirty="0"/>
              <a:t>Built in example code!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2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User Stories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 a catalog of products</a:t>
            </a:r>
          </a:p>
          <a:p>
            <a:r>
              <a:rPr lang="en-US" dirty="0"/>
              <a:t>Adding items to a shopping cart</a:t>
            </a:r>
          </a:p>
          <a:p>
            <a:r>
              <a:rPr lang="en-US" dirty="0"/>
              <a:t>View the shopping cart</a:t>
            </a:r>
          </a:p>
          <a:p>
            <a:r>
              <a:rPr lang="en-US" dirty="0"/>
              <a:t>View and select shipping options for a shopping cart</a:t>
            </a:r>
          </a:p>
          <a:p>
            <a:r>
              <a:rPr lang="en-US" dirty="0"/>
              <a:t>Enter a coupon for a discount</a:t>
            </a:r>
          </a:p>
          <a:p>
            <a:r>
              <a:rPr lang="en-US" dirty="0"/>
              <a:t>See the subtotal, shipping and tax prior to submission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an order</a:t>
            </a:r>
          </a:p>
          <a:p>
            <a:r>
              <a:rPr lang="en-US" dirty="0"/>
              <a:t>Pay for the order with a credit card</a:t>
            </a:r>
          </a:p>
          <a:p>
            <a:r>
              <a:rPr lang="en-US" dirty="0"/>
              <a:t>Receive an email confirming the order</a:t>
            </a:r>
          </a:p>
          <a:p>
            <a:r>
              <a:rPr lang="en-US" dirty="0"/>
              <a:t>View the order status</a:t>
            </a:r>
          </a:p>
          <a:p>
            <a:r>
              <a:rPr lang="en-US" dirty="0"/>
              <a:t>Receive a shipping notice email</a:t>
            </a:r>
          </a:p>
          <a:p>
            <a:r>
              <a:rPr lang="en-US" dirty="0"/>
              <a:t>Persist the shopping cart to be able to return later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to a control panel</a:t>
            </a:r>
          </a:p>
          <a:p>
            <a:r>
              <a:rPr lang="en-US" dirty="0"/>
              <a:t>Fulfill a product</a:t>
            </a:r>
          </a:p>
          <a:p>
            <a:r>
              <a:rPr lang="en-US" dirty="0"/>
              <a:t>Send shipping email with tracking</a:t>
            </a:r>
          </a:p>
          <a:p>
            <a:r>
              <a:rPr lang="en-US" dirty="0"/>
              <a:t>Configure </a:t>
            </a:r>
            <a:r>
              <a:rPr lang="en-US" dirty="0" err="1"/>
              <a:t>skus</a:t>
            </a:r>
            <a:endParaRPr lang="en-US" dirty="0"/>
          </a:p>
          <a:p>
            <a:r>
              <a:rPr lang="en-US" dirty="0"/>
              <a:t>Configure volume discounts</a:t>
            </a:r>
          </a:p>
          <a:p>
            <a:r>
              <a:rPr lang="en-US" dirty="0"/>
              <a:t>Configure coupons</a:t>
            </a:r>
          </a:p>
          <a:p>
            <a:r>
              <a:rPr lang="en-US" dirty="0"/>
              <a:t>Configure shipping fees and options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Lookup an order for a customer</a:t>
            </a:r>
          </a:p>
          <a:p>
            <a:r>
              <a:rPr lang="en-US" dirty="0"/>
              <a:t>Get sales reports via control panel</a:t>
            </a:r>
          </a:p>
          <a:p>
            <a:r>
              <a:rPr lang="en-US" dirty="0"/>
              <a:t>Receive order notification emails</a:t>
            </a:r>
          </a:p>
          <a:p>
            <a:r>
              <a:rPr lang="en-US" dirty="0"/>
              <a:t>Receive receipts via check</a:t>
            </a:r>
          </a:p>
        </p:txBody>
      </p:sp>
    </p:spTree>
    <p:extLst>
      <p:ext uri="{BB962C8B-B14F-4D97-AF65-F5344CB8AC3E}">
        <p14:creationId xmlns:p14="http://schemas.microsoft.com/office/powerpoint/2010/main" val="137567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to system control panel</a:t>
            </a:r>
          </a:p>
          <a:p>
            <a:r>
              <a:rPr lang="en-US" dirty="0"/>
              <a:t>Remit receipts (after fees) to sellers via check</a:t>
            </a:r>
          </a:p>
          <a:p>
            <a:r>
              <a:rPr lang="en-US" dirty="0"/>
              <a:t>Process chargebacks</a:t>
            </a:r>
          </a:p>
          <a:p>
            <a:r>
              <a:rPr lang="en-US" dirty="0"/>
              <a:t>Provide order support to customers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Remit sales tax via check</a:t>
            </a:r>
          </a:p>
          <a:p>
            <a:r>
              <a:rPr lang="en-US" dirty="0"/>
              <a:t>Reconcile merchant account reports</a:t>
            </a:r>
          </a:p>
          <a:p>
            <a:r>
              <a:rPr lang="en-US" dirty="0"/>
              <a:t>Generate revenue reports</a:t>
            </a:r>
          </a:p>
        </p:txBody>
      </p:sp>
    </p:spTree>
    <p:extLst>
      <p:ext uri="{BB962C8B-B14F-4D97-AF65-F5344CB8AC3E}">
        <p14:creationId xmlns:p14="http://schemas.microsoft.com/office/powerpoint/2010/main" val="229194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1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0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0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0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0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0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03B72E3447A349A65C6C0D016EA6C6" ma:contentTypeVersion="3" ma:contentTypeDescription="Create a new document." ma:contentTypeScope="" ma:versionID="46d7fcff38035f13f02c6600e6880a3c">
  <xsd:schema xmlns:xsd="http://www.w3.org/2001/XMLSchema" xmlns:xs="http://www.w3.org/2001/XMLSchema" xmlns:p="http://schemas.microsoft.com/office/2006/metadata/properties" xmlns:ns2="660de10a-583e-488b-94d8-146e8450a4be" targetNamespace="http://schemas.microsoft.com/office/2006/metadata/properties" ma:root="true" ma:fieldsID="5a3e7c56c32aaf1299987b1f1c8b5bb0" ns2:_="">
    <xsd:import namespace="660de10a-583e-488b-94d8-146e8450a4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de10a-583e-488b-94d8-146e8450a4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0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1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12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1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5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1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1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1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2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2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21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2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2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2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2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2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3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31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3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3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4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4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4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4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4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4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0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5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3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5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5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59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6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6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65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6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6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6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7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7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8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2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8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8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8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8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8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89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94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9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98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9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0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03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20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0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0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1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1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1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1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4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1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1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17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1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19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2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2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24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2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2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28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2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3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2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23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34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3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36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3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3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4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4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4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43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4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45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4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3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31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32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3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3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3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44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4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4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4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2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53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5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5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5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5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0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61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6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6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6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9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7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2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7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7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7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7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7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8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7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8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89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2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9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9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9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9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Props1.xml><?xml version="1.0" encoding="utf-8"?>
<ds:datastoreItem xmlns:ds="http://schemas.openxmlformats.org/officeDocument/2006/customXml" ds:itemID="{AB6352F5-DA09-461F-8BAE-0705C3870C8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6E5F3F3-3BA0-44F7-B81D-557EBD6FD38C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A079C7C0-6B41-485B-B211-69EB5D8FA91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6FF0619-ED85-429B-9B4F-B4DF088489E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079E5E6-7EC0-4C05-9A6C-40708E9789A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60de10a-583e-488b-94d8-146e8450a4be"/>
    <ds:schemaRef ds:uri="http://www.w3.org/XML/1998/namespace"/>
    <ds:schemaRef ds:uri="http://purl.org/dc/dcmitype/"/>
  </ds:schemaRefs>
</ds:datastoreItem>
</file>

<file path=customXml/itemProps103.xml><?xml version="1.0" encoding="utf-8"?>
<ds:datastoreItem xmlns:ds="http://schemas.openxmlformats.org/officeDocument/2006/customXml" ds:itemID="{C218F6DE-D70F-4CB2-89BC-525796FA673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82282B2-0876-4EAE-8A49-8689701C45D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76E81E98-1D92-4773-9A4D-0E357AE4109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CC99A00-E019-4990-92B2-0C3B02E4DD6F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B5AD07FF-5B03-4D7D-BC62-ECE68A53E3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de10a-583e-488b-94d8-146e8450a4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08.xml><?xml version="1.0" encoding="utf-8"?>
<ds:datastoreItem xmlns:ds="http://schemas.openxmlformats.org/officeDocument/2006/customXml" ds:itemID="{F2F68E93-F1C9-488C-A065-3D444BFE1D0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69A19E4-25BB-4903-B176-72A264B6F34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A9FF368-B69B-4A31-8224-5A112C1E8246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12BA6528-EC53-4C56-862F-CC2372A4976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4565F194-BD19-493D-BFDB-0718F145EE58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9861647-BAF4-4CD0-864E-E70A65C4A0A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DB31D4B7-0A9A-4BAB-8325-B5966EFBCF3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2DC3F31-DEF7-47DA-8F68-C601445141E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AA98C07-2FE4-4CA3-B089-B86D08901389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2EB5D37-F453-4C79-94B6-B8D636039032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DE037C0-E73B-42C2-AA53-08EC05F7482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4F11AB0-BAA4-4AA2-BF5C-878A4ACB3C0B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19D12EB8-042F-4882-950A-A573A730591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3EF7DCE-84CF-42C5-8F98-A36625B0267B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40A4DC1-8CEE-4377-B8C8-1AC31BA3142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B4EA9D53-5663-4735-8AEA-1AFFEFEF0960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B90ED3D-EF45-40FB-9DBC-A0E04E2561B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15DFF543-2E82-453B-80D4-C0CE68AF4DC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6FBD44B-E8AC-48D7-96FC-D90E44704B8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812EF825-F8EA-4D1F-A634-24573F152DF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0759227D-31FC-4C57-B4F7-0C503CBFA7E1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09B4E6BD-3FE8-4E09-8950-AC323B3C0404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724A422-F92F-498B-A7BC-A479F8775358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B9BFB75B-16E7-4895-821E-A089B847EC3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EE8B714-90A9-4CC1-961C-BEE990161D30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EB76AD08-F07F-4B3E-894F-763EBB559E0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FB3F04A8-A977-4951-957E-3AE2BAAEFDCF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223D005-6EC6-4B41-ADC6-0E895264B64B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A6565E68-08DC-435F-A8B8-F9D86367FE5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F8713EF9-A8D7-4B67-80D5-46C046D3F846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DDF06869-BD37-464D-AB96-8830F95D91F5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2952E9C2-F972-41CB-B72B-4DC3DAAACDC3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29D12921-9798-4808-8609-D6ECCF3EAE2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5899596-452D-4615-BD6B-6143A54DAC5E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326F0C24-8A04-4D96-B5A2-FCE34A710E2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1E6C7D5-46BF-444B-8E22-53EF5F81B756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733E4853-74C1-4EE8-9D26-A522937E4EA3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74EE74C2-9EC6-4D22-AB03-AD3B78632FE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2754DD4D-67BF-475E-B09B-F65558B07C3C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A67F539E-8A23-4A42-9375-CF68D6F1F52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604BDC5B-B9CF-4121-A87D-0EA01D867FED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2DFD0B61-F401-4BF0-9F2E-374A2DF159BC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DC9A8BE7-3685-4176-9217-3776E7E6A889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9FD82547-F4E0-4D46-BC1B-0C19350A1031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C1B1142-92FE-4580-9915-BC00D6AEB5D5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3653BF5-950B-491E-95D7-E6F856C149B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278AF04-2F85-486C-9C7D-CEDBA940816E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2E63F6A-A0D7-419A-A4D1-21F4C86853C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BFD9DEC-7953-4514-9E03-C6EEF07A1CC7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5EDBA2D9-CCEC-40D5-8768-7AF1ABCA926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737F40FD-2448-4F31-89B5-0D195E2BA15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CECEB968-FB69-4AB0-AC62-777C920AE61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7A2456BA-FF98-4DAA-B245-ED3DF9E8CCCB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62CA1D17-3B83-4E1E-B410-54A4BE878334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A2E8A05-FB13-4278-ACF1-AADE9CEEC8ED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B5B709F-B623-4713-ADEC-FA8B84700587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95B83927-E490-48B3-8D98-5475DB15AEA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36D09D5-D2C7-4013-8125-01074FF435DA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1928B40E-8345-419B-941B-FD28470AE0CA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3B2FAFE0-760C-4BB3-AE40-094F29D28AB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CFB21A86-B6A6-4CF5-A1BE-0317C69F250B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44348953-A95B-4FAA-8A36-88DB58F0E493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0969CDC5-2ABC-4308-BDD8-17CF3817D69F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9BCBE2B0-2D10-459B-BB8C-02985FFE8C61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FF0BF8FB-BF33-4D71-B764-6A2F7A1E2158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19C34DEE-14BC-408F-AB96-E322DD61F51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A0806081-F6A1-4792-B4AD-275627E64A44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1257C435-F4E0-4450-922A-05F5C94532A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1EB0CEA-03B2-4ED4-95AB-1B75073E75BD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A87887EE-1337-4DC2-A4FF-2E3E5CE56478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DB7873C3-41CF-4BA3-B303-9DAD452F22CF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BFA717E-E890-4183-8850-D826DF766F48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BF8B1FAE-28B5-45D7-B15E-9DFC858C7EEF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8F1CC916-58CB-46C1-92C6-A4406AAE5CFD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2DAC5D2D-CEDE-45D7-A4D3-9BC335888976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4575B253-FF0B-40F8-94A2-EF00201E0A47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D71E7E47-8BC1-45BA-8374-C5F367306AB4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61A62BDC-29E2-4EC2-8AF0-DBD23B637F2F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8835F303-9B10-4172-814A-06EDA824D2A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0BBDD01-C6D2-4136-9455-37AEF6111425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81B3381-2180-46A9-BA0C-16A492ACB17F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2825A42D-95F2-4D71-B769-D90BF5F3FA2E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151B5B62-2444-4D18-A6E6-96175C065541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EDFFDDEB-B579-4EBE-8F2A-59D60A87D7EE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64FEF53D-AC58-4F26-B785-0467E14DF5E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144E3978-10A4-44AC-B79B-2A1C8EB7987E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A5AE93DB-CEFA-47BF-8293-0C35602DA478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E178600A-F46F-4C08-BB09-7C213166C18D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B3B583D5-1DC5-4807-9AE8-A082F4573184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64314C86-D2FD-482A-A3B0-371DA6C9512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75E5496-A0D7-4EA1-8197-129E8A525F29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5E246681-9632-42E0-BC86-01870859800B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21BA58C3-B2CB-4A91-B264-69EAFEF39738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1DCACFF7-A548-449E-B62A-9CADDC1B7009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489C4D6-E78E-4440-BA93-27154EA237DC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94F260DC-82CE-4AC0-8ED5-71875ABF8A6E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E91AAF40-7BC9-44BD-AC0D-8ED329AE05ED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E7002B73-E405-4E63-A53D-14BD45DF0428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06A4074F-A3EA-486B-BEAE-97A2218A046B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0F068703-B8D4-48B5-ADDE-5D4BD4AF1D73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9F0222D3-BB50-4812-9271-344F73EA01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2EF3231-79C1-4766-A99C-EABA7F8C1D7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AF92B33-580C-4EAC-9F51-FC035394484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F3F90659-919D-4DCC-8C13-44F5E74CD8B2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3845699F-16FE-455B-963F-542BFE107E9E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D2054834-9601-4691-BCB3-128DD846E0AC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2AA0A0DE-6E8E-4ACD-AF7F-A0911638ED39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08B9161-6D48-4D89-B60A-4757E7E76801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9F6FF0FA-4E52-4DD1-83FF-21AB2481B599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0D49104D-43ED-4A74-81C8-11684B382BBD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FB107F6-FD43-49D9-B31E-32ACEC29C7E4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3F7379D2-1903-4043-95C6-00E192376E8F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077EB336-8A31-4DBF-90AE-18DCE219F49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29F08B2-CB39-4A00-A50F-038EE60F2BF7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52F58FB-C00A-4334-B09C-E786857E82C3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1A4D648B-70E5-4F16-8943-11EC10385399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B452A9C-C2D7-4C0F-809E-23E2844492C9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4B19BB5-111C-463D-99FD-04CBB0080E7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A3EA13F8-150C-4765-BA5F-4D876CCBBFF4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AEC48C50-97F8-48A3-AA51-BD1D216B79F3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0377AAA3-218E-4D3B-A46E-FCF34347C856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93C1C67E-47B0-4092-B036-B7B9DB471997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972BA1CF-1D68-4856-ABB6-DE6E52D47B47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3882A1FA-EDEC-4A85-B017-F8236D7FC31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02D631A-2BAF-4360-A9CF-7D1B1C9D5E4A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65C27D43-5A5C-4450-8BD4-7A8B45807E75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EDEB00D7-5BDD-44DD-9650-25197C1743A3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C2F82ABD-BB45-4D30-97A9-A7CC831A65E0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BB27B23D-5401-480E-B085-5AE91D2DFC27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C86241CE-4DE7-47A4-A9A7-11178AD21241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445B3B8E-FF04-431E-A069-51E42F690FB8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C2E32F78-8F5E-4D81-AF55-1533BBA124BB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D7FADDC3-8927-40D9-9378-9F8DA30CD2CB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8E7DCAE0-1AE8-4CF8-BC14-0947663AC2B1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972ED0D4-30A4-4622-8B06-4E6C060A231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D50D07E-137E-41AA-98A3-312A4AE25007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E0145F52-94A6-4980-BEF4-EA436FDEEBC3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FDFD8993-AE61-49C5-B1AD-DBE94A4752E2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1D8BCADB-D134-4B5F-A3F1-DE9737F3B8D8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2EB5730D-FDD6-44CD-9249-0DA2541CDE61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311721DF-D4AC-4D2E-84C4-DEED546F43B0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688FA967-CC1E-4BF9-BA6D-075E72E07F74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4B22AF14-3F7A-4767-9CFC-8A75124B593A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86725947-7A2F-4770-8EE5-F30431938A06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DF581F5B-D21B-40B5-B7B9-1DF8620693C8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A2C5CFCD-3F13-4108-A0E1-25B25B8DB55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D05B320-FACA-4A7A-84D1-7EAE276FF922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8E4B847F-D0A8-4DBE-9BE9-205308DCF986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352AF4F4-B5E6-421B-B3F3-5248806247FF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679F6B97-269E-4EA0-9C25-98EC8A835DA0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1DA71B2C-65E3-4BE4-8D4F-89BEF7AA4818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0F852FF5-BD28-4086-8EB3-0C14A24ADCB1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CC215AC2-E17A-4481-BA90-1F096B15FE80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43672E7B-C66A-44FF-9CC8-2281911D573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560678E-1523-401F-896C-FBC2CC64ED7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F57E831-0250-4085-9A6A-8BA739E5FC7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7760697-F227-4FDD-BFCC-3659379A578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8B44620-2ACB-44D3-9B71-DD24994907F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845CCC6-EDE4-4BCE-9B38-31AAF36B13F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5013B3B-D458-4D4D-8B16-45F29CBF7AC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4AC45DA-47C2-4924-B8CB-22838749BB8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24DEE77-BF06-46E0-91D9-D141452C8FF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41A1B0D-3E93-47C2-B5BC-546B7FC11ED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C1CBC77-4919-4894-A5B0-5E066C28CC1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DAA7254-8BD5-47B8-9EDD-9D28C8B19FD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1FDDB21-4116-4BA8-9AE2-F5EC25A9E49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DF095BF-3FAB-4F6C-9805-DAD176CE338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9041118-031B-4D76-BB6E-2471B9CA25A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4EDE0DA-73A7-4936-A7A7-B351EEDF8D2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BF598E9-D5E3-4E88-8FA7-D46A0B9CF36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E861C7F-B026-479A-8A22-4F95C44C8ED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985FD17-FD93-4ACC-A192-F19656A505E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E663A13-01D1-4A10-AC5B-A9E439D9352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104D9A1-7C98-4827-9AAE-6943A96C365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12C5E8F-1156-4EB9-80B0-B058FA8489C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F10334B-10C2-418A-811D-8D3C215110A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CA8F0F4-108D-4B64-977A-821C4A27F73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AEE4DCC-13AF-4ED0-82E3-A95A72A4584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DD171C6-F547-48A8-B772-94983651048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AE8D129-E41B-4057-ADC4-713A04D5E21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1A60D41-321A-4FFD-847D-A2EE85E69FA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762348E-D65E-4A0E-98D4-D0CD95B2019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37EC81C-881F-4699-8DCB-64CB63AF511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A4FF7CD-4178-4C5A-A722-82499F1E89A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9776C28-150B-4918-BDAA-B57B7FBD774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2B06DBA-47CE-4DD5-97A9-6FDCEF0B3E1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CA6AB19-643C-4F4D-BB36-627A59F1822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E254D79-B66C-41F9-B3CF-3821EB15BB1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B14947A-756E-418B-A776-796FED5D7E1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1924D25-722F-4FD5-A6BB-CE6B42325A9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39657DA-EA4E-47E8-AD20-E4E604453EE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9C97FFA-990B-47E6-8EF3-8EC47BB99DF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7132DB4-8A3A-4895-B02F-1215B0C6D4B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61E299E-DEA8-4090-A91C-C866B03F218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A656930-2C96-4689-826A-A9CEA4B87E1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9A63A3B-21AE-4603-B871-30F38FF763C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C1B9D1E-CB19-4CCF-AF58-7656C5D02CB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579830B-D545-448D-8A74-0C229D6A7B5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3850924-94C7-4574-8073-556678AB59B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74D9EA1-DB7D-41EE-9B7B-264F805FE7A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C22E496-BB3A-4569-933C-8963B201B54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3B81A52-9BA2-44FC-AE05-54ED8E20DFA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33BC465-3DC1-4904-BCFA-5FB4EC8DC9F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2EDC616-B3B4-44CC-AAD6-F2B481FE544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E716DE3-6CAC-41A9-853E-E2FECE09DE70}">
  <ds:schemaRefs>
    <ds:schemaRef ds:uri="http://schemas.microsoft.com/sharepoint/v3/contenttype/forms"/>
  </ds:schemaRefs>
</ds:datastoreItem>
</file>

<file path=customXml/itemProps71.xml><?xml version="1.0" encoding="utf-8"?>
<ds:datastoreItem xmlns:ds="http://schemas.openxmlformats.org/officeDocument/2006/customXml" ds:itemID="{FEB10A6F-D3FE-4D89-AF3F-1D91EF96D347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360E096F-F87C-4B68-8DB0-4AE4CBB41D1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D898147-1091-4812-93B2-7C47BAEEDFD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EB4C377-D87E-4E68-9077-EC24BBA755D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E7394F89-DBEA-454D-BAA1-B9BA0D78378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DB0DCDA-E188-4D37-B6EA-CB7E5B75713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0F842CC-7974-4C8F-A760-C3487642EDF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EA16753-28D8-4D5E-8EA3-698820E22E0B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804A26E-5D57-4F9B-A4F1-191B71BEF87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7566E80-C9E7-4DD3-8EF1-7C784616D59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312D2BB-760B-477C-81BC-8F772BB8DA4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48F760E-A9D0-4E95-9804-9F808BB2146C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7018607-B2C3-4645-B84A-E61BC61E18D8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1E81AC5-FAC3-43B7-94F5-7DECF549634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F8AA7C1-82D2-4618-9118-49435AB6216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04F1870-DBC0-4770-9A5C-9E12F52C238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D3677A2-E7F7-4CD2-9B86-289B0619BA36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3F4611F8-4E6C-445F-92C7-36676572BF0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78CC5C5-AAB6-4708-9099-151696F2C36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5B68EDF-9F19-4941-950A-567CE000DED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87135DA-5276-4FD2-92BB-1A59A28DFF6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35095C5C-C2B8-4E19-88AF-51A7020D2995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D4CBFE6-0099-4F98-90EB-A69403AF3234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14B3466-016F-44AC-A1A6-28CCF5B9669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C910099-7A13-4FEA-94FB-64A063F49D8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281BAD3-C66D-4034-9923-4DB7054BAA61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19D4492A-6A4D-4374-A2E9-3B1B1B77975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06368A69-10AA-41A7-BA1B-091C5B9EA88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94330A7-807E-4BF4-A72A-786972B7BC05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3F2EE17B-8F2F-4F87-AAAF-0BC28AFAD76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B949B08C-BE13-4154-972B-700C36C3F28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10159</TotalTime>
  <Words>1394</Words>
  <Application>Microsoft Office PowerPoint</Application>
  <PresentationFormat>Widescreen</PresentationFormat>
  <Paragraphs>398</Paragraphs>
  <Slides>31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DPL Software Design</vt:lpstr>
      <vt:lpstr>How we design software</vt:lpstr>
      <vt:lpstr>Consistent software design methodology</vt:lpstr>
      <vt:lpstr>Review of our design conventions</vt:lpstr>
      <vt:lpstr>Other considerations</vt:lpstr>
      <vt:lpstr>Impacts of unit testing on design quality</vt:lpstr>
      <vt:lpstr>Buyer User Stories</vt:lpstr>
      <vt:lpstr>Seller User Stories</vt:lpstr>
      <vt:lpstr>Provider Stories</vt:lpstr>
      <vt:lpstr>Buyer User Stories (Future)</vt:lpstr>
      <vt:lpstr>Seller User Stories (Future)</vt:lpstr>
      <vt:lpstr>Provider Stories (Future)</vt:lpstr>
      <vt:lpstr>Areas of Volatility</vt:lpstr>
      <vt:lpstr>Areas of Volatility in the Database</vt:lpstr>
      <vt:lpstr>1. Defining unique activities</vt:lpstr>
      <vt:lpstr>2. Mapping activities to call chains</vt:lpstr>
      <vt:lpstr>Edit/view a catalog</vt:lpstr>
      <vt:lpstr>Edit/view shopping cart</vt:lpstr>
      <vt:lpstr>View shipping options</vt:lpstr>
      <vt:lpstr>Submit an order</vt:lpstr>
      <vt:lpstr>Send an order notification</vt:lpstr>
      <vt:lpstr>View an order</vt:lpstr>
      <vt:lpstr>Fulfill an order</vt:lpstr>
      <vt:lpstr>Process a return</vt:lpstr>
      <vt:lpstr>View sales data</vt:lpstr>
      <vt:lpstr>Process a remittance</vt:lpstr>
      <vt:lpstr>3. Static Diagram</vt:lpstr>
      <vt:lpstr>4. Assembly Allocation</vt:lpstr>
      <vt:lpstr>5. Process Allocation</vt:lpstr>
      <vt:lpstr>Next steps…</vt:lpstr>
      <vt:lpstr>Translating the design to the solution…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Funability</dc:title>
  <dc:creator>Doug Durham</dc:creator>
  <cp:lastModifiedBy>Doug Durham</cp:lastModifiedBy>
  <cp:revision>217</cp:revision>
  <cp:lastPrinted>2016-07-27T15:54:53Z</cp:lastPrinted>
  <dcterms:created xsi:type="dcterms:W3CDTF">2016-05-01T12:50:26Z</dcterms:created>
  <dcterms:modified xsi:type="dcterms:W3CDTF">2017-01-30T00:30:22Z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0x010100F803B72E3447A349A65C6C0D016EA6C6</vt:lpwstr>
  </property>
  <property fmtid="{D5CDD505-2E9C-101B-9397-08002B2CF9AE}" pid="3" name="Tfs.IsStoryboard">
    <vt:bool>true</vt:bool>
  </property>
</Properties>
</file>