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</p:sldIdLst>
  <p:sldSz cx="12192000" cy="6858000"/>
  <p:notesSz cx="6858000" cy="9144000"/>
  <p:embeddedFontLst>
    <p:embeddedFont>
      <p:font typeface="Pacifico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74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4512564" y="-1028700"/>
            <a:ext cx="3959352" cy="102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7614700" y="1949100"/>
            <a:ext cx="484930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2286218" y="-598082"/>
            <a:ext cx="4849300" cy="772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371600" y="2112264"/>
            <a:ext cx="4846320" cy="39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766560" y="2112265"/>
            <a:ext cx="4846320" cy="39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1371600" y="3018472"/>
            <a:ext cx="4841076" cy="310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6766560" y="2112264"/>
            <a:ext cx="48463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6766560" y="3018471"/>
            <a:ext cx="4841076" cy="310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5650992" y="987425"/>
            <a:ext cx="5687568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1371600" y="3058510"/>
            <a:ext cx="3932237" cy="280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5505319" y="987425"/>
            <a:ext cx="5833242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1371600" y="3033286"/>
            <a:ext cx="3932237" cy="2835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0">
                <a:srgbClr val="CA836F">
                  <a:alpha val="27843"/>
                </a:srgbClr>
              </a:gs>
              <a:gs pos="14000">
                <a:srgbClr val="CA836F">
                  <a:alpha val="27843"/>
                </a:srgbClr>
              </a:gs>
              <a:gs pos="100000">
                <a:srgbClr val="BFA067">
                  <a:alpha val="84705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" name="Google Shape;7;p1"/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0">
                <a:srgbClr val="B5C8E4">
                  <a:alpha val="54901"/>
                </a:srgbClr>
              </a:gs>
              <a:gs pos="9000">
                <a:srgbClr val="B5C8E4">
                  <a:alpha val="54901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81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7" name="Google Shape;87;p13" descr="People Planning"/>
          <p:cNvPicPr preferRelativeResize="0"/>
          <p:nvPr/>
        </p:nvPicPr>
        <p:blipFill rotWithShape="1">
          <a:blip r:embed="rId3">
            <a:alphaModFix/>
          </a:blip>
          <a:srcRect r="-1" b="2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 rot="10800000" flipH="1">
            <a:off x="-3" y="6400372"/>
            <a:ext cx="12192000" cy="4567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803"/>
                </a:srgbClr>
              </a:gs>
              <a:gs pos="100000">
                <a:srgbClr val="000000">
                  <a:alpha val="29803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751114" y="620486"/>
            <a:ext cx="5344886" cy="406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Twentieth Century"/>
              <a:buNone/>
            </a:pPr>
            <a:r>
              <a:rPr lang="en-US" sz="4200" dirty="0" smtClean="0">
                <a:solidFill>
                  <a:schemeClr val="lt1"/>
                </a:solidFill>
              </a:rPr>
              <a:t>TOPIC:</a:t>
            </a:r>
            <a:endParaRPr sz="450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751114" y="4918166"/>
            <a:ext cx="4781006" cy="1136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</a:pPr>
            <a:r>
              <a:rPr lang="en-US" sz="2060" dirty="0" smtClean="0">
                <a:solidFill>
                  <a:schemeClr val="lt1"/>
                </a:solidFill>
              </a:rPr>
              <a:t>NAME OF MEMBERS:</a:t>
            </a: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</a:pPr>
            <a:r>
              <a:rPr lang="en-US" sz="2060" dirty="0" smtClean="0">
                <a:solidFill>
                  <a:schemeClr val="lt1"/>
                </a:solidFill>
              </a:rPr>
              <a:t>GUIDE NAME</a:t>
            </a:r>
            <a:endParaRPr sz="2060">
              <a:solidFill>
                <a:schemeClr val="lt1"/>
              </a:solidFill>
            </a:endParaRPr>
          </a:p>
        </p:txBody>
      </p:sp>
      <p:sp>
        <p:nvSpPr>
          <p:cNvPr id="92" name="Google Shape;92;p13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CA836F">
                  <a:alpha val="27843"/>
                </a:srgbClr>
              </a:gs>
              <a:gs pos="14000">
                <a:srgbClr val="CA836F">
                  <a:alpha val="27843"/>
                </a:srgbClr>
              </a:gs>
              <a:gs pos="100000">
                <a:srgbClr val="BFA067">
                  <a:alpha val="84705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3" name="Google Shape;93;p13"/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B5C8E4">
                  <a:alpha val="54901"/>
                </a:srgbClr>
              </a:gs>
              <a:gs pos="9000">
                <a:srgbClr val="B5C8E4">
                  <a:alpha val="54901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1371601" y="2345635"/>
            <a:ext cx="4911392" cy="358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/>
          </a:bodyPr>
          <a:lstStyle/>
          <a:p>
            <a:pPr marL="228600" lvl="0" indent="-2667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/>
              <a:t>Welcome to the presentation on "</a:t>
            </a:r>
            <a:r>
              <a:rPr lang="en-US" sz="2200" dirty="0" err="1"/>
              <a:t>ReBookify</a:t>
            </a:r>
            <a:r>
              <a:rPr lang="en-US" sz="2200" dirty="0"/>
              <a:t>: Empowering College Students with a Thriving Second-Hand Engineering Book Marketplace."</a:t>
            </a:r>
            <a:endParaRPr sz="3000"/>
          </a:p>
          <a:p>
            <a:pPr marL="228600" lvl="0" indent="-2667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/>
              <a:t>This mini-project aims to develop a web application that facilitates the buying and selling of second-hand engineering books within a specific college community.</a:t>
            </a:r>
            <a:endParaRPr sz="2200"/>
          </a:p>
        </p:txBody>
      </p:sp>
      <p:pic>
        <p:nvPicPr>
          <p:cNvPr id="101" name="Google Shape;101;p14" descr="Business Growt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4639" y="648307"/>
            <a:ext cx="5090161" cy="5090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/>
          <p:nvPr/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7D8044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" name="Google Shape;103;p14"/>
          <p:cNvSpPr/>
          <p:nvPr/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rgbClr val="BFA067">
                  <a:alpha val="4705"/>
                </a:srgbClr>
              </a:gs>
              <a:gs pos="99000">
                <a:srgbClr val="BFA067">
                  <a:alpha val="71764"/>
                </a:srgbClr>
              </a:gs>
              <a:gs pos="100000">
                <a:srgbClr val="BFA067">
                  <a:alpha val="71764"/>
                </a:srgbClr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371613" y="215978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dirty="0"/>
              <a:t>PROBLEM </a:t>
            </a:r>
            <a:r>
              <a:rPr lang="en-US" dirty="0" smtClean="0"/>
              <a:t>DEFINITION(AIM)</a:t>
            </a:r>
            <a:endParaRPr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1371672" y="1818375"/>
            <a:ext cx="9413238" cy="4114511"/>
            <a:chOff x="1205640" y="179675"/>
            <a:chExt cx="7830010" cy="4114511"/>
          </a:xfrm>
        </p:grpSpPr>
        <p:sp>
          <p:nvSpPr>
            <p:cNvPr id="110" name="Google Shape;110;p15"/>
            <p:cNvSpPr/>
            <p:nvPr/>
          </p:nvSpPr>
          <p:spPr>
            <a:xfrm>
              <a:off x="1907640" y="179675"/>
              <a:ext cx="2196000" cy="2196000"/>
            </a:xfrm>
            <a:prstGeom prst="ellipse">
              <a:avLst/>
            </a:prstGeom>
            <a:solidFill>
              <a:srgbClr val="D3D3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375640" y="647675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205640" y="3059676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1205650" y="3059688"/>
              <a:ext cx="3600000" cy="8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Twentieth Century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THE PROBLEM: DIFFICULTY IN FINDING AFFORDABLE ENGINEERING BOOKS FOR COLLEGE STUDENTS.</a:t>
              </a:r>
              <a:endParaRPr sz="19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137640" y="179675"/>
              <a:ext cx="2196000" cy="2196000"/>
            </a:xfrm>
            <a:prstGeom prst="ellipse">
              <a:avLst/>
            </a:prstGeom>
            <a:solidFill>
              <a:srgbClr val="D3D3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605640" y="647675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435640" y="3059676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5435650" y="3059686"/>
              <a:ext cx="3600000" cy="123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Twentieth Century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SOLUTION: CREATING A WEB APPLICATION THAT ALLOWS SENIOR STUDENTS TO SELL THEIR OLD BOOKS TO JUNIOR STUDENTS WITHIN THEIR COLLEGE COMMUNITY.</a:t>
              </a:r>
              <a:endParaRPr sz="19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1371700" y="105375"/>
            <a:ext cx="4911300" cy="1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dirty="0"/>
              <a:t>SCOPE AND </a:t>
            </a:r>
            <a:r>
              <a:rPr lang="en-US" dirty="0" smtClean="0"/>
              <a:t>MOTIVATION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899800" y="1992625"/>
            <a:ext cx="5383200" cy="4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5"/>
              <a:buNone/>
            </a:pPr>
            <a:r>
              <a:rPr lang="en-US" sz="1800" b="1"/>
              <a:t>Scope:</a:t>
            </a:r>
            <a:endParaRPr sz="1800"/>
          </a:p>
          <a:p>
            <a:pPr marL="228600" lvl="0" indent="-29210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Web application for a specific college community.</a:t>
            </a:r>
            <a:endParaRPr sz="1900"/>
          </a:p>
          <a:p>
            <a:pPr marL="228600" lvl="0" indent="-29210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User registration, login authentication, and profile management.</a:t>
            </a:r>
            <a:endParaRPr sz="1900"/>
          </a:p>
          <a:p>
            <a:pPr marL="228600" lvl="0" indent="-29210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Senior students can create listings for their books.</a:t>
            </a:r>
            <a:endParaRPr sz="1900"/>
          </a:p>
          <a:p>
            <a:pPr marL="228600" lvl="0" indent="-29210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Junior students can search for books and contact sellers through the website.</a:t>
            </a:r>
            <a:endParaRPr sz="1900"/>
          </a:p>
          <a:p>
            <a:pPr marL="0" lvl="0" indent="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b="1"/>
              <a:t>Motivation:</a:t>
            </a:r>
            <a:endParaRPr sz="1900"/>
          </a:p>
          <a:p>
            <a:pPr marL="228600" lvl="0" indent="-29210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Facilitate affordable access to engineering books.</a:t>
            </a:r>
            <a:endParaRPr sz="1900"/>
          </a:p>
          <a:p>
            <a:pPr marL="228600" lvl="0" indent="-29210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Encourage reuse of educational resources.</a:t>
            </a:r>
            <a:endParaRPr sz="1900"/>
          </a:p>
          <a:p>
            <a:pPr marL="228600" lvl="0" indent="-29210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Promote financial assistance for students in need.</a:t>
            </a:r>
            <a:endParaRPr sz="1900"/>
          </a:p>
        </p:txBody>
      </p:sp>
      <p:pic>
        <p:nvPicPr>
          <p:cNvPr id="125" name="Google Shape;125;p16" descr="Employee Bad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4639" y="648307"/>
            <a:ext cx="5090161" cy="5090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7D8044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7" name="Google Shape;127;p16"/>
          <p:cNvSpPr/>
          <p:nvPr/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rgbClr val="BFA067">
                  <a:alpha val="4705"/>
                </a:srgbClr>
              </a:gs>
              <a:gs pos="99000">
                <a:srgbClr val="BFA067">
                  <a:alpha val="71764"/>
                </a:srgbClr>
              </a:gs>
              <a:gs pos="100000">
                <a:srgbClr val="BFA067">
                  <a:alpha val="71764"/>
                </a:srgbClr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1371538" y="533328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dirty="0"/>
              <a:t>TOOLS &amp; </a:t>
            </a:r>
            <a:r>
              <a:rPr lang="en-US" dirty="0" smtClean="0"/>
              <a:t>TECHNOLOGIES(HARDWARE AND SOFTWARE)</a:t>
            </a:r>
            <a:endParaRPr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540900" y="3193711"/>
            <a:ext cx="11264485" cy="2483243"/>
            <a:chOff x="659" y="1081382"/>
            <a:chExt cx="10432977" cy="1796587"/>
          </a:xfrm>
        </p:grpSpPr>
        <p:sp>
          <p:nvSpPr>
            <p:cNvPr id="134" name="Google Shape;134;p17"/>
            <p:cNvSpPr/>
            <p:nvPr/>
          </p:nvSpPr>
          <p:spPr>
            <a:xfrm>
              <a:off x="494692" y="1081382"/>
              <a:ext cx="808417" cy="80841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659" y="2159376"/>
              <a:ext cx="1796484" cy="7185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 txBox="1"/>
            <p:nvPr/>
          </p:nvSpPr>
          <p:spPr>
            <a:xfrm>
              <a:off x="659" y="2159376"/>
              <a:ext cx="1796400" cy="71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wentieth Century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Programming Languages:HTML, CSS</a:t>
              </a:r>
              <a:r>
                <a:rPr lang="en-US" sz="19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,</a:t>
              </a:r>
              <a:r>
                <a:rPr lang="en-US" sz="19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JavaScript, Python</a:t>
              </a:r>
              <a:endParaRPr sz="1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2605561" y="1081382"/>
              <a:ext cx="808417" cy="80841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2111528" y="2159376"/>
              <a:ext cx="1796484" cy="7185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111528" y="2159376"/>
              <a:ext cx="1796484" cy="7185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wentieth Century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Frameworks: Django, Bootstrap</a:t>
              </a: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4716431" y="1081382"/>
              <a:ext cx="808417" cy="80841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4222397" y="2159376"/>
              <a:ext cx="1796484" cy="7185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4222397" y="2159376"/>
              <a:ext cx="1796484" cy="7185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wentieth Century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Database: MySQL</a:t>
              </a: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6827300" y="1081382"/>
              <a:ext cx="808417" cy="80841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6333266" y="2159376"/>
              <a:ext cx="1796484" cy="7185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6429866" y="2159331"/>
              <a:ext cx="1796400" cy="71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wentieth Century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Version Control: Git</a:t>
              </a: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8938169" y="1081382"/>
              <a:ext cx="808417" cy="80841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8444136" y="2159376"/>
              <a:ext cx="1796484" cy="7185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8637236" y="2159376"/>
              <a:ext cx="1796400" cy="71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wentieth Century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Hosting: Heroku</a:t>
              </a: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4" name="Google Shape;154;p18"/>
          <p:cNvSpPr/>
          <p:nvPr/>
        </p:nvSpPr>
        <p:spPr>
          <a:xfrm rot="-54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0">
                <a:srgbClr val="A5A95D">
                  <a:alpha val="77647"/>
                </a:srgbClr>
              </a:gs>
              <a:gs pos="8000">
                <a:srgbClr val="A5A95D">
                  <a:alpha val="77647"/>
                </a:srgbClr>
              </a:gs>
              <a:gs pos="100000">
                <a:srgbClr val="BFA067">
                  <a:alpha val="88627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5" name="Google Shape;155;p18"/>
          <p:cNvSpPr/>
          <p:nvPr/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rgbClr val="BFA067">
                  <a:alpha val="46666"/>
                </a:srgbClr>
              </a:gs>
              <a:gs pos="100000">
                <a:srgbClr val="CA836F">
                  <a:alpha val="0"/>
                </a:srgbClr>
              </a:gs>
            </a:gsLst>
            <a:lin ang="9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6" name="Google Shape;156;p18"/>
          <p:cNvSpPr/>
          <p:nvPr/>
        </p:nvSpPr>
        <p:spPr>
          <a:xfrm rot="-54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rgbClr val="D8C5A3">
                  <a:alpha val="0"/>
                </a:srgbClr>
              </a:gs>
              <a:gs pos="99000">
                <a:srgbClr val="87A6D3">
                  <a:alpha val="69803"/>
                </a:srgbClr>
              </a:gs>
              <a:gs pos="100000">
                <a:srgbClr val="87A6D3">
                  <a:alpha val="69803"/>
                </a:srgbClr>
              </a:gs>
            </a:gsLst>
            <a:lin ang="3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7" name="Google Shape;157;p18"/>
          <p:cNvSpPr/>
          <p:nvPr/>
        </p:nvSpPr>
        <p:spPr>
          <a:xfrm rot="-964587">
            <a:off x="-365254" y="969296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58000">
                <a:srgbClr val="FFFFFF">
                  <a:alpha val="0"/>
                </a:srgbClr>
              </a:gs>
              <a:gs pos="100000">
                <a:srgbClr val="A5A95D">
                  <a:alpha val="34901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409518" y="586855"/>
            <a:ext cx="3258570" cy="338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en-US" sz="3200">
                <a:solidFill>
                  <a:schemeClr val="lt1"/>
                </a:solidFill>
              </a:rPr>
              <a:t>WORK PLAN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4154800" y="37500"/>
            <a:ext cx="4038600" cy="6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b="1" u="sng"/>
              <a:t>Phase 1: Project Setup and Requirement Gathering</a:t>
            </a:r>
            <a:endParaRPr sz="1800"/>
          </a:p>
          <a:p>
            <a:pPr marL="228600" lvl="0" indent="-25400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Define project objectives and scope</a:t>
            </a:r>
            <a:endParaRPr sz="2800"/>
          </a:p>
          <a:p>
            <a:pPr marL="228600" lvl="0" indent="-25400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Gather requirements from stakeholders</a:t>
            </a:r>
            <a:endParaRPr sz="1800"/>
          </a:p>
          <a:p>
            <a:pPr marL="22860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b="1" u="sng"/>
              <a:t>Phase 2: Design and Development</a:t>
            </a:r>
            <a:endParaRPr sz="1800"/>
          </a:p>
          <a:p>
            <a:pPr marL="228600" lvl="0" indent="-25400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Design the user interface and website layout</a:t>
            </a:r>
            <a:endParaRPr sz="2800"/>
          </a:p>
          <a:p>
            <a:pPr marL="228600" lvl="0" indent="-25400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Implement user registration, login, and profile management</a:t>
            </a:r>
            <a:endParaRPr sz="2800"/>
          </a:p>
          <a:p>
            <a:pPr marL="228600" lvl="0" indent="-25400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Develop the book listing functionality</a:t>
            </a:r>
            <a:endParaRPr sz="1800"/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b="1" u="sng"/>
              <a:t>Phase 3: Testing and Deployment</a:t>
            </a:r>
            <a:endParaRPr sz="1800"/>
          </a:p>
          <a:p>
            <a:pPr marL="228600" lvl="0" indent="-25400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Conduct testing and debugging</a:t>
            </a:r>
            <a:endParaRPr sz="2800"/>
          </a:p>
          <a:p>
            <a:pPr marL="228600" lvl="0" indent="-25400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Deploy the web application on Heroku</a:t>
            </a:r>
            <a:endParaRPr sz="1800"/>
          </a:p>
        </p:txBody>
      </p:sp>
      <p:pic>
        <p:nvPicPr>
          <p:cNvPr id="160" name="Google Shape;160;p18" descr="Rolls of blueprints"/>
          <p:cNvPicPr preferRelativeResize="0"/>
          <p:nvPr/>
        </p:nvPicPr>
        <p:blipFill rotWithShape="1">
          <a:blip r:embed="rId3">
            <a:alphaModFix/>
          </a:blip>
          <a:srcRect l="60265" r="-1" b="-1"/>
          <a:stretch/>
        </p:blipFill>
        <p:spPr>
          <a:xfrm>
            <a:off x="8309625" y="0"/>
            <a:ext cx="388237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8568800" y="425"/>
            <a:ext cx="3091500" cy="1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rPr lang="en-US" sz="2800"/>
              <a:t>CONCLUSION</a:t>
            </a:r>
            <a:endParaRPr/>
          </a:p>
        </p:txBody>
      </p:sp>
      <p:pic>
        <p:nvPicPr>
          <p:cNvPr id="167" name="Google Shape;167;p19" descr="Close-up of a calculator keypad"/>
          <p:cNvPicPr preferRelativeResize="0"/>
          <p:nvPr/>
        </p:nvPicPr>
        <p:blipFill rotWithShape="1">
          <a:blip r:embed="rId3">
            <a:alphaModFix/>
          </a:blip>
          <a:srcRect l="5007" r="11094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8115300" y="1445975"/>
            <a:ext cx="3961500" cy="49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 conclusion, ReBookify aims to empower college students with a thriving second-hand engineering book marketplace.</a:t>
            </a:r>
            <a:endParaRPr sz="1800"/>
          </a:p>
          <a:p>
            <a:pPr marL="4572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By providing a user-friendly platform, we facilitate the buying and selling of books within a specific college community.</a:t>
            </a:r>
            <a:endParaRPr sz="1800"/>
          </a:p>
          <a:p>
            <a:pPr marL="45720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This project promotes sustainable practices, financial assistance, and accessible educational resources.</a:t>
            </a:r>
            <a:endParaRPr sz="1800"/>
          </a:p>
        </p:txBody>
      </p:sp>
      <p:sp>
        <p:nvSpPr>
          <p:cNvPr id="169" name="Google Shape;169;p19"/>
          <p:cNvSpPr/>
          <p:nvPr/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0">
                <a:srgbClr val="CA836F">
                  <a:alpha val="72941"/>
                </a:srgbClr>
              </a:gs>
              <a:gs pos="34000">
                <a:srgbClr val="CA836F">
                  <a:alpha val="72941"/>
                </a:srgbClr>
              </a:gs>
              <a:gs pos="100000">
                <a:srgbClr val="BFA067">
                  <a:alpha val="88627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0" name="Google Shape;170;p19"/>
          <p:cNvSpPr/>
          <p:nvPr/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0">
                <a:srgbClr val="D8C5A3">
                  <a:alpha val="54901"/>
                </a:srgbClr>
              </a:gs>
              <a:gs pos="22000">
                <a:srgbClr val="D8C5A3">
                  <a:alpha val="54901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6" name="Google Shape;176;p20" descr="Electronic components on a white background"/>
          <p:cNvPicPr preferRelativeResize="0"/>
          <p:nvPr/>
        </p:nvPicPr>
        <p:blipFill rotWithShape="1">
          <a:blip r:embed="rId3">
            <a:alphaModFix/>
          </a:blip>
          <a:srcRect l="15469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8643200" y="322901"/>
            <a:ext cx="2942700" cy="56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300" b="1"/>
              <a:t>Team Members:</a:t>
            </a:r>
            <a:endParaRPr sz="330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300"/>
              <a:t>Christom Joseph</a:t>
            </a:r>
            <a:endParaRPr sz="330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300"/>
              <a:t>Geo Mathew Gregory</a:t>
            </a:r>
            <a:endParaRPr sz="330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300"/>
              <a:t>Salviyas Sojan</a:t>
            </a:r>
            <a:endParaRPr sz="230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300" b="1"/>
              <a:t>Project Guide:</a:t>
            </a:r>
            <a:endParaRPr sz="330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300"/>
              <a:t>Dr. Priya Mariam Raju</a:t>
            </a:r>
            <a:endParaRPr sz="330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300" b="1"/>
              <a:t>Project Coordinator:</a:t>
            </a:r>
            <a:endParaRPr sz="330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300"/>
              <a:t>Ms. Taniya Shirley Stalin</a:t>
            </a:r>
            <a:endParaRPr sz="3300"/>
          </a:p>
        </p:txBody>
      </p:sp>
      <p:sp>
        <p:nvSpPr>
          <p:cNvPr id="178" name="Google Shape;178;p20"/>
          <p:cNvSpPr/>
          <p:nvPr/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0">
                <a:srgbClr val="CA836F">
                  <a:alpha val="72941"/>
                </a:srgbClr>
              </a:gs>
              <a:gs pos="34000">
                <a:srgbClr val="CA836F">
                  <a:alpha val="72941"/>
                </a:srgbClr>
              </a:gs>
              <a:gs pos="100000">
                <a:srgbClr val="BFA067">
                  <a:alpha val="88627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9" name="Google Shape;179;p20"/>
          <p:cNvSpPr/>
          <p:nvPr/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0">
                <a:srgbClr val="D8C5A3">
                  <a:alpha val="54901"/>
                </a:srgbClr>
              </a:gs>
              <a:gs pos="22000">
                <a:srgbClr val="D8C5A3">
                  <a:alpha val="54901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295275" y="2898000"/>
            <a:ext cx="54579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1C4587"/>
                </a:solidFill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 sz="5700">
              <a:solidFill>
                <a:srgbClr val="1C4587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413424"/>
      </a:dk2>
      <a:lt2>
        <a:srgbClr val="E8E8E2"/>
      </a:lt2>
      <a:accent1>
        <a:srgbClr val="6F6FCA"/>
      </a:accent1>
      <a:accent2>
        <a:srgbClr val="87A6D3"/>
      </a:accent2>
      <a:accent3>
        <a:srgbClr val="A889D4"/>
      </a:accent3>
      <a:accent4>
        <a:srgbClr val="CA836F"/>
      </a:accent4>
      <a:accent5>
        <a:srgbClr val="BFA067"/>
      </a:accent5>
      <a:accent6>
        <a:srgbClr val="A5A95D"/>
      </a:accent6>
      <a:hlink>
        <a:srgbClr val="85855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189087-cf38-44c1-9f3d-a76c7e5204df">
      <Terms xmlns="http://schemas.microsoft.com/office/infopath/2007/PartnerControls"/>
    </lcf76f155ced4ddcb4097134ff3c332f>
    <TaxCatchAll xmlns="76addf09-e255-4f88-a456-39f9ceef0e4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53A518051E5949BCDB19B0F3D5E4FA" ma:contentTypeVersion="17" ma:contentTypeDescription="Create a new document." ma:contentTypeScope="" ma:versionID="3d2e5c754973781085ef30569f9fe0dd">
  <xsd:schema xmlns:xsd="http://www.w3.org/2001/XMLSchema" xmlns:xs="http://www.w3.org/2001/XMLSchema" xmlns:p="http://schemas.microsoft.com/office/2006/metadata/properties" xmlns:ns2="eb189087-cf38-44c1-9f3d-a76c7e5204df" xmlns:ns3="76addf09-e255-4f88-a456-39f9ceef0e43" targetNamespace="http://schemas.microsoft.com/office/2006/metadata/properties" ma:root="true" ma:fieldsID="2ae0110b1955f0f20479e0b70a73581c" ns2:_="" ns3:_="">
    <xsd:import namespace="eb189087-cf38-44c1-9f3d-a76c7e5204df"/>
    <xsd:import namespace="76addf09-e255-4f88-a456-39f9ceef0e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189087-cf38-44c1-9f3d-a76c7e5204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a72bd8db-c69c-481a-8333-6d279ab2ca4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addf09-e255-4f88-a456-39f9ceef0e43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80636196-4aad-4a18-852f-1a26f096fc67}" ma:internalName="TaxCatchAll" ma:showField="CatchAllData" ma:web="76addf09-e255-4f88-a456-39f9ceef0e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C0E655-8F26-4A35-9E37-7D75EE96C304}">
  <ds:schemaRefs>
    <ds:schemaRef ds:uri="http://schemas.microsoft.com/office/2006/metadata/properties"/>
    <ds:schemaRef ds:uri="http://schemas.microsoft.com/office/infopath/2007/PartnerControls"/>
    <ds:schemaRef ds:uri="eb189087-cf38-44c1-9f3d-a76c7e5204df"/>
    <ds:schemaRef ds:uri="76addf09-e255-4f88-a456-39f9ceef0e43"/>
  </ds:schemaRefs>
</ds:datastoreItem>
</file>

<file path=customXml/itemProps2.xml><?xml version="1.0" encoding="utf-8"?>
<ds:datastoreItem xmlns:ds="http://schemas.openxmlformats.org/officeDocument/2006/customXml" ds:itemID="{10651DA5-9A4D-4023-B8DC-60F978933A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F47B5E-AE51-43D6-A0B5-005635DE7A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189087-cf38-44c1-9f3d-a76c7e5204df"/>
    <ds:schemaRef ds:uri="76addf09-e255-4f88-a456-39f9ceef0e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PresentationFormat>Custom</PresentationFormat>
  <Paragraphs>54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Twentieth Century</vt:lpstr>
      <vt:lpstr>Pacifico</vt:lpstr>
      <vt:lpstr>GradientRiseVTI</vt:lpstr>
      <vt:lpstr>TOPIC:</vt:lpstr>
      <vt:lpstr>INTRODUCTION</vt:lpstr>
      <vt:lpstr>PROBLEM DEFINITION(AIM)</vt:lpstr>
      <vt:lpstr>SCOPE AND MOTIVATION</vt:lpstr>
      <vt:lpstr>TOOLS &amp; TECHNOLOGIES(HARDWARE AND SOFTWARE)</vt:lpstr>
      <vt:lpstr>WORK PLAN</vt:lpstr>
      <vt:lpstr>CONCLUSION</vt:lpstr>
      <vt:lpstr>REFERENCES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</dc:title>
  <cp:lastModifiedBy>admin</cp:lastModifiedBy>
  <cp:revision>1</cp:revision>
  <dcterms:modified xsi:type="dcterms:W3CDTF">2023-10-08T06:13:10Z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0x0101003E53A518051E5949BCDB19B0F3D5E4FA</vt:lpwstr>
  </property>
</Properties>
</file>