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8" r:id="rId3"/>
    <p:sldId id="258" r:id="rId4"/>
    <p:sldId id="259" r:id="rId5"/>
    <p:sldId id="260" r:id="rId6"/>
    <p:sldId id="261" r:id="rId7"/>
    <p:sldId id="262" r:id="rId8"/>
    <p:sldId id="269" r:id="rId9"/>
    <p:sldId id="270"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50D8A-7262-4A9E-8A21-CFECE487993F}"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F156D-1C4F-416C-983D-D78FEB7FA430}" type="slidenum">
              <a:rPr lang="en-IN" smtClean="0"/>
              <a:t>‹#›</a:t>
            </a:fld>
            <a:endParaRPr lang="en-IN"/>
          </a:p>
        </p:txBody>
      </p:sp>
    </p:spTree>
    <p:extLst>
      <p:ext uri="{BB962C8B-B14F-4D97-AF65-F5344CB8AC3E}">
        <p14:creationId xmlns:p14="http://schemas.microsoft.com/office/powerpoint/2010/main" val="154779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F156D-1C4F-416C-983D-D78FEB7FA430}" type="slidenum">
              <a:rPr lang="en-IN" smtClean="0"/>
              <a:t>5</a:t>
            </a:fld>
            <a:endParaRPr lang="en-IN"/>
          </a:p>
        </p:txBody>
      </p:sp>
    </p:spTree>
    <p:extLst>
      <p:ext uri="{BB962C8B-B14F-4D97-AF65-F5344CB8AC3E}">
        <p14:creationId xmlns:p14="http://schemas.microsoft.com/office/powerpoint/2010/main" val="228087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F156D-1C4F-416C-983D-D78FEB7FA430}" type="slidenum">
              <a:rPr lang="en-IN" smtClean="0"/>
              <a:t>10</a:t>
            </a:fld>
            <a:endParaRPr lang="en-IN"/>
          </a:p>
        </p:txBody>
      </p:sp>
    </p:spTree>
    <p:extLst>
      <p:ext uri="{BB962C8B-B14F-4D97-AF65-F5344CB8AC3E}">
        <p14:creationId xmlns:p14="http://schemas.microsoft.com/office/powerpoint/2010/main" val="3675005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5D1BB4-65E4-4EA4-8FEC-EB7BE45E34C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129777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5D1BB4-65E4-4EA4-8FEC-EB7BE45E34C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328001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5D1BB4-65E4-4EA4-8FEC-EB7BE45E34C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242890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5D1BB4-65E4-4EA4-8FEC-EB7BE45E34C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192479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5D1BB4-65E4-4EA4-8FEC-EB7BE45E34C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112752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5D1BB4-65E4-4EA4-8FEC-EB7BE45E34C3}"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379573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5D1BB4-65E4-4EA4-8FEC-EB7BE45E34C3}"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239138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5D1BB4-65E4-4EA4-8FEC-EB7BE45E34C3}"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135181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D1BB4-65E4-4EA4-8FEC-EB7BE45E34C3}"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20834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D1BB4-65E4-4EA4-8FEC-EB7BE45E34C3}"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275029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D1BB4-65E4-4EA4-8FEC-EB7BE45E34C3}"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1FD15-0F72-40AF-B889-41244B8FA7FB}" type="slidenum">
              <a:rPr lang="en-IN" smtClean="0"/>
              <a:t>‹#›</a:t>
            </a:fld>
            <a:endParaRPr lang="en-IN"/>
          </a:p>
        </p:txBody>
      </p:sp>
    </p:spTree>
    <p:extLst>
      <p:ext uri="{BB962C8B-B14F-4D97-AF65-F5344CB8AC3E}">
        <p14:creationId xmlns:p14="http://schemas.microsoft.com/office/powerpoint/2010/main" val="1722224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D1BB4-65E4-4EA4-8FEC-EB7BE45E34C3}" type="datetimeFigureOut">
              <a:rPr lang="en-IN" smtClean="0"/>
              <a:t>10-09-2024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1FD15-0F72-40AF-B889-41244B8FA7FB}" type="slidenum">
              <a:rPr lang="en-IN" smtClean="0"/>
              <a:t>‹#›</a:t>
            </a:fld>
            <a:endParaRPr lang="en-IN"/>
          </a:p>
        </p:txBody>
      </p:sp>
    </p:spTree>
    <p:extLst>
      <p:ext uri="{BB962C8B-B14F-4D97-AF65-F5344CB8AC3E}">
        <p14:creationId xmlns:p14="http://schemas.microsoft.com/office/powerpoint/2010/main" val="1605474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Program No: 1- </a:t>
            </a:r>
            <a:r>
              <a:rPr lang="en-US" sz="3600" dirty="0">
                <a:latin typeface="Times New Roman" panose="02020603050405020304" pitchFamily="18" charset="0"/>
                <a:cs typeface="Times New Roman" panose="02020603050405020304" pitchFamily="18" charset="0"/>
              </a:rPr>
              <a:t>Setting up the Arduino Development Environment</a:t>
            </a:r>
            <a:r>
              <a:rPr lang="en-US" sz="3600" dirty="0" smtClean="0">
                <a:latin typeface="Times New Roman" panose="02020603050405020304" pitchFamily="18" charset="0"/>
                <a:cs typeface="Times New Roman" panose="02020603050405020304" pitchFamily="18" charset="0"/>
              </a:rPr>
              <a: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sz="3600" b="1" dirty="0" smtClean="0">
                <a:latin typeface="Times New Roman" panose="02020603050405020304" pitchFamily="18" charset="0"/>
                <a:cs typeface="Times New Roman" panose="02020603050405020304" pitchFamily="18" charset="0"/>
              </a:rPr>
              <a:t>Arduino</a:t>
            </a:r>
          </a:p>
          <a:p>
            <a:pPr algn="just"/>
            <a:r>
              <a:rPr lang="en-US" dirty="0" smtClean="0">
                <a:latin typeface="Times New Roman" panose="02020603050405020304" pitchFamily="18" charset="0"/>
                <a:cs typeface="Times New Roman" panose="02020603050405020304" pitchFamily="18" charset="0"/>
              </a:rPr>
              <a:t>It is  low-cost version of the popular UNO R3 Arduino.</a:t>
            </a:r>
            <a:endParaRPr lang="en-IN"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Instead of ATmega16U2 processor, it is assembled with CH340C IC.</a:t>
            </a:r>
          </a:p>
          <a:p>
            <a:pPr algn="just"/>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imply connect it to a computer with a USB cable or power it with an AC-to-DC adapter or battery to get started. </a:t>
            </a:r>
          </a:p>
          <a:p>
            <a:pPr algn="just"/>
            <a:r>
              <a:rPr lang="en-US" dirty="0" smtClean="0">
                <a:latin typeface="Times New Roman" panose="02020603050405020304" pitchFamily="18" charset="0"/>
                <a:cs typeface="Times New Roman" panose="02020603050405020304" pitchFamily="18" charset="0"/>
              </a:rPr>
              <a:t>It features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Atmega8U2 programmed as a USB-to serial converter.  </a:t>
            </a:r>
          </a:p>
          <a:p>
            <a:pPr algn="just"/>
            <a:r>
              <a:rPr lang="en-US" dirty="0" smtClean="0">
                <a:latin typeface="Times New Roman" panose="02020603050405020304" pitchFamily="18" charset="0"/>
                <a:cs typeface="Times New Roman" panose="02020603050405020304" pitchFamily="18" charset="0"/>
              </a:rPr>
              <a:t>The CH340 chip is an USB to Serial Converter.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593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Working of Arduino </a:t>
            </a: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DE</a:t>
            </a:r>
            <a:endParaRPr lang="en-IN" b="1" dirty="0">
              <a:latin typeface="Times New Roman" panose="02020603050405020304" pitchFamily="18" charset="0"/>
              <a:cs typeface="Times New Roman" panose="02020603050405020304" pitchFamily="18" charset="0"/>
            </a:endParaRPr>
          </a:p>
        </p:txBody>
      </p:sp>
      <p:pic>
        <p:nvPicPr>
          <p:cNvPr id="4" name="Image2"/>
          <p:cNvPicPr>
            <a:picLocks noGrp="1"/>
          </p:cNvPicPr>
          <p:nvPr>
            <p:ph idx="1"/>
          </p:nvPr>
        </p:nvPicPr>
        <p:blipFill>
          <a:blip r:embed="rId3"/>
          <a:stretch>
            <a:fillRect/>
          </a:stretch>
        </p:blipFill>
        <p:spPr bwMode="auto">
          <a:xfrm>
            <a:off x="378822" y="1704543"/>
            <a:ext cx="6113418" cy="4444546"/>
          </a:xfrm>
          <a:prstGeom prst="rect">
            <a:avLst/>
          </a:prstGeom>
        </p:spPr>
      </p:pic>
      <p:pic>
        <p:nvPicPr>
          <p:cNvPr id="5" name="Image3"/>
          <p:cNvPicPr/>
          <p:nvPr/>
        </p:nvPicPr>
        <p:blipFill>
          <a:blip r:embed="rId4"/>
          <a:stretch>
            <a:fillRect/>
          </a:stretch>
        </p:blipFill>
        <p:spPr bwMode="auto">
          <a:xfrm>
            <a:off x="6879907" y="1978478"/>
            <a:ext cx="4955042" cy="3782241"/>
          </a:xfrm>
          <a:prstGeom prst="rect">
            <a:avLst/>
          </a:prstGeom>
        </p:spPr>
      </p:pic>
    </p:spTree>
    <p:extLst>
      <p:ext uri="{BB962C8B-B14F-4D97-AF65-F5344CB8AC3E}">
        <p14:creationId xmlns:p14="http://schemas.microsoft.com/office/powerpoint/2010/main" val="3001300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Features of the Arduino </a:t>
            </a:r>
            <a:endParaRPr lang="en-IN" sz="3600" dirty="0"/>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1. Arduino boards are able to read analog or digital input signals from different sensors and turn it into an output such as activating a motor, turning LED on/off, connect to the cloud and many other actions. </a:t>
            </a:r>
            <a:endParaRPr lang="en-IN"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2. The board functions can be controlled by sending a set of instructions to the microcontroller on the board via Arduino IDE. </a:t>
            </a:r>
          </a:p>
          <a:p>
            <a:pPr marL="0" indent="0" algn="just">
              <a:buNone/>
            </a:pPr>
            <a:r>
              <a:rPr lang="en-US" dirty="0">
                <a:latin typeface="Times New Roman" panose="02020603050405020304" pitchFamily="18" charset="0"/>
                <a:cs typeface="Times New Roman" panose="02020603050405020304" pitchFamily="18" charset="0"/>
              </a:rPr>
              <a:t>3. Arduino IDE uses a simplified version of C++, making it easier to learn to program. </a:t>
            </a:r>
          </a:p>
          <a:p>
            <a:pPr marL="0" indent="0" algn="just">
              <a:buNone/>
            </a:pPr>
            <a:r>
              <a:rPr lang="en-US" dirty="0">
                <a:latin typeface="Times New Roman" panose="02020603050405020304" pitchFamily="18" charset="0"/>
                <a:cs typeface="Times New Roman" panose="02020603050405020304" pitchFamily="18" charset="0"/>
              </a:rPr>
              <a:t>4. Arduino provides a standard form factor that breaks the functions of the micro-controller into a more accessible package. </a:t>
            </a:r>
          </a:p>
          <a:p>
            <a:endParaRPr lang="en-IN" dirty="0"/>
          </a:p>
        </p:txBody>
      </p:sp>
    </p:spTree>
    <p:extLst>
      <p:ext uri="{BB962C8B-B14F-4D97-AF65-F5344CB8AC3E}">
        <p14:creationId xmlns:p14="http://schemas.microsoft.com/office/powerpoint/2010/main" val="283568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5029" y="273527"/>
            <a:ext cx="9784080" cy="6296297"/>
          </a:xfrm>
          <a:prstGeom prst="rect">
            <a:avLst/>
          </a:prstGeom>
          <a:noFill/>
        </p:spPr>
      </p:pic>
    </p:spTree>
    <p:extLst>
      <p:ext uri="{BB962C8B-B14F-4D97-AF65-F5344CB8AC3E}">
        <p14:creationId xmlns:p14="http://schemas.microsoft.com/office/powerpoint/2010/main" val="491392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8903"/>
            <a:ext cx="10515600" cy="5158060"/>
          </a:xfrm>
        </p:spPr>
        <p:txBody>
          <a:bodyPr/>
          <a:lstStyle/>
          <a:p>
            <a:pPr algn="just"/>
            <a:r>
              <a:rPr lang="en-US" dirty="0" smtClean="0">
                <a:latin typeface="Times New Roman" panose="02020603050405020304" pitchFamily="18" charset="0"/>
                <a:cs typeface="Times New Roman" panose="02020603050405020304" pitchFamily="18" charset="0"/>
              </a:rPr>
              <a:t>Vin: This is the input voltage pin of the Arduino board used to provide input supply from an external power source.</a:t>
            </a:r>
          </a:p>
          <a:p>
            <a:pPr algn="just"/>
            <a:r>
              <a:rPr lang="en-US" dirty="0" smtClean="0">
                <a:latin typeface="Times New Roman" panose="02020603050405020304" pitchFamily="18" charset="0"/>
                <a:cs typeface="Times New Roman" panose="02020603050405020304" pitchFamily="18" charset="0"/>
              </a:rPr>
              <a:t>5V: This pin of the Arduino board is used as a regulated power supply voltage and it is used to give supply to the board as well as on board components.</a:t>
            </a:r>
          </a:p>
          <a:p>
            <a:pPr algn="just"/>
            <a:r>
              <a:rPr lang="en-US" dirty="0" smtClean="0">
                <a:latin typeface="Times New Roman" panose="02020603050405020304" pitchFamily="18" charset="0"/>
                <a:cs typeface="Times New Roman" panose="02020603050405020304" pitchFamily="18" charset="0"/>
              </a:rPr>
              <a:t> 3.3V: This pin of the board is used to provide a supply of 3.3V which is generated from a voltage regulator on the board.</a:t>
            </a:r>
          </a:p>
          <a:p>
            <a:pPr algn="just"/>
            <a:r>
              <a:rPr lang="en-US" dirty="0" smtClean="0">
                <a:latin typeface="Times New Roman" panose="02020603050405020304" pitchFamily="18" charset="0"/>
                <a:cs typeface="Times New Roman" panose="02020603050405020304" pitchFamily="18" charset="0"/>
              </a:rPr>
              <a:t>GND: This pin of the board is used to ground the Arduino board.</a:t>
            </a:r>
          </a:p>
          <a:p>
            <a:pPr algn="just"/>
            <a:r>
              <a:rPr lang="en-US" dirty="0" smtClean="0">
                <a:latin typeface="Times New Roman" panose="02020603050405020304" pitchFamily="18" charset="0"/>
                <a:cs typeface="Times New Roman" panose="02020603050405020304" pitchFamily="18" charset="0"/>
              </a:rPr>
              <a:t>Reset: This pin of the board is used to reset the microcontroller. It is used to Resets the microcontroller.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351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6834"/>
            <a:ext cx="10515600" cy="5839097"/>
          </a:xfrm>
        </p:spPr>
        <p:txBody>
          <a:bodyPr>
            <a:noAutofit/>
          </a:bodyPr>
          <a:lstStyle/>
          <a:p>
            <a:pPr algn="just"/>
            <a:r>
              <a:rPr lang="en-US" dirty="0" smtClean="0">
                <a:latin typeface="Times New Roman" panose="02020603050405020304" pitchFamily="18" charset="0"/>
                <a:cs typeface="Times New Roman" panose="02020603050405020304" pitchFamily="18" charset="0"/>
              </a:rPr>
              <a:t>Analog Pins: The pins A0 to A5 are used as an analog input and it is in the range of 0-5V.</a:t>
            </a:r>
          </a:p>
          <a:p>
            <a:pPr algn="just"/>
            <a:r>
              <a:rPr lang="en-US" dirty="0" smtClean="0">
                <a:latin typeface="Times New Roman" panose="02020603050405020304" pitchFamily="18" charset="0"/>
                <a:cs typeface="Times New Roman" panose="02020603050405020304" pitchFamily="18" charset="0"/>
              </a:rPr>
              <a:t>Digital Pins: The pins 0 to 13 are used as a digital input or output for the Arduino board.</a:t>
            </a:r>
          </a:p>
          <a:p>
            <a:pPr algn="just"/>
            <a:r>
              <a:rPr lang="en-US" dirty="0" smtClean="0">
                <a:latin typeface="Times New Roman" panose="02020603050405020304" pitchFamily="18" charset="0"/>
                <a:cs typeface="Times New Roman" panose="02020603050405020304" pitchFamily="18" charset="0"/>
              </a:rPr>
              <a:t>Serial Pins: These pins are also known as a UART pin. It is used for communication between the Arduino board and a computer or other devices. The transmitter pin number 1 and receiver pin number 0 is used to transmit and receive the data resp.</a:t>
            </a:r>
          </a:p>
          <a:p>
            <a:pPr algn="just"/>
            <a:r>
              <a:rPr lang="en-US" dirty="0" smtClean="0">
                <a:latin typeface="Times New Roman" panose="02020603050405020304" pitchFamily="18" charset="0"/>
                <a:cs typeface="Times New Roman" panose="02020603050405020304" pitchFamily="18" charset="0"/>
              </a:rPr>
              <a:t>External Interrupt Pins: This pin of the Arduino board is used to produce the External interrupt and it is done by pin numbers 2 and 3.</a:t>
            </a:r>
          </a:p>
          <a:p>
            <a:pPr algn="just"/>
            <a:r>
              <a:rPr lang="en-US" dirty="0" smtClean="0">
                <a:latin typeface="Times New Roman" panose="02020603050405020304" pitchFamily="18" charset="0"/>
                <a:cs typeface="Times New Roman" panose="02020603050405020304" pitchFamily="18" charset="0"/>
              </a:rPr>
              <a:t>PWM Pins: This pins of the board is used to convert the digital signal into an analog by varying the width of the Pulse. The pin numbers 3,5,6,9,10 and 11 are used as a PWM pin.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11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6651"/>
            <a:ext cx="10515600" cy="5210312"/>
          </a:xfrm>
        </p:spPr>
        <p:txBody>
          <a:bodyPr>
            <a:normAutofit/>
          </a:bodyPr>
          <a:lstStyle/>
          <a:p>
            <a:pPr algn="just"/>
            <a:r>
              <a:rPr lang="en-US" dirty="0" smtClean="0">
                <a:latin typeface="Times New Roman" panose="02020603050405020304" pitchFamily="18" charset="0"/>
                <a:cs typeface="Times New Roman" panose="02020603050405020304" pitchFamily="18" charset="0"/>
              </a:rPr>
              <a:t>SPI Pins: This is the Serial Peripheral Interface pin, it is used to maintain SPI communication with the help of the SPI library. SPI pins include:</a:t>
            </a:r>
          </a:p>
          <a:p>
            <a:pPr marL="457200" lvl="1" indent="0" algn="just">
              <a:buNone/>
            </a:pPr>
            <a:r>
              <a:rPr lang="en-US" sz="2800" dirty="0" smtClean="0">
                <a:latin typeface="Times New Roman" panose="02020603050405020304" pitchFamily="18" charset="0"/>
                <a:cs typeface="Times New Roman" panose="02020603050405020304" pitchFamily="18" charset="0"/>
              </a:rPr>
              <a:t>1. SS: Pin number 10 is used as a Slave Select</a:t>
            </a:r>
          </a:p>
          <a:p>
            <a:pPr marL="457200" lvl="1" indent="0" algn="just">
              <a:buNone/>
            </a:pPr>
            <a:r>
              <a:rPr lang="en-US" sz="2800" dirty="0" smtClean="0">
                <a:latin typeface="Times New Roman" panose="02020603050405020304" pitchFamily="18" charset="0"/>
                <a:cs typeface="Times New Roman" panose="02020603050405020304" pitchFamily="18" charset="0"/>
              </a:rPr>
              <a:t>2. MOSI: Pin number 11 is used as a Master Out Slave In</a:t>
            </a:r>
          </a:p>
          <a:p>
            <a:pPr marL="457200" lvl="1" indent="0" algn="just">
              <a:buNone/>
            </a:pPr>
            <a:r>
              <a:rPr lang="en-US" sz="2800" dirty="0" smtClean="0">
                <a:latin typeface="Times New Roman" panose="02020603050405020304" pitchFamily="18" charset="0"/>
                <a:cs typeface="Times New Roman" panose="02020603050405020304" pitchFamily="18" charset="0"/>
              </a:rPr>
              <a:t>3. MISO: Pin number 12 is used as a Master In Slave Out</a:t>
            </a:r>
          </a:p>
          <a:p>
            <a:pPr marL="457200" lvl="1" indent="0" algn="just">
              <a:buNone/>
            </a:pPr>
            <a:r>
              <a:rPr lang="en-US" sz="2800" dirty="0" smtClean="0">
                <a:latin typeface="Times New Roman" panose="02020603050405020304" pitchFamily="18" charset="0"/>
                <a:cs typeface="Times New Roman" panose="02020603050405020304" pitchFamily="18" charset="0"/>
              </a:rPr>
              <a:t>4. SCK: Pin number 13 is used as a Serial Clock</a:t>
            </a:r>
          </a:p>
          <a:p>
            <a:pPr algn="just"/>
            <a:r>
              <a:rPr lang="en-US" dirty="0" smtClean="0">
                <a:latin typeface="Times New Roman" panose="02020603050405020304" pitchFamily="18" charset="0"/>
                <a:cs typeface="Times New Roman" panose="02020603050405020304" pitchFamily="18" charset="0"/>
              </a:rPr>
              <a:t>LED Pin: The board has an inbuilt LED using digital pin-13. The LED glows only when the digital pin becomes high.</a:t>
            </a:r>
          </a:p>
          <a:p>
            <a:pPr algn="just"/>
            <a:r>
              <a:rPr lang="en-US" dirty="0" smtClean="0">
                <a:latin typeface="Times New Roman" panose="02020603050405020304" pitchFamily="18" charset="0"/>
                <a:cs typeface="Times New Roman" panose="02020603050405020304" pitchFamily="18" charset="0"/>
              </a:rPr>
              <a:t>AREF Pin: This is an analog reference pin of the Arduino board. It is used to provide a reference voltage from an external power supply.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125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Arduino IDE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The Arduino IDE (Integrated Development Environment) is essential for programming and uploading code to Arduino boards.</a:t>
            </a:r>
          </a:p>
          <a:p>
            <a:pPr algn="just"/>
            <a:r>
              <a:rPr lang="en-US" dirty="0" smtClean="0">
                <a:latin typeface="Times New Roman" panose="02020603050405020304" pitchFamily="18" charset="0"/>
                <a:cs typeface="Times New Roman" panose="02020603050405020304" pitchFamily="18" charset="0"/>
              </a:rPr>
              <a:t>The Arduino IDE is needed to write, compile, and upload code to Arduino microcontrollers, enabling them to interact with sensors, actuators, and other devices.</a:t>
            </a:r>
          </a:p>
          <a:p>
            <a:pPr algn="just"/>
            <a:r>
              <a:rPr lang="en-US" dirty="0" smtClean="0">
                <a:latin typeface="Times New Roman" panose="02020603050405020304" pitchFamily="18" charset="0"/>
                <a:cs typeface="Times New Roman" panose="02020603050405020304" pitchFamily="18" charset="0"/>
              </a:rPr>
              <a:t>It provides a user-friendly interface for writing, editing, and debugging programs in a simplified version of C/C++.</a:t>
            </a:r>
          </a:p>
          <a:p>
            <a:pPr algn="just"/>
            <a:r>
              <a:rPr lang="en-US" dirty="0" smtClean="0">
                <a:latin typeface="Times New Roman" panose="02020603050405020304" pitchFamily="18" charset="0"/>
                <a:cs typeface="Times New Roman" panose="02020603050405020304" pitchFamily="18" charset="0"/>
              </a:rPr>
              <a:t>The IDE includes built-in libraries and tools that make it easier for beginners and professionals a like to develop projects involving electronics and microcontrollers.</a:t>
            </a:r>
            <a:endParaRPr lang="en-IN" dirty="0">
              <a:latin typeface="Times New Roman" panose="02020603050405020304" pitchFamily="18" charset="0"/>
              <a:cs typeface="Times New Roman" panose="02020603050405020304" pitchFamily="18" charset="0"/>
            </a:endParaRPr>
          </a:p>
        </p:txBody>
      </p:sp>
      <p:pic>
        <p:nvPicPr>
          <p:cNvPr id="4" name="Image1"/>
          <p:cNvPicPr/>
          <p:nvPr/>
        </p:nvPicPr>
        <p:blipFill>
          <a:blip r:embed="rId2"/>
          <a:stretch>
            <a:fillRect/>
          </a:stretch>
        </p:blipFill>
        <p:spPr bwMode="auto">
          <a:xfrm>
            <a:off x="7001691" y="365125"/>
            <a:ext cx="2403565" cy="1460500"/>
          </a:xfrm>
          <a:prstGeom prst="rect">
            <a:avLst/>
          </a:prstGeom>
        </p:spPr>
      </p:pic>
    </p:spTree>
    <p:extLst>
      <p:ext uri="{BB962C8B-B14F-4D97-AF65-F5344CB8AC3E}">
        <p14:creationId xmlns:p14="http://schemas.microsoft.com/office/powerpoint/2010/main" val="1819663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Working of Arduino IDE</a:t>
            </a:r>
            <a:endParaRPr lang="en-IN" sz="3600" dirty="0"/>
          </a:p>
        </p:txBody>
      </p:sp>
      <p:sp>
        <p:nvSpPr>
          <p:cNvPr id="3" name="Content Placeholder 2"/>
          <p:cNvSpPr>
            <a:spLocks noGrp="1"/>
          </p:cNvSpPr>
          <p:nvPr>
            <p:ph idx="1"/>
          </p:nvPr>
        </p:nvSpPr>
        <p:spPr>
          <a:xfrm>
            <a:off x="595745" y="1496291"/>
            <a:ext cx="10758055" cy="4680672"/>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Writing </a:t>
            </a:r>
            <a:r>
              <a:rPr lang="en-US" sz="2400" b="1" dirty="0" smtClean="0">
                <a:latin typeface="Times New Roman" panose="02020603050405020304" pitchFamily="18" charset="0"/>
                <a:cs typeface="Times New Roman" panose="02020603050405020304" pitchFamily="18" charset="0"/>
              </a:rPr>
              <a:t>Code</a:t>
            </a:r>
          </a:p>
          <a:p>
            <a:r>
              <a:rPr lang="en-US" sz="2400" dirty="0" smtClean="0">
                <a:latin typeface="Times New Roman" panose="02020603050405020304" pitchFamily="18" charset="0"/>
                <a:cs typeface="Times New Roman" panose="02020603050405020304" pitchFamily="18" charset="0"/>
              </a:rPr>
              <a:t>Sketch</a:t>
            </a:r>
            <a:r>
              <a:rPr lang="en-US" sz="2400" dirty="0">
                <a:latin typeface="Times New Roman" panose="02020603050405020304" pitchFamily="18" charset="0"/>
                <a:cs typeface="Times New Roman" panose="02020603050405020304" pitchFamily="18" charset="0"/>
              </a:rPr>
              <a:t>: The code written in the Arduino IDE is called a "sketch." It is written in a simplified version of C/C++ programming languages</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Structure</a:t>
            </a:r>
            <a:r>
              <a:rPr lang="en-US" sz="2400" dirty="0">
                <a:latin typeface="Times New Roman" panose="02020603050405020304" pitchFamily="18" charset="0"/>
                <a:cs typeface="Times New Roman" panose="02020603050405020304" pitchFamily="18" charset="0"/>
              </a:rPr>
              <a:t>: A typical sketch has two main functions</a:t>
            </a:r>
            <a:r>
              <a:rPr lang="en-US" sz="2400" dirty="0" smtClean="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 Void setup</a:t>
            </a:r>
            <a:r>
              <a:rPr lang="en-US" dirty="0">
                <a:latin typeface="Times New Roman" panose="02020603050405020304" pitchFamily="18" charset="0"/>
                <a:cs typeface="Times New Roman" panose="02020603050405020304" pitchFamily="18" charset="0"/>
              </a:rPr>
              <a:t>(): This function runs once when the program starts. It's used to initialize settings, such as setting pin modes or starting serial </a:t>
            </a:r>
            <a:r>
              <a:rPr lang="en-US" dirty="0" smtClean="0">
                <a:latin typeface="Times New Roman" panose="02020603050405020304" pitchFamily="18" charset="0"/>
                <a:cs typeface="Times New Roman" panose="02020603050405020304" pitchFamily="18" charset="0"/>
              </a:rPr>
              <a:t>communication.</a:t>
            </a:r>
          </a:p>
          <a:p>
            <a:pPr lvl="1">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Void loop</a:t>
            </a:r>
            <a:r>
              <a:rPr lang="en-US" dirty="0">
                <a:latin typeface="Times New Roman" panose="02020603050405020304" pitchFamily="18" charset="0"/>
                <a:cs typeface="Times New Roman" panose="02020603050405020304" pitchFamily="18" charset="0"/>
              </a:rPr>
              <a:t>(): This function runs repeatedly after the setup() is completed. It contains the main logic that you want to execute continuously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Compiling Code</a:t>
            </a:r>
          </a:p>
          <a:p>
            <a:r>
              <a:rPr lang="en-US" sz="2400" dirty="0">
                <a:latin typeface="Times New Roman" panose="02020603050405020304" pitchFamily="18" charset="0"/>
                <a:cs typeface="Times New Roman" panose="02020603050405020304" pitchFamily="18" charset="0"/>
              </a:rPr>
              <a:t>Verification: After writing the sketch, the IDE compiles the code to convert it into a machine-readable format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10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618" y="1022062"/>
            <a:ext cx="10515600" cy="4351338"/>
          </a:xfrm>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Uploading Code</a:t>
            </a:r>
          </a:p>
          <a:p>
            <a:r>
              <a:rPr lang="en-US" sz="2400" dirty="0">
                <a:latin typeface="Times New Roman" panose="02020603050405020304" pitchFamily="18" charset="0"/>
                <a:cs typeface="Times New Roman" panose="02020603050405020304" pitchFamily="18" charset="0"/>
              </a:rPr>
              <a:t>Serial Communication: The compiled binary code is uploaded to the Arduino board via a USB connection. This is done using the serial communication protocol</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Serial Monitor</a:t>
            </a:r>
          </a:p>
          <a:p>
            <a:r>
              <a:rPr lang="en-US" sz="2400" dirty="0">
                <a:latin typeface="Times New Roman" panose="02020603050405020304" pitchFamily="18" charset="0"/>
                <a:cs typeface="Times New Roman" panose="02020603050405020304" pitchFamily="18" charset="0"/>
              </a:rPr>
              <a:t>The Arduino IDE includes a Serial Monitor, a tool that allows you to send and receive serial data from the Arduino board. It’s useful for debugging and monitoring the behavior of your sketch in real-time.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095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467</Words>
  <Application>Microsoft Office PowerPoint</Application>
  <PresentationFormat>Widescreen</PresentationFormat>
  <Paragraphs>49</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Times New Roman</vt:lpstr>
      <vt:lpstr>Wingdings</vt:lpstr>
      <vt:lpstr>Office Theme</vt:lpstr>
      <vt:lpstr>Program No: 1- Setting up the Arduino Development Environment.</vt:lpstr>
      <vt:lpstr>Features of the Arduino </vt:lpstr>
      <vt:lpstr>PowerPoint Presentation</vt:lpstr>
      <vt:lpstr>PowerPoint Presentation</vt:lpstr>
      <vt:lpstr>PowerPoint Presentation</vt:lpstr>
      <vt:lpstr>PowerPoint Presentation</vt:lpstr>
      <vt:lpstr>Arduino IDE</vt:lpstr>
      <vt:lpstr>Working of Arduino IDE</vt:lpstr>
      <vt:lpstr>PowerPoint Presentation</vt:lpstr>
      <vt:lpstr>Working of Arduino 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UNO</dc:title>
  <dc:creator>Asus</dc:creator>
  <cp:lastModifiedBy>Asus</cp:lastModifiedBy>
  <cp:revision>43</cp:revision>
  <dcterms:created xsi:type="dcterms:W3CDTF">2024-08-11T17:11:30Z</dcterms:created>
  <dcterms:modified xsi:type="dcterms:W3CDTF">2024-09-10T05:20:33Z</dcterms:modified>
</cp:coreProperties>
</file>