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6" r:id="rId2"/>
    <p:sldId id="267" r:id="rId3"/>
    <p:sldId id="268" r:id="rId4"/>
    <p:sldId id="269" r:id="rId5"/>
    <p:sldId id="270" r:id="rId6"/>
    <p:sldId id="271" r:id="rId7"/>
    <p:sldId id="256" r:id="rId8"/>
    <p:sldId id="264" r:id="rId9"/>
    <p:sldId id="265" r:id="rId10"/>
    <p:sldId id="257" r:id="rId11"/>
    <p:sldId id="259"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26F4B-0E69-4AD2-B9EC-7920EA30A180}" type="datetimeFigureOut">
              <a:rPr lang="en-IN" smtClean="0"/>
              <a:t>04-09-2024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A1ED-11CE-4791-B9BC-2B9575F2A50C}" type="slidenum">
              <a:rPr lang="en-IN" smtClean="0"/>
              <a:t>‹#›</a:t>
            </a:fld>
            <a:endParaRPr lang="en-IN"/>
          </a:p>
        </p:txBody>
      </p:sp>
    </p:spTree>
    <p:extLst>
      <p:ext uri="{BB962C8B-B14F-4D97-AF65-F5344CB8AC3E}">
        <p14:creationId xmlns:p14="http://schemas.microsoft.com/office/powerpoint/2010/main" val="103463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438A1ED-11CE-4791-B9BC-2B9575F2A50C}" type="slidenum">
              <a:rPr lang="en-IN" smtClean="0"/>
              <a:t>10</a:t>
            </a:fld>
            <a:endParaRPr lang="en-IN"/>
          </a:p>
        </p:txBody>
      </p:sp>
    </p:spTree>
    <p:extLst>
      <p:ext uri="{BB962C8B-B14F-4D97-AF65-F5344CB8AC3E}">
        <p14:creationId xmlns:p14="http://schemas.microsoft.com/office/powerpoint/2010/main" val="59421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438A1ED-11CE-4791-B9BC-2B9575F2A50C}" type="slidenum">
              <a:rPr lang="en-IN" smtClean="0"/>
              <a:t>12</a:t>
            </a:fld>
            <a:endParaRPr lang="en-IN"/>
          </a:p>
        </p:txBody>
      </p:sp>
    </p:spTree>
    <p:extLst>
      <p:ext uri="{BB962C8B-B14F-4D97-AF65-F5344CB8AC3E}">
        <p14:creationId xmlns:p14="http://schemas.microsoft.com/office/powerpoint/2010/main" val="1234197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317685B-A5ED-43E0-8640-0DE9AF10402D}"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98667-17B0-4E16-8B5E-00D256FAD29F}" type="slidenum">
              <a:rPr lang="en-IN" smtClean="0"/>
              <a:t>‹#›</a:t>
            </a:fld>
            <a:endParaRPr lang="en-IN"/>
          </a:p>
        </p:txBody>
      </p:sp>
    </p:spTree>
    <p:extLst>
      <p:ext uri="{BB962C8B-B14F-4D97-AF65-F5344CB8AC3E}">
        <p14:creationId xmlns:p14="http://schemas.microsoft.com/office/powerpoint/2010/main" val="63587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17685B-A5ED-43E0-8640-0DE9AF10402D}"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98667-17B0-4E16-8B5E-00D256FAD29F}" type="slidenum">
              <a:rPr lang="en-IN" smtClean="0"/>
              <a:t>‹#›</a:t>
            </a:fld>
            <a:endParaRPr lang="en-IN"/>
          </a:p>
        </p:txBody>
      </p:sp>
    </p:spTree>
    <p:extLst>
      <p:ext uri="{BB962C8B-B14F-4D97-AF65-F5344CB8AC3E}">
        <p14:creationId xmlns:p14="http://schemas.microsoft.com/office/powerpoint/2010/main" val="181013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17685B-A5ED-43E0-8640-0DE9AF10402D}"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98667-17B0-4E16-8B5E-00D256FAD29F}" type="slidenum">
              <a:rPr lang="en-IN" smtClean="0"/>
              <a:t>‹#›</a:t>
            </a:fld>
            <a:endParaRPr lang="en-IN"/>
          </a:p>
        </p:txBody>
      </p:sp>
    </p:spTree>
    <p:extLst>
      <p:ext uri="{BB962C8B-B14F-4D97-AF65-F5344CB8AC3E}">
        <p14:creationId xmlns:p14="http://schemas.microsoft.com/office/powerpoint/2010/main" val="428665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17685B-A5ED-43E0-8640-0DE9AF10402D}"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98667-17B0-4E16-8B5E-00D256FAD29F}" type="slidenum">
              <a:rPr lang="en-IN" smtClean="0"/>
              <a:t>‹#›</a:t>
            </a:fld>
            <a:endParaRPr lang="en-IN"/>
          </a:p>
        </p:txBody>
      </p:sp>
    </p:spTree>
    <p:extLst>
      <p:ext uri="{BB962C8B-B14F-4D97-AF65-F5344CB8AC3E}">
        <p14:creationId xmlns:p14="http://schemas.microsoft.com/office/powerpoint/2010/main" val="279049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17685B-A5ED-43E0-8640-0DE9AF10402D}" type="datetimeFigureOut">
              <a:rPr lang="en-IN" smtClean="0"/>
              <a:t>04-09-2024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898667-17B0-4E16-8B5E-00D256FAD29F}" type="slidenum">
              <a:rPr lang="en-IN" smtClean="0"/>
              <a:t>‹#›</a:t>
            </a:fld>
            <a:endParaRPr lang="en-IN"/>
          </a:p>
        </p:txBody>
      </p:sp>
    </p:spTree>
    <p:extLst>
      <p:ext uri="{BB962C8B-B14F-4D97-AF65-F5344CB8AC3E}">
        <p14:creationId xmlns:p14="http://schemas.microsoft.com/office/powerpoint/2010/main" val="124689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317685B-A5ED-43E0-8640-0DE9AF10402D}"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898667-17B0-4E16-8B5E-00D256FAD29F}" type="slidenum">
              <a:rPr lang="en-IN" smtClean="0"/>
              <a:t>‹#›</a:t>
            </a:fld>
            <a:endParaRPr lang="en-IN"/>
          </a:p>
        </p:txBody>
      </p:sp>
    </p:spTree>
    <p:extLst>
      <p:ext uri="{BB962C8B-B14F-4D97-AF65-F5344CB8AC3E}">
        <p14:creationId xmlns:p14="http://schemas.microsoft.com/office/powerpoint/2010/main" val="280958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317685B-A5ED-43E0-8640-0DE9AF10402D}" type="datetimeFigureOut">
              <a:rPr lang="en-IN" smtClean="0"/>
              <a:t>04-09-2024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898667-17B0-4E16-8B5E-00D256FAD29F}" type="slidenum">
              <a:rPr lang="en-IN" smtClean="0"/>
              <a:t>‹#›</a:t>
            </a:fld>
            <a:endParaRPr lang="en-IN"/>
          </a:p>
        </p:txBody>
      </p:sp>
    </p:spTree>
    <p:extLst>
      <p:ext uri="{BB962C8B-B14F-4D97-AF65-F5344CB8AC3E}">
        <p14:creationId xmlns:p14="http://schemas.microsoft.com/office/powerpoint/2010/main" val="133640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317685B-A5ED-43E0-8640-0DE9AF10402D}" type="datetimeFigureOut">
              <a:rPr lang="en-IN" smtClean="0"/>
              <a:t>04-09-2024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898667-17B0-4E16-8B5E-00D256FAD29F}" type="slidenum">
              <a:rPr lang="en-IN" smtClean="0"/>
              <a:t>‹#›</a:t>
            </a:fld>
            <a:endParaRPr lang="en-IN"/>
          </a:p>
        </p:txBody>
      </p:sp>
    </p:spTree>
    <p:extLst>
      <p:ext uri="{BB962C8B-B14F-4D97-AF65-F5344CB8AC3E}">
        <p14:creationId xmlns:p14="http://schemas.microsoft.com/office/powerpoint/2010/main" val="4090130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7685B-A5ED-43E0-8640-0DE9AF10402D}" type="datetimeFigureOut">
              <a:rPr lang="en-IN" smtClean="0"/>
              <a:t>04-09-2024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898667-17B0-4E16-8B5E-00D256FAD29F}" type="slidenum">
              <a:rPr lang="en-IN" smtClean="0"/>
              <a:t>‹#›</a:t>
            </a:fld>
            <a:endParaRPr lang="en-IN"/>
          </a:p>
        </p:txBody>
      </p:sp>
    </p:spTree>
    <p:extLst>
      <p:ext uri="{BB962C8B-B14F-4D97-AF65-F5344CB8AC3E}">
        <p14:creationId xmlns:p14="http://schemas.microsoft.com/office/powerpoint/2010/main" val="278060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7685B-A5ED-43E0-8640-0DE9AF10402D}"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898667-17B0-4E16-8B5E-00D256FAD29F}" type="slidenum">
              <a:rPr lang="en-IN" smtClean="0"/>
              <a:t>‹#›</a:t>
            </a:fld>
            <a:endParaRPr lang="en-IN"/>
          </a:p>
        </p:txBody>
      </p:sp>
    </p:spTree>
    <p:extLst>
      <p:ext uri="{BB962C8B-B14F-4D97-AF65-F5344CB8AC3E}">
        <p14:creationId xmlns:p14="http://schemas.microsoft.com/office/powerpoint/2010/main" val="450337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7685B-A5ED-43E0-8640-0DE9AF10402D}" type="datetimeFigureOut">
              <a:rPr lang="en-IN" smtClean="0"/>
              <a:t>04-09-2024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898667-17B0-4E16-8B5E-00D256FAD29F}" type="slidenum">
              <a:rPr lang="en-IN" smtClean="0"/>
              <a:t>‹#›</a:t>
            </a:fld>
            <a:endParaRPr lang="en-IN"/>
          </a:p>
        </p:txBody>
      </p:sp>
    </p:spTree>
    <p:extLst>
      <p:ext uri="{BB962C8B-B14F-4D97-AF65-F5344CB8AC3E}">
        <p14:creationId xmlns:p14="http://schemas.microsoft.com/office/powerpoint/2010/main" val="211299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7685B-A5ED-43E0-8640-0DE9AF10402D}" type="datetimeFigureOut">
              <a:rPr lang="en-IN" smtClean="0"/>
              <a:t>04-09-2024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98667-17B0-4E16-8B5E-00D256FAD29F}" type="slidenum">
              <a:rPr lang="en-IN" smtClean="0"/>
              <a:t>‹#›</a:t>
            </a:fld>
            <a:endParaRPr lang="en-IN"/>
          </a:p>
        </p:txBody>
      </p:sp>
    </p:spTree>
    <p:extLst>
      <p:ext uri="{BB962C8B-B14F-4D97-AF65-F5344CB8AC3E}">
        <p14:creationId xmlns:p14="http://schemas.microsoft.com/office/powerpoint/2010/main" val="2004905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112236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latin typeface="Times New Roman" panose="02020603050405020304" pitchFamily="18" charset="0"/>
                <a:cs typeface="Times New Roman" panose="02020603050405020304" pitchFamily="18" charset="0"/>
              </a:rPr>
              <a:t>Program 1</a:t>
            </a:r>
            <a:endParaRPr lang="en-IN" b="1"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1524000" y="3602038"/>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Setting up the Arduino Development Environment.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920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dirty="0" smtClean="0">
                <a:latin typeface="Times New Roman" panose="02020603050405020304" pitchFamily="18" charset="0"/>
                <a:cs typeface="Times New Roman" panose="02020603050405020304" pitchFamily="18" charset="0"/>
              </a:rPr>
              <a:t>Continue..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5291"/>
            <a:ext cx="10515600" cy="4661672"/>
          </a:xfrm>
        </p:spPr>
        <p:txBody>
          <a:bodyPr/>
          <a:lstStyle/>
          <a:p>
            <a:pPr marL="514350" lvl="0" indent="-514350" algn="just">
              <a:buFont typeface="+mj-lt"/>
              <a:buAutoNum type="arabicPeriod"/>
            </a:pPr>
            <a:r>
              <a:rPr lang="en-IN" dirty="0">
                <a:latin typeface="Times New Roman" panose="02020603050405020304" pitchFamily="18" charset="0"/>
                <a:cs typeface="Times New Roman" panose="02020603050405020304" pitchFamily="18" charset="0"/>
              </a:rPr>
              <a:t>Connect your Arduino to your computer via USB.</a:t>
            </a:r>
          </a:p>
          <a:p>
            <a:pPr marL="514350" lvl="0" indent="-514350" algn="just">
              <a:buFont typeface="+mj-lt"/>
              <a:buAutoNum type="arabicPeriod"/>
            </a:pPr>
            <a:r>
              <a:rPr lang="en-IN" dirty="0">
                <a:latin typeface="Times New Roman" panose="02020603050405020304" pitchFamily="18" charset="0"/>
                <a:cs typeface="Times New Roman" panose="02020603050405020304" pitchFamily="18" charset="0"/>
              </a:rPr>
              <a:t>Open the Arduino IDE.</a:t>
            </a:r>
          </a:p>
          <a:p>
            <a:pPr marL="514350" lvl="0" indent="-514350" algn="just">
              <a:buFont typeface="+mj-lt"/>
              <a:buAutoNum type="arabicPeriod"/>
            </a:pPr>
            <a:r>
              <a:rPr lang="en-IN" dirty="0" smtClean="0">
                <a:latin typeface="Times New Roman" panose="02020603050405020304" pitchFamily="18" charset="0"/>
                <a:cs typeface="Times New Roman" panose="02020603050405020304" pitchFamily="18" charset="0"/>
              </a:rPr>
              <a:t>Write </a:t>
            </a:r>
            <a:r>
              <a:rPr lang="en-IN" dirty="0">
                <a:latin typeface="Times New Roman" panose="02020603050405020304" pitchFamily="18" charset="0"/>
                <a:cs typeface="Times New Roman" panose="02020603050405020304" pitchFamily="18" charset="0"/>
              </a:rPr>
              <a:t>the </a:t>
            </a:r>
            <a:r>
              <a:rPr lang="en-IN" dirty="0" smtClean="0">
                <a:latin typeface="Times New Roman" panose="02020603050405020304" pitchFamily="18" charset="0"/>
                <a:cs typeface="Times New Roman" panose="02020603050405020304" pitchFamily="18" charset="0"/>
              </a:rPr>
              <a:t>code </a:t>
            </a:r>
            <a:r>
              <a:rPr lang="en-IN" dirty="0">
                <a:latin typeface="Times New Roman" panose="02020603050405020304" pitchFamily="18" charset="0"/>
                <a:cs typeface="Times New Roman" panose="02020603050405020304" pitchFamily="18" charset="0"/>
              </a:rPr>
              <a:t>into the Arduino IDE.</a:t>
            </a:r>
          </a:p>
          <a:p>
            <a:pPr marL="514350" lvl="0" indent="-514350" algn="just">
              <a:buFont typeface="+mj-lt"/>
              <a:buAutoNum type="arabicPeriod"/>
            </a:pPr>
            <a:r>
              <a:rPr lang="en-IN" dirty="0">
                <a:latin typeface="Times New Roman" panose="02020603050405020304" pitchFamily="18" charset="0"/>
                <a:cs typeface="Times New Roman" panose="02020603050405020304" pitchFamily="18" charset="0"/>
              </a:rPr>
              <a:t>Select the correct board and port from the Tools menu.</a:t>
            </a:r>
          </a:p>
          <a:p>
            <a:pPr marL="514350" lvl="0" indent="-514350" algn="just">
              <a:buFont typeface="+mj-lt"/>
              <a:buAutoNum type="arabicPeriod"/>
            </a:pPr>
            <a:r>
              <a:rPr lang="en-IN" dirty="0">
                <a:latin typeface="Times New Roman" panose="02020603050405020304" pitchFamily="18" charset="0"/>
                <a:cs typeface="Times New Roman" panose="02020603050405020304" pitchFamily="18" charset="0"/>
              </a:rPr>
              <a:t>Click the Upload button (the right-pointing arrow) to upload the sketch to your Arduino.</a:t>
            </a:r>
          </a:p>
          <a:p>
            <a:pPr marL="514350" lvl="0" indent="-514350" algn="just">
              <a:buFont typeface="+mj-lt"/>
              <a:buAutoNum type="arabicPeriod"/>
            </a:pPr>
            <a:r>
              <a:rPr lang="en-IN" dirty="0">
                <a:latin typeface="Times New Roman" panose="02020603050405020304" pitchFamily="18" charset="0"/>
                <a:cs typeface="Times New Roman" panose="02020603050405020304" pitchFamily="18" charset="0"/>
              </a:rPr>
              <a:t>Open the Serial Monitor (Tools &gt; Serial Monitor) to see the analog readings from the sensor.</a:t>
            </a:r>
          </a:p>
        </p:txBody>
      </p:sp>
    </p:spTree>
    <p:extLst>
      <p:ext uri="{BB962C8B-B14F-4D97-AF65-F5344CB8AC3E}">
        <p14:creationId xmlns:p14="http://schemas.microsoft.com/office/powerpoint/2010/main" val="1172248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7205" y="0"/>
            <a:ext cx="10515600" cy="6858000"/>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float temp;</a:t>
            </a:r>
          </a:p>
          <a:p>
            <a:pPr marL="0" indent="0">
              <a:buNone/>
            </a:pPr>
            <a:r>
              <a:rPr lang="en-IN" sz="1800" dirty="0" err="1">
                <a:latin typeface="Times New Roman" panose="02020603050405020304" pitchFamily="18" charset="0"/>
                <a:cs typeface="Times New Roman" panose="02020603050405020304" pitchFamily="18" charset="0"/>
              </a:rPr>
              <a:t>int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tempPin</a:t>
            </a:r>
            <a:r>
              <a:rPr lang="en-IN" sz="1800" dirty="0">
                <a:latin typeface="Times New Roman" panose="02020603050405020304" pitchFamily="18" charset="0"/>
                <a:cs typeface="Times New Roman" panose="02020603050405020304" pitchFamily="18" charset="0"/>
              </a:rPr>
              <a:t> = 0;</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void setup()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Serial.begin</a:t>
            </a:r>
            <a:r>
              <a:rPr lang="en-IN" sz="1800" dirty="0">
                <a:latin typeface="Times New Roman" panose="02020603050405020304" pitchFamily="18" charset="0"/>
                <a:cs typeface="Times New Roman" panose="02020603050405020304" pitchFamily="18" charset="0"/>
              </a:rPr>
              <a:t>(9600);</a:t>
            </a:r>
          </a:p>
          <a:p>
            <a:pPr marL="0" indent="0">
              <a:buNone/>
            </a:pP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void loop() {</a:t>
            </a:r>
          </a:p>
          <a:p>
            <a:pPr marL="0" indent="0">
              <a:buNone/>
            </a:pPr>
            <a:r>
              <a:rPr lang="en-IN" sz="1800" dirty="0">
                <a:latin typeface="Times New Roman" panose="02020603050405020304" pitchFamily="18" charset="0"/>
                <a:cs typeface="Times New Roman" panose="02020603050405020304" pitchFamily="18" charset="0"/>
              </a:rPr>
              <a:t>   temp = </a:t>
            </a:r>
            <a:r>
              <a:rPr lang="en-IN" sz="1800" dirty="0" err="1">
                <a:latin typeface="Times New Roman" panose="02020603050405020304" pitchFamily="18" charset="0"/>
                <a:cs typeface="Times New Roman" panose="02020603050405020304" pitchFamily="18" charset="0"/>
              </a:rPr>
              <a:t>analogRead</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tempPin</a:t>
            </a:r>
            <a:r>
              <a:rPr lang="en-IN" sz="1800" dirty="0">
                <a:latin typeface="Times New Roman" panose="02020603050405020304" pitchFamily="18" charset="0"/>
                <a:cs typeface="Times New Roman" panose="02020603050405020304" pitchFamily="18" charset="0"/>
              </a:rPr>
              <a:t>);</a:t>
            </a:r>
          </a:p>
          <a:p>
            <a:pPr marL="0" indent="0">
              <a:buNone/>
            </a:pPr>
            <a:r>
              <a:rPr lang="en-IN" sz="1800" dirty="0">
                <a:solidFill>
                  <a:srgbClr val="FF0000"/>
                </a:solidFill>
                <a:latin typeface="Times New Roman" panose="02020603050405020304" pitchFamily="18" charset="0"/>
                <a:cs typeface="Times New Roman" panose="02020603050405020304" pitchFamily="18" charset="0"/>
              </a:rPr>
              <a:t>   // read analog volt from sensor and save to variable temp</a:t>
            </a:r>
          </a:p>
          <a:p>
            <a:pPr marL="0" indent="0">
              <a:buNone/>
            </a:pPr>
            <a:r>
              <a:rPr lang="en-IN" sz="1800" dirty="0">
                <a:latin typeface="Times New Roman" panose="02020603050405020304" pitchFamily="18" charset="0"/>
                <a:cs typeface="Times New Roman" panose="02020603050405020304" pitchFamily="18" charset="0"/>
              </a:rPr>
              <a:t>   temp = temp * 0.48828125;</a:t>
            </a:r>
          </a:p>
          <a:p>
            <a:pPr marL="0" indent="0">
              <a:buNone/>
            </a:pPr>
            <a:r>
              <a:rPr lang="en-IN" sz="1800" dirty="0">
                <a:solidFill>
                  <a:srgbClr val="FF0000"/>
                </a:solidFill>
                <a:latin typeface="Times New Roman" panose="02020603050405020304" pitchFamily="18" charset="0"/>
                <a:cs typeface="Times New Roman" panose="02020603050405020304" pitchFamily="18" charset="0"/>
              </a:rPr>
              <a:t>   // convert the analog volt to its temperature equivalent</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("TEMPERATURE = ");</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(temp); </a:t>
            </a:r>
            <a:r>
              <a:rPr lang="en-IN" sz="1800" dirty="0">
                <a:solidFill>
                  <a:srgbClr val="FF0000"/>
                </a:solidFill>
                <a:latin typeface="Times New Roman" panose="02020603050405020304" pitchFamily="18" charset="0"/>
                <a:cs typeface="Times New Roman" panose="02020603050405020304" pitchFamily="18" charset="0"/>
              </a:rPr>
              <a:t>// display temperature value</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Serial.print</a:t>
            </a:r>
            <a:r>
              <a:rPr lang="en-IN" sz="1800" dirty="0">
                <a:latin typeface="Times New Roman" panose="02020603050405020304" pitchFamily="18" charset="0"/>
                <a:cs typeface="Times New Roman" panose="02020603050405020304" pitchFamily="18" charset="0"/>
              </a:rPr>
              <a:t>("degree C");</a:t>
            </a:r>
          </a:p>
          <a:p>
            <a:pPr marL="0" indent="0">
              <a:buNone/>
            </a:pPr>
            <a:r>
              <a:rPr lang="en-IN" sz="1800" dirty="0">
                <a:latin typeface="Times New Roman" panose="02020603050405020304" pitchFamily="18" charset="0"/>
                <a:cs typeface="Times New Roman" panose="02020603050405020304" pitchFamily="18" charset="0"/>
              </a:rPr>
              <a:t>   Serial.println();</a:t>
            </a:r>
          </a:p>
          <a:p>
            <a:pPr marL="0" indent="0">
              <a:buNone/>
            </a:pPr>
            <a:r>
              <a:rPr lang="en-IN" sz="1800" dirty="0">
                <a:latin typeface="Times New Roman" panose="02020603050405020304" pitchFamily="18" charset="0"/>
                <a:cs typeface="Times New Roman" panose="02020603050405020304" pitchFamily="18" charset="0"/>
              </a:rPr>
              <a:t>   delay(1000); </a:t>
            </a:r>
            <a:r>
              <a:rPr lang="en-IN" sz="1800" dirty="0">
                <a:solidFill>
                  <a:srgbClr val="FF0000"/>
                </a:solidFill>
                <a:latin typeface="Times New Roman" panose="02020603050405020304" pitchFamily="18" charset="0"/>
                <a:cs typeface="Times New Roman" panose="02020603050405020304" pitchFamily="18" charset="0"/>
              </a:rPr>
              <a:t>// update sensor reading each one second</a:t>
            </a:r>
          </a:p>
          <a:p>
            <a:pPr marL="0" indent="0">
              <a:buNone/>
            </a:pP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0279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anose="02020603050405020304" pitchFamily="18" charset="0"/>
                <a:cs typeface="Times New Roman" panose="02020603050405020304" pitchFamily="18" charset="0"/>
              </a:rPr>
              <a:t>Explanation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496798"/>
          </a:xfrm>
        </p:spPr>
        <p:txBody>
          <a:bodyPr>
            <a:normAutofit lnSpcReduction="10000"/>
          </a:bodyPr>
          <a:lstStyle/>
          <a:p>
            <a:pPr lvl="0" algn="just"/>
            <a:r>
              <a:rPr lang="en-IN" b="1" dirty="0" smtClean="0">
                <a:latin typeface="Times New Roman" panose="02020603050405020304" pitchFamily="18" charset="0"/>
                <a:cs typeface="Times New Roman" panose="02020603050405020304" pitchFamily="18" charset="0"/>
              </a:rPr>
              <a:t>analogPin</a:t>
            </a:r>
            <a:r>
              <a:rPr lang="en-IN" dirty="0">
                <a:latin typeface="Times New Roman" panose="02020603050405020304" pitchFamily="18" charset="0"/>
                <a:cs typeface="Times New Roman" panose="02020603050405020304" pitchFamily="18" charset="0"/>
              </a:rPr>
              <a:t>: The pin where the sensor is connected. In this example, it's connected to pin A0, but you can change it to any other analog pin (A0 to A5 on most Arduinos).</a:t>
            </a:r>
          </a:p>
          <a:p>
            <a:pPr lvl="0" algn="just"/>
            <a:r>
              <a:rPr lang="en-IN" b="1" dirty="0">
                <a:latin typeface="Times New Roman" panose="02020603050405020304" pitchFamily="18" charset="0"/>
                <a:cs typeface="Times New Roman" panose="02020603050405020304" pitchFamily="18" charset="0"/>
              </a:rPr>
              <a:t>Serial.begin(9600)</a:t>
            </a:r>
            <a:r>
              <a:rPr lang="en-IN" dirty="0">
                <a:latin typeface="Times New Roman" panose="02020603050405020304" pitchFamily="18" charset="0"/>
                <a:cs typeface="Times New Roman" panose="02020603050405020304" pitchFamily="18" charset="0"/>
              </a:rPr>
              <a:t>: Initializes serial communication at a </a:t>
            </a:r>
            <a:r>
              <a:rPr lang="en-IN" dirty="0" smtClean="0">
                <a:latin typeface="Times New Roman" panose="02020603050405020304" pitchFamily="18" charset="0"/>
                <a:cs typeface="Times New Roman" panose="02020603050405020304" pitchFamily="18" charset="0"/>
              </a:rPr>
              <a:t>data </a:t>
            </a:r>
            <a:r>
              <a:rPr lang="en-IN" dirty="0">
                <a:latin typeface="Times New Roman" panose="02020603050405020304" pitchFamily="18" charset="0"/>
                <a:cs typeface="Times New Roman" panose="02020603050405020304" pitchFamily="18" charset="0"/>
              </a:rPr>
              <a:t>rate of 9600 bps. This is necessary to print the values to the Serial Monitor.</a:t>
            </a:r>
          </a:p>
          <a:p>
            <a:pPr lvl="0" algn="just"/>
            <a:r>
              <a:rPr lang="en-IN" b="1" dirty="0">
                <a:latin typeface="Times New Roman" panose="02020603050405020304" pitchFamily="18" charset="0"/>
                <a:cs typeface="Times New Roman" panose="02020603050405020304" pitchFamily="18" charset="0"/>
              </a:rPr>
              <a:t>analogRead(analogPin)</a:t>
            </a:r>
            <a:r>
              <a:rPr lang="en-IN" dirty="0">
                <a:latin typeface="Times New Roman" panose="02020603050405020304" pitchFamily="18" charset="0"/>
                <a:cs typeface="Times New Roman" panose="02020603050405020304" pitchFamily="18" charset="0"/>
              </a:rPr>
              <a:t>: Reads the analog value from the specified pin. The value ranges from 0 to 1023, corresponding to 0V to 5V.</a:t>
            </a:r>
          </a:p>
          <a:p>
            <a:pPr lvl="0" algn="just"/>
            <a:r>
              <a:rPr lang="en-IN" b="1" dirty="0" err="1" smtClean="0">
                <a:latin typeface="Times New Roman" panose="02020603050405020304" pitchFamily="18" charset="0"/>
                <a:cs typeface="Times New Roman" panose="02020603050405020304" pitchFamily="18" charset="0"/>
              </a:rPr>
              <a:t>Serial.println</a:t>
            </a:r>
            <a:r>
              <a:rPr lang="en-IN" b="1" dirty="0" smtClean="0">
                <a:latin typeface="Times New Roman" panose="02020603050405020304" pitchFamily="18" charset="0"/>
                <a:cs typeface="Times New Roman" panose="02020603050405020304" pitchFamily="18" charset="0"/>
              </a:rPr>
              <a:t>(sensor Value</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Prints the sensor value to the Serial Monitor.</a:t>
            </a:r>
          </a:p>
          <a:p>
            <a:pPr lvl="0" algn="just"/>
            <a:r>
              <a:rPr lang="en-IN" b="1" dirty="0">
                <a:latin typeface="Times New Roman" panose="02020603050405020304" pitchFamily="18" charset="0"/>
                <a:cs typeface="Times New Roman" panose="02020603050405020304" pitchFamily="18" charset="0"/>
              </a:rPr>
              <a:t>delay(100)</a:t>
            </a:r>
            <a:r>
              <a:rPr lang="en-IN" dirty="0">
                <a:latin typeface="Times New Roman" panose="02020603050405020304" pitchFamily="18" charset="0"/>
                <a:cs typeface="Times New Roman" panose="02020603050405020304" pitchFamily="18" charset="0"/>
              </a:rPr>
              <a:t>: Adds a delay of 100 milliseconds between readings. This is optional and can be adjusted or removed.</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097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112236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latin typeface="Times New Roman" panose="02020603050405020304" pitchFamily="18" charset="0"/>
                <a:cs typeface="Times New Roman" panose="02020603050405020304" pitchFamily="18" charset="0"/>
              </a:rPr>
              <a:t>Program 2</a:t>
            </a:r>
            <a:endParaRPr lang="en-IN" b="1" dirty="0">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2033451" y="3641227"/>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Setting Up the Arduino Development Environment and </a:t>
            </a:r>
            <a:r>
              <a:rPr lang="en-US" dirty="0" smtClean="0">
                <a:latin typeface="Times New Roman" panose="02020603050405020304" pitchFamily="18" charset="0"/>
                <a:cs typeface="Times New Roman" panose="02020603050405020304" pitchFamily="18" charset="0"/>
              </a:rPr>
              <a:t>Create  </a:t>
            </a:r>
            <a:r>
              <a:rPr lang="en-US" dirty="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Simple Program to Blink an LED.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568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Materials Required:</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Arduino </a:t>
            </a:r>
            <a:r>
              <a:rPr lang="en-IN" dirty="0">
                <a:latin typeface="Times New Roman" panose="02020603050405020304" pitchFamily="18" charset="0"/>
                <a:cs typeface="Times New Roman" panose="02020603050405020304" pitchFamily="18" charset="0"/>
              </a:rPr>
              <a:t>board (e.g., Arduino Uno)</a:t>
            </a:r>
          </a:p>
          <a:p>
            <a:r>
              <a:rPr lang="en-IN" dirty="0" smtClean="0">
                <a:latin typeface="Times New Roman" panose="02020603050405020304" pitchFamily="18" charset="0"/>
                <a:cs typeface="Times New Roman" panose="02020603050405020304" pitchFamily="18" charset="0"/>
              </a:rPr>
              <a:t>LED( Built-in LED)</a:t>
            </a:r>
            <a:endParaRPr lang="en-IN"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USB </a:t>
            </a:r>
            <a:r>
              <a:rPr lang="en-IN" dirty="0">
                <a:latin typeface="Times New Roman" panose="02020603050405020304" pitchFamily="18" charset="0"/>
                <a:cs typeface="Times New Roman" panose="02020603050405020304" pitchFamily="18" charset="0"/>
              </a:rPr>
              <a:t>cable for connecting the Arduino to the computer</a:t>
            </a:r>
          </a:p>
          <a:p>
            <a:r>
              <a:rPr lang="en-IN" dirty="0">
                <a:latin typeface="Times New Roman" panose="02020603050405020304" pitchFamily="18" charset="0"/>
                <a:cs typeface="Times New Roman" panose="02020603050405020304" pitchFamily="18" charset="0"/>
              </a:rPr>
              <a:t>Arduino IDE installed on your computer</a:t>
            </a:r>
          </a:p>
        </p:txBody>
      </p:sp>
    </p:spTree>
    <p:extLst>
      <p:ext uri="{BB962C8B-B14F-4D97-AF65-F5344CB8AC3E}">
        <p14:creationId xmlns:p14="http://schemas.microsoft.com/office/powerpoint/2010/main" val="3368467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Steps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Connect your Arduino to your computer via USB.</a:t>
            </a:r>
          </a:p>
          <a:p>
            <a:r>
              <a:rPr lang="en-US" dirty="0">
                <a:latin typeface="Times New Roman" panose="02020603050405020304" pitchFamily="18" charset="0"/>
                <a:cs typeface="Times New Roman" panose="02020603050405020304" pitchFamily="18" charset="0"/>
              </a:rPr>
              <a:t>Open the Arduino IDE.</a:t>
            </a:r>
          </a:p>
          <a:p>
            <a:r>
              <a:rPr lang="en-US" dirty="0">
                <a:latin typeface="Times New Roman" panose="02020603050405020304" pitchFamily="18" charset="0"/>
                <a:cs typeface="Times New Roman" panose="02020603050405020304" pitchFamily="18" charset="0"/>
              </a:rPr>
              <a:t>Write the code into the Arduino IDE.</a:t>
            </a:r>
          </a:p>
          <a:p>
            <a:r>
              <a:rPr lang="en-US" dirty="0">
                <a:latin typeface="Times New Roman" panose="02020603050405020304" pitchFamily="18" charset="0"/>
                <a:cs typeface="Times New Roman" panose="02020603050405020304" pitchFamily="18" charset="0"/>
              </a:rPr>
              <a:t>Select the correct board and port from the Tools menu</a:t>
            </a:r>
            <a:r>
              <a:rPr lang="en-US" dirty="0" smtClean="0">
                <a:latin typeface="Times New Roman" panose="02020603050405020304" pitchFamily="18" charset="0"/>
                <a:cs typeface="Times New Roman" panose="02020603050405020304" pitchFamily="18" charset="0"/>
              </a:rPr>
              <a:t>.</a:t>
            </a:r>
          </a:p>
          <a:p>
            <a:pPr lvl="0"/>
            <a:r>
              <a:rPr lang="en-IN" dirty="0">
                <a:latin typeface="Times New Roman" panose="02020603050405020304" pitchFamily="18" charset="0"/>
                <a:cs typeface="Times New Roman" panose="02020603050405020304" pitchFamily="18" charset="0"/>
              </a:rPr>
              <a:t>Click on the File button, which is present on the menu bar. Click on the Examples. Click on the Basics option and click on the </a:t>
            </a:r>
            <a:r>
              <a:rPr lang="en-IN" dirty="0" smtClean="0">
                <a:latin typeface="Times New Roman" panose="02020603050405020304" pitchFamily="18" charset="0"/>
                <a:cs typeface="Times New Roman" panose="02020603050405020304" pitchFamily="18" charset="0"/>
              </a:rPr>
              <a:t>Blink.</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Click the Upload button (the right-pointing arrow) to upload the sketch to your Arduino</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588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8194"/>
            <a:ext cx="10515600" cy="6426926"/>
          </a:xfrm>
        </p:spPr>
        <p:txBody>
          <a:bodyPr>
            <a:noAutofit/>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 the setup function runs once when you press reset or power the board</a:t>
            </a:r>
          </a:p>
          <a:p>
            <a:pPr marL="0" indent="0">
              <a:buNone/>
            </a:pPr>
            <a:r>
              <a:rPr lang="en-US" sz="2400" dirty="0">
                <a:latin typeface="Times New Roman" panose="02020603050405020304" pitchFamily="18" charset="0"/>
                <a:cs typeface="Times New Roman" panose="02020603050405020304" pitchFamily="18" charset="0"/>
              </a:rPr>
              <a:t>void setup()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 initialize digital pin LED_BUILTIN as an output.</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pinMode</a:t>
            </a:r>
            <a:r>
              <a:rPr lang="en-US" sz="2400" dirty="0">
                <a:latin typeface="Times New Roman" panose="02020603050405020304" pitchFamily="18" charset="0"/>
                <a:cs typeface="Times New Roman" panose="02020603050405020304" pitchFamily="18" charset="0"/>
              </a:rPr>
              <a:t>(LED_BUILTIN, OUTPUT);</a:t>
            </a:r>
          </a:p>
          <a:p>
            <a:pPr marL="0" indent="0">
              <a:buNone/>
            </a:pPr>
            <a:r>
              <a:rPr lang="en-US" sz="2400" dirty="0">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 the loop function runs over and over again forever</a:t>
            </a:r>
          </a:p>
          <a:p>
            <a:pPr marL="0" indent="0">
              <a:buNone/>
            </a:pPr>
            <a:r>
              <a:rPr lang="en-US" sz="2400" dirty="0">
                <a:latin typeface="Times New Roman" panose="02020603050405020304" pitchFamily="18" charset="0"/>
                <a:cs typeface="Times New Roman" panose="02020603050405020304" pitchFamily="18" charset="0"/>
              </a:rPr>
              <a:t>void loop() {</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digitalWrite</a:t>
            </a:r>
            <a:r>
              <a:rPr lang="en-US" sz="2400" dirty="0">
                <a:latin typeface="Times New Roman" panose="02020603050405020304" pitchFamily="18" charset="0"/>
                <a:cs typeface="Times New Roman" panose="02020603050405020304" pitchFamily="18" charset="0"/>
              </a:rPr>
              <a:t>(LED_BUILTIN, HIGH);  </a:t>
            </a:r>
            <a:r>
              <a:rPr lang="en-US" sz="2400" dirty="0">
                <a:solidFill>
                  <a:srgbClr val="FF0000"/>
                </a:solidFill>
                <a:latin typeface="Times New Roman" panose="02020603050405020304" pitchFamily="18" charset="0"/>
                <a:cs typeface="Times New Roman" panose="02020603050405020304" pitchFamily="18" charset="0"/>
              </a:rPr>
              <a:t>// turn the LED on (HIGH is the voltage level)</a:t>
            </a:r>
          </a:p>
          <a:p>
            <a:pPr marL="0" indent="0">
              <a:buNone/>
            </a:pPr>
            <a:r>
              <a:rPr lang="en-US" sz="2400" dirty="0">
                <a:latin typeface="Times New Roman" panose="02020603050405020304" pitchFamily="18" charset="0"/>
                <a:cs typeface="Times New Roman" panose="02020603050405020304" pitchFamily="18" charset="0"/>
              </a:rPr>
              <a:t>  delay(1000);                      </a:t>
            </a:r>
            <a:r>
              <a:rPr lang="en-US" sz="2400" dirty="0">
                <a:solidFill>
                  <a:srgbClr val="FF0000"/>
                </a:solidFill>
                <a:latin typeface="Times New Roman" panose="02020603050405020304" pitchFamily="18" charset="0"/>
                <a:cs typeface="Times New Roman" panose="02020603050405020304" pitchFamily="18" charset="0"/>
              </a:rPr>
              <a:t>// wait for a second</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digitalWrite</a:t>
            </a:r>
            <a:r>
              <a:rPr lang="en-US" sz="2400" dirty="0">
                <a:latin typeface="Times New Roman" panose="02020603050405020304" pitchFamily="18" charset="0"/>
                <a:cs typeface="Times New Roman" panose="02020603050405020304" pitchFamily="18" charset="0"/>
              </a:rPr>
              <a:t>(LED_BUILTIN, LOW);  </a:t>
            </a:r>
            <a:r>
              <a:rPr lang="en-US" sz="2400" dirty="0">
                <a:solidFill>
                  <a:srgbClr val="FF0000"/>
                </a:solidFill>
                <a:latin typeface="Times New Roman" panose="02020603050405020304" pitchFamily="18" charset="0"/>
                <a:cs typeface="Times New Roman" panose="02020603050405020304" pitchFamily="18" charset="0"/>
              </a:rPr>
              <a:t> // turn the LED off by making the voltage LOW</a:t>
            </a:r>
          </a:p>
          <a:p>
            <a:pPr marL="0" indent="0">
              <a:buNone/>
            </a:pPr>
            <a:r>
              <a:rPr lang="en-US" sz="2400" dirty="0">
                <a:latin typeface="Times New Roman" panose="02020603050405020304" pitchFamily="18" charset="0"/>
                <a:cs typeface="Times New Roman" panose="02020603050405020304" pitchFamily="18" charset="0"/>
              </a:rPr>
              <a:t>  delay(1000);                     </a:t>
            </a:r>
            <a:r>
              <a:rPr lang="en-US" sz="2400" dirty="0">
                <a:solidFill>
                  <a:srgbClr val="FF0000"/>
                </a:solidFill>
                <a:latin typeface="Times New Roman" panose="02020603050405020304" pitchFamily="18" charset="0"/>
                <a:cs typeface="Times New Roman" panose="02020603050405020304" pitchFamily="18" charset="0"/>
              </a:rPr>
              <a:t> // wait for a second</a:t>
            </a:r>
          </a:p>
          <a:p>
            <a:pPr marL="0" indent="0">
              <a:buNone/>
            </a:pPr>
            <a:r>
              <a:rPr lang="en-US"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78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Explanation</a:t>
            </a:r>
            <a:endParaRPr lang="en-IN" sz="3600" dirty="0"/>
          </a:p>
        </p:txBody>
      </p:sp>
      <p:sp>
        <p:nvSpPr>
          <p:cNvPr id="3" name="Content Placeholder 2"/>
          <p:cNvSpPr>
            <a:spLocks noGrp="1"/>
          </p:cNvSpPr>
          <p:nvPr>
            <p:ph idx="1"/>
          </p:nvPr>
        </p:nvSpPr>
        <p:spPr>
          <a:xfrm>
            <a:off x="838200" y="1397726"/>
            <a:ext cx="10515600" cy="4779237"/>
          </a:xfrm>
        </p:spPr>
        <p:txBody>
          <a:bodyPr/>
          <a:lstStyle/>
          <a:p>
            <a:r>
              <a:rPr lang="en-US" b="1" dirty="0" err="1">
                <a:latin typeface="Times New Roman" panose="02020603050405020304" pitchFamily="18" charset="0"/>
                <a:cs typeface="Times New Roman" panose="02020603050405020304" pitchFamily="18" charset="0"/>
              </a:rPr>
              <a:t>pinMode</a:t>
            </a:r>
            <a:r>
              <a:rPr lang="en-US" b="1" dirty="0">
                <a:latin typeface="Times New Roman" panose="02020603050405020304" pitchFamily="18" charset="0"/>
                <a:cs typeface="Times New Roman" panose="02020603050405020304" pitchFamily="18" charset="0"/>
              </a:rPr>
              <a:t>(pin, mode): </a:t>
            </a:r>
            <a:r>
              <a:rPr lang="en-US" dirty="0">
                <a:latin typeface="Times New Roman" panose="02020603050405020304" pitchFamily="18" charset="0"/>
                <a:cs typeface="Times New Roman" panose="02020603050405020304" pitchFamily="18" charset="0"/>
              </a:rPr>
              <a:t>This function configures the specified pin to behave as an input or an output. In this case, the LED is connected to digital pin 13, and it is set as an output</a:t>
            </a:r>
            <a:r>
              <a:rPr lang="en-US" dirty="0" smtClean="0">
                <a:latin typeface="Times New Roman" panose="02020603050405020304" pitchFamily="18" charset="0"/>
                <a:cs typeface="Times New Roman" panose="02020603050405020304" pitchFamily="18" charset="0"/>
              </a:rPr>
              <a:t>.</a:t>
            </a:r>
          </a:p>
          <a:p>
            <a:r>
              <a:rPr lang="en-US" b="1" dirty="0" err="1" smtClean="0">
                <a:latin typeface="Times New Roman" panose="02020603050405020304" pitchFamily="18" charset="0"/>
                <a:cs typeface="Times New Roman" panose="02020603050405020304" pitchFamily="18" charset="0"/>
              </a:rPr>
              <a:t>digitalWrite</a:t>
            </a:r>
            <a:r>
              <a:rPr lang="en-US" b="1" dirty="0" smtClean="0">
                <a:latin typeface="Times New Roman" panose="02020603050405020304" pitchFamily="18" charset="0"/>
                <a:cs typeface="Times New Roman" panose="02020603050405020304" pitchFamily="18" charset="0"/>
              </a:rPr>
              <a:t>(pin</a:t>
            </a:r>
            <a:r>
              <a:rPr lang="en-US" b="1" dirty="0">
                <a:latin typeface="Times New Roman" panose="02020603050405020304" pitchFamily="18" charset="0"/>
                <a:cs typeface="Times New Roman" panose="02020603050405020304" pitchFamily="18" charset="0"/>
              </a:rPr>
              <a:t>, value): </a:t>
            </a:r>
            <a:r>
              <a:rPr lang="en-US" dirty="0">
                <a:latin typeface="Times New Roman" panose="02020603050405020304" pitchFamily="18" charset="0"/>
                <a:cs typeface="Times New Roman" panose="02020603050405020304" pitchFamily="18" charset="0"/>
              </a:rPr>
              <a:t>This function writes a HIGH or LOW value to the specified digital pin. When the pin is set to HIGH, the LED turns on, and when set to LOW, the LED turns off</a:t>
            </a:r>
            <a:r>
              <a:rPr lang="en-US"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delay(milliseconds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function pauses the program for the specified number of milliseconds. In the code, a delay of 1000 milliseconds (1 second) is used to create the blinking effect.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05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Program </a:t>
            </a:r>
            <a:r>
              <a:rPr lang="en-US" b="1" dirty="0" smtClean="0">
                <a:latin typeface="Times New Roman" panose="02020603050405020304" pitchFamily="18" charset="0"/>
                <a:cs typeface="Times New Roman" panose="02020603050405020304" pitchFamily="18" charset="0"/>
              </a:rPr>
              <a:t>3</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85000" lnSpcReduction="10000"/>
          </a:bodyPr>
          <a:lstStyle/>
          <a:p>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Setting up the Arduino Development Environment, connecting analog sensors to an Arduino Boarding and reading analog sensor data </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814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Materials Required:</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rPr>
              <a:t>x Arduino board (e.g., Arduino Uno)</a:t>
            </a:r>
          </a:p>
          <a:p>
            <a:r>
              <a:rPr lang="en-IN" dirty="0" smtClean="0">
                <a:latin typeface="Times New Roman" panose="02020603050405020304" pitchFamily="18" charset="0"/>
                <a:cs typeface="Times New Roman" panose="02020603050405020304" pitchFamily="18" charset="0"/>
              </a:rPr>
              <a:t>1 </a:t>
            </a:r>
            <a:r>
              <a:rPr lang="en-IN" dirty="0">
                <a:latin typeface="Times New Roman" panose="02020603050405020304" pitchFamily="18" charset="0"/>
                <a:cs typeface="Times New Roman" panose="02020603050405020304" pitchFamily="18" charset="0"/>
              </a:rPr>
              <a:t>x Analog sensor (e.g., </a:t>
            </a:r>
            <a:r>
              <a:rPr lang="en-IN" dirty="0" smtClean="0">
                <a:latin typeface="Times New Roman" panose="02020603050405020304" pitchFamily="18" charset="0"/>
                <a:cs typeface="Times New Roman" panose="02020603050405020304" pitchFamily="18" charset="0"/>
              </a:rPr>
              <a:t>temperature </a:t>
            </a:r>
            <a:r>
              <a:rPr lang="en-IN" dirty="0">
                <a:latin typeface="Times New Roman" panose="02020603050405020304" pitchFamily="18" charset="0"/>
                <a:cs typeface="Times New Roman" panose="02020603050405020304" pitchFamily="18" charset="0"/>
              </a:rPr>
              <a:t>sensor)</a:t>
            </a:r>
          </a:p>
          <a:p>
            <a:r>
              <a:rPr lang="en-IN" dirty="0">
                <a:latin typeface="Times New Roman" panose="02020603050405020304" pitchFamily="18" charset="0"/>
                <a:cs typeface="Times New Roman" panose="02020603050405020304" pitchFamily="18" charset="0"/>
              </a:rPr>
              <a:t>Jumper wires</a:t>
            </a:r>
          </a:p>
          <a:p>
            <a:r>
              <a:rPr lang="en-IN" dirty="0">
                <a:latin typeface="Times New Roman" panose="02020603050405020304" pitchFamily="18" charset="0"/>
                <a:cs typeface="Times New Roman" panose="02020603050405020304" pitchFamily="18" charset="0"/>
              </a:rPr>
              <a:t>USB cable for connecting the Arduino to the computer</a:t>
            </a:r>
          </a:p>
          <a:p>
            <a:r>
              <a:rPr lang="en-IN" dirty="0">
                <a:latin typeface="Times New Roman" panose="02020603050405020304" pitchFamily="18" charset="0"/>
                <a:cs typeface="Times New Roman" panose="02020603050405020304" pitchFamily="18" charset="0"/>
              </a:rPr>
              <a:t>Arduino IDE installed on your computer</a:t>
            </a:r>
          </a:p>
        </p:txBody>
      </p:sp>
    </p:spTree>
    <p:extLst>
      <p:ext uri="{BB962C8B-B14F-4D97-AF65-F5344CB8AC3E}">
        <p14:creationId xmlns:p14="http://schemas.microsoft.com/office/powerpoint/2010/main" val="300306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Steps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Temperature Sensor Connection</a:t>
            </a:r>
            <a:r>
              <a:rPr 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Connect </a:t>
            </a:r>
            <a:r>
              <a:rPr lang="en-US" dirty="0">
                <a:latin typeface="Times New Roman" panose="02020603050405020304" pitchFamily="18" charset="0"/>
                <a:cs typeface="Times New Roman" panose="02020603050405020304" pitchFamily="18" charset="0"/>
              </a:rPr>
              <a:t>the VCC pin of the </a:t>
            </a:r>
            <a:r>
              <a:rPr lang="en-US" dirty="0" smtClean="0">
                <a:latin typeface="Times New Roman" panose="02020603050405020304" pitchFamily="18" charset="0"/>
                <a:cs typeface="Times New Roman" panose="02020603050405020304" pitchFamily="18" charset="0"/>
              </a:rPr>
              <a:t>sensor </a:t>
            </a:r>
            <a:r>
              <a:rPr lang="en-US" dirty="0">
                <a:latin typeface="Times New Roman" panose="02020603050405020304" pitchFamily="18" charset="0"/>
                <a:cs typeface="Times New Roman" panose="02020603050405020304" pitchFamily="18" charset="0"/>
              </a:rPr>
              <a:t>to the 5V pin on the Arduino.</a:t>
            </a:r>
          </a:p>
          <a:p>
            <a:r>
              <a:rPr lang="en-US" dirty="0">
                <a:latin typeface="Times New Roman" panose="02020603050405020304" pitchFamily="18" charset="0"/>
                <a:cs typeface="Times New Roman" panose="02020603050405020304" pitchFamily="18" charset="0"/>
              </a:rPr>
              <a:t>Connect the GND pin of the </a:t>
            </a:r>
            <a:r>
              <a:rPr lang="en-US" dirty="0" smtClean="0">
                <a:latin typeface="Times New Roman" panose="02020603050405020304" pitchFamily="18" charset="0"/>
                <a:cs typeface="Times New Roman" panose="02020603050405020304" pitchFamily="18" charset="0"/>
              </a:rPr>
              <a:t>sensor(-) </a:t>
            </a:r>
            <a:r>
              <a:rPr lang="en-US" dirty="0">
                <a:latin typeface="Times New Roman" panose="02020603050405020304" pitchFamily="18" charset="0"/>
                <a:cs typeface="Times New Roman" panose="02020603050405020304" pitchFamily="18" charset="0"/>
              </a:rPr>
              <a:t>to the ground (GND) on the Arduino.</a:t>
            </a:r>
          </a:p>
          <a:p>
            <a:r>
              <a:rPr lang="en-US" dirty="0">
                <a:latin typeface="Times New Roman" panose="02020603050405020304" pitchFamily="18" charset="0"/>
                <a:cs typeface="Times New Roman" panose="02020603050405020304" pitchFamily="18" charset="0"/>
              </a:rPr>
              <a:t>Connect the output pin of the </a:t>
            </a:r>
            <a:r>
              <a:rPr lang="en-US" dirty="0" smtClean="0">
                <a:latin typeface="Times New Roman" panose="02020603050405020304" pitchFamily="18" charset="0"/>
                <a:cs typeface="Times New Roman" panose="02020603050405020304" pitchFamily="18" charset="0"/>
              </a:rPr>
              <a:t>sensor(S) </a:t>
            </a:r>
            <a:r>
              <a:rPr lang="en-US" dirty="0">
                <a:latin typeface="Times New Roman" panose="02020603050405020304" pitchFamily="18" charset="0"/>
                <a:cs typeface="Times New Roman" panose="02020603050405020304" pitchFamily="18" charset="0"/>
              </a:rPr>
              <a:t>to the analog pin A0 on the Arduino.</a:t>
            </a:r>
          </a:p>
        </p:txBody>
      </p:sp>
    </p:spTree>
    <p:extLst>
      <p:ext uri="{BB962C8B-B14F-4D97-AF65-F5344CB8AC3E}">
        <p14:creationId xmlns:p14="http://schemas.microsoft.com/office/powerpoint/2010/main" val="2319704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631</Words>
  <Application>Microsoft Office PowerPoint</Application>
  <PresentationFormat>Widescreen</PresentationFormat>
  <Paragraphs>80</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PowerPoint Presentation</vt:lpstr>
      <vt:lpstr>Materials Required:</vt:lpstr>
      <vt:lpstr>Steps</vt:lpstr>
      <vt:lpstr>PowerPoint Presentation</vt:lpstr>
      <vt:lpstr>Explanation</vt:lpstr>
      <vt:lpstr>Program 3</vt:lpstr>
      <vt:lpstr>Materials Required:</vt:lpstr>
      <vt:lpstr>Steps</vt:lpstr>
      <vt:lpstr>Continue..</vt:lpstr>
      <vt:lpstr>PowerPoint Presentation</vt:lpstr>
      <vt:lpstr>Explanation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1</dc:title>
  <dc:creator>Asus</dc:creator>
  <cp:lastModifiedBy>Asus</cp:lastModifiedBy>
  <cp:revision>43</cp:revision>
  <dcterms:created xsi:type="dcterms:W3CDTF">2024-08-19T07:46:21Z</dcterms:created>
  <dcterms:modified xsi:type="dcterms:W3CDTF">2024-09-04T06:29:03Z</dcterms:modified>
</cp:coreProperties>
</file>