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8" r:id="rId3"/>
    <p:sldId id="259" r:id="rId4"/>
    <p:sldId id="274" r:id="rId5"/>
    <p:sldId id="262" r:id="rId6"/>
    <p:sldId id="283" r:id="rId7"/>
    <p:sldId id="264" r:id="rId8"/>
    <p:sldId id="289" r:id="rId9"/>
    <p:sldId id="276" r:id="rId10"/>
    <p:sldId id="263" r:id="rId11"/>
    <p:sldId id="278" r:id="rId12"/>
    <p:sldId id="284" r:id="rId13"/>
    <p:sldId id="279" r:id="rId14"/>
    <p:sldId id="280" r:id="rId15"/>
    <p:sldId id="290" r:id="rId16"/>
    <p:sldId id="269" r:id="rId17"/>
    <p:sldId id="285" r:id="rId18"/>
    <p:sldId id="286" r:id="rId19"/>
    <p:sldId id="277" r:id="rId20"/>
    <p:sldId id="281" r:id="rId21"/>
    <p:sldId id="291" r:id="rId22"/>
    <p:sldId id="292" r:id="rId23"/>
    <p:sldId id="293" r:id="rId24"/>
    <p:sldId id="294" r:id="rId25"/>
    <p:sldId id="295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4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04A0B-E6B7-4D7B-AFC1-4FACB0C828A0}" type="datetimeFigureOut">
              <a:rPr lang="en-IE" smtClean="0"/>
              <a:t>11/05/2014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1FE97-DE10-4423-9150-9A9D83799C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992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1FE97-DE10-4423-9150-9A9D83799C84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245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Draw difference between central</a:t>
            </a:r>
            <a:r>
              <a:rPr lang="en-IE" baseline="0" dirty="0" smtClean="0"/>
              <a:t> and distributed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1FE97-DE10-4423-9150-9A9D83799C84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2970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Draw difference between central</a:t>
            </a:r>
            <a:r>
              <a:rPr lang="en-IE" baseline="0" dirty="0" smtClean="0"/>
              <a:t> and distributed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1FE97-DE10-4423-9150-9A9D83799C84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2662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Features – wiki, task management,</a:t>
            </a:r>
            <a:r>
              <a:rPr lang="en-IE" baseline="0" dirty="0" smtClean="0"/>
              <a:t> graphs, code review </a:t>
            </a:r>
            <a:r>
              <a:rPr lang="en-IE" baseline="0" dirty="0" err="1" smtClean="0"/>
              <a:t>etc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1FE97-DE10-4423-9150-9A9D83799C84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6476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11/05/2014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647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11/05/2014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053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11/05/2014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231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11/05/2014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372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11/05/2014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071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11/05/2014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17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11/05/2014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021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11/05/2014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705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11/05/2014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45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11/05/2014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76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2F15-6090-4F5B-83BC-7F1BA4DBBF33}" type="datetimeFigureOut">
              <a:rPr lang="en-IE" smtClean="0"/>
              <a:t>11/05/2014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538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22F15-6090-4F5B-83BC-7F1BA4DBBF33}" type="datetimeFigureOut">
              <a:rPr lang="en-IE" smtClean="0"/>
              <a:t>11/05/2014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12ECA-1B70-4E1D-BFF8-7D7E306B7D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860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elmcgrath/GitPresenta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gitimmersion.com/lab_01.html" TargetMode="External"/><Relationship Id="rId2" Type="http://schemas.openxmlformats.org/officeDocument/2006/relationships/hyperlink" Target="http://git-scm.com/boo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github.com/pluralsight/git-internals-pdf" TargetMode="External"/><Relationship Id="rId4" Type="http://schemas.openxmlformats.org/officeDocument/2006/relationships/hyperlink" Target="http://gitready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234142"/>
            <a:ext cx="9144000" cy="1655762"/>
          </a:xfrm>
        </p:spPr>
        <p:txBody>
          <a:bodyPr/>
          <a:lstStyle/>
          <a:p>
            <a:r>
              <a:rPr lang="en-IE" dirty="0" smtClean="0">
                <a:solidFill>
                  <a:schemeClr val="tx2"/>
                </a:solidFill>
              </a:rPr>
              <a:t>Noel Mc </a:t>
            </a:r>
            <a:r>
              <a:rPr lang="en-IE" dirty="0" err="1" smtClean="0">
                <a:solidFill>
                  <a:schemeClr val="tx2"/>
                </a:solidFill>
              </a:rPr>
              <a:t>Grath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>
                <a:solidFill>
                  <a:schemeClr val="tx2"/>
                </a:solidFill>
                <a:hlinkClick r:id="rId3"/>
              </a:rPr>
              <a:t>https://</a:t>
            </a:r>
            <a:r>
              <a:rPr lang="en-IE" dirty="0" smtClean="0">
                <a:solidFill>
                  <a:schemeClr val="tx2"/>
                </a:solidFill>
                <a:hlinkClick r:id="rId3"/>
              </a:rPr>
              <a:t>github.com/noelmcgrath/GitPresentation</a:t>
            </a:r>
            <a:endParaRPr lang="en-IE" dirty="0" smtClean="0">
              <a:solidFill>
                <a:schemeClr val="tx2"/>
              </a:solidFill>
            </a:endParaRPr>
          </a:p>
          <a:p>
            <a:endParaRPr lang="en-IE" dirty="0" smtClean="0">
              <a:solidFill>
                <a:schemeClr val="tx2"/>
              </a:solidFill>
            </a:endParaRPr>
          </a:p>
        </p:txBody>
      </p:sp>
      <p:sp>
        <p:nvSpPr>
          <p:cNvPr id="12" name="AutoShape 18" descr="data:image/jpeg;base64,/9j/4AAQSkZJRgABAQAAAQABAAD/2wCEAAkGBxITEhISExQUFhQXFxQZGBcXFxUYHhciGhofFxgXGRgYHCggGiAlHBYYJD0hKSorLi4uFx8zODQ4NyowMCsBCgoKDg0OGhAQGy8kICUwLDcvLy8vLCw3LDUsLCwsLDQsLCwsLCw0LCwsLCwsNDQsLCwsLCwsLCw0LDQsNDQ3L//AABEIAJEBXAMBEQACEQEDEQH/xAAcAAEAAgMBAQEAAAAAAAAAAAAABQcEBggDAgH/xABMEAABAwICBwIHCg0DBAMAAAABAAIDBBEFQQYHEiExUWFxkRMiMoGhscEUFzNCUmJyc5OyIzQ1VHSCkqLC0dLT8BVTg0NEs/EIJCX/xAAaAQEAAgMBAAAAAAAAAAAAAAAAAwQBAgUG/8QAMREBAAIBAgQDBwQCAwEAAAAAAAECAwQREiExUQVBgRMUMmFxscEz4fDxIkI0kaHR/9oADAMBAAIRAxEAPwC8UBAQEBAQEGJieIRwRmSQ2aO8nJoGZK0yZK0rxWTYMF894pSOarcc0hmqXElxaz4sbSQAOtvKPUrkZc98k/Ls9fpdBi09dojee/8AOjwwrGZ6dwdG82zYSS13Qj28VrjzXpO8Sk1GkxZ67Xj184WngeMR1Me2zcRuc08WnkenXNdfFlrkrvDyGr0l9Nfht6T3SKlVRAQEBAQEBAQEBAQEBAQEBAQEBAQaTrQ0xdQQsbDb3RNtBhIuGBttp9sz4wAB3XN99rGLLk4Ib0ruoXEMTnncXTSySOO+73Od3A7h2BUrWmeqaIiHthOOVNM4OgmkjIyDjsntYfFd5wlb2r0kmIl0Jq+0p/1ClErgGysdsStF7bQAO02+RBB6bxkr+O/FG6C1dpbMt2ogICAgICAgICAgICAgxMTxGOCMySGzR3uOTQMyVpkyVpXismwYL57xSkc/51VTj2NSVUm2/c0X2GZNHtJzK42bNbLbeXsdJpKaanDXr5z3RiiWxBmYViUlPIJIzYjiMnDNrhyW+PJbHbiqg1GnpnpNL/19Fr4HjEdTHts3EbnNPFp5HpyOa7OLLXJXeHjtXpL6a/Db0nukVKqiAgICAgICAgICAgICAgICAgICCjNexd7ugv5Pudtu3wj9r+FU9R1hNj6K3VdIILc1AF16/wCT/wDWt2/hL+jZVvTdJRZPJb6sohBH49i8dJBJUS7WxGATsgE7yGiwJGZCxa20byzEbtM9+LD/AJFT9mz+4ofeKNvZy2XRLSyDEGyPgEgEbg0+EaBxF91nFSUvFucNZrsnluwICAgICAgIPKoqWMAL3NaCQ0XIFyeAF81ra0V6y3pjtfeKxu8sTw+OeMxyC7T3g5OByIWMmOt68Nm+DPfBeL0nmqjH8FkpZNh+9pvsPycPYRmFxs2G2K20vY6PWU1NOKvXzjt+yMUS2ICDMwrEpKeQSRmxHEZOGbXDkt8eS2O3FVBqNPTPSaX6fb6LXwPGI6mPbZuI3OaeLTyPTkc12cWWuSu8PHavSX01+G3pPdIqVVEBAQEBAQEBAQEBAQEBAQEBAQaHrY0QfWwslgF54dqzeHhGuttNF/jAgEecZqLLj4o5N6W2UHUROY4se0seOLXAtcO1p3hUZrMJnpQUck7xFCx0kh4NYNo9u7gOp3LMVmehM7OidW+ixoKXYfYzSO25LbwDYAMBzDQO8lXsdOGNkFrby2tSNRBXmu/EAygbFnNKwW6M/CE97Wj9ZQ552q3xxzUOqKdc+oP4Gs+sj+6rmn+FDk6rUVhGICAgICAgxMUxGOCMySGzR3uOTWjMlaZMlaV4rJsGC+e8UpHP7fVVGPYzJVSbb9zRcMZk0e0nMrjZss5Z3l7HSaSmmpw16+c9206G6V+TTzu5COQ58mOPPkc/Xb02q/0v6S5PifhnXNhj6x+Y/Lb8Tw+OeN0cgu094OTgciFeyY63rw2cTBnvgvF6TzVRj+CyUsmy/e032H5OHsIzC42bFOKdpex0erpqacVevnHb9kYCFFut7CAgzMKxKSnkEkZsRxGThm1wzC3x5LY7cVUGo09M9JpeOX2+i1sCxmOqj22biNzmHi08jzHI5rs4stcld4eO1ekvpr8NvSe6SUqqICAgICAgICAgICAgICAgICAg8Kmjjk+EjY/6TWu9YTYfVPTMYLMY1g5NaGjuCD1QEHxLI1rS5xDWgEkkgAAbySTwCDnXWZpSK+rvGfwEQLIvnXN3yWy2iB5mjqqOa/FPJPSu0NRULdc+oP4Gs+sj+6rmn+FDk6rUVhGICAgICDExTEY4IzJIbNGWbjk1ozJWmTJWleKybT6e+e8UpHP7fVVGPYzJVSbb9zRfYYODR7ScyuNmzWyW3l7HSaSmmpw16+c90aolsQb5oVpQXFtNMSTwjfxv813sPf16Ol1Mz/hb0ed8U8OisTmxesfmP/jdnsBtcA2NxcXt1V/bdwItMdGLiGFwzNLZI2uHO28djhvHmWt8dbxtaE2HU5cM70tMKs0kwc0sxjuS0jaY45g7rHqCLdxzXHz4vZ32ev0WqjU4uPz80UoVwQZmF4lJTyCSM2I4jJwzaRmFvjyWx24qoNRp6Z6TS8cvt9FrYFjMdVHts3EbnMPFp9o5HNdnFlrkrvDx2r0l9Nfht6T3SSlVRAQEBAQEBBhYti8FMzwk8rIm83EC/Ro4uPQb1iZiOrMRu0PEtcdGwkQxTTfOs2Np/aO1+6opz1hvGOUJJrsk+LRsA6zE+qMLT3n5M+zfsWuyS/jUTSOk5HrjT3mOx7P5paDXRSW8enqQeTfAuHeZGn0LaNRVj2cvT356H/YrP2IP7yz7eh7OT356H/YrP2IP7ye3oezl70Gt2illihbDVh0kkcYJbDYF7gwE2lJtc8is1zVmdoYnHMNy0gxL3NTVFRba8FG94aTbaLQSG3yubBSTO0btYjeVU+/XL+Zx/bO/tqv7zHZJ7P5nv1y/mcf2zv7ae8x2PZ/M9+uX8zj+2d/bT3mOx7P5t11d6ZvxJs5dC2LwRjAs8vvtBxzaLeSpceTjaWrsxtZem8uHGnbFFG8yiU3eXWbsFg8ltr32+Y4LGXJwQzWu6ntJNM62tGzPL+D4+CYNhnnA3u/WJVW+W1ksViGvqJsIJvR7Susog9tNIGB5BcCxjrkCwPjA2Ulclq9Gs1iUv76GK/nDfsof6Vt7e7HBD5k1o4qAT7obwP8A0of6VmM15k4IdDwOJa0niQD6FdQPRAQYmKYjHTxmSQ2A4DNxya0ZlaZMlaV4rJtPp757xSkc/t9VUY7jMlVJtv3NHkMHBo9pOZXGy5rZLby9jpNJTTU4a9fOe6NUS2ICCa0MeBWwE83DzljgPSfSp9NMRlrv/OSh4nEzpb7fL7wtpdp4wQaHrO8qm3ZSb/2d11ztf1r6vReBdMnp+WjrnvQCAgy8LxGSnkEkZsRxGThm1wzC3x5LY7cVUGo09M9JpeOX2+i18CxmOqj22biNzmHi0+0cjmuzhzVyV3h47V6S+mvw26eU90kpVUQEBAQEGq6wNMWYdCCAHzyXETDw3cXutv2RcdpIHUR5L8ENq13c9Yvis1TKZp5HSSHM5D5LRwaOgVG15tO8p4jZhrVkQEBAQEEloz+O0X6VS/8AlapMXxwxPRfutQyf6XUiNrnud4NtmtLjYyN2zYDgG7W9Xcnwzsgp1c4ArnLAgILi1BeRW/Sg9T1b03SUORh//IF4ElBcgeLU8T1iWdREzEbM4vNUzZWncHDvCqcMx5JX2sAg+XyAcSB2lZiJnoPnw7PlN7ws8Fuxs+ZZ27J8ZvA5hZrW2/QdeUvkM+i31LowqvVBiYpiMdPGZJDYDgM3HJrRmVpkyVpXism0+nvnvFKRz+31VRjuMyVUm2/c0eQwcGj2nmVxsuW2S28vZaTSU01OGvXznujVEtCAgIPpjiCCDYgggjIjeCFliYiY2lZ2iOkvukGN7bSsbckW2Xb7X6HoutptR7TlPV5LxHw/3aeOs/4zPrDYJ52sF3ENFwLndvJsB5yQPOrM2iOrm0pa87Vjf9nhieHxzxmOQXae8HJwORC1yY63rw2SYM98F4vSeaqcewWSlk2H72nyH5OHsIzC42bDbFbaXsdJq6amnFXr5x2/ZGKJbEBBl4XiMlPIJIzYjiMnDNrhmFvjyWpbiqg1GnpnpNLxy+30WvgWMx1Ue2zcRucw8Wn2jkc12cOauSu8PHavSX01+G3TynuklKqiAgICDmXT7GjV19RLe7WuMcfRjCQLdpu79cqhltxWWKxtDXlE2TWiOjctfUCCMhottPeRcMaNxNszvsBn2XI3x45vOzW1toXfhOrHDYWgOh8M6298ri6/6osweYK7GKseSGbzL1xHVthkrbe5xGcnRFzCOtgdk+cFJxVnyIvKk9ONFJMOn8E47cbwXRSWttAbiCMnNJF+0HOwqZcfBKatt4a6omyxNUUNDUSPpaqnifIQXxPdc7VvKjIvbcPGHTa5Kzg4Z5TCO+8c4W/SaK0ERDo6Sma4EEOEUdwRvBBte4Oas8MdkXFKYWzDTdZGjlLLR1U7oWeGjike2QANddrS4XcN7hu4FR5KRMS2rM7udlz1gQXFqC8it+lB6nq3pukoci2VZRtd1hj/APMrvqX+pa3+GW1esOZlzVgQXNqD+BrPrI/uq5p/hQ5Oq1VYRiAgxMUxGOnjMkhsBwGbjk1ozK0yZK468Vk2n09894pSOf2+qqMdxmSqk237gPIYODR7TzK42XLbJbeXstJpKaanDXr5z3RqiWhAQEBAQbfq1+Hl+r/iCvaH45+jieOfo1+v4bJp7+JS9sf32qzrP0Z9Pu5XhH/Lr6/aUPobpX5NPO7fwZIc+THHnyOfDjxg02p/0v6SveJ+Gdc2GPrH5ht+J4fHPGY5Bdp7wcnA5EK9kx1vXhs4uDPfBeL0nmrOu0SqmSOYyMyN4h4sAR1udx6LlX0uSttojd6vF4pp70i1rcM9v55Iuuw+aEgSxuZfhcbj2HgVDelqfFGy3iz4ssb47RLFWiYQZeF4jJBIJIzYjiMnDNrhmFvjyWpbiqg1GnpnpNLxy+30WvgWMx1Ue2zc4bnsPFp9o5HNdnDmrkrvDx2r0l9Nfht08p7pJSqogIPGtkLY5HDiGuI8wug5Ij4DsC5k9Vp9LAujUJTt8BVyW8YytYT0awOA75Crmnj/ABQ5Oq01YRiCtNfEINFTv+M2oAB6OjeSP3R3KDUfCkx9VHqkmSuidW6KtpJGmxE8V+xzg1487XOHnUmKdrQ1t0dTLoK4ggtOvydXfo8/3Ctb/DLNesOYVzVkQXFqC8it+lB6nq3pukoci2VZRte1h/kyu+ok9S1v8Mtq9YcyrmrAgufUH8DWfWR/dVzT/ChydVqKwjEBBUGkmLuqZnOJ8RpIjbkBz7Ta/wD6XEz5ZyW38vJ7bRaWunxRWOs9fr+yKUK4ICAgICAg2/Vr8PL9X/EFe0Pxz9HE8c/Rr9fw2XTz8Sl7Y/vtVrWfpT6fdyvCP+XX1+0qrXHewWLoDjUszXwyXd4MAh999juDXczuO/pv69PR5rWiaz5ebzHjGkx4pjJTlxeX5ht6vOI8aylZKx0cjQ5rhYg/5uPVa2rFo2lvjyWx2i9J2mFPYzQGCeSG99k7jzBG009xC4mWnBea9nt9Nn9virk7/wAlhKNYEGXheIyU8jZYzYjiMnDNp6Fb48lsduKqDUaemek0v/XzXHR1AkjZI3g9rXDzi/tXcraLREx5vD5Mc47zSesTt/09ls0EHxLGHNc08CCD59yDkyqpXRPfE7yo3OY7tYS0+kLm2jaZWXktWVjam9KY6aaSnmcGRzbJY4mwa8brE5bQI382gZqzgvtylHeu/NeqtoX4SgozXDpbHVSR00Dg+KElznjeHPI2QGnMNBdvzLjyVTPkieUJqV25q4VZIldFKUy1tJG0XJnhv2B4c4+ZoJ8ykxRvaGtujqZdBXEEFp1+Tq79Hn+4Vrf4ZZr1hzCuasiC4tQXkVv0oPU9W9N0lDkWyrKNr2sP8mV31EnqWt/hltXrDmVc1YEFz6g/gaz6yP7quaf4UOTqtRWEYgIKaxvDXU8z43A2uS0/KbfxSP8AOIK4WXHOO01l7nS6iufFF49flPmwFGsiAgICAgINv1a/Dy/V/wAQV7Q/HP0cTxz9Gv1/DZdPPxKXtj++1WtZ+lPp93K8I/5dfX7Sqtcd7BuGrara2aWM7jI1pb1LL3Hc4nzFXdDaIvMd/wAOJ45im2Kt48p5+v8ASxF1HmBBUeltW2Wrmc03aCGg89kBpPeCuLqLxbLMw9p4dinHpqVt16/9odQLwg9KeBz3NYwFznGwAzKzETM7Q0vetKza07RC58MpfBQxRXvsMa2/Owtdd3HXhrFezwufJ7XLa/eZlkrdEICCk9c2iTo5TXxNvFJbwwHxH8A8/NcLDo4fOVXPj/2hLS3krBVUogl8N0nrYGhsNTMxo4N2yWjsa64HmW8ZLR0lrNYl+YnpLW1Ddmapme08Wl5DT2tbYHzhJyWnzIrEIlaNhBbWpPRV20cQlbZoBbAD8a+58nZbxQc7u6K3gx7f5SiyW8lwqyiEEFp1+Tq79Hn+4Vrf4ZZr1hzCuasiC4tQXkVv0oPU9W9N0lDkWyrKNr2sP8mV31EnqWt/hltXrDmVc1YEFz6g/gaz6yP7quaf4UOTqtRWEYgII7HMHjqY9h+4je1w4tPMdOmaiy4q5K7StaTV301+KvrHdVGK4bJTyGOQWI4HJwyc08lxsmO2O3DZ7HT6imenHT+vqw1onEBAQEBBt+rX4eX6v+IK9ofjn6OJ45+jX6/hsunn4lL2x/farWs/Sn0+7leEf8uvr9pVWuO9g+4pHNcHNJDgQQRuIIzCzEzE7w1tWLRNbRvEtxw/T94aBNEHkfGadm/a0i3cfMr1NdMR/lDh5vA6zO+O23ynn/6xca02llaWRt8E07ib3cR0Nhs+vqtMusteNq8k2l8Hx4rRa88U/wDn7tVVN2BB6U8LnuaxgLnONgBxKzETM7Q1vetKza07RC0NFdG20rdp1nTOHjOyb81vTrmuvp9PGON56vI+IeIW1NuGvKsdI7/Of5ybArLmiAgIPGtfGI3mUtEYa7bL7bOzbxtq+61uaSOYtLJaN1TIaJjmQZBxJ2jfe5oO9jTk0+jgOdkmsz/isV325ouCFz3BjGue5xs1rQXOceQaN5K1iJmdoZfVTSyR7pGPYeT2ub94BZmsx1N3hG4ONmm55Df6ljhnsymcM0WrqggRUszr/GLCxv7b7N9K3jFafJrNohZOiWqENLZa9zXW3iBhOz/yP3bX0Ru6kKxTBEc5aWydlsRsDQGgAAAAACwAHAAZKwifSAggtOvydXfo8/3Ctb/DLNesOYVzVkQXFqC8it+lB6nq3pukoci2VZRte1h/kyu+ok9S1v8ADLavWHMq5qwILh1BTjYrY8w6F3mIcP4fSrennlKHItpWUYgICCOxzB46mPYfuI3tcOLTzHTpmosuKuSu0rWk1d9Nfir6x3VRiuGyU8hjkFiOBycMnNPJcfJjtjtw2ex0+opnpF6f19WGo04gICAg3rV1hsrXPnc20bmWaT8beDcDjbdxXQ0WO0TNp6PPeNajHaIxRO8xPP5Nh0vo3y0kjI27TjsEDdvs4ONr9AVa1NJvjmKuZ4blpi1NbXnaOf8A7EqlcCCQRYjcQd1uhC4r2cTvzh+IyICAg9KeBz3NYxpc5xsAOJWYiZnaGl71pWbWnaIWjoro22lbtOs6Zw8Z2Tfmt6dc119Pp4xxvPV5LxDxC2ptw15VjpHf5z/OSfVlzRAQEBBQGs3Tp1bI6nhdakY7L/rEHyz80HgPOcrUs2XedoTUrs0NQJFh6pZ6CnkfVVU8bJRdkTHbXigjxpL2tc32R02uas4OGOco77zyhbLNNMNd/wB7S+eVg9ZVnijui4Z7Mymx6if8HU0zvoyxn1FZ4o7m0s+KdrvJc09hB9Syw9EBAQEGv6fTNbh1btOAvBMBcgXJaQAOpJAWt/hltXrDmRc1YEFvag5mgVrS4bRMJAvvIs8XAVvTdJQ5FuqyjROltGZqGrib5T4Jg3tLDs+myxbozHVy0CuYsiCY0W0imoZxPDYm2y5jr7L2neQbcOAIOXeDvS80neGsxusuHXXHs+PSPDuTZGkd5aD6FZ94jsj9mi8T1z1LgRBTxRcnPc6U9tgGgHvWs6ntDMY4WxoxigqqSnqN15I2l1snWs8eZwI8ysVneN0cxtKUWzAgjscweOpj2H7iN7XDi08x06ZqLLirkrtK1pNXfTX4q+sd1UYrhslPIY5BYjgcnDJzTyXHyY7Y7cNnsdPqKZ6Ren9fVhqNOICCT0boRNUwxu8kuJcOYaC4jz2t51LgpF8kVlU12acOntevXy9eS4ALbgu48R1fqCudY1A1k0crRbwgO12ttv8AOHDuXL1tIi8Wjzeo8FzzfFak/wCvT6S1FUnaEBB6U8DnuaxjS5zjYAcSsxEzO0NL3rSs2tO0QtHRXRttK3adZ0zh4zsm/Nb065rr6fTxjjeeryXiHiFtTbaOVY6R3+c/zkn1Zc0QEBAQRGl7nihrDHfb9zz7NuN9g2stbdJZjq5bC5qyICAgEIDBY3G48xuWd5EpQ6RVkJBjqqhtshK8j9knZPctoyWjza8MNz0e1vVcRDapraiPNwAZIOotZjuyw7VNTUT/ALNZxx5LmwTF4aqFk8Dw6N2fAg5tcMiOStRMTG8IpjZrOt+ofHhsjo3vY7bhG0xxad7xcXabrTLO1Z2Zp1c9SyFxu4lx5uJJ7yqEzMp3ysMiBZNxZOpGsldXPY6SQs9zyHYL3Ft9uPfsk2vvO/qrOntMztKPJHJeStoXN+sbRR9DUus0+55HF0TgNwvvMR5Fu+wzAB52o5sc1nfyT1tvDVFC3EBAJQXHqsxqogofBmlqJGiR5jc2N9tlwDtxtv8AGLzcc1dxWmK80N45rYU6MQEEdjmDx1MZY/cRva4cWnmP5ZqLLirkrtKzpdVfTX4q+sd1UYthklPIY5BY5HJw+UCuPkx2x24bPZafUUz046f19WGo04gz8Cr/AAFRFKeDXb+wgtd6CVJivwXiytq8PtsNscef9wuKGZr2hzSHNcAQRvBBzC7kTExvDxFqzWZraNph9rLVWWn2KNmnaxhu2IEXGbifGt2WA7brk6zJF77R5PWeEaa2LFNrdbfbyawqjrCD0p4HPc1jGlznGwAzWYiZnaGl71pWbWnaIWjoto22lbtOs6Zw8Z3yfmt6dc/Quvp9PGON56vJeIeIW1Nto5VjpHf5z/OSfVlzRAQEBAQfhF9xQc76zdGKehqA2CVpD7u8BY7UIPDfw2eV7Gwz4qlmpFZ3hPS0y01QNxAQEBAQEFkaj8YdHVyUpPiTMLgOT2b7gdWbV/ot5Kzp7c9keSOW62NMdHhX0zqYyGMOcx20G7Xku2rWuOSs3rxRsirO07tA95Nn5477Ef1qD3aO7f2h7ybPzx32I/rT3aO57Q95Nn5477Ef1p7tHc9oe8mz88d9iP6092jue0bBoRq5bh9Q6oFQZLxuj2TGG8XNde+0fkelb48XBO7Fr7w3pTNHhXUUczHRysbIx3FrgHA+YpMbjQcU1PUMhJifND80OD29zwXfvKGcFZbxklCu1JG+6u3dae/p8MFp7tHdt7T5M+i1L0wt4Wpmf0YGRg94cfSsxp6+bHtJbZg2gmHUxDo6dheN4fJeRwPMF99nzWUsY6x0hrNplsi3aiAgICCOxzB46mMsfuPFrhxaeY/lmosuKuSu0rOl1V9Nfir6x3VTi2GSU8hjkG/I5OHygVx8mO2O3DZ7LT6imenHT+vqwlGnEElheO1FPuikIb8k2c3uPDzWUuPNfH8Mquo0WHPzyV59+ksmv0qq5Wlpk2WniGANv5+PpW99TktG0z/0iw+GabFPFFd5+fP9kIq6+IPSngc9zWMaXOcbADNZiJmdoaXvWlZtadohaOi2jjaVu06zpnDxnfJ+a3p1z7gOvp9PGON56vI+IeIW1Nto5VjpH5n+ck+rLnCAgICAgIIbS/HBRUc1SRcsaNkHNziGsBtltOF+l1ra20bs1jednMdZVPlkfLI4vke4uc48ST/nDIWC51rTM7ysJDRTBTWVcNMCWh7jtOHxWtBc4jrYEDqQtsdeK2zFp2jd0ONC8O2Wt9x0xAAAvEwndu3uIuT1O9X+CvZBxSxpdX2Fu40kQ+jtN+6QsTjrPkzxSwZdVeFHhA9vZNP7XlY9lTszx2RmI6nKJzT4GSaJ2VyJGjta4XI/WC0nBWWYySpfF8PfTzywPttxvcwkcDbMdCLHzqpavDOyWJ3hiLVltmqkH/VaS3OW/Z4J6lwfHDS/R0er6AQEBAQEBAQEBAQEBAQEBAQEEdjmDx1MZY8b+LXDi08x/LNRZcVcldpWdLqr6a/FX1juqnFsMkp5DHIN+RycPlD/ADcuPkx2x24bPZafUUz046f0wlGnEBAQelPA57msY0uc42AGazETadoaXvWlZtadohaOi2jjaVu06zpnDxnfJ+a3p1z7gOvp9PGKN56vI6/xC2pttHKsdI/M/wA5J9WXOEBAQEBAQEGh662E4Y4jgJYS7sJ2R+8WqLN8DenVQCoJ0totjbqKqiqWja2Cbtvbaa4FrhfLcePMBb478M7tbRvGy+cI1jYbO0H3Q2J2bJvwZHS7vFPmJV2uSs+aGaTCbjx2kcLtqYCOYljPqK34o7sbS+J9I6Jnl1VO3tmjHrcscUdzaWtaQa0qCBrvBP8AdEtvFbHfZvltSW2QOy56LS2WtW0UmVC4jWvmlkmkN3yPc91uF3G+4ZBUbTvO6aI2Y6wytHUXgjnTzVjgdiNpjYebnWLiPotAH/IrWnr5osk+S6laRCAgICAgICAgICAgICAgICAgII/G8IjqYyx438WuHFp5j+Waiy4q5K7Ss6XVX01+KvrHdVGLYZJTyGOQb8iODh8of5uXHyY7Y7cNnstPqKZ6cdP6YSjTiD0p4HSOaxjS5zjYAZrMRNp2hpe9aVm1p2iFpaLaONpW7TrOmcPGdy+a3p1z7gOvp9PGKN56vI6/xC2pttHKsdI/M/zknlZc4QEBAQEBAQEGFjWGR1MEtPKLskaWnmOTh1BsR1AWJjeNpZidnNWlGjFRQSmOdp2SfElAOxIObTkebTvHZYmhkxzWU8WiUMo2wg/LIP2yAgINu0M0Bqa5zXEGKnuLyuHlDlED5R+d5I68DNjwzbnPRpa8Q6BwfC4qaGOCFobGwWA9JJOZJJJOZJV2I2jZDM7sxZYEBAQEBAQEBAQEBAQEBAQEBAQEEfjeER1MZY8b+LXDi08x/LNRZcVcldpWdLqr6e/FT1juqjF8Lkp5DHILcnZOHNp9mS4+THbHbaz2Om1NNRTjpP7fVj01O+RwYxpc48AP83DqtK1m07R1S5L1x1m152iFo6LaONpW7TrOmcPGdy+a3p1z7gOvp9PGKN56vI6/X21Nto5VjpH5n+ck8rLnCAgICAgICAgICDxq6SOVhjlY17Hbi17Q4HtB3FBpWK6p8OlJLBJAT/tP3fsvDgOwWUVsNZbxeWuVWpPf+DrLDk+G5/abIPUo/d47tvaMR+paoyqoj2xvHtKx7t8z2gzUrPnVxDsjef4gnu3zPaJKi1KRj4are76uNsfpc562jT1YnI2zBdXeHUxDmwCR4t48x8IbjgQHeKD1AClrjrXpDWbzLawt2ogICAgICAgICAgICAgICAgICAgICAg1/Tn8Vf2hVtV+nLpeFf8AIhE6tvJl7VDoekrvjnxVbsr7gCAgICAgICAgICAgICAgICAgICAgICAgICAgICAgICAgIP/Z"/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940858" y="830791"/>
            <a:ext cx="10310283" cy="212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Introduction to </a:t>
            </a:r>
            <a:r>
              <a:rPr lang="en-IE" b="1" dirty="0" smtClean="0">
                <a:solidFill>
                  <a:schemeClr val="tx2"/>
                </a:solidFill>
              </a:rPr>
              <a:t>Git</a:t>
            </a:r>
            <a:endParaRPr lang="en-IE" b="1" dirty="0">
              <a:solidFill>
                <a:schemeClr val="tx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3527427"/>
            <a:ext cx="3314700" cy="13811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819" y="3527427"/>
            <a:ext cx="34004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9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2035"/>
            <a:ext cx="10515600" cy="1325563"/>
          </a:xfrm>
        </p:spPr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Installation </a:t>
            </a:r>
            <a:r>
              <a:rPr lang="en-IE" b="1" dirty="0">
                <a:solidFill>
                  <a:schemeClr val="tx2"/>
                </a:solidFill>
              </a:rPr>
              <a:t>O</a:t>
            </a:r>
            <a:r>
              <a:rPr lang="en-IE" b="1" dirty="0" smtClean="0">
                <a:solidFill>
                  <a:schemeClr val="tx2"/>
                </a:solidFill>
              </a:rPr>
              <a:t>n Windows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546"/>
            <a:ext cx="10515600" cy="1171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</a:rPr>
              <a:t/>
            </a:r>
            <a:br>
              <a:rPr lang="en-IE" dirty="0" smtClean="0">
                <a:solidFill>
                  <a:schemeClr val="tx2"/>
                </a:solidFill>
              </a:rPr>
            </a:br>
            <a:r>
              <a:rPr lang="en-IE" dirty="0" smtClean="0">
                <a:solidFill>
                  <a:schemeClr val="tx2"/>
                </a:solidFill>
              </a:rPr>
              <a:t>http://msysgit.github.io/</a:t>
            </a:r>
            <a:endParaRPr lang="en-IE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26757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b="1" dirty="0" smtClean="0">
                <a:solidFill>
                  <a:schemeClr val="tx2"/>
                </a:solidFill>
              </a:rPr>
              <a:t>Configure Git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061487"/>
            <a:ext cx="10515600" cy="2023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mtClean="0">
                <a:solidFill>
                  <a:schemeClr val="tx2"/>
                </a:solidFill>
              </a:rPr>
              <a:t>Levels</a:t>
            </a:r>
          </a:p>
          <a:p>
            <a:pPr lvl="1"/>
            <a:r>
              <a:rPr lang="en-IE" smtClean="0">
                <a:solidFill>
                  <a:schemeClr val="tx2"/>
                </a:solidFill>
              </a:rPr>
              <a:t>System</a:t>
            </a:r>
          </a:p>
          <a:p>
            <a:pPr lvl="1"/>
            <a:r>
              <a:rPr lang="en-IE" smtClean="0">
                <a:solidFill>
                  <a:schemeClr val="tx2"/>
                </a:solidFill>
              </a:rPr>
              <a:t>User</a:t>
            </a:r>
          </a:p>
          <a:p>
            <a:pPr lvl="1"/>
            <a:r>
              <a:rPr lang="en-IE" smtClean="0">
                <a:solidFill>
                  <a:schemeClr val="tx2"/>
                </a:solidFill>
              </a:rPr>
              <a:t>Repository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IE" smtClean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1617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Our First Repository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Creating a repository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Adding files and committing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Making changes and diffs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Viewing history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Refactoring and viewing diffs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Ignoring files using .</a:t>
            </a:r>
            <a:r>
              <a:rPr lang="en-IE" dirty="0" err="1" smtClean="0">
                <a:solidFill>
                  <a:schemeClr val="tx2"/>
                </a:solidFill>
              </a:rPr>
              <a:t>gitignore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b="1" dirty="0" smtClean="0">
                <a:solidFill>
                  <a:srgbClr val="FF0000"/>
                </a:solidFill>
              </a:rPr>
              <a:t>Demo</a:t>
            </a:r>
          </a:p>
          <a:p>
            <a:pPr marL="457200" lvl="1" indent="0">
              <a:buNone/>
            </a:pP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7"/>
            <a:ext cx="5752840" cy="332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4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Common Git Commands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1751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IE" dirty="0">
              <a:solidFill>
                <a:schemeClr val="tx2"/>
              </a:solidFill>
            </a:endParaRPr>
          </a:p>
          <a:p>
            <a:pPr lvl="1"/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777280"/>
              </p:ext>
            </p:extLst>
          </p:nvPr>
        </p:nvGraphicFramePr>
        <p:xfrm>
          <a:off x="1013097" y="1416352"/>
          <a:ext cx="8128000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Task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Command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Create repository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</a:t>
                      </a:r>
                      <a:r>
                        <a:rPr lang="en-IE" dirty="0" err="1" smtClean="0"/>
                        <a:t>init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Add file(s)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 add</a:t>
                      </a:r>
                      <a:r>
                        <a:rPr lang="en-IE" baseline="0" dirty="0" smtClean="0"/>
                        <a:t> </a:t>
                      </a:r>
                      <a:r>
                        <a:rPr lang="en-IE" dirty="0" smtClean="0"/>
                        <a:t>&lt;filename&gt;</a:t>
                      </a:r>
                    </a:p>
                    <a:p>
                      <a:r>
                        <a:rPr lang="en-IE" dirty="0" smtClean="0"/>
                        <a:t>git  add</a:t>
                      </a:r>
                      <a:r>
                        <a:rPr lang="en-IE" baseline="0" dirty="0" smtClean="0"/>
                        <a:t> .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Commit changes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commit -m "Commit message"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Check status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status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View</a:t>
                      </a:r>
                      <a:r>
                        <a:rPr lang="en-IE" baseline="0" dirty="0" smtClean="0"/>
                        <a:t> history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 log</a:t>
                      </a:r>
                    </a:p>
                    <a:p>
                      <a:r>
                        <a:rPr lang="en-IE" dirty="0" smtClean="0"/>
                        <a:t>git log -10</a:t>
                      </a:r>
                    </a:p>
                    <a:p>
                      <a:r>
                        <a:rPr lang="en-IE" dirty="0" smtClean="0"/>
                        <a:t>git log --name-only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View</a:t>
                      </a:r>
                      <a:r>
                        <a:rPr lang="en-IE" baseline="0" dirty="0" smtClean="0"/>
                        <a:t> c</a:t>
                      </a:r>
                      <a:r>
                        <a:rPr lang="en-IE" dirty="0" smtClean="0"/>
                        <a:t>hanges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diff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git diff &lt;sha1&gt; &lt;sha2&gt;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Undo changes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checkout .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39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Git and Team </a:t>
            </a:r>
            <a:r>
              <a:rPr lang="en-IE" b="1" dirty="0">
                <a:solidFill>
                  <a:schemeClr val="tx2"/>
                </a:solidFill>
              </a:rPr>
              <a:t>Foundation Server (TFS)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Team </a:t>
            </a:r>
            <a:r>
              <a:rPr lang="en-IE" dirty="0">
                <a:solidFill>
                  <a:schemeClr val="tx2"/>
                </a:solidFill>
              </a:rPr>
              <a:t>Foundation Server (TFS) isn't just source control, it's a whole bug tracking, change management, application lifecycle management (ALM) suite. Source control is one pluggable piece</a:t>
            </a:r>
            <a:r>
              <a:rPr lang="en-IE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Support for </a:t>
            </a:r>
            <a:r>
              <a:rPr lang="en-IE" dirty="0">
                <a:solidFill>
                  <a:schemeClr val="tx2"/>
                </a:solidFill>
              </a:rPr>
              <a:t>Git since Visual Studio 2012 Update </a:t>
            </a:r>
            <a:r>
              <a:rPr lang="en-IE" dirty="0" smtClean="0">
                <a:solidFill>
                  <a:schemeClr val="tx2"/>
                </a:solidFill>
              </a:rPr>
              <a:t>3</a:t>
            </a:r>
          </a:p>
          <a:p>
            <a:pPr marL="0" indent="0">
              <a:buNone/>
            </a:pPr>
            <a:r>
              <a:rPr lang="en-IE" sz="1600" dirty="0" smtClean="0">
                <a:solidFill>
                  <a:schemeClr val="tx2"/>
                </a:solidFill>
              </a:rPr>
              <a:t>                 http</a:t>
            </a:r>
            <a:r>
              <a:rPr lang="en-IE" sz="1600" dirty="0">
                <a:solidFill>
                  <a:schemeClr val="tx2"/>
                </a:solidFill>
              </a:rPr>
              <a:t>://visualstudiogallery.msdn.microsoft.com/abafc7d6-dcaa-40f4-8a5e-d6724bdb980c</a:t>
            </a:r>
            <a:endParaRPr lang="en-IE" sz="1600" dirty="0" smtClean="0">
              <a:solidFill>
                <a:schemeClr val="tx2"/>
              </a:solidFill>
            </a:endParaRPr>
          </a:p>
          <a:p>
            <a:r>
              <a:rPr lang="en-IE" dirty="0" smtClean="0">
                <a:solidFill>
                  <a:schemeClr val="tx2"/>
                </a:solidFill>
              </a:rPr>
              <a:t>Git available by </a:t>
            </a:r>
            <a:r>
              <a:rPr lang="en-IE" dirty="0">
                <a:solidFill>
                  <a:schemeClr val="tx2"/>
                </a:solidFill>
              </a:rPr>
              <a:t>default in Visual Studio </a:t>
            </a:r>
            <a:r>
              <a:rPr lang="en-IE" dirty="0" smtClean="0">
                <a:solidFill>
                  <a:schemeClr val="tx2"/>
                </a:solidFill>
              </a:rPr>
              <a:t>2013</a:t>
            </a:r>
            <a:endParaRPr lang="en-IE" dirty="0">
              <a:solidFill>
                <a:schemeClr val="tx2"/>
              </a:solidFill>
            </a:endParaRPr>
          </a:p>
          <a:p>
            <a:pPr lvl="1"/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6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Git and multimedia files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Not designed for this</a:t>
            </a:r>
          </a:p>
          <a:p>
            <a:r>
              <a:rPr lang="en-IE" dirty="0">
                <a:solidFill>
                  <a:schemeClr val="tx2"/>
                </a:solidFill>
              </a:rPr>
              <a:t>I</a:t>
            </a:r>
            <a:r>
              <a:rPr lang="en-IE" dirty="0" smtClean="0">
                <a:solidFill>
                  <a:schemeClr val="tx2"/>
                </a:solidFill>
              </a:rPr>
              <a:t>nefficient</a:t>
            </a:r>
            <a:r>
              <a:rPr lang="en-IE" dirty="0">
                <a:solidFill>
                  <a:schemeClr val="tx2"/>
                </a:solidFill>
              </a:rPr>
              <a:t> </a:t>
            </a:r>
            <a:r>
              <a:rPr lang="en-IE" dirty="0" smtClean="0">
                <a:solidFill>
                  <a:schemeClr val="tx2"/>
                </a:solidFill>
              </a:rPr>
              <a:t>as wont do incremental diffs for binary files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Use other tools</a:t>
            </a:r>
          </a:p>
          <a:p>
            <a:pPr lvl="1"/>
            <a:r>
              <a:rPr lang="en-IE" dirty="0" smtClean="0">
                <a:solidFill>
                  <a:schemeClr val="tx2"/>
                </a:solidFill>
              </a:rPr>
              <a:t>git-annex</a:t>
            </a:r>
          </a:p>
          <a:p>
            <a:pPr lvl="1"/>
            <a:r>
              <a:rPr lang="en-IE" dirty="0" smtClean="0">
                <a:solidFill>
                  <a:schemeClr val="tx2"/>
                </a:solidFill>
              </a:rPr>
              <a:t>perforce</a:t>
            </a:r>
          </a:p>
          <a:p>
            <a:pPr lvl="1"/>
            <a:r>
              <a:rPr lang="en-IE" dirty="0">
                <a:solidFill>
                  <a:schemeClr val="tx2"/>
                </a:solidFill>
              </a:rPr>
              <a:t>commercial </a:t>
            </a:r>
            <a:r>
              <a:rPr lang="en-IE" dirty="0" smtClean="0">
                <a:solidFill>
                  <a:schemeClr val="tx2"/>
                </a:solidFill>
              </a:rPr>
              <a:t>products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3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Git Integration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92375"/>
          </a:xfrm>
        </p:spPr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Git </a:t>
            </a:r>
            <a:r>
              <a:rPr lang="en-IE" dirty="0" err="1" smtClean="0">
                <a:solidFill>
                  <a:schemeClr val="tx2"/>
                </a:solidFill>
              </a:rPr>
              <a:t>Gui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>
                <a:solidFill>
                  <a:schemeClr val="tx2"/>
                </a:solidFill>
              </a:rPr>
              <a:t>Visual </a:t>
            </a:r>
            <a:r>
              <a:rPr lang="en-IE" dirty="0" smtClean="0">
                <a:solidFill>
                  <a:schemeClr val="tx2"/>
                </a:solidFill>
              </a:rPr>
              <a:t>Studio Tools</a:t>
            </a:r>
            <a:endParaRPr lang="en-IE" dirty="0">
              <a:solidFill>
                <a:schemeClr val="tx2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IE" sz="2800" dirty="0" err="1">
                <a:solidFill>
                  <a:schemeClr val="tx2"/>
                </a:solidFill>
              </a:rPr>
              <a:t>GitHub</a:t>
            </a:r>
            <a:r>
              <a:rPr lang="en-IE" sz="2800" dirty="0">
                <a:solidFill>
                  <a:schemeClr val="tx2"/>
                </a:solidFill>
              </a:rPr>
              <a:t> on Windows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Posh-git</a:t>
            </a:r>
            <a:endParaRPr lang="en-IE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Working With Remote Repository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Cloning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Listing repositories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Fetching and Merging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Pulling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Pushing changes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Tags</a:t>
            </a:r>
          </a:p>
          <a:p>
            <a:r>
              <a:rPr lang="en-IE" b="1" dirty="0" smtClean="0">
                <a:solidFill>
                  <a:srgbClr val="FF0000"/>
                </a:solidFill>
              </a:rPr>
              <a:t>Demo</a:t>
            </a:r>
          </a:p>
          <a:p>
            <a:pPr marL="457200" lvl="1" indent="0">
              <a:buNone/>
            </a:pP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161" y="1690688"/>
            <a:ext cx="599150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5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More Git Commands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1751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IE" dirty="0">
              <a:solidFill>
                <a:schemeClr val="tx2"/>
              </a:solidFill>
            </a:endParaRPr>
          </a:p>
          <a:p>
            <a:pPr lvl="1"/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514690"/>
              </p:ext>
            </p:extLst>
          </p:nvPr>
        </p:nvGraphicFramePr>
        <p:xfrm>
          <a:off x="1013097" y="1416352"/>
          <a:ext cx="8128000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Task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Command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Clone a repository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clone</a:t>
                      </a:r>
                      <a:r>
                        <a:rPr lang="en-IE" baseline="0" dirty="0" smtClean="0"/>
                        <a:t> &lt;repository </a:t>
                      </a:r>
                      <a:r>
                        <a:rPr lang="en-IE" baseline="0" dirty="0" err="1" smtClean="0"/>
                        <a:t>url</a:t>
                      </a:r>
                      <a:r>
                        <a:rPr lang="en-IE" baseline="0" dirty="0" smtClean="0"/>
                        <a:t>&gt;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View history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log –graph</a:t>
                      </a:r>
                    </a:p>
                    <a:p>
                      <a:r>
                        <a:rPr lang="en-IE" dirty="0" smtClean="0"/>
                        <a:t>git </a:t>
                      </a:r>
                      <a:r>
                        <a:rPr lang="en-IE" dirty="0" err="1" smtClean="0"/>
                        <a:t>shortlog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Show changes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show &lt;</a:t>
                      </a:r>
                      <a:r>
                        <a:rPr lang="en-IE" dirty="0" err="1" smtClean="0"/>
                        <a:t>sha</a:t>
                      </a:r>
                      <a:r>
                        <a:rPr lang="en-IE" dirty="0" smtClean="0"/>
                        <a:t>&gt;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Show</a:t>
                      </a:r>
                      <a:r>
                        <a:rPr lang="en-IE" baseline="0" dirty="0" smtClean="0"/>
                        <a:t> remote repository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remote</a:t>
                      </a:r>
                    </a:p>
                    <a:p>
                      <a:r>
                        <a:rPr lang="en-IE" dirty="0" smtClean="0"/>
                        <a:t>git remote -v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Add remote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remote add origin </a:t>
                      </a:r>
                      <a:r>
                        <a:rPr lang="en-IE" baseline="0" dirty="0" smtClean="0"/>
                        <a:t>&lt;repository </a:t>
                      </a:r>
                      <a:r>
                        <a:rPr lang="en-IE" baseline="0" dirty="0" err="1" smtClean="0"/>
                        <a:t>url</a:t>
                      </a:r>
                      <a:r>
                        <a:rPr lang="en-IE" baseline="0" dirty="0" smtClean="0"/>
                        <a:t>&gt;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Push</a:t>
                      </a:r>
                      <a:r>
                        <a:rPr lang="en-IE" baseline="0" dirty="0" smtClean="0"/>
                        <a:t> changes to remote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push</a:t>
                      </a:r>
                    </a:p>
                    <a:p>
                      <a:r>
                        <a:rPr lang="en-IE" dirty="0" smtClean="0"/>
                        <a:t>git push origin master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Pull</a:t>
                      </a:r>
                      <a:r>
                        <a:rPr lang="en-IE" baseline="0" dirty="0" smtClean="0"/>
                        <a:t> changes to remote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pull</a:t>
                      </a:r>
                    </a:p>
                    <a:p>
                      <a:r>
                        <a:rPr lang="en-IE" dirty="0" smtClean="0"/>
                        <a:t>git pull origin master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List branches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branch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Create</a:t>
                      </a:r>
                      <a:r>
                        <a:rPr lang="en-IE" baseline="0" dirty="0" smtClean="0"/>
                        <a:t> b</a:t>
                      </a:r>
                      <a:r>
                        <a:rPr lang="en-IE" dirty="0" smtClean="0"/>
                        <a:t>ranch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checkout -b &lt;</a:t>
                      </a:r>
                      <a:r>
                        <a:rPr lang="en-IE" dirty="0" err="1" smtClean="0"/>
                        <a:t>branchname</a:t>
                      </a:r>
                      <a:r>
                        <a:rPr lang="en-IE" dirty="0" smtClean="0"/>
                        <a:t>&gt;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Switch to branch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git checkout &lt;</a:t>
                      </a:r>
                      <a:r>
                        <a:rPr lang="en-IE" dirty="0" err="1" smtClean="0"/>
                        <a:t>branchname</a:t>
                      </a:r>
                      <a:r>
                        <a:rPr lang="en-IE" dirty="0" smtClean="0"/>
                        <a:t>&gt;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35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Branching and Merging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Local branches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Stashing changes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Merging branches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Remote branches</a:t>
            </a:r>
          </a:p>
          <a:p>
            <a:r>
              <a:rPr lang="en-IE" b="1" dirty="0">
                <a:solidFill>
                  <a:srgbClr val="FF0000"/>
                </a:solidFill>
              </a:rPr>
              <a:t>Demo</a:t>
            </a:r>
          </a:p>
          <a:p>
            <a:pPr marL="0" indent="0">
              <a:buNone/>
            </a:pP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1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err="1" smtClean="0">
                <a:solidFill>
                  <a:schemeClr val="tx2"/>
                </a:solidFill>
              </a:rPr>
              <a:t>GitHub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0791"/>
            <a:ext cx="10515600" cy="4351338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tx2"/>
                </a:solidFill>
              </a:rPr>
              <a:t>Git repository hosting service – not just </a:t>
            </a:r>
            <a:r>
              <a:rPr lang="en-IE" dirty="0" smtClean="0">
                <a:solidFill>
                  <a:schemeClr val="tx2"/>
                </a:solidFill>
              </a:rPr>
              <a:t>software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Largest </a:t>
            </a:r>
            <a:r>
              <a:rPr lang="en-IE" dirty="0">
                <a:solidFill>
                  <a:schemeClr val="tx2"/>
                </a:solidFill>
              </a:rPr>
              <a:t>code host on the planet with over </a:t>
            </a:r>
            <a:r>
              <a:rPr lang="en-IE" b="1" dirty="0">
                <a:solidFill>
                  <a:schemeClr val="tx2"/>
                </a:solidFill>
              </a:rPr>
              <a:t>12.6 million</a:t>
            </a:r>
            <a:r>
              <a:rPr lang="en-IE" dirty="0">
                <a:solidFill>
                  <a:schemeClr val="tx2"/>
                </a:solidFill>
              </a:rPr>
              <a:t> repositories</a:t>
            </a:r>
          </a:p>
          <a:p>
            <a:r>
              <a:rPr lang="en-IE" dirty="0">
                <a:solidFill>
                  <a:schemeClr val="tx2"/>
                </a:solidFill>
              </a:rPr>
              <a:t>Free accounts for public repositories</a:t>
            </a:r>
          </a:p>
          <a:p>
            <a:r>
              <a:rPr lang="en-IE" dirty="0">
                <a:solidFill>
                  <a:schemeClr val="tx2"/>
                </a:solidFill>
              </a:rPr>
              <a:t>Paid plans for private </a:t>
            </a:r>
            <a:r>
              <a:rPr lang="en-IE" dirty="0" smtClean="0">
                <a:solidFill>
                  <a:schemeClr val="tx2"/>
                </a:solidFill>
              </a:rPr>
              <a:t>repositories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Provides </a:t>
            </a:r>
            <a:r>
              <a:rPr lang="en-IE" dirty="0">
                <a:solidFill>
                  <a:schemeClr val="tx2"/>
                </a:solidFill>
              </a:rPr>
              <a:t>access control and several collaboration </a:t>
            </a:r>
            <a:r>
              <a:rPr lang="en-IE" dirty="0" smtClean="0">
                <a:solidFill>
                  <a:schemeClr val="tx2"/>
                </a:solidFill>
              </a:rPr>
              <a:t>features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“</a:t>
            </a:r>
            <a:r>
              <a:rPr lang="en-IE" dirty="0">
                <a:solidFill>
                  <a:schemeClr val="tx2"/>
                </a:solidFill>
              </a:rPr>
              <a:t>forking</a:t>
            </a:r>
            <a:r>
              <a:rPr lang="en-IE" dirty="0" smtClean="0">
                <a:solidFill>
                  <a:schemeClr val="tx2"/>
                </a:solidFill>
              </a:rPr>
              <a:t>” functionality</a:t>
            </a:r>
            <a:endParaRPr lang="en-IE" dirty="0">
              <a:solidFill>
                <a:schemeClr val="tx2"/>
              </a:solidFill>
            </a:endParaRPr>
          </a:p>
          <a:p>
            <a:pPr lvl="1"/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7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chemeClr val="tx2"/>
                </a:solidFill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50238"/>
            <a:ext cx="5157787" cy="823912"/>
          </a:xfrm>
        </p:spPr>
        <p:txBody>
          <a:bodyPr/>
          <a:lstStyle/>
          <a:p>
            <a:r>
              <a:rPr lang="en-IE" dirty="0" smtClean="0">
                <a:solidFill>
                  <a:schemeClr val="tx2"/>
                </a:solidFill>
              </a:rPr>
              <a:t>Day 1</a:t>
            </a: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>
                <a:solidFill>
                  <a:schemeClr val="tx2"/>
                </a:solidFill>
              </a:rPr>
              <a:t>Getting to know Git</a:t>
            </a:r>
          </a:p>
          <a:p>
            <a:r>
              <a:rPr lang="en-IE" dirty="0">
                <a:solidFill>
                  <a:schemeClr val="tx2"/>
                </a:solidFill>
              </a:rPr>
              <a:t>Working with Git locally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Git integration</a:t>
            </a:r>
          </a:p>
          <a:p>
            <a:pPr lvl="1"/>
            <a:r>
              <a:rPr lang="en-IE" dirty="0" smtClean="0">
                <a:solidFill>
                  <a:schemeClr val="tx2"/>
                </a:solidFill>
              </a:rPr>
              <a:t>Git </a:t>
            </a:r>
            <a:r>
              <a:rPr lang="en-IE" dirty="0" err="1" smtClean="0">
                <a:solidFill>
                  <a:schemeClr val="tx2"/>
                </a:solidFill>
              </a:rPr>
              <a:t>Gui</a:t>
            </a:r>
            <a:endParaRPr lang="en-IE" dirty="0" smtClean="0">
              <a:solidFill>
                <a:schemeClr val="tx2"/>
              </a:solidFill>
            </a:endParaRPr>
          </a:p>
          <a:p>
            <a:pPr lvl="1"/>
            <a:r>
              <a:rPr lang="en-IE" dirty="0">
                <a:solidFill>
                  <a:schemeClr val="tx2"/>
                </a:solidFill>
              </a:rPr>
              <a:t>Visual Studio Tools for </a:t>
            </a:r>
            <a:r>
              <a:rPr lang="en-IE" dirty="0" smtClean="0">
                <a:solidFill>
                  <a:schemeClr val="tx2"/>
                </a:solidFill>
              </a:rPr>
              <a:t>Git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Git and TFS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Git and Multimedia</a:t>
            </a:r>
            <a:endParaRPr lang="en-IE" dirty="0">
              <a:solidFill>
                <a:schemeClr val="tx2"/>
              </a:solidFill>
            </a:endParaRPr>
          </a:p>
          <a:p>
            <a:pPr lvl="1"/>
            <a:endParaRPr lang="en-IE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50238"/>
            <a:ext cx="5183188" cy="823912"/>
          </a:xfrm>
        </p:spPr>
        <p:txBody>
          <a:bodyPr/>
          <a:lstStyle/>
          <a:p>
            <a:r>
              <a:rPr lang="en-IE" dirty="0" smtClean="0">
                <a:solidFill>
                  <a:schemeClr val="tx2"/>
                </a:solidFill>
              </a:rPr>
              <a:t>Day 2</a:t>
            </a: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Recap</a:t>
            </a:r>
            <a:endParaRPr lang="en-IE" dirty="0">
              <a:solidFill>
                <a:schemeClr val="tx2"/>
              </a:solidFill>
            </a:endParaRPr>
          </a:p>
          <a:p>
            <a:r>
              <a:rPr lang="en-IE" dirty="0">
                <a:solidFill>
                  <a:schemeClr val="tx2"/>
                </a:solidFill>
              </a:rPr>
              <a:t>Working with Git </a:t>
            </a:r>
            <a:r>
              <a:rPr lang="en-IE" dirty="0" smtClean="0">
                <a:solidFill>
                  <a:schemeClr val="tx2"/>
                </a:solidFill>
              </a:rPr>
              <a:t>remotely</a:t>
            </a:r>
          </a:p>
          <a:p>
            <a:r>
              <a:rPr lang="en-IE" dirty="0" err="1" smtClean="0">
                <a:solidFill>
                  <a:schemeClr val="tx2"/>
                </a:solidFill>
              </a:rPr>
              <a:t>GitHub</a:t>
            </a:r>
            <a:endParaRPr lang="en-IE" dirty="0">
              <a:solidFill>
                <a:schemeClr val="tx2"/>
              </a:solidFill>
            </a:endParaRPr>
          </a:p>
          <a:p>
            <a:r>
              <a:rPr lang="en-IE" dirty="0" err="1">
                <a:solidFill>
                  <a:schemeClr val="tx2"/>
                </a:solidFill>
              </a:rPr>
              <a:t>GitHub</a:t>
            </a:r>
            <a:r>
              <a:rPr lang="en-IE" dirty="0">
                <a:solidFill>
                  <a:schemeClr val="tx2"/>
                </a:solidFill>
              </a:rPr>
              <a:t> for Windows</a:t>
            </a:r>
          </a:p>
          <a:p>
            <a:r>
              <a:rPr lang="en-IE" dirty="0">
                <a:solidFill>
                  <a:schemeClr val="tx2"/>
                </a:solidFill>
              </a:rPr>
              <a:t>Branching and </a:t>
            </a:r>
            <a:r>
              <a:rPr lang="en-IE" dirty="0" smtClean="0">
                <a:solidFill>
                  <a:schemeClr val="tx2"/>
                </a:solidFill>
              </a:rPr>
              <a:t>Merging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Git internals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Resources</a:t>
            </a:r>
            <a:endParaRPr lang="en-IE" dirty="0" smtClean="0"/>
          </a:p>
          <a:p>
            <a:endParaRPr lang="en-I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3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Git internals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When Git stores a new version of a project</a:t>
            </a:r>
          </a:p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</a:rPr>
              <a:t> it stores a new tree</a:t>
            </a:r>
          </a:p>
          <a:p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 smtClean="0">
                <a:solidFill>
                  <a:schemeClr val="tx2"/>
                </a:solidFill>
              </a:rPr>
              <a:t> A </a:t>
            </a:r>
            <a:r>
              <a:rPr lang="en-IE" dirty="0">
                <a:solidFill>
                  <a:schemeClr val="tx2"/>
                </a:solidFill>
              </a:rPr>
              <a:t>bunch of blobs of content and a </a:t>
            </a: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</a:rPr>
              <a:t>collection </a:t>
            </a:r>
            <a:r>
              <a:rPr lang="en-IE" dirty="0">
                <a:solidFill>
                  <a:schemeClr val="tx2"/>
                </a:solidFill>
              </a:rPr>
              <a:t>of pointers that can be expanded </a:t>
            </a: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</a:rPr>
              <a:t>back </a:t>
            </a:r>
            <a:r>
              <a:rPr lang="en-IE" dirty="0">
                <a:solidFill>
                  <a:schemeClr val="tx2"/>
                </a:solidFill>
              </a:rPr>
              <a:t>out into a full directory of files and </a:t>
            </a: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</a:rPr>
              <a:t>subdirectories</a:t>
            </a:r>
            <a:endParaRPr lang="en-IE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128" y="1774825"/>
            <a:ext cx="3451360" cy="357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9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Git internals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Four </a:t>
            </a:r>
            <a:r>
              <a:rPr lang="en-IE" dirty="0">
                <a:solidFill>
                  <a:schemeClr val="tx2"/>
                </a:solidFill>
              </a:rPr>
              <a:t>main objects types in Git</a:t>
            </a:r>
          </a:p>
          <a:p>
            <a:pPr lvl="1"/>
            <a:r>
              <a:rPr lang="en-IE" sz="2800" dirty="0" smtClean="0">
                <a:solidFill>
                  <a:schemeClr val="tx2"/>
                </a:solidFill>
              </a:rPr>
              <a:t>Blob</a:t>
            </a:r>
          </a:p>
          <a:p>
            <a:pPr lvl="1"/>
            <a:r>
              <a:rPr lang="en-IE" sz="2800" dirty="0" smtClean="0">
                <a:solidFill>
                  <a:schemeClr val="tx2"/>
                </a:solidFill>
              </a:rPr>
              <a:t>Tree</a:t>
            </a:r>
          </a:p>
          <a:p>
            <a:pPr lvl="1"/>
            <a:r>
              <a:rPr lang="en-IE" sz="2800" dirty="0" smtClean="0">
                <a:solidFill>
                  <a:schemeClr val="tx2"/>
                </a:solidFill>
              </a:rPr>
              <a:t>Commit</a:t>
            </a:r>
          </a:p>
          <a:p>
            <a:pPr lvl="1"/>
            <a:r>
              <a:rPr lang="en-IE" sz="2800" dirty="0" smtClean="0">
                <a:solidFill>
                  <a:schemeClr val="tx2"/>
                </a:solidFill>
              </a:rPr>
              <a:t>Tag</a:t>
            </a:r>
            <a:endParaRPr lang="en-IE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6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Blob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 smtClean="0">
                <a:solidFill>
                  <a:schemeClr val="tx2"/>
                </a:solidFill>
              </a:rPr>
              <a:t>Contents of files</a:t>
            </a: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283" y="2428080"/>
            <a:ext cx="7390341" cy="315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7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Tree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6108"/>
          </a:xfrm>
        </p:spPr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Directories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List </a:t>
            </a:r>
            <a:r>
              <a:rPr lang="en-IE" dirty="0">
                <a:solidFill>
                  <a:schemeClr val="tx2"/>
                </a:solidFill>
              </a:rPr>
              <a:t>of trees and blobs that the tree contains, along with the names and modes of those trees and blobs</a:t>
            </a: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68" y="3571346"/>
            <a:ext cx="6496128" cy="27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3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Commit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Points </a:t>
            </a:r>
            <a:r>
              <a:rPr lang="en-IE" dirty="0">
                <a:solidFill>
                  <a:schemeClr val="tx2"/>
                </a:solidFill>
              </a:rPr>
              <a:t>to a tree and keeps an author, committer, message and any parent commits that directly preceded it</a:t>
            </a:r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87" y="2859087"/>
            <a:ext cx="7461780" cy="360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Tag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Permanent </a:t>
            </a:r>
            <a:r>
              <a:rPr lang="en-IE" dirty="0">
                <a:solidFill>
                  <a:schemeClr val="tx2"/>
                </a:solidFill>
              </a:rPr>
              <a:t>shorthand name for a particular commit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728" y="2418292"/>
            <a:ext cx="3451360" cy="357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2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Resources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9015"/>
          </a:xfrm>
        </p:spPr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Pro Git </a:t>
            </a:r>
            <a:r>
              <a:rPr lang="en-IE" dirty="0" smtClean="0">
                <a:solidFill>
                  <a:schemeClr val="tx2"/>
                </a:solidFill>
                <a:hlinkClick r:id="rId2"/>
              </a:rPr>
              <a:t>http</a:t>
            </a:r>
            <a:r>
              <a:rPr lang="en-IE" dirty="0">
                <a:solidFill>
                  <a:schemeClr val="tx2"/>
                </a:solidFill>
                <a:hlinkClick r:id="rId2"/>
              </a:rPr>
              <a:t>://</a:t>
            </a:r>
            <a:r>
              <a:rPr lang="en-IE" dirty="0" smtClean="0">
                <a:solidFill>
                  <a:schemeClr val="tx2"/>
                </a:solidFill>
                <a:hlinkClick r:id="rId2"/>
              </a:rPr>
              <a:t>git-scm.com/book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>
                <a:solidFill>
                  <a:schemeClr val="tx2"/>
                </a:solidFill>
              </a:rPr>
              <a:t>GIT </a:t>
            </a:r>
            <a:r>
              <a:rPr lang="en-IE" dirty="0" smtClean="0">
                <a:solidFill>
                  <a:schemeClr val="tx2"/>
                </a:solidFill>
              </a:rPr>
              <a:t>IMMERSION </a:t>
            </a:r>
            <a:r>
              <a:rPr lang="en-IE" dirty="0" smtClean="0">
                <a:solidFill>
                  <a:schemeClr val="tx2"/>
                </a:solidFill>
                <a:hlinkClick r:id="rId3"/>
              </a:rPr>
              <a:t>http</a:t>
            </a:r>
            <a:r>
              <a:rPr lang="en-IE" dirty="0">
                <a:solidFill>
                  <a:schemeClr val="tx2"/>
                </a:solidFill>
                <a:hlinkClick r:id="rId3"/>
              </a:rPr>
              <a:t>://</a:t>
            </a:r>
            <a:r>
              <a:rPr lang="en-IE" dirty="0" smtClean="0">
                <a:solidFill>
                  <a:schemeClr val="tx2"/>
                </a:solidFill>
                <a:hlinkClick r:id="rId3"/>
              </a:rPr>
              <a:t>gitimmersion.com/lab_01.html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>
                <a:solidFill>
                  <a:schemeClr val="tx2"/>
                </a:solidFill>
              </a:rPr>
              <a:t>git ready </a:t>
            </a:r>
            <a:r>
              <a:rPr lang="en-IE" dirty="0" smtClean="0">
                <a:hlinkClick r:id="rId4"/>
              </a:rPr>
              <a:t>http</a:t>
            </a:r>
            <a:r>
              <a:rPr lang="en-IE" dirty="0">
                <a:hlinkClick r:id="rId4"/>
              </a:rPr>
              <a:t>://</a:t>
            </a:r>
            <a:r>
              <a:rPr lang="en-IE" dirty="0" smtClean="0">
                <a:hlinkClick r:id="rId4"/>
              </a:rPr>
              <a:t>gitready.com</a:t>
            </a:r>
            <a:endParaRPr lang="en-IE" dirty="0" smtClean="0"/>
          </a:p>
          <a:p>
            <a:r>
              <a:rPr lang="en-IE" dirty="0" smtClean="0">
                <a:solidFill>
                  <a:schemeClr val="tx2"/>
                </a:solidFill>
              </a:rPr>
              <a:t>Introduction </a:t>
            </a:r>
            <a:r>
              <a:rPr lang="en-IE" dirty="0">
                <a:solidFill>
                  <a:schemeClr val="tx2"/>
                </a:solidFill>
              </a:rPr>
              <a:t>to Git with Scott Chacon of </a:t>
            </a:r>
            <a:r>
              <a:rPr lang="en-IE" dirty="0" err="1" smtClean="0">
                <a:solidFill>
                  <a:schemeClr val="tx2"/>
                </a:solidFill>
              </a:rPr>
              <a:t>GitHubSearch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 smtClean="0">
                <a:solidFill>
                  <a:schemeClr val="tx2"/>
                </a:solidFill>
              </a:rPr>
              <a:t>Git Internals </a:t>
            </a:r>
            <a:r>
              <a:rPr lang="en-IE" dirty="0" smtClean="0">
                <a:solidFill>
                  <a:schemeClr val="tx2"/>
                </a:solidFill>
                <a:hlinkClick r:id="rId5"/>
              </a:rPr>
              <a:t>https</a:t>
            </a:r>
            <a:r>
              <a:rPr lang="en-IE" dirty="0">
                <a:solidFill>
                  <a:schemeClr val="tx2"/>
                </a:solidFill>
                <a:hlinkClick r:id="rId5"/>
              </a:rPr>
              <a:t>://</a:t>
            </a:r>
            <a:r>
              <a:rPr lang="en-IE" dirty="0" smtClean="0">
                <a:solidFill>
                  <a:schemeClr val="tx2"/>
                </a:solidFill>
                <a:hlinkClick r:id="rId5"/>
              </a:rPr>
              <a:t>github.com/pluralsight/git-internals-pdf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 smtClean="0">
                <a:solidFill>
                  <a:schemeClr val="tx2"/>
                </a:solidFill>
              </a:rPr>
              <a:t>Search</a:t>
            </a:r>
          </a:p>
          <a:p>
            <a:pPr marL="0" indent="0">
              <a:buNone/>
            </a:pPr>
            <a:endParaRPr lang="en-IE" dirty="0" smtClean="0">
              <a:solidFill>
                <a:schemeClr val="tx2"/>
              </a:solidFill>
            </a:endParaRPr>
          </a:p>
          <a:p>
            <a:endParaRPr lang="en-IE" dirty="0"/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7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chemeClr val="tx2"/>
                </a:solidFill>
              </a:rPr>
              <a:t>History of Version Control Systems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 smtClean="0">
              <a:solidFill>
                <a:schemeClr val="tx2"/>
              </a:solidFill>
            </a:endParaRPr>
          </a:p>
          <a:p>
            <a:endParaRPr lang="en-IE" dirty="0" smtClean="0">
              <a:solidFill>
                <a:schemeClr val="tx2"/>
              </a:solidFill>
            </a:endParaRPr>
          </a:p>
          <a:p>
            <a:endParaRPr lang="en-IE" dirty="0" smtClean="0">
              <a:solidFill>
                <a:schemeClr val="tx2"/>
              </a:solidFill>
            </a:endParaRPr>
          </a:p>
          <a:p>
            <a:endParaRPr lang="en-IE" dirty="0">
              <a:solidFill>
                <a:schemeClr val="tx2"/>
              </a:solidFill>
            </a:endParaRPr>
          </a:p>
          <a:p>
            <a:endParaRPr lang="en-IE" dirty="0" smtClean="0">
              <a:solidFill>
                <a:schemeClr val="tx2"/>
              </a:solidFill>
            </a:endParaRPr>
          </a:p>
          <a:p>
            <a:endParaRPr lang="en-IE" dirty="0">
              <a:solidFill>
                <a:schemeClr val="tx2"/>
              </a:solidFill>
            </a:endParaRPr>
          </a:p>
          <a:p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E" dirty="0" smtClean="0">
                <a:solidFill>
                  <a:schemeClr val="tx2"/>
                </a:solidFill>
              </a:rPr>
              <a:t> http://www.ericsink.com/vcbe/html/history_of_version_control.html</a:t>
            </a:r>
            <a:br>
              <a:rPr lang="en-IE" dirty="0" smtClean="0">
                <a:solidFill>
                  <a:schemeClr val="tx2"/>
                </a:solidFill>
              </a:rPr>
            </a:b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536" y="1537758"/>
            <a:ext cx="8395063" cy="339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3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chemeClr val="tx2"/>
                </a:solidFill>
              </a:rPr>
              <a:t>Why Use Version Control?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tx2"/>
                </a:solidFill>
              </a:rPr>
              <a:t>Lecturers</a:t>
            </a: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>
                <a:solidFill>
                  <a:schemeClr val="tx2"/>
                </a:solidFill>
              </a:rPr>
              <a:t>Used in the industry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Software evolution</a:t>
            </a:r>
          </a:p>
          <a:p>
            <a:r>
              <a:rPr lang="en-IE" dirty="0">
                <a:solidFill>
                  <a:schemeClr val="tx2"/>
                </a:solidFill>
              </a:rPr>
              <a:t>Track individual and group </a:t>
            </a:r>
            <a:r>
              <a:rPr lang="en-IE" dirty="0" smtClean="0">
                <a:solidFill>
                  <a:schemeClr val="tx2"/>
                </a:solidFill>
              </a:rPr>
              <a:t>projects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Not just software</a:t>
            </a:r>
            <a:endParaRPr lang="en-IE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tx2"/>
                </a:solidFill>
              </a:rPr>
              <a:t>Students</a:t>
            </a: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E" dirty="0" smtClean="0">
                <a:solidFill>
                  <a:schemeClr val="tx2"/>
                </a:solidFill>
              </a:rPr>
              <a:t>Preparing for work</a:t>
            </a:r>
          </a:p>
          <a:p>
            <a:r>
              <a:rPr lang="en-IE" dirty="0">
                <a:solidFill>
                  <a:schemeClr val="tx2"/>
                </a:solidFill>
              </a:rPr>
              <a:t>Sharing and </a:t>
            </a:r>
            <a:r>
              <a:rPr lang="en-IE" dirty="0" smtClean="0">
                <a:solidFill>
                  <a:schemeClr val="tx2"/>
                </a:solidFill>
              </a:rPr>
              <a:t>collaboration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Workflow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Rollbacks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Distributed Version Control Systems </a:t>
            </a:r>
            <a:br>
              <a:rPr lang="en-IE" b="1" dirty="0" smtClean="0">
                <a:solidFill>
                  <a:schemeClr val="tx2"/>
                </a:solidFill>
              </a:rPr>
            </a:br>
            <a:r>
              <a:rPr lang="en-IE" b="1" dirty="0" smtClean="0">
                <a:solidFill>
                  <a:schemeClr val="tx2"/>
                </a:solidFill>
              </a:rPr>
              <a:t>(</a:t>
            </a:r>
            <a:r>
              <a:rPr lang="en-IE" b="1" dirty="0">
                <a:solidFill>
                  <a:schemeClr val="tx2"/>
                </a:solidFill>
              </a:rPr>
              <a:t>DVCS for short)</a:t>
            </a:r>
            <a:r>
              <a:rPr lang="en-IE" dirty="0" smtClean="0">
                <a:solidFill>
                  <a:schemeClr val="tx2"/>
                </a:solidFill>
              </a:rPr>
              <a:t/>
            </a:r>
            <a:br>
              <a:rPr lang="en-IE" dirty="0" smtClean="0">
                <a:solidFill>
                  <a:schemeClr val="tx2"/>
                </a:solidFill>
              </a:rPr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6844"/>
            <a:ext cx="10515600" cy="4480454"/>
          </a:xfrm>
        </p:spPr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Full history on local repository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You commit changes to your own repository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The owner of the official repository can pull those changes</a:t>
            </a:r>
            <a:endParaRPr lang="en-IE" dirty="0"/>
          </a:p>
          <a:p>
            <a:r>
              <a:rPr lang="en-IE" dirty="0" smtClean="0">
                <a:solidFill>
                  <a:schemeClr val="tx2"/>
                </a:solidFill>
              </a:rPr>
              <a:t>Can have a centralised repository that all contributors can push to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Branching/merging reliable and easy</a:t>
            </a:r>
            <a:endParaRPr lang="en-IE" dirty="0">
              <a:solidFill>
                <a:schemeClr val="tx2"/>
              </a:solidFill>
            </a:endParaRPr>
          </a:p>
          <a:p>
            <a:r>
              <a:rPr lang="en-IE" dirty="0" smtClean="0">
                <a:solidFill>
                  <a:schemeClr val="tx2"/>
                </a:solidFill>
              </a:rPr>
              <a:t>Backups are easy – each clone is a full backup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Deployments  - </a:t>
            </a:r>
            <a:r>
              <a:rPr lang="en-IE" dirty="0" err="1" smtClean="0">
                <a:solidFill>
                  <a:schemeClr val="tx2"/>
                </a:solidFill>
              </a:rPr>
              <a:t>heroku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2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9206"/>
          </a:xfrm>
        </p:spPr>
        <p:txBody>
          <a:bodyPr>
            <a:normAutofit fontScale="90000"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Centralized </a:t>
            </a:r>
            <a:r>
              <a:rPr lang="en-IE" b="1" dirty="0">
                <a:solidFill>
                  <a:schemeClr val="tx2"/>
                </a:solidFill>
              </a:rPr>
              <a:t>Versus Distributed </a:t>
            </a:r>
            <a:r>
              <a:rPr lang="en-IE" b="1" dirty="0" smtClean="0">
                <a:solidFill>
                  <a:schemeClr val="tx2"/>
                </a:solidFill>
              </a:rPr>
              <a:t/>
            </a:r>
            <a:br>
              <a:rPr lang="en-IE" b="1" dirty="0" smtClean="0">
                <a:solidFill>
                  <a:schemeClr val="tx2"/>
                </a:solidFill>
              </a:rPr>
            </a:br>
            <a:r>
              <a:rPr lang="en-IE" b="1" dirty="0" smtClean="0">
                <a:solidFill>
                  <a:schemeClr val="tx2"/>
                </a:solidFill>
              </a:rPr>
              <a:t>Version </a:t>
            </a:r>
            <a:r>
              <a:rPr lang="en-IE" b="1" dirty="0">
                <a:solidFill>
                  <a:schemeClr val="tx2"/>
                </a:solidFill>
              </a:rPr>
              <a:t>Control Systems</a:t>
            </a:r>
            <a:r>
              <a:rPr lang="en-IE" dirty="0" smtClean="0">
                <a:solidFill>
                  <a:schemeClr val="tx2"/>
                </a:solidFill>
              </a:rPr>
              <a:t/>
            </a:r>
            <a:br>
              <a:rPr lang="en-IE" dirty="0" smtClean="0">
                <a:solidFill>
                  <a:schemeClr val="tx2"/>
                </a:solidFill>
              </a:rPr>
            </a:br>
            <a:endParaRPr lang="en-I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8" y="1998459"/>
            <a:ext cx="3826873" cy="300026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820" y="1690688"/>
            <a:ext cx="3415682" cy="384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8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Git</a:t>
            </a:r>
            <a:r>
              <a:rPr lang="en-IE" dirty="0" smtClean="0">
                <a:solidFill>
                  <a:schemeClr val="tx2"/>
                </a:solidFill>
              </a:rPr>
              <a:t/>
            </a:r>
            <a:br>
              <a:rPr lang="en-IE" dirty="0" smtClean="0">
                <a:solidFill>
                  <a:schemeClr val="tx2"/>
                </a:solidFill>
              </a:rPr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747"/>
            <a:ext cx="10515600" cy="5327120"/>
          </a:xfrm>
        </p:spPr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Created by Linus Torvalds for Linux kernel development in 2005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Linux fell out with </a:t>
            </a:r>
            <a:r>
              <a:rPr lang="en-IE" dirty="0" err="1" smtClean="0">
                <a:solidFill>
                  <a:schemeClr val="tx2"/>
                </a:solidFill>
              </a:rPr>
              <a:t>BitKeeper</a:t>
            </a:r>
            <a:endParaRPr lang="en-IE" dirty="0" smtClean="0">
              <a:solidFill>
                <a:schemeClr val="tx2"/>
              </a:solidFill>
            </a:endParaRPr>
          </a:p>
          <a:p>
            <a:r>
              <a:rPr lang="en-IE" dirty="0">
                <a:solidFill>
                  <a:schemeClr val="tx2"/>
                </a:solidFill>
              </a:rPr>
              <a:t>F</a:t>
            </a:r>
            <a:r>
              <a:rPr lang="en-IE" dirty="0" smtClean="0">
                <a:solidFill>
                  <a:schemeClr val="tx2"/>
                </a:solidFill>
              </a:rPr>
              <a:t>ree and open source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Runs on many OS’s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Handle small to large projects</a:t>
            </a:r>
          </a:p>
          <a:p>
            <a:pPr lvl="1"/>
            <a:r>
              <a:rPr lang="en-IE" dirty="0" smtClean="0">
                <a:solidFill>
                  <a:schemeClr val="tx2"/>
                </a:solidFill>
              </a:rPr>
              <a:t>Fast performance</a:t>
            </a:r>
          </a:p>
          <a:p>
            <a:pPr lvl="1"/>
            <a:r>
              <a:rPr lang="en-IE" dirty="0" smtClean="0">
                <a:solidFill>
                  <a:schemeClr val="tx2"/>
                </a:solidFill>
              </a:rPr>
              <a:t>Cheap local branching</a:t>
            </a:r>
          </a:p>
          <a:p>
            <a:pPr lvl="1"/>
            <a:r>
              <a:rPr lang="en-IE" dirty="0" smtClean="0">
                <a:solidFill>
                  <a:schemeClr val="tx2"/>
                </a:solidFill>
              </a:rPr>
              <a:t>Simplicity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No network required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Immutable	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Not like others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0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/>
            </a:r>
            <a:br>
              <a:rPr lang="en-IE" dirty="0" smtClean="0">
                <a:solidFill>
                  <a:schemeClr val="tx2"/>
                </a:solidFill>
              </a:rPr>
            </a:b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667" y="365125"/>
            <a:ext cx="6671204" cy="595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7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>
                <a:solidFill>
                  <a:schemeClr val="tx2"/>
                </a:solidFill>
              </a:rPr>
              <a:t>Command </a:t>
            </a:r>
            <a:r>
              <a:rPr lang="en-IE" b="1" dirty="0">
                <a:solidFill>
                  <a:schemeClr val="tx2"/>
                </a:solidFill>
              </a:rPr>
              <a:t>Line or </a:t>
            </a:r>
            <a:r>
              <a:rPr lang="en-IE" b="1" dirty="0" smtClean="0">
                <a:solidFill>
                  <a:schemeClr val="tx2"/>
                </a:solidFill>
              </a:rPr>
              <a:t>GUI?</a:t>
            </a:r>
            <a:endParaRPr lang="en-IE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1751"/>
            <a:ext cx="10515600" cy="4351338"/>
          </a:xfrm>
        </p:spPr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GUI  and IDE options</a:t>
            </a:r>
            <a:endParaRPr lang="en-IE" dirty="0">
              <a:solidFill>
                <a:schemeClr val="tx2"/>
              </a:solidFill>
            </a:endParaRPr>
          </a:p>
          <a:p>
            <a:pPr lvl="1"/>
            <a:r>
              <a:rPr lang="en-IE" dirty="0">
                <a:solidFill>
                  <a:schemeClr val="tx2"/>
                </a:solidFill>
              </a:rPr>
              <a:t>Git </a:t>
            </a:r>
            <a:r>
              <a:rPr lang="en-IE" dirty="0" err="1">
                <a:solidFill>
                  <a:schemeClr val="tx2"/>
                </a:solidFill>
              </a:rPr>
              <a:t>Gui</a:t>
            </a:r>
            <a:endParaRPr lang="en-IE" dirty="0">
              <a:solidFill>
                <a:schemeClr val="tx2"/>
              </a:solidFill>
            </a:endParaRPr>
          </a:p>
          <a:p>
            <a:pPr lvl="1"/>
            <a:r>
              <a:rPr lang="en-IE" dirty="0" err="1">
                <a:solidFill>
                  <a:schemeClr val="tx2"/>
                </a:solidFill>
              </a:rPr>
              <a:t>TortoiseGit</a:t>
            </a:r>
            <a:endParaRPr lang="en-IE" dirty="0">
              <a:solidFill>
                <a:schemeClr val="tx2"/>
              </a:solidFill>
            </a:endParaRPr>
          </a:p>
          <a:p>
            <a:pPr lvl="1"/>
            <a:r>
              <a:rPr lang="en-IE" dirty="0">
                <a:solidFill>
                  <a:schemeClr val="tx2"/>
                </a:solidFill>
              </a:rPr>
              <a:t>Git Extensions </a:t>
            </a:r>
          </a:p>
          <a:p>
            <a:pPr lvl="1"/>
            <a:r>
              <a:rPr lang="en-IE" dirty="0" err="1">
                <a:solidFill>
                  <a:schemeClr val="tx2"/>
                </a:solidFill>
              </a:rPr>
              <a:t>SourceTree</a:t>
            </a:r>
            <a:endParaRPr lang="en-IE" dirty="0">
              <a:solidFill>
                <a:schemeClr val="tx2"/>
              </a:solidFill>
            </a:endParaRPr>
          </a:p>
          <a:p>
            <a:pPr lvl="1"/>
            <a:r>
              <a:rPr lang="en-IE" dirty="0">
                <a:solidFill>
                  <a:schemeClr val="tx2"/>
                </a:solidFill>
              </a:rPr>
              <a:t>Visual Studio Tools for Git</a:t>
            </a:r>
          </a:p>
          <a:p>
            <a:pPr lvl="1"/>
            <a:r>
              <a:rPr lang="en-IE" dirty="0" err="1">
                <a:solidFill>
                  <a:schemeClr val="tx2"/>
                </a:solidFill>
              </a:rPr>
              <a:t>GitHub</a:t>
            </a:r>
            <a:r>
              <a:rPr lang="en-IE" dirty="0">
                <a:solidFill>
                  <a:schemeClr val="tx2"/>
                </a:solidFill>
              </a:rPr>
              <a:t> on </a:t>
            </a:r>
            <a:r>
              <a:rPr lang="en-IE" dirty="0" smtClean="0">
                <a:solidFill>
                  <a:schemeClr val="tx2"/>
                </a:solidFill>
              </a:rPr>
              <a:t>Windows</a:t>
            </a:r>
          </a:p>
          <a:p>
            <a:pPr lvl="1"/>
            <a:r>
              <a:rPr lang="en-IE" dirty="0" smtClean="0">
                <a:solidFill>
                  <a:schemeClr val="tx2"/>
                </a:solidFill>
              </a:rPr>
              <a:t>posh-git</a:t>
            </a:r>
            <a:endParaRPr lang="en-IE" dirty="0">
              <a:solidFill>
                <a:schemeClr val="tx2"/>
              </a:solidFill>
            </a:endParaRPr>
          </a:p>
          <a:p>
            <a:pPr lvl="1"/>
            <a:r>
              <a:rPr lang="en-IE" dirty="0" err="1">
                <a:solidFill>
                  <a:schemeClr val="tx2"/>
                </a:solidFill>
              </a:rPr>
              <a:t>Egit</a:t>
            </a:r>
            <a:r>
              <a:rPr lang="en-IE" dirty="0">
                <a:solidFill>
                  <a:schemeClr val="tx2"/>
                </a:solidFill>
              </a:rPr>
              <a:t> – Eclipse</a:t>
            </a:r>
          </a:p>
          <a:p>
            <a:pPr lvl="1"/>
            <a:r>
              <a:rPr lang="en-IE" dirty="0">
                <a:solidFill>
                  <a:schemeClr val="tx2"/>
                </a:solidFill>
              </a:rPr>
              <a:t>Many more …..</a:t>
            </a:r>
          </a:p>
          <a:p>
            <a:pPr lvl="1"/>
            <a:endParaRPr lang="en-IE" dirty="0">
              <a:solidFill>
                <a:schemeClr val="tx2"/>
              </a:solidFill>
            </a:endParaRPr>
          </a:p>
          <a:p>
            <a:pPr lvl="1"/>
            <a:endParaRPr lang="en-IE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5" y="169334"/>
            <a:ext cx="2519681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</TotalTime>
  <Words>724</Words>
  <Application>Microsoft Office PowerPoint</Application>
  <PresentationFormat>Widescreen</PresentationFormat>
  <Paragraphs>217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Introduction to Git</vt:lpstr>
      <vt:lpstr>Agenda</vt:lpstr>
      <vt:lpstr>History of Version Control Systems</vt:lpstr>
      <vt:lpstr>Why Use Version Control?</vt:lpstr>
      <vt:lpstr>Distributed Version Control Systems  (DVCS for short) </vt:lpstr>
      <vt:lpstr>Centralized Versus Distributed  Version Control Systems </vt:lpstr>
      <vt:lpstr>Git </vt:lpstr>
      <vt:lpstr> </vt:lpstr>
      <vt:lpstr>Command Line or GUI?</vt:lpstr>
      <vt:lpstr>Installation On Windows</vt:lpstr>
      <vt:lpstr>Our First Repository</vt:lpstr>
      <vt:lpstr>Common Git Commands</vt:lpstr>
      <vt:lpstr>Git and Team Foundation Server (TFS) </vt:lpstr>
      <vt:lpstr>Git and multimedia files</vt:lpstr>
      <vt:lpstr>Git Integration</vt:lpstr>
      <vt:lpstr>Working With Remote Repository</vt:lpstr>
      <vt:lpstr>More Git Commands</vt:lpstr>
      <vt:lpstr>Branching and Merging</vt:lpstr>
      <vt:lpstr>GitHub</vt:lpstr>
      <vt:lpstr>Git internals</vt:lpstr>
      <vt:lpstr>Git internals</vt:lpstr>
      <vt:lpstr>Blob</vt:lpstr>
      <vt:lpstr>Tree</vt:lpstr>
      <vt:lpstr>Commit</vt:lpstr>
      <vt:lpstr>Tag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Noel McGrath</dc:creator>
  <cp:lastModifiedBy>Noel McGrath</cp:lastModifiedBy>
  <cp:revision>89</cp:revision>
  <dcterms:created xsi:type="dcterms:W3CDTF">2014-05-01T20:26:22Z</dcterms:created>
  <dcterms:modified xsi:type="dcterms:W3CDTF">2014-05-11T20:10:09Z</dcterms:modified>
</cp:coreProperties>
</file>