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97" r:id="rId4"/>
    <p:sldId id="298" r:id="rId5"/>
    <p:sldId id="315" r:id="rId6"/>
    <p:sldId id="299" r:id="rId7"/>
    <p:sldId id="300" r:id="rId8"/>
    <p:sldId id="301" r:id="rId9"/>
    <p:sldId id="302" r:id="rId10"/>
    <p:sldId id="303" r:id="rId11"/>
    <p:sldId id="306" r:id="rId12"/>
    <p:sldId id="304" r:id="rId13"/>
    <p:sldId id="305" r:id="rId14"/>
    <p:sldId id="308" r:id="rId15"/>
    <p:sldId id="309" r:id="rId16"/>
    <p:sldId id="310" r:id="rId17"/>
    <p:sldId id="311" r:id="rId18"/>
    <p:sldId id="312" r:id="rId19"/>
    <p:sldId id="316" r:id="rId20"/>
    <p:sldId id="313" r:id="rId21"/>
    <p:sldId id="314" r:id="rId22"/>
    <p:sldId id="307" r:id="rId23"/>
    <p:sldId id="282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customers/1234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restapi/books/%7bid%7d" TargetMode="External"/><Relationship Id="rId2" Type="http://schemas.openxmlformats.org/officeDocument/2006/relationships/hyperlink" Target="http://localhost:9999/restapi/book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rtinfowler.com/articles/richardsonMaturityModel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minibooks/emag-03-2010-rest" TargetMode="External"/><Relationship Id="rId2" Type="http://schemas.openxmlformats.org/officeDocument/2006/relationships/hyperlink" Target="http://www.infoq.com/minibooks/emag-r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op.oreilly.com/product/9780596805838.do" TargetMode="External"/><Relationship Id="rId4" Type="http://schemas.openxmlformats.org/officeDocument/2006/relationships/hyperlink" Target="http://www.ics.uci.edu/~fielding/pubs/dissertation/rest_arch_style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451" y="4411284"/>
            <a:ext cx="9144000" cy="165576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Noel Mc </a:t>
            </a:r>
            <a:r>
              <a:rPr lang="en-IE" dirty="0" err="1" smtClean="0">
                <a:solidFill>
                  <a:schemeClr val="tx2"/>
                </a:solidFill>
              </a:rPr>
              <a:t>Grath</a:t>
            </a: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688309" y="926584"/>
            <a:ext cx="10310283" cy="39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</a:t>
            </a:r>
            <a:r>
              <a:rPr lang="en-IE" b="1" dirty="0" smtClean="0">
                <a:solidFill>
                  <a:schemeClr val="tx2"/>
                </a:solidFill>
              </a:rPr>
              <a:t>REST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>
                <a:solidFill>
                  <a:schemeClr val="tx2"/>
                </a:solidFill>
              </a:rPr>
              <a:t/>
            </a:r>
            <a:br>
              <a:rPr lang="en-IE" b="1" dirty="0">
                <a:solidFill>
                  <a:schemeClr val="tx2"/>
                </a:solidFill>
              </a:rPr>
            </a:br>
            <a:r>
              <a:rPr lang="en-IE" b="1" dirty="0" err="1">
                <a:solidFill>
                  <a:schemeClr val="tx2"/>
                </a:solidFill>
              </a:rPr>
              <a:t>RE</a:t>
            </a:r>
            <a:r>
              <a:rPr lang="en-IE" dirty="0" err="1">
                <a:solidFill>
                  <a:schemeClr val="tx2"/>
                </a:solidFill>
              </a:rPr>
              <a:t>presentational</a:t>
            </a:r>
            <a:r>
              <a:rPr lang="en-IE" dirty="0">
                <a:solidFill>
                  <a:schemeClr val="tx2"/>
                </a:solidFill>
              </a:rPr>
              <a:t> </a:t>
            </a:r>
            <a:r>
              <a:rPr lang="en-IE" b="1" dirty="0">
                <a:solidFill>
                  <a:schemeClr val="tx2"/>
                </a:solidFill>
              </a:rPr>
              <a:t>S</a:t>
            </a:r>
            <a:r>
              <a:rPr lang="en-IE" dirty="0">
                <a:solidFill>
                  <a:schemeClr val="tx2"/>
                </a:solidFill>
              </a:rPr>
              <a:t>tate </a:t>
            </a:r>
            <a:r>
              <a:rPr lang="en-IE" b="1" dirty="0">
                <a:solidFill>
                  <a:schemeClr val="tx2"/>
                </a:solidFill>
              </a:rPr>
              <a:t>T</a:t>
            </a:r>
            <a:r>
              <a:rPr lang="en-IE" dirty="0">
                <a:solidFill>
                  <a:schemeClr val="tx2"/>
                </a:solidFill>
              </a:rPr>
              <a:t>ransfer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H</a:t>
            </a:r>
            <a:r>
              <a:rPr lang="en-IE" dirty="0" smtClean="0">
                <a:solidFill>
                  <a:schemeClr val="tx2"/>
                </a:solidFill>
              </a:rPr>
              <a:t>ere’s </a:t>
            </a:r>
            <a:r>
              <a:rPr lang="en-IE" dirty="0">
                <a:solidFill>
                  <a:schemeClr val="tx2"/>
                </a:solidFill>
              </a:rPr>
              <a:t>the big one.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Fielding </a:t>
            </a:r>
            <a:r>
              <a:rPr lang="en-IE" dirty="0">
                <a:solidFill>
                  <a:schemeClr val="tx2"/>
                </a:solidFill>
              </a:rPr>
              <a:t>decided there should be a “uniform interface”: that everyone on the Web had to use the exact same </a:t>
            </a:r>
            <a:r>
              <a:rPr lang="en-IE" dirty="0" smtClean="0">
                <a:solidFill>
                  <a:schemeClr val="tx2"/>
                </a:solidFill>
              </a:rPr>
              <a:t>API. This means </a:t>
            </a:r>
            <a:r>
              <a:rPr lang="en-IE" dirty="0">
                <a:solidFill>
                  <a:schemeClr val="tx2"/>
                </a:solidFill>
              </a:rPr>
              <a:t>that everyone has to use the same programming </a:t>
            </a:r>
            <a:r>
              <a:rPr lang="en-IE" dirty="0" smtClean="0">
                <a:solidFill>
                  <a:schemeClr val="tx2"/>
                </a:solidFill>
              </a:rPr>
              <a:t>interface</a:t>
            </a:r>
            <a:r>
              <a:rPr lang="en-IE" dirty="0">
                <a:solidFill>
                  <a:schemeClr val="tx2"/>
                </a:solidFill>
              </a:rPr>
              <a:t>.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Uniform Interface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Connectors and </a:t>
            </a:r>
            <a:r>
              <a:rPr lang="en-IE" dirty="0" smtClean="0">
                <a:solidFill>
                  <a:schemeClr val="tx2"/>
                </a:solidFill>
              </a:rPr>
              <a:t>Components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	</a:t>
            </a:r>
            <a:r>
              <a:rPr lang="en-IE" sz="2400" dirty="0" smtClean="0">
                <a:solidFill>
                  <a:schemeClr val="tx2"/>
                </a:solidFill>
              </a:rPr>
              <a:t>Connectors understand </a:t>
            </a:r>
            <a:r>
              <a:rPr lang="en-IE" sz="2400" dirty="0">
                <a:solidFill>
                  <a:schemeClr val="tx2"/>
                </a:solidFill>
              </a:rPr>
              <a:t>how that one API </a:t>
            </a:r>
            <a:r>
              <a:rPr lang="en-IE" sz="2400" dirty="0" smtClean="0">
                <a:solidFill>
                  <a:schemeClr val="tx2"/>
                </a:solidFill>
              </a:rPr>
              <a:t>works(</a:t>
            </a:r>
            <a:r>
              <a:rPr lang="en-IE" sz="2400" dirty="0">
                <a:solidFill>
                  <a:schemeClr val="tx2"/>
                </a:solidFill>
              </a:rPr>
              <a:t>HTTP </a:t>
            </a:r>
            <a:r>
              <a:rPr lang="en-IE" sz="2400" dirty="0" smtClean="0">
                <a:solidFill>
                  <a:schemeClr val="tx2"/>
                </a:solidFill>
              </a:rPr>
              <a:t>protocol)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Identification of Resources (URIs)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 Representation(Media types)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Self-Descriptive Messages(Header + Body)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Hypermedia(Links)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Uniform Interface cont..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641083"/>
            <a:ext cx="9887584" cy="472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Many </a:t>
            </a:r>
            <a:r>
              <a:rPr lang="en-US" dirty="0">
                <a:solidFill>
                  <a:schemeClr val="tx2"/>
                </a:solidFill>
              </a:rPr>
              <a:t>intermediaries between </a:t>
            </a:r>
            <a:r>
              <a:rPr lang="en-US" dirty="0">
                <a:solidFill>
                  <a:schemeClr val="tx2"/>
                </a:solidFill>
              </a:rPr>
              <a:t>client and server</a:t>
            </a:r>
            <a:endParaRPr lang="tr-TR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Scaling and performance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	Add </a:t>
            </a:r>
            <a:r>
              <a:rPr lang="en-IE" dirty="0">
                <a:solidFill>
                  <a:schemeClr val="tx2"/>
                </a:solidFill>
              </a:rPr>
              <a:t>or remove hardware at any time without any </a:t>
            </a:r>
            <a:r>
              <a:rPr lang="en-IE" dirty="0" smtClean="0">
                <a:solidFill>
                  <a:schemeClr val="tx2"/>
                </a:solidFill>
              </a:rPr>
              <a:t>downtime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Layered System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REST allows client functionality to be extended by downloading and executing </a:t>
            </a:r>
            <a:r>
              <a:rPr lang="en-IE" dirty="0" smtClean="0">
                <a:solidFill>
                  <a:schemeClr val="tx2"/>
                </a:solidFill>
              </a:rPr>
              <a:t>code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Allowing </a:t>
            </a:r>
            <a:r>
              <a:rPr lang="en-IE" dirty="0">
                <a:solidFill>
                  <a:schemeClr val="tx2"/>
                </a:solidFill>
              </a:rPr>
              <a:t>features to be downloaded after deployment improves system extensibility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chemeClr val="tx2"/>
                </a:solidFill>
              </a:rPr>
              <a:t>C</a:t>
            </a:r>
            <a:r>
              <a:rPr lang="en-IE" b="1" dirty="0" smtClean="0">
                <a:solidFill>
                  <a:schemeClr val="tx2"/>
                </a:solidFill>
              </a:rPr>
              <a:t>ode </a:t>
            </a:r>
            <a:r>
              <a:rPr lang="en-IE" b="1" dirty="0">
                <a:solidFill>
                  <a:schemeClr val="tx2"/>
                </a:solidFill>
              </a:rPr>
              <a:t>on demand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Give every </a:t>
            </a:r>
            <a:r>
              <a:rPr lang="en-IE" dirty="0" smtClean="0">
                <a:solidFill>
                  <a:schemeClr val="tx2"/>
                </a:solidFill>
              </a:rPr>
              <a:t>“resource” </a:t>
            </a:r>
            <a:r>
              <a:rPr lang="en-IE" dirty="0">
                <a:solidFill>
                  <a:schemeClr val="tx2"/>
                </a:solidFill>
              </a:rPr>
              <a:t>an ID 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Link </a:t>
            </a:r>
            <a:r>
              <a:rPr lang="en-IE" dirty="0">
                <a:solidFill>
                  <a:schemeClr val="tx2"/>
                </a:solidFill>
              </a:rPr>
              <a:t>things </a:t>
            </a:r>
            <a:r>
              <a:rPr lang="en-IE" dirty="0" smtClean="0">
                <a:solidFill>
                  <a:schemeClr val="tx2"/>
                </a:solidFill>
              </a:rPr>
              <a:t>together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</a:t>
            </a:r>
            <a:r>
              <a:rPr lang="en-IE" dirty="0">
                <a:solidFill>
                  <a:schemeClr val="tx2"/>
                </a:solidFill>
              </a:rPr>
              <a:t>standard </a:t>
            </a:r>
            <a:r>
              <a:rPr lang="en-IE" dirty="0" smtClean="0">
                <a:solidFill>
                  <a:schemeClr val="tx2"/>
                </a:solidFill>
              </a:rPr>
              <a:t>methods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Resources </a:t>
            </a:r>
            <a:r>
              <a:rPr lang="en-IE" dirty="0">
                <a:solidFill>
                  <a:schemeClr val="tx2"/>
                </a:solidFill>
              </a:rPr>
              <a:t>with multiple </a:t>
            </a:r>
            <a:r>
              <a:rPr lang="en-IE" dirty="0" smtClean="0">
                <a:solidFill>
                  <a:schemeClr val="tx2"/>
                </a:solidFill>
              </a:rPr>
              <a:t>representations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Communicate stateless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Key principles approach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Give </a:t>
            </a:r>
            <a:r>
              <a:rPr lang="en-IE" b="1" dirty="0">
                <a:solidFill>
                  <a:schemeClr val="tx2"/>
                </a:solidFill>
              </a:rPr>
              <a:t>every “resource” an ID </a:t>
            </a:r>
            <a:br>
              <a:rPr lang="en-IE" b="1" dirty="0">
                <a:solidFill>
                  <a:schemeClr val="tx2"/>
                </a:solidFill>
              </a:rPr>
            </a:b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URI - Rely </a:t>
            </a:r>
            <a:r>
              <a:rPr lang="en-IE" dirty="0">
                <a:solidFill>
                  <a:schemeClr val="tx2"/>
                </a:solidFill>
              </a:rPr>
              <a:t>on one that has already been defined, works pretty well on global scale, and is understood by practically </a:t>
            </a:r>
            <a:r>
              <a:rPr lang="en-IE" dirty="0">
                <a:solidFill>
                  <a:schemeClr val="tx2"/>
                </a:solidFill>
              </a:rPr>
              <a:t>anybody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example.com/customers/1234</a:t>
            </a:r>
            <a:endParaRPr lang="en-I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47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HATEOAS(“Hypermedia as the engine of application </a:t>
            </a:r>
            <a:r>
              <a:rPr lang="en-IE" dirty="0">
                <a:solidFill>
                  <a:schemeClr val="tx2"/>
                </a:solidFill>
              </a:rPr>
              <a:t>state</a:t>
            </a:r>
            <a:r>
              <a:rPr lang="en-IE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&lt;order self=’http://example.com/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customers/1234’ &gt;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 &lt;amount&gt;23&lt;/amount&gt;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 &lt;product ref=’http://example.com/products/4554’ /&gt;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 &lt;customer ref=’http://example.com/customers/1234’ /&gt;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&lt;/order&gt;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Link </a:t>
            </a:r>
            <a:r>
              <a:rPr lang="en-IE" b="1" dirty="0">
                <a:solidFill>
                  <a:schemeClr val="tx2"/>
                </a:solidFill>
              </a:rPr>
              <a:t>things </a:t>
            </a:r>
            <a:r>
              <a:rPr lang="en-IE" b="1" dirty="0" smtClean="0">
                <a:solidFill>
                  <a:schemeClr val="tx2"/>
                </a:solidFill>
              </a:rPr>
              <a:t>together</a:t>
            </a:r>
            <a:r>
              <a:rPr lang="en-IE" b="1" dirty="0">
                <a:solidFill>
                  <a:schemeClr val="tx2"/>
                </a:solidFill>
              </a:rPr>
              <a:t/>
            </a:r>
            <a:br>
              <a:rPr lang="en-IE" b="1" dirty="0">
                <a:solidFill>
                  <a:schemeClr val="tx2"/>
                </a:solidFill>
              </a:rPr>
            </a:b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4607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dirty="0" smtClean="0">
                <a:solidFill>
                  <a:schemeClr val="tx2"/>
                </a:solidFill>
              </a:rPr>
              <a:t>Uses </a:t>
            </a:r>
            <a:r>
              <a:rPr lang="en-US" altLang="tr-TR" dirty="0">
                <a:solidFill>
                  <a:schemeClr val="tx2"/>
                </a:solidFill>
              </a:rPr>
              <a:t>existing </a:t>
            </a:r>
            <a:r>
              <a:rPr lang="en-US" altLang="tr-TR" dirty="0" smtClean="0">
                <a:solidFill>
                  <a:schemeClr val="tx2"/>
                </a:solidFill>
              </a:rPr>
              <a:t>standards</a:t>
            </a:r>
            <a:r>
              <a:rPr lang="en-US" altLang="tr-TR" dirty="0">
                <a:solidFill>
                  <a:schemeClr val="tx2"/>
                </a:solidFill>
              </a:rPr>
              <a:t> </a:t>
            </a:r>
            <a:r>
              <a:rPr lang="en-US" altLang="tr-TR" dirty="0" smtClean="0">
                <a:solidFill>
                  <a:schemeClr val="tx2"/>
                </a:solidFill>
              </a:rPr>
              <a:t>- </a:t>
            </a:r>
            <a:r>
              <a:rPr lang="en-US" altLang="tr-TR" dirty="0">
                <a:solidFill>
                  <a:schemeClr val="tx2"/>
                </a:solidFill>
              </a:rPr>
              <a:t>HTTP</a:t>
            </a:r>
          </a:p>
          <a:p>
            <a:r>
              <a:rPr lang="tr-TR" dirty="0">
                <a:solidFill>
                  <a:schemeClr val="tx2"/>
                </a:solidFill>
              </a:rPr>
              <a:t>GET – safe, idempotent, cacheable</a:t>
            </a:r>
          </a:p>
          <a:p>
            <a:r>
              <a:rPr lang="tr-TR" dirty="0">
                <a:solidFill>
                  <a:schemeClr val="tx2"/>
                </a:solidFill>
              </a:rPr>
              <a:t>PUT - idempotent</a:t>
            </a:r>
          </a:p>
          <a:p>
            <a:r>
              <a:rPr lang="tr-TR" dirty="0">
                <a:solidFill>
                  <a:schemeClr val="tx2"/>
                </a:solidFill>
              </a:rPr>
              <a:t>POST </a:t>
            </a:r>
          </a:p>
          <a:p>
            <a:r>
              <a:rPr lang="tr-TR" dirty="0">
                <a:solidFill>
                  <a:schemeClr val="tx2"/>
                </a:solidFill>
              </a:rPr>
              <a:t>DELETE - idempotent</a:t>
            </a:r>
          </a:p>
          <a:p>
            <a:r>
              <a:rPr lang="tr-TR" dirty="0">
                <a:solidFill>
                  <a:schemeClr val="tx2"/>
                </a:solidFill>
              </a:rPr>
              <a:t>HEAD</a:t>
            </a:r>
          </a:p>
          <a:p>
            <a:r>
              <a:rPr lang="tr-TR" dirty="0">
                <a:solidFill>
                  <a:schemeClr val="tx2"/>
                </a:solidFill>
              </a:rPr>
              <a:t>OPTIONS</a:t>
            </a:r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Use </a:t>
            </a:r>
            <a:r>
              <a:rPr lang="en-IE" b="1" dirty="0">
                <a:solidFill>
                  <a:schemeClr val="tx2"/>
                </a:solidFill>
              </a:rPr>
              <a:t>standard </a:t>
            </a:r>
            <a:r>
              <a:rPr lang="en-IE" b="1" dirty="0" smtClean="0">
                <a:solidFill>
                  <a:schemeClr val="tx2"/>
                </a:solidFill>
              </a:rPr>
              <a:t>methods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4607318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hlinkClick r:id="rId2"/>
              </a:rPr>
              <a:t>http://localhost:9999/restapi/books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GET – get all books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POST – add a new book</a:t>
            </a:r>
          </a:p>
          <a:p>
            <a:r>
              <a:rPr lang="tr-TR" sz="2400" dirty="0">
                <a:solidFill>
                  <a:schemeClr val="tx2"/>
                </a:solidFill>
                <a:hlinkClick r:id="rId3"/>
              </a:rPr>
              <a:t>http://localhost:9999/restapi/books/{id}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GET – get the book whose id is provided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2"/>
                </a:solidFill>
              </a:rPr>
              <a:t>P</a:t>
            </a:r>
            <a:r>
              <a:rPr lang="en-IE" smtClean="0">
                <a:solidFill>
                  <a:schemeClr val="tx2"/>
                </a:solidFill>
              </a:rPr>
              <a:t>UT</a:t>
            </a:r>
            <a:r>
              <a:rPr lang="tr-TR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– update the book whose id is provided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DELETE – delete the book whose id is provided</a:t>
            </a:r>
          </a:p>
          <a:p>
            <a:pPr marL="57150" indent="0">
              <a:buNone/>
            </a:pPr>
            <a:endParaRPr lang="tr-TR" sz="2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Example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90" y="723106"/>
            <a:ext cx="8378610" cy="5301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01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9887584" cy="4431438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Constrains approach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Key principles approach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Get a Cup of Coffee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460731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IE" dirty="0">
                <a:solidFill>
                  <a:schemeClr val="tx2"/>
                </a:solidFill>
              </a:rPr>
              <a:t>H</a:t>
            </a:r>
            <a:r>
              <a:rPr lang="en-IE" dirty="0">
                <a:solidFill>
                  <a:schemeClr val="tx2"/>
                </a:solidFill>
              </a:rPr>
              <a:t>ow </a:t>
            </a:r>
            <a:r>
              <a:rPr lang="en-IE" dirty="0">
                <a:solidFill>
                  <a:schemeClr val="tx2"/>
                </a:solidFill>
              </a:rPr>
              <a:t>does a client know how to deal with the data it </a:t>
            </a:r>
            <a:r>
              <a:rPr lang="en-IE" dirty="0">
                <a:solidFill>
                  <a:schemeClr val="tx2"/>
                </a:solidFill>
              </a:rPr>
              <a:t>retrieves</a:t>
            </a:r>
            <a:r>
              <a:rPr lang="en-IE" dirty="0" smtClean="0">
                <a:solidFill>
                  <a:schemeClr val="tx2"/>
                </a:solidFill>
              </a:rPr>
              <a:t>?</a:t>
            </a:r>
          </a:p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tr-TR" u="sng" dirty="0">
                <a:solidFill>
                  <a:schemeClr val="tx2"/>
                </a:solidFill>
              </a:rPr>
              <a:t>REQUEST</a:t>
            </a:r>
            <a:endParaRPr lang="tr-TR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POST/news</a:t>
            </a:r>
            <a:r>
              <a:rPr lang="en-US" sz="2400" dirty="0">
                <a:solidFill>
                  <a:schemeClr val="tx2"/>
                </a:solidFill>
              </a:rPr>
              <a:t>/ HTTP/1.1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Host</a:t>
            </a:r>
            <a:r>
              <a:rPr lang="en-US" sz="2400" dirty="0">
                <a:solidFill>
                  <a:schemeClr val="tx2"/>
                </a:solidFill>
              </a:rPr>
              <a:t>: example.org</a:t>
            </a:r>
          </a:p>
          <a:p>
            <a:pPr marL="457200" lvl="1" indent="0"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  <a:r>
              <a:rPr lang="en-IE" dirty="0">
                <a:solidFill>
                  <a:schemeClr val="tx2"/>
                </a:solidFill>
              </a:rPr>
              <a:t>Accept</a:t>
            </a:r>
            <a:r>
              <a:rPr lang="en-IE" dirty="0">
                <a:solidFill>
                  <a:schemeClr val="tx2"/>
                </a:solidFill>
              </a:rPr>
              <a:t>: application/</a:t>
            </a:r>
            <a:r>
              <a:rPr lang="en-IE" dirty="0" err="1">
                <a:solidFill>
                  <a:schemeClr val="tx2"/>
                </a:solidFill>
              </a:rPr>
              <a:t>json</a:t>
            </a:r>
            <a:r>
              <a:rPr lang="en-IE" dirty="0">
                <a:solidFill>
                  <a:schemeClr val="tx2"/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n-IE" dirty="0">
                <a:solidFill>
                  <a:schemeClr val="tx2"/>
                </a:solidFill>
              </a:rPr>
              <a:t>	Content-type: application/</a:t>
            </a:r>
            <a:r>
              <a:rPr lang="en-IE" dirty="0" err="1">
                <a:solidFill>
                  <a:schemeClr val="tx2"/>
                </a:solidFill>
              </a:rPr>
              <a:t>json</a:t>
            </a:r>
            <a:r>
              <a:rPr lang="en-IE" dirty="0">
                <a:solidFill>
                  <a:schemeClr val="tx2"/>
                </a:solidFill>
              </a:rPr>
              <a:t>    </a:t>
            </a:r>
            <a:endParaRPr lang="en-IE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IE" dirty="0">
                <a:solidFill>
                  <a:schemeClr val="tx2"/>
                </a:solidFill>
              </a:rPr>
              <a:t>	</a:t>
            </a:r>
            <a:r>
              <a:rPr lang="en-IE" dirty="0">
                <a:solidFill>
                  <a:schemeClr val="tx2"/>
                </a:solidFill>
              </a:rPr>
              <a:t>….</a:t>
            </a:r>
          </a:p>
          <a:p>
            <a:pPr marL="457200" lvl="1" indent="0">
              <a:buNone/>
            </a:pPr>
            <a:r>
              <a:rPr lang="tr-TR" u="sng" dirty="0">
                <a:solidFill>
                  <a:schemeClr val="tx2"/>
                </a:solidFill>
              </a:rPr>
              <a:t>RESPONSE</a:t>
            </a:r>
            <a:endParaRPr lang="tr-TR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		HTTP/1.1 </a:t>
            </a:r>
            <a:r>
              <a:rPr lang="tr-TR" sz="2400" dirty="0" smtClean="0">
                <a:solidFill>
                  <a:schemeClr val="tx2"/>
                </a:solidFill>
              </a:rPr>
              <a:t>20</a:t>
            </a:r>
            <a:r>
              <a:rPr lang="en-IE" sz="2400" dirty="0" smtClean="0">
                <a:solidFill>
                  <a:schemeClr val="tx2"/>
                </a:solidFill>
              </a:rPr>
              <a:t>1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r>
              <a:rPr lang="en-IE" sz="2400" dirty="0" smtClean="0">
                <a:solidFill>
                  <a:schemeClr val="tx2"/>
                </a:solidFill>
              </a:rPr>
              <a:t>Created</a:t>
            </a:r>
            <a:endParaRPr lang="en-IE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		</a:t>
            </a:r>
            <a:r>
              <a:rPr lang="tr-TR" sz="2400" dirty="0">
                <a:solidFill>
                  <a:schemeClr val="tx2"/>
                </a:solidFill>
              </a:rPr>
              <a:t>Content-Type</a:t>
            </a:r>
            <a:r>
              <a:rPr lang="en-IE" sz="2400" dirty="0">
                <a:solidFill>
                  <a:schemeClr val="tx2"/>
                </a:solidFill>
              </a:rPr>
              <a:t> : application/</a:t>
            </a:r>
            <a:r>
              <a:rPr lang="en-IE" sz="2400" dirty="0" err="1">
                <a:solidFill>
                  <a:schemeClr val="tx2"/>
                </a:solidFill>
              </a:rPr>
              <a:t>json</a:t>
            </a:r>
            <a:r>
              <a:rPr lang="en-IE" sz="24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		...</a:t>
            </a:r>
            <a:endParaRPr lang="en-IE" sz="2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tr-TR" dirty="0">
              <a:solidFill>
                <a:schemeClr val="tx2"/>
              </a:solidFill>
            </a:endParaRPr>
          </a:p>
          <a:p>
            <a:pPr marL="57150" indent="0">
              <a:buNone/>
            </a:pP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 </a:t>
            </a:r>
            <a:r>
              <a:rPr lang="en-IE" b="1" dirty="0">
                <a:solidFill>
                  <a:schemeClr val="tx2"/>
                </a:solidFill>
              </a:rPr>
              <a:t>with multiple representations</a:t>
            </a:r>
            <a:br>
              <a:rPr lang="en-IE" b="1" dirty="0">
                <a:solidFill>
                  <a:schemeClr val="tx2"/>
                </a:solidFill>
              </a:rPr>
            </a:b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46073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REST </a:t>
            </a:r>
            <a:r>
              <a:rPr lang="en-IE" dirty="0">
                <a:solidFill>
                  <a:schemeClr val="tx2"/>
                </a:solidFill>
              </a:rPr>
              <a:t>mandates that state be either turned into resource state or kept on the </a:t>
            </a:r>
            <a:r>
              <a:rPr lang="en-IE" dirty="0">
                <a:solidFill>
                  <a:schemeClr val="tx2"/>
                </a:solidFill>
              </a:rPr>
              <a:t>client</a:t>
            </a:r>
          </a:p>
          <a:p>
            <a:pPr marL="457200" lvl="1" indent="0">
              <a:buNone/>
            </a:pPr>
            <a:r>
              <a:rPr lang="en-IE" dirty="0">
                <a:solidFill>
                  <a:schemeClr val="tx2"/>
                </a:solidFill>
              </a:rPr>
              <a:t>Scalability - not dependent on talking to the same server</a:t>
            </a:r>
          </a:p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tr-TR" dirty="0">
              <a:solidFill>
                <a:schemeClr val="tx2"/>
              </a:solidFill>
            </a:endParaRPr>
          </a:p>
          <a:p>
            <a:pPr marL="57150" indent="0">
              <a:buNone/>
            </a:pP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Communicate stateless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Y</a:t>
            </a:r>
            <a:r>
              <a:rPr lang="en-IE" dirty="0" smtClean="0">
                <a:solidFill>
                  <a:schemeClr val="tx2"/>
                </a:solidFill>
              </a:rPr>
              <a:t>our mileage may vary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martinfowler.com/articles/richardsonMaturityModel.html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REST and Constraints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708" y="2792942"/>
            <a:ext cx="64103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253"/>
            <a:ext cx="11099800" cy="4819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err="1">
                <a:solidFill>
                  <a:schemeClr val="tx2"/>
                </a:solidFill>
              </a:rPr>
              <a:t>InfoQ</a:t>
            </a:r>
            <a:r>
              <a:rPr lang="en-IE" dirty="0">
                <a:solidFill>
                  <a:schemeClr val="tx2"/>
                </a:solidFill>
              </a:rPr>
              <a:t> </a:t>
            </a:r>
            <a:r>
              <a:rPr lang="en-IE" dirty="0" err="1">
                <a:solidFill>
                  <a:schemeClr val="tx2"/>
                </a:solidFill>
              </a:rPr>
              <a:t>eMag</a:t>
            </a:r>
            <a:r>
              <a:rPr lang="en-IE" dirty="0">
                <a:solidFill>
                  <a:schemeClr val="tx2"/>
                </a:solidFill>
              </a:rPr>
              <a:t> REST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www.infoq.com/minibooks/emag-rest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tx2"/>
                </a:solidFill>
              </a:rPr>
              <a:t>InfoQ</a:t>
            </a:r>
            <a:r>
              <a:rPr lang="en-IE" dirty="0">
                <a:solidFill>
                  <a:schemeClr val="tx2"/>
                </a:solidFill>
              </a:rPr>
              <a:t> Explores REST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www.infoq.com/minibooks/emag-03-2010-rest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Roy </a:t>
            </a:r>
            <a:r>
              <a:rPr lang="en-IE" dirty="0">
                <a:solidFill>
                  <a:schemeClr val="tx2"/>
                </a:solidFill>
              </a:rPr>
              <a:t>T. Fielding </a:t>
            </a:r>
            <a:r>
              <a:rPr lang="en-IE" dirty="0">
                <a:solidFill>
                  <a:schemeClr val="tx2"/>
                </a:solidFill>
              </a:rPr>
              <a:t>Ph.D</a:t>
            </a:r>
            <a:r>
              <a:rPr lang="en-IE" dirty="0">
                <a:solidFill>
                  <a:schemeClr val="tx2"/>
                </a:solidFill>
              </a:rPr>
              <a:t>. </a:t>
            </a:r>
            <a:r>
              <a:rPr lang="en-IE" dirty="0">
                <a:solidFill>
                  <a:schemeClr val="tx2"/>
                </a:solidFill>
              </a:rPr>
              <a:t>thesis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Architectural Styles </a:t>
            </a:r>
            <a:r>
              <a:rPr lang="en-IE" dirty="0" smtClean="0">
                <a:solidFill>
                  <a:schemeClr val="tx2"/>
                </a:solidFill>
              </a:rPr>
              <a:t>and the </a:t>
            </a:r>
            <a:r>
              <a:rPr lang="en-IE" dirty="0">
                <a:solidFill>
                  <a:schemeClr val="tx2"/>
                </a:solidFill>
              </a:rPr>
              <a:t>Design of Network-based Software Architectures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  <a:hlinkClick r:id="rId4"/>
              </a:rPr>
              <a:t>http://www.ics.uci.edu/~</a:t>
            </a:r>
            <a:r>
              <a:rPr lang="en-IE" dirty="0" smtClean="0">
                <a:solidFill>
                  <a:schemeClr val="tx2"/>
                </a:solidFill>
                <a:hlinkClick r:id="rId4"/>
              </a:rPr>
              <a:t>fielding/pubs/dissertation/rest_arch_style.htm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Rest in Practise book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  <a:hlinkClick r:id="rId5"/>
              </a:rPr>
              <a:t>http://</a:t>
            </a:r>
            <a:r>
              <a:rPr lang="en-IE" dirty="0" smtClean="0">
                <a:solidFill>
                  <a:schemeClr val="tx2"/>
                </a:solidFill>
                <a:hlinkClick r:id="rId5"/>
              </a:rPr>
              <a:t>shop.oreilly.com/product/9780596805838.do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How to GET a Cup of Coffee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4102" name="Picture 6" descr="http://www.infoq.com/resource/articles/webber-rest-workflow/en/resources/image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4" y="1948127"/>
            <a:ext cx="9095541" cy="24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What </a:t>
            </a:r>
            <a:r>
              <a:rPr lang="en-IE" b="1" dirty="0">
                <a:solidFill>
                  <a:schemeClr val="tx2"/>
                </a:solidFill>
              </a:rPr>
              <a:t>REST is not </a:t>
            </a:r>
            <a:r>
              <a:rPr lang="en-IE" b="1" dirty="0" smtClean="0">
                <a:solidFill>
                  <a:schemeClr val="tx2"/>
                </a:solidFill>
              </a:rPr>
              <a:t>!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72969"/>
            <a:ext cx="5621972" cy="770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It is </a:t>
            </a:r>
            <a:r>
              <a:rPr lang="en-IE" dirty="0">
                <a:solidFill>
                  <a:schemeClr val="tx2"/>
                </a:solidFill>
              </a:rPr>
              <a:t>not a </a:t>
            </a:r>
            <a:r>
              <a:rPr lang="en-IE" dirty="0" smtClean="0">
                <a:solidFill>
                  <a:schemeClr val="tx2"/>
                </a:solidFill>
              </a:rPr>
              <a:t>framework</a:t>
            </a:r>
            <a:r>
              <a:rPr lang="en-IE" dirty="0">
                <a:solidFill>
                  <a:schemeClr val="tx2"/>
                </a:solidFill>
              </a:rPr>
              <a:t/>
            </a:r>
            <a:br>
              <a:rPr lang="en-IE" dirty="0">
                <a:solidFill>
                  <a:schemeClr val="tx2"/>
                </a:solidFill>
              </a:rPr>
            </a:br>
            <a:r>
              <a:rPr lang="en-IE" dirty="0">
                <a:solidFill>
                  <a:schemeClr val="tx2"/>
                </a:solidFill>
              </a:rPr>
              <a:t/>
            </a:r>
            <a:br>
              <a:rPr lang="en-IE" dirty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5793" y="2443828"/>
            <a:ext cx="5157787" cy="679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  It </a:t>
            </a:r>
            <a:r>
              <a:rPr lang="en-IE" dirty="0">
                <a:solidFill>
                  <a:schemeClr val="tx2"/>
                </a:solidFill>
              </a:rPr>
              <a:t>is not a technology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05391" y="3278626"/>
            <a:ext cx="4978189" cy="7534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It is </a:t>
            </a:r>
            <a:r>
              <a:rPr lang="en-IE" dirty="0">
                <a:solidFill>
                  <a:schemeClr val="tx2"/>
                </a:solidFill>
              </a:rPr>
              <a:t>not </a:t>
            </a:r>
            <a:r>
              <a:rPr lang="en-IE" dirty="0" smtClean="0">
                <a:solidFill>
                  <a:schemeClr val="tx2"/>
                </a:solidFill>
              </a:rPr>
              <a:t>a </a:t>
            </a:r>
            <a:r>
              <a:rPr lang="en-IE" dirty="0">
                <a:solidFill>
                  <a:schemeClr val="tx2"/>
                </a:solidFill>
              </a:rPr>
              <a:t>standards specification</a:t>
            </a:r>
            <a:br>
              <a:rPr lang="en-IE" dirty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828539"/>
            <a:ext cx="9887584" cy="4431438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REST is an architecture style</a:t>
            </a:r>
            <a:br>
              <a:rPr lang="en-IE" dirty="0">
                <a:solidFill>
                  <a:schemeClr val="tx2"/>
                </a:solidFill>
              </a:rPr>
            </a:br>
            <a:r>
              <a:rPr lang="en-IE" dirty="0">
                <a:solidFill>
                  <a:schemeClr val="tx2"/>
                </a:solidFill>
              </a:rPr>
              <a:t>	</a:t>
            </a:r>
            <a:r>
              <a:rPr lang="en-IE" dirty="0" smtClean="0">
                <a:solidFill>
                  <a:schemeClr val="tx2"/>
                </a:solidFill>
              </a:rPr>
              <a:t>as </a:t>
            </a:r>
            <a:r>
              <a:rPr lang="en-IE" dirty="0">
                <a:solidFill>
                  <a:schemeClr val="tx2"/>
                </a:solidFill>
              </a:rPr>
              <a:t>documented and described by Roy Fielding ..</a:t>
            </a:r>
            <a:br>
              <a:rPr lang="en-IE" dirty="0">
                <a:solidFill>
                  <a:schemeClr val="tx2"/>
                </a:solidFill>
              </a:rPr>
            </a:br>
            <a:r>
              <a:rPr lang="en-IE" dirty="0">
                <a:solidFill>
                  <a:schemeClr val="tx2"/>
                </a:solidFill>
              </a:rPr>
              <a:t>	</a:t>
            </a:r>
            <a:r>
              <a:rPr lang="en-IE" dirty="0" smtClean="0">
                <a:solidFill>
                  <a:schemeClr val="tx2"/>
                </a:solidFill>
              </a:rPr>
              <a:t>which </a:t>
            </a:r>
            <a:r>
              <a:rPr lang="en-IE" dirty="0">
                <a:solidFill>
                  <a:schemeClr val="tx2"/>
                </a:solidFill>
              </a:rPr>
              <a:t>specifies a set of architecture </a:t>
            </a:r>
            <a:r>
              <a:rPr lang="en-IE" dirty="0" smtClean="0">
                <a:solidFill>
                  <a:schemeClr val="tx2"/>
                </a:solidFill>
              </a:rPr>
              <a:t>constraints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“REST </a:t>
            </a:r>
            <a:r>
              <a:rPr lang="en-IE" dirty="0">
                <a:solidFill>
                  <a:schemeClr val="tx2"/>
                </a:solidFill>
              </a:rPr>
              <a:t>is a coordinated set of architectural constraints that attempts to minimize latency and network communication while at the same time maximizing the independence and scalability of component implementations</a:t>
            </a:r>
            <a:r>
              <a:rPr lang="en-IE" dirty="0" smtClean="0">
                <a:solidFill>
                  <a:schemeClr val="tx2"/>
                </a:solidFill>
              </a:rPr>
              <a:t>.”</a:t>
            </a:r>
            <a:endParaRPr lang="en-I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854925"/>
            <a:ext cx="9887584" cy="441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Roy </a:t>
            </a:r>
            <a:r>
              <a:rPr lang="en-IE" dirty="0">
                <a:solidFill>
                  <a:schemeClr val="tx2"/>
                </a:solidFill>
              </a:rPr>
              <a:t>defined the REST style after the </a:t>
            </a:r>
            <a:r>
              <a:rPr lang="en-IE" dirty="0" smtClean="0">
                <a:solidFill>
                  <a:schemeClr val="tx2"/>
                </a:solidFill>
              </a:rPr>
              <a:t>Web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Resources </a:t>
            </a:r>
            <a:r>
              <a:rPr lang="en-IE" dirty="0">
                <a:solidFill>
                  <a:schemeClr val="tx2"/>
                </a:solidFill>
              </a:rPr>
              <a:t>and resource </a:t>
            </a:r>
            <a:r>
              <a:rPr lang="en-IE" dirty="0">
                <a:solidFill>
                  <a:schemeClr val="tx2"/>
                </a:solidFill>
              </a:rPr>
              <a:t>representation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How the web works with humans to machine-to-machine interactions</a:t>
            </a:r>
            <a:r>
              <a:rPr lang="en-IE" dirty="0">
                <a:solidFill>
                  <a:schemeClr val="tx2"/>
                </a:solidFill>
              </a:rPr>
              <a:t>.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P</a:t>
            </a:r>
            <a:r>
              <a:rPr lang="en-IE" dirty="0">
                <a:solidFill>
                  <a:schemeClr val="tx2"/>
                </a:solidFill>
              </a:rPr>
              <a:t>rogress </a:t>
            </a:r>
            <a:r>
              <a:rPr lang="en-IE" dirty="0">
                <a:solidFill>
                  <a:schemeClr val="tx2"/>
                </a:solidFill>
              </a:rPr>
              <a:t>by transitioning from one state to another, just like a state machine.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Possible states not </a:t>
            </a:r>
            <a:r>
              <a:rPr lang="en-IE" dirty="0">
                <a:solidFill>
                  <a:schemeClr val="tx2"/>
                </a:solidFill>
              </a:rPr>
              <a:t>known in advance.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What is REST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Client-Server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Stateless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Caching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Uniform Interface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Layered System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Code-On-Demand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Constraints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Separation of concerns is the principle behind the client-server </a:t>
            </a:r>
            <a:r>
              <a:rPr lang="en-IE" dirty="0" smtClean="0">
                <a:solidFill>
                  <a:schemeClr val="tx2"/>
                </a:solidFill>
              </a:rPr>
              <a:t>constraints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mprove </a:t>
            </a:r>
            <a:r>
              <a:rPr lang="en-IE" dirty="0">
                <a:solidFill>
                  <a:schemeClr val="tx2"/>
                </a:solidFill>
              </a:rPr>
              <a:t>the portability of the user interface across multiple </a:t>
            </a:r>
            <a:r>
              <a:rPr lang="en-IE" dirty="0" smtClean="0">
                <a:solidFill>
                  <a:schemeClr val="tx2"/>
                </a:solidFill>
              </a:rPr>
              <a:t>platforms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A</a:t>
            </a:r>
            <a:r>
              <a:rPr lang="en-IE" dirty="0" smtClean="0">
                <a:solidFill>
                  <a:schemeClr val="tx2"/>
                </a:solidFill>
              </a:rPr>
              <a:t>llows </a:t>
            </a:r>
            <a:r>
              <a:rPr lang="en-IE" dirty="0">
                <a:solidFill>
                  <a:schemeClr val="tx2"/>
                </a:solidFill>
              </a:rPr>
              <a:t>the components to evolve independently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Client-Server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5" y="1776549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E</a:t>
            </a:r>
            <a:r>
              <a:rPr lang="en-IE" dirty="0" smtClean="0">
                <a:solidFill>
                  <a:schemeClr val="tx2"/>
                </a:solidFill>
              </a:rPr>
              <a:t>ach </a:t>
            </a:r>
            <a:r>
              <a:rPr lang="en-IE" dirty="0">
                <a:solidFill>
                  <a:schemeClr val="tx2"/>
                </a:solidFill>
              </a:rPr>
              <a:t>request from client to server must contain all of the information necessary to understand the </a:t>
            </a:r>
            <a:r>
              <a:rPr lang="en-IE" dirty="0" smtClean="0">
                <a:solidFill>
                  <a:schemeClr val="tx2"/>
                </a:solidFill>
              </a:rPr>
              <a:t>request</a:t>
            </a:r>
          </a:p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Servers should be able to forget a client instantly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Stateless</a:t>
            </a:r>
            <a:endParaRPr lang="en-I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073" y="1558834"/>
            <a:ext cx="988758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2"/>
                </a:solidFill>
              </a:rPr>
              <a:t>“I don’t want to hit the origin server every time I make a request</a:t>
            </a:r>
            <a:r>
              <a:rPr lang="en-IE" dirty="0" smtClean="0">
                <a:solidFill>
                  <a:schemeClr val="tx2"/>
                </a:solidFill>
              </a:rPr>
              <a:t>”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Improves </a:t>
            </a:r>
            <a:r>
              <a:rPr lang="en-IE" dirty="0">
                <a:solidFill>
                  <a:schemeClr val="tx2"/>
                </a:solidFill>
              </a:rPr>
              <a:t>efficiency, scalability and user </a:t>
            </a:r>
            <a:r>
              <a:rPr lang="en-IE" dirty="0" smtClean="0">
                <a:solidFill>
                  <a:schemeClr val="tx2"/>
                </a:solidFill>
              </a:rPr>
              <a:t>perceived performance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Caching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image.slidesharecdn.com/making-java-rest-with-jax-rs-2-140426073202-phpapp01/95/making-java-rest-with-jaxrs-20-43-638.jpg?cb=1398869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48" y="2712076"/>
            <a:ext cx="5074285" cy="38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11798</TotalTime>
  <Words>541</Words>
  <Application>Microsoft Office PowerPoint</Application>
  <PresentationFormat>Widescreen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Introduction to REST  REpresentational State Transfer </vt:lpstr>
      <vt:lpstr>Agenda</vt:lpstr>
      <vt:lpstr>What REST is not !</vt:lpstr>
      <vt:lpstr>PowerPoint Presentation</vt:lpstr>
      <vt:lpstr>What is REST</vt:lpstr>
      <vt:lpstr>Constraints</vt:lpstr>
      <vt:lpstr>Client-Server</vt:lpstr>
      <vt:lpstr>Stateless</vt:lpstr>
      <vt:lpstr>Caching</vt:lpstr>
      <vt:lpstr>Uniform Interface</vt:lpstr>
      <vt:lpstr>Uniform Interface cont..</vt:lpstr>
      <vt:lpstr>Layered System</vt:lpstr>
      <vt:lpstr>Code on demand</vt:lpstr>
      <vt:lpstr>Key principles approach</vt:lpstr>
      <vt:lpstr>Give every “resource” an ID  </vt:lpstr>
      <vt:lpstr>Link things together </vt:lpstr>
      <vt:lpstr>Use standard methods</vt:lpstr>
      <vt:lpstr>Example</vt:lpstr>
      <vt:lpstr>PowerPoint Presentation</vt:lpstr>
      <vt:lpstr>Resources with multiple representations </vt:lpstr>
      <vt:lpstr>Communicate stateless</vt:lpstr>
      <vt:lpstr>REST and Constraints</vt:lpstr>
      <vt:lpstr>Resources</vt:lpstr>
      <vt:lpstr>How to GET a Cup of Coffee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130</cp:revision>
  <dcterms:created xsi:type="dcterms:W3CDTF">2014-05-01T20:26:22Z</dcterms:created>
  <dcterms:modified xsi:type="dcterms:W3CDTF">2015-04-22T14:26:37Z</dcterms:modified>
</cp:coreProperties>
</file>