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40" r:id="rId3"/>
    <p:sldId id="341" r:id="rId4"/>
    <p:sldId id="303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07" r:id="rId14"/>
    <p:sldId id="259" r:id="rId15"/>
    <p:sldId id="295" r:id="rId16"/>
    <p:sldId id="264" r:id="rId17"/>
    <p:sldId id="273" r:id="rId18"/>
    <p:sldId id="274" r:id="rId19"/>
    <p:sldId id="270" r:id="rId20"/>
    <p:sldId id="335" r:id="rId21"/>
    <p:sldId id="288" r:id="rId22"/>
    <p:sldId id="289" r:id="rId23"/>
    <p:sldId id="271" r:id="rId24"/>
    <p:sldId id="276" r:id="rId25"/>
    <p:sldId id="272" r:id="rId26"/>
    <p:sldId id="281" r:id="rId27"/>
    <p:sldId id="33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E89C5-6DC3-421C-B254-5D034D19E11B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A2D70-C088-423F-8518-452E86B6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1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abin" panose="020B08030502020200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bin" panose="020B0803050202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9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11936"/>
            <a:ext cx="105156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62" y="6158602"/>
            <a:ext cx="870204" cy="6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bin" panose="020B0803050202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dex.docker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42.jpeg"/><Relationship Id="rId10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ker.io/the-whole-story/" TargetMode="External"/><Relationship Id="rId2" Type="http://schemas.openxmlformats.org/officeDocument/2006/relationships/hyperlink" Target="http://www.docker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dex.docker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10" y="3941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Docker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10" y="1005129"/>
            <a:ext cx="3392863" cy="26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base"/>
            <a:r>
              <a:rPr lang="en-IE" dirty="0"/>
              <a:t>How does </a:t>
            </a:r>
            <a:r>
              <a:rPr lang="en-IE" dirty="0" err="1"/>
              <a:t>Docker</a:t>
            </a:r>
            <a:r>
              <a:rPr lang="en-IE" dirty="0"/>
              <a:t> work?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endParaRPr lang="en-IE" dirty="0"/>
          </a:p>
          <a:p>
            <a:pPr marL="0" indent="0" algn="ctr" fontAlgn="base">
              <a:buNone/>
            </a:pPr>
            <a:r>
              <a:rPr lang="en-IE" dirty="0" err="1"/>
              <a:t>Docker</a:t>
            </a:r>
            <a:r>
              <a:rPr lang="en-IE" dirty="0"/>
              <a:t> extends Linux </a:t>
            </a:r>
            <a:r>
              <a:rPr lang="en-IE" dirty="0" smtClean="0"/>
              <a:t>Containers, </a:t>
            </a:r>
          </a:p>
          <a:p>
            <a:pPr marL="0" indent="0" algn="ctr" fontAlgn="base">
              <a:buNone/>
            </a:pPr>
            <a:r>
              <a:rPr lang="en-IE" dirty="0" smtClean="0"/>
              <a:t>with </a:t>
            </a:r>
            <a:r>
              <a:rPr lang="en-IE" dirty="0"/>
              <a:t>a high level API providing a lightweight virtualization </a:t>
            </a:r>
            <a:r>
              <a:rPr lang="en-IE" dirty="0" smtClean="0"/>
              <a:t>solution</a:t>
            </a:r>
          </a:p>
          <a:p>
            <a:pPr marL="0" indent="0" algn="ctr" fontAlgn="base">
              <a:buNone/>
            </a:pPr>
            <a:r>
              <a:rPr lang="en-IE" dirty="0" smtClean="0"/>
              <a:t> </a:t>
            </a:r>
            <a:r>
              <a:rPr lang="en-IE" dirty="0"/>
              <a:t>that runs processes in </a:t>
            </a:r>
            <a:r>
              <a:rPr lang="en-IE" dirty="0" smtClean="0"/>
              <a:t>isolation</a:t>
            </a:r>
          </a:p>
          <a:p>
            <a:pPr marL="0" indent="0" algn="ctr" fontAlgn="base">
              <a:buNone/>
            </a:pPr>
            <a:endParaRPr lang="en-IE" dirty="0"/>
          </a:p>
          <a:p>
            <a:pPr marL="0" indent="0" algn="ctr">
              <a:buNone/>
            </a:pPr>
            <a:r>
              <a:rPr lang="en-IE" dirty="0" err="1"/>
              <a:t>Docker</a:t>
            </a:r>
            <a:r>
              <a:rPr lang="en-IE" dirty="0"/>
              <a:t> consists of:</a:t>
            </a:r>
          </a:p>
          <a:p>
            <a:pPr marL="0" indent="0">
              <a:buNone/>
            </a:pPr>
            <a:r>
              <a:rPr lang="en-IE" b="1" dirty="0" err="1"/>
              <a:t>Docker</a:t>
            </a:r>
            <a:r>
              <a:rPr lang="en-IE" b="1" dirty="0"/>
              <a:t> server daemon </a:t>
            </a:r>
            <a:r>
              <a:rPr lang="en-IE" dirty="0"/>
              <a:t>which is responsible for managing all the containers</a:t>
            </a:r>
          </a:p>
          <a:p>
            <a:pPr marL="0" indent="0">
              <a:buNone/>
            </a:pPr>
            <a:r>
              <a:rPr lang="en-IE" b="1" dirty="0" err="1"/>
              <a:t>Docker</a:t>
            </a:r>
            <a:r>
              <a:rPr lang="en-IE" b="1" dirty="0"/>
              <a:t> command line client </a:t>
            </a:r>
            <a:r>
              <a:rPr lang="en-IE" dirty="0"/>
              <a:t>which controls the server daemon.</a:t>
            </a:r>
          </a:p>
          <a:p>
            <a:pPr marL="0" indent="0">
              <a:buNone/>
            </a:pPr>
            <a:r>
              <a:rPr lang="en-IE" b="1" dirty="0" err="1"/>
              <a:t>Docker</a:t>
            </a:r>
            <a:r>
              <a:rPr lang="en-IE" b="1" dirty="0"/>
              <a:t> image repository </a:t>
            </a:r>
            <a:r>
              <a:rPr lang="en-IE" dirty="0"/>
              <a:t>is the place to find and browse </a:t>
            </a:r>
            <a:r>
              <a:rPr lang="en-IE" dirty="0" err="1"/>
              <a:t>docker</a:t>
            </a:r>
            <a:r>
              <a:rPr lang="en-IE" dirty="0"/>
              <a:t> images. It is available at </a:t>
            </a:r>
            <a:r>
              <a:rPr lang="en-IE" dirty="0">
                <a:hlinkClick r:id="rId2" tooltip="https://index.docker.io/"/>
              </a:rPr>
              <a:t>https://index.docker.io/</a:t>
            </a:r>
            <a:r>
              <a:rPr lang="en-IE" dirty="0"/>
              <a:t>.</a:t>
            </a:r>
          </a:p>
          <a:p>
            <a:pPr marL="0" indent="0" algn="ctr" fontAlgn="base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2049" y="1267968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87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base"/>
            <a:r>
              <a:rPr lang="en-IE" dirty="0" err="1" smtClean="0"/>
              <a:t>LinuX</a:t>
            </a:r>
            <a:r>
              <a:rPr lang="en-IE" dirty="0" smtClean="0"/>
              <a:t> Containers(LXC)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IE" dirty="0"/>
          </a:p>
          <a:p>
            <a:pPr marL="0" indent="0" algn="ctr" fontAlgn="base">
              <a:buNone/>
            </a:pPr>
            <a:r>
              <a:rPr lang="en-IE" dirty="0" smtClean="0"/>
              <a:t>“LXC" </a:t>
            </a:r>
            <a:r>
              <a:rPr lang="en-IE" dirty="0"/>
              <a:t>refers to capabilities of the </a:t>
            </a:r>
            <a:r>
              <a:rPr lang="en-IE" dirty="0" smtClean="0"/>
              <a:t>Linux </a:t>
            </a:r>
            <a:r>
              <a:rPr lang="en-IE" dirty="0"/>
              <a:t>kernel </a:t>
            </a:r>
            <a:endParaRPr lang="en-IE" dirty="0" smtClean="0"/>
          </a:p>
          <a:p>
            <a:pPr marL="0" indent="0" algn="ctr" fontAlgn="base">
              <a:buNone/>
            </a:pPr>
            <a:r>
              <a:rPr lang="en-IE" dirty="0" smtClean="0"/>
              <a:t>(</a:t>
            </a:r>
            <a:r>
              <a:rPr lang="en-IE" dirty="0"/>
              <a:t>specifically namespaces and control groups) </a:t>
            </a:r>
            <a:endParaRPr lang="en-IE" dirty="0" smtClean="0"/>
          </a:p>
          <a:p>
            <a:pPr marL="0" indent="0" algn="ctr" fontAlgn="base">
              <a:buNone/>
            </a:pPr>
            <a:r>
              <a:rPr lang="en-IE" dirty="0" smtClean="0"/>
              <a:t>which </a:t>
            </a:r>
            <a:r>
              <a:rPr lang="en-IE" dirty="0"/>
              <a:t>allow sandboxing processes </a:t>
            </a:r>
            <a:endParaRPr lang="en-IE" dirty="0" smtClean="0"/>
          </a:p>
          <a:p>
            <a:pPr marL="0" indent="0" algn="ctr" fontAlgn="base">
              <a:buNone/>
            </a:pPr>
            <a:r>
              <a:rPr lang="en-IE" dirty="0" smtClean="0"/>
              <a:t>from </a:t>
            </a:r>
            <a:r>
              <a:rPr lang="en-IE" dirty="0"/>
              <a:t>one another, </a:t>
            </a:r>
            <a:endParaRPr lang="en-IE" dirty="0" smtClean="0"/>
          </a:p>
          <a:p>
            <a:pPr marL="0" indent="0" algn="ctr" fontAlgn="base">
              <a:buNone/>
            </a:pPr>
            <a:r>
              <a:rPr lang="en-IE" dirty="0" smtClean="0"/>
              <a:t>and </a:t>
            </a:r>
            <a:r>
              <a:rPr lang="en-IE" dirty="0"/>
              <a:t>controlling their resource allocations.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2049" y="1267968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28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base"/>
            <a:r>
              <a:rPr lang="en-IE" dirty="0" err="1" smtClean="0"/>
              <a:t>Docker</a:t>
            </a:r>
            <a:r>
              <a:rPr lang="en-IE" dirty="0" smtClean="0"/>
              <a:t> functionality on top of containers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IE" dirty="0"/>
          </a:p>
          <a:p>
            <a:pPr marL="0" indent="0" algn="ctr" fontAlgn="base">
              <a:buNone/>
            </a:pPr>
            <a:r>
              <a:rPr lang="en-IE" dirty="0" smtClean="0"/>
              <a:t>Guaranteed portable deployment of applications</a:t>
            </a:r>
          </a:p>
          <a:p>
            <a:pPr marL="0" indent="0" algn="ctr" fontAlgn="base">
              <a:buNone/>
            </a:pPr>
            <a:r>
              <a:rPr lang="en-IE" dirty="0" smtClean="0"/>
              <a:t>Application-centric</a:t>
            </a:r>
          </a:p>
          <a:p>
            <a:pPr marL="0" indent="0" algn="ctr" fontAlgn="base">
              <a:buNone/>
            </a:pPr>
            <a:r>
              <a:rPr lang="en-IE" dirty="0" smtClean="0"/>
              <a:t>Versioning</a:t>
            </a:r>
          </a:p>
          <a:p>
            <a:pPr marL="0" indent="0" algn="ctr" fontAlgn="base">
              <a:buNone/>
            </a:pPr>
            <a:r>
              <a:rPr lang="en-IE" dirty="0" smtClean="0"/>
              <a:t>Reuse</a:t>
            </a:r>
          </a:p>
          <a:p>
            <a:pPr marL="0" indent="0" algn="ctr" fontAlgn="base">
              <a:buNone/>
            </a:pPr>
            <a:r>
              <a:rPr lang="en-IE" dirty="0" smtClean="0"/>
              <a:t>Sharing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2049" y="1267968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79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all the excitement?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55476" y="4115877"/>
            <a:ext cx="10788650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2163516" y="1640128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655308" y="2474461"/>
            <a:ext cx="1444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5283733" y="1287983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381311" y="1707064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8759157" y="1710154"/>
            <a:ext cx="1308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1863592" y="2601204"/>
            <a:ext cx="2103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Background workers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8413459" y="3088393"/>
            <a:ext cx="13208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API endpoint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1074097" y="1841288"/>
            <a:ext cx="33210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nginx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1.5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modsecurity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openssl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bootstrap 2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4973229" y="1679705"/>
            <a:ext cx="136415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postgresql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pgv8 + v8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8621110" y="2052554"/>
            <a:ext cx="200375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hadoop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hive + thrift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OpenJDK</a:t>
            </a:r>
            <a:endParaRPr lang="en-US" sz="1050" dirty="0">
              <a:solidFill>
                <a:srgbClr val="282828"/>
              </a:solidFill>
              <a:ea typeface="Gill Sans" charset="0"/>
              <a:cs typeface="Gill Sans" charset="0"/>
            </a:endParaRP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716463" y="2820194"/>
            <a:ext cx="33210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Ruby + Rails + sass + Unicorn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6067035" y="2056990"/>
            <a:ext cx="33210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-sentinel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857366" y="2898898"/>
            <a:ext cx="42608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Python 3.0 + celery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pyredis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libcurl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ffmpeg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libopencv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nodejs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phantomjs</a:t>
            </a:r>
            <a:endParaRPr lang="en-US" sz="1050" dirty="0">
              <a:solidFill>
                <a:srgbClr val="282828"/>
              </a:solidFill>
              <a:ea typeface="Gill Sans" charset="0"/>
              <a:cs typeface="Gill Sans" charset="0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75283" y="3315065"/>
            <a:ext cx="42608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Python 2.7 + Flask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pyredis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celery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psycopg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postgresql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-client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2283710" y="4547679"/>
            <a:ext cx="15725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736547" y="5146791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5554495" y="4670789"/>
            <a:ext cx="1147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5578692" y="5503056"/>
            <a:ext cx="1596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Disaster recovery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8082749" y="5896556"/>
            <a:ext cx="17816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3" name="Rectangle 20"/>
          <p:cNvSpPr>
            <a:spLocks/>
          </p:cNvSpPr>
          <p:nvPr/>
        </p:nvSpPr>
        <p:spPr bwMode="auto">
          <a:xfrm>
            <a:off x="5612803" y="6207433"/>
            <a:ext cx="1744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Production Servers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609096" y="2263663"/>
            <a:ext cx="218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Multiplicity of Stacks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409799" y="4791374"/>
            <a:ext cx="17811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Multiplicity of hardware environments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8401043" y="4387889"/>
            <a:ext cx="16863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Production Cluster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25" y="4950117"/>
            <a:ext cx="1077473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1754371" y="5892147"/>
            <a:ext cx="20534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Customer Data Center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06" y="4520916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63" y="5882381"/>
            <a:ext cx="409763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95" y="5872360"/>
            <a:ext cx="832434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1960" y="4774008"/>
            <a:ext cx="542373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98" y="4621542"/>
            <a:ext cx="1392812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Freeform 61"/>
          <p:cNvSpPr/>
          <p:nvPr/>
        </p:nvSpPr>
        <p:spPr>
          <a:xfrm>
            <a:off x="7978546" y="298422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3" name="Freeform 62"/>
          <p:cNvSpPr/>
          <p:nvPr/>
        </p:nvSpPr>
        <p:spPr>
          <a:xfrm>
            <a:off x="6763221" y="1760210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4" name="Freeform 63"/>
          <p:cNvSpPr/>
          <p:nvPr/>
        </p:nvSpPr>
        <p:spPr>
          <a:xfrm>
            <a:off x="7829071" y="298422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65" name="Freeform 64"/>
          <p:cNvSpPr/>
          <p:nvPr/>
        </p:nvSpPr>
        <p:spPr>
          <a:xfrm>
            <a:off x="7903522" y="311925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6" name="Freeform 65"/>
          <p:cNvSpPr/>
          <p:nvPr/>
        </p:nvSpPr>
        <p:spPr>
          <a:xfrm>
            <a:off x="6368058" y="1895240"/>
            <a:ext cx="171810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7" name="Freeform 66"/>
          <p:cNvSpPr/>
          <p:nvPr/>
        </p:nvSpPr>
        <p:spPr>
          <a:xfrm>
            <a:off x="8052997" y="311925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68" name="Freeform 67"/>
          <p:cNvSpPr/>
          <p:nvPr/>
        </p:nvSpPr>
        <p:spPr>
          <a:xfrm>
            <a:off x="7978546" y="325428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6763221" y="2030269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70" name="Freeform 69"/>
          <p:cNvSpPr/>
          <p:nvPr/>
        </p:nvSpPr>
        <p:spPr>
          <a:xfrm>
            <a:off x="7829071" y="325428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1" name="Freeform 70"/>
          <p:cNvSpPr/>
          <p:nvPr/>
        </p:nvSpPr>
        <p:spPr>
          <a:xfrm>
            <a:off x="1574925" y="165576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1649949" y="179079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1500474" y="179079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4" name="Freeform 73"/>
          <p:cNvSpPr/>
          <p:nvPr/>
        </p:nvSpPr>
        <p:spPr>
          <a:xfrm>
            <a:off x="4996280" y="125809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4846805" y="125809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6" name="Freeform 75"/>
          <p:cNvSpPr/>
          <p:nvPr/>
        </p:nvSpPr>
        <p:spPr>
          <a:xfrm>
            <a:off x="4921256" y="139312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8451825" y="15773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0" name="Freeform 89"/>
          <p:cNvSpPr/>
          <p:nvPr/>
        </p:nvSpPr>
        <p:spPr>
          <a:xfrm>
            <a:off x="8374720" y="144189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1" name="Freeform 90"/>
          <p:cNvSpPr/>
          <p:nvPr/>
        </p:nvSpPr>
        <p:spPr>
          <a:xfrm>
            <a:off x="8300269" y="157692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5" name="Freeform 94"/>
          <p:cNvSpPr/>
          <p:nvPr/>
        </p:nvSpPr>
        <p:spPr>
          <a:xfrm>
            <a:off x="1572127" y="2483780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6" name="Freeform 95"/>
          <p:cNvSpPr/>
          <p:nvPr/>
        </p:nvSpPr>
        <p:spPr>
          <a:xfrm>
            <a:off x="1497103" y="2618810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7" name="Freeform 96"/>
          <p:cNvSpPr/>
          <p:nvPr/>
        </p:nvSpPr>
        <p:spPr>
          <a:xfrm>
            <a:off x="1646578" y="2618810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8" name="Freeform 97"/>
          <p:cNvSpPr/>
          <p:nvPr/>
        </p:nvSpPr>
        <p:spPr>
          <a:xfrm>
            <a:off x="1572127" y="2753840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7152400" y="165705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7002925" y="165705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1" name="Freeform 100"/>
          <p:cNvSpPr/>
          <p:nvPr/>
        </p:nvSpPr>
        <p:spPr>
          <a:xfrm>
            <a:off x="7077376" y="179208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7152400" y="192711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7002925" y="192711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4" name="Freeform 103"/>
          <p:cNvSpPr/>
          <p:nvPr/>
        </p:nvSpPr>
        <p:spPr>
          <a:xfrm>
            <a:off x="5174174" y="245343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5323649" y="245343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6" name="Freeform 105"/>
          <p:cNvSpPr/>
          <p:nvPr/>
        </p:nvSpPr>
        <p:spPr>
          <a:xfrm>
            <a:off x="5249198" y="258846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5099723" y="258846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428010" y="1847253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services and apps interact appropriately?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0428010" y="5019356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Can I migrate smoothly and quickly?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134683" y="3360056"/>
            <a:ext cx="1511642" cy="1511642"/>
            <a:chOff x="5104426" y="2860581"/>
            <a:chExt cx="1511642" cy="1511642"/>
          </a:xfrm>
        </p:grpSpPr>
        <p:cxnSp>
          <p:nvCxnSpPr>
            <p:cNvPr id="17" name="Straight Arrow Connector 16"/>
            <p:cNvCxnSpPr/>
            <p:nvPr/>
          </p:nvCxnSpPr>
          <p:spPr>
            <a:xfrm rot="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-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51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177314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</a:t>
            </a:r>
            <a:r>
              <a:rPr lang="en-US" dirty="0" smtClean="0"/>
              <a:t>atrix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H</a:t>
            </a:r>
            <a:r>
              <a:rPr lang="en-US" dirty="0" smtClean="0"/>
              <a:t>ell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36516"/>
              </p:ext>
            </p:extLst>
          </p:nvPr>
        </p:nvGraphicFramePr>
        <p:xfrm>
          <a:off x="1771646" y="1247775"/>
          <a:ext cx="7791462" cy="4586778"/>
        </p:xfrm>
        <a:graphic>
          <a:graphicData uri="http://schemas.openxmlformats.org/drawingml/2006/table">
            <a:tbl>
              <a:tblPr/>
              <a:tblGrid>
                <a:gridCol w="1731436"/>
                <a:gridCol w="865718"/>
                <a:gridCol w="865718"/>
                <a:gridCol w="865718"/>
                <a:gridCol w="865718"/>
                <a:gridCol w="865718"/>
                <a:gridCol w="865718"/>
                <a:gridCol w="865718"/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1454748" y="139899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" name="Freeform 5"/>
          <p:cNvSpPr/>
          <p:nvPr/>
        </p:nvSpPr>
        <p:spPr>
          <a:xfrm>
            <a:off x="1529772" y="153402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" name="Freeform 6"/>
          <p:cNvSpPr/>
          <p:nvPr/>
        </p:nvSpPr>
        <p:spPr>
          <a:xfrm>
            <a:off x="1380297" y="153402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8" name="Freeform 7"/>
          <p:cNvSpPr/>
          <p:nvPr/>
        </p:nvSpPr>
        <p:spPr>
          <a:xfrm>
            <a:off x="1396390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" name="Freeform 8"/>
          <p:cNvSpPr/>
          <p:nvPr/>
        </p:nvSpPr>
        <p:spPr>
          <a:xfrm>
            <a:off x="1545865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" name="Freeform 9"/>
          <p:cNvSpPr/>
          <p:nvPr/>
        </p:nvSpPr>
        <p:spPr>
          <a:xfrm>
            <a:off x="1471414" y="22538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1321939" y="225387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2" name="Freeform 11"/>
          <p:cNvSpPr/>
          <p:nvPr/>
        </p:nvSpPr>
        <p:spPr>
          <a:xfrm>
            <a:off x="1403312" y="266475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1328288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477763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5" name="Freeform 14"/>
          <p:cNvSpPr/>
          <p:nvPr/>
        </p:nvSpPr>
        <p:spPr>
          <a:xfrm>
            <a:off x="1403312" y="293481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500592" y="46297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351117" y="462974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8" name="Freeform 17"/>
          <p:cNvSpPr/>
          <p:nvPr/>
        </p:nvSpPr>
        <p:spPr>
          <a:xfrm>
            <a:off x="1425568" y="476477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500592" y="4899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51117" y="4899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1" name="Freeform 20"/>
          <p:cNvSpPr/>
          <p:nvPr/>
        </p:nvSpPr>
        <p:spPr>
          <a:xfrm>
            <a:off x="1393588" y="39682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468039" y="410330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3" name="Freeform 22"/>
          <p:cNvSpPr/>
          <p:nvPr/>
        </p:nvSpPr>
        <p:spPr>
          <a:xfrm>
            <a:off x="1393588" y="4238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1490869" y="3394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341394" y="339433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6" name="Freeform 25"/>
          <p:cNvSpPr/>
          <p:nvPr/>
        </p:nvSpPr>
        <p:spPr>
          <a:xfrm>
            <a:off x="1415845" y="352936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pic>
        <p:nvPicPr>
          <p:cNvPr id="27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89" y="5981889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56" y="5883348"/>
            <a:ext cx="697515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908" y="5892873"/>
            <a:ext cx="479135" cy="6496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9808" y="5921448"/>
            <a:ext cx="596983" cy="820634"/>
          </a:xfrm>
          <a:prstGeom prst="rect">
            <a:avLst/>
          </a:prstGeom>
        </p:spPr>
      </p:pic>
      <p:pic>
        <p:nvPicPr>
          <p:cNvPr id="31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53" y="6061100"/>
            <a:ext cx="84176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3506" y="6108725"/>
            <a:ext cx="559882" cy="4458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5826" y="5966590"/>
            <a:ext cx="479135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315" y="5966590"/>
            <a:ext cx="479135" cy="6496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5393" y="5971470"/>
            <a:ext cx="479135" cy="649674"/>
          </a:xfrm>
          <a:prstGeom prst="rect">
            <a:avLst/>
          </a:prstGeom>
        </p:spPr>
      </p:pic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3519484" y="1243541"/>
          <a:ext cx="6034091" cy="3931524"/>
        </p:xfrm>
        <a:graphic>
          <a:graphicData uri="http://schemas.openxmlformats.org/drawingml/2006/table">
            <a:tbl>
              <a:tblPr/>
              <a:tblGrid>
                <a:gridCol w="862013"/>
                <a:gridCol w="862013"/>
                <a:gridCol w="862013"/>
                <a:gridCol w="862013"/>
                <a:gridCol w="862013"/>
                <a:gridCol w="862013"/>
                <a:gridCol w="862013"/>
              </a:tblGrid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65" y="1479435"/>
            <a:ext cx="791269" cy="7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859522"/>
            <a:ext cx="1444767" cy="119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65" y="1129932"/>
            <a:ext cx="1317359" cy="146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196" y="1081320"/>
            <a:ext cx="1633744" cy="10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2282486"/>
            <a:ext cx="1584975" cy="101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09" y="1237584"/>
            <a:ext cx="1316749" cy="10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724436" y="3593148"/>
            <a:ext cx="999537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215" y="5544143"/>
            <a:ext cx="838818" cy="8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890" y="4158118"/>
            <a:ext cx="1346010" cy="85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73" y="5035493"/>
            <a:ext cx="1234452" cy="12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4298962"/>
            <a:ext cx="1346010" cy="73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416" y="4048600"/>
            <a:ext cx="832113" cy="9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36" y="4453929"/>
            <a:ext cx="1263104" cy="10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5611694"/>
            <a:ext cx="1648375" cy="96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95332" y="2152487"/>
            <a:ext cx="1276514" cy="1276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466221" y="2149363"/>
            <a:ext cx="218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Multiplicity of Goods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59942" y="4546463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Multipilicity</a:t>
            </a:r>
            <a:r>
              <a:rPr lang="en-US" b="1" dirty="0" smtClean="0">
                <a:solidFill>
                  <a:schemeClr val="bg1"/>
                </a:solidFill>
              </a:rPr>
              <a:t> of methods for transporting/storing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10199410" y="1680180"/>
            <a:ext cx="218626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I worry about how goods interact (e.g. coffee beans next to spices)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10143264" y="4700125"/>
            <a:ext cx="235342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Can I transport quickly and smoothly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(e.g. from boat to train to truck)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43488" y="2856378"/>
            <a:ext cx="1511642" cy="1511642"/>
            <a:chOff x="5104426" y="2860581"/>
            <a:chExt cx="1511642" cy="1511642"/>
          </a:xfrm>
        </p:grpSpPr>
        <p:cxnSp>
          <p:nvCxnSpPr>
            <p:cNvPr id="24" name="Straight Arrow Connector 23"/>
            <p:cNvCxnSpPr/>
            <p:nvPr/>
          </p:nvCxnSpPr>
          <p:spPr>
            <a:xfrm rot="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Cargo Transport Pre-1960: Another Matrix from 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4" y="1240729"/>
            <a:ext cx="791269" cy="7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554" y="1242151"/>
            <a:ext cx="1086049" cy="89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522" y="1112922"/>
            <a:ext cx="1064026" cy="118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71" y="1100370"/>
            <a:ext cx="1633744" cy="10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49" y="1098782"/>
            <a:ext cx="1584975" cy="101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09" y="1237584"/>
            <a:ext cx="1316749" cy="10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724436" y="3593148"/>
            <a:ext cx="999537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987" y="5642149"/>
            <a:ext cx="838818" cy="8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89" y="5543523"/>
            <a:ext cx="1346010" cy="85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34" y="5185990"/>
            <a:ext cx="1234452" cy="12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07" y="5841975"/>
            <a:ext cx="1346010" cy="73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715" y="5582002"/>
            <a:ext cx="832113" cy="9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35" y="5615021"/>
            <a:ext cx="1263104" cy="10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7" y="5642149"/>
            <a:ext cx="1648375" cy="96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65634" y="1104690"/>
            <a:ext cx="1276514" cy="1276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609096" y="2263663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Goods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612342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methods for transporting/storing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10428010" y="1708754"/>
            <a:ext cx="218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I worry about how goods interact (e.g. coffee beans next to spices)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0322092" y="4616548"/>
            <a:ext cx="218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I transport quickly and smoothly</a:t>
            </a:r>
          </a:p>
          <a:p>
            <a:pPr algn="ctr"/>
            <a:r>
              <a:rPr lang="en-US" dirty="0" smtClean="0"/>
              <a:t>(e.g. from boat to train to truck)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Solution: Intermodal Shipping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18526" y="3032185"/>
            <a:ext cx="3735397" cy="176060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rot="18900000" flipV="1">
            <a:off x="6671416" y="2512557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2700000" flipV="1">
            <a:off x="3612175" y="2561074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23245" y="3713888"/>
            <a:ext cx="3400803" cy="132343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…in between, can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be loaded and unloaded, stacked, transported efficiently over long distances, and transferred from one mode of transport to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another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9151" y="2367640"/>
            <a:ext cx="3067050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 standard container that is loaded with virtually any goods, and stays sealed until it reaches final delivery.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2700000">
            <a:off x="6367004" y="5039509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8900000">
            <a:off x="3797638" y="5089299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0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55476" y="4115877"/>
            <a:ext cx="10788650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215987" y="1436467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166572" y="1465460"/>
            <a:ext cx="1444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3439159" y="1461403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381311" y="1454815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8885185" y="1380490"/>
            <a:ext cx="1308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1482507" y="6236647"/>
            <a:ext cx="1232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282024" y="6252315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6362319" y="6267831"/>
            <a:ext cx="1147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9282901" y="6227122"/>
            <a:ext cx="15322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is a shipping container system for code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713871" y="2254138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Stacks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-612342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hardware environments</a:t>
            </a:r>
            <a:endParaRPr lang="en-US" dirty="0"/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7778122" y="6236647"/>
            <a:ext cx="15799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Production Cluster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44" y="5533285"/>
            <a:ext cx="1077473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4341997" y="6252315"/>
            <a:ext cx="18151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Customer Data Center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1" y="5674854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888" y="5717006"/>
            <a:ext cx="409763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49" y="5560007"/>
            <a:ext cx="832434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0744" y="5395070"/>
            <a:ext cx="542373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15" y="5460050"/>
            <a:ext cx="1392812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Freeform 62"/>
          <p:cNvSpPr/>
          <p:nvPr/>
        </p:nvSpPr>
        <p:spPr>
          <a:xfrm>
            <a:off x="6763221" y="1507961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6" name="Freeform 65"/>
          <p:cNvSpPr/>
          <p:nvPr/>
        </p:nvSpPr>
        <p:spPr>
          <a:xfrm>
            <a:off x="6368058" y="1895240"/>
            <a:ext cx="171810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6763221" y="1778020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71" name="Freeform 70"/>
          <p:cNvSpPr/>
          <p:nvPr/>
        </p:nvSpPr>
        <p:spPr>
          <a:xfrm>
            <a:off x="928535" y="137198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1003559" y="15070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854084" y="15070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4" name="Freeform 73"/>
          <p:cNvSpPr/>
          <p:nvPr/>
        </p:nvSpPr>
        <p:spPr>
          <a:xfrm>
            <a:off x="3151706" y="14315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3002231" y="14315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6" name="Freeform 75"/>
          <p:cNvSpPr/>
          <p:nvPr/>
        </p:nvSpPr>
        <p:spPr>
          <a:xfrm>
            <a:off x="3076682" y="156654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8451825" y="1561578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0" name="Freeform 89"/>
          <p:cNvSpPr/>
          <p:nvPr/>
        </p:nvSpPr>
        <p:spPr>
          <a:xfrm>
            <a:off x="8374720" y="141036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1" name="Freeform 90"/>
          <p:cNvSpPr/>
          <p:nvPr/>
        </p:nvSpPr>
        <p:spPr>
          <a:xfrm>
            <a:off x="8300269" y="154539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7152400" y="1404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7002925" y="1404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1" name="Freeform 100"/>
          <p:cNvSpPr/>
          <p:nvPr/>
        </p:nvSpPr>
        <p:spPr>
          <a:xfrm>
            <a:off x="7077376" y="153983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7152400" y="167486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7002925" y="167486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4" name="Freeform 103"/>
          <p:cNvSpPr/>
          <p:nvPr/>
        </p:nvSpPr>
        <p:spPr>
          <a:xfrm>
            <a:off x="4685438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4834913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6" name="Freeform 105"/>
          <p:cNvSpPr/>
          <p:nvPr/>
        </p:nvSpPr>
        <p:spPr>
          <a:xfrm>
            <a:off x="4760462" y="157946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4610987" y="157946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428010" y="1847253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services and apps interact appropriately?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0551835" y="5157856"/>
            <a:ext cx="218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I migrate smoothly and quickly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8526" y="3032185"/>
            <a:ext cx="3735397" cy="1760605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7667625" y="4211127"/>
            <a:ext cx="3460738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…that  can be manipulated using standard operations and run consistently on virtually any hardware platform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7725" y="2585129"/>
            <a:ext cx="3004199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 engine that enables any payload to be encapsulated as a lightweight, portable, self-sufficient  container…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rot="18900000">
            <a:off x="6073506" y="2328448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700000">
            <a:off x="3203387" y="2332120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ju\Desktop\docker-contain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06103" y="2999047"/>
            <a:ext cx="3762375" cy="1781175"/>
          </a:xfrm>
          <a:prstGeom prst="rect">
            <a:avLst/>
          </a:prstGeom>
          <a:noFill/>
        </p:spPr>
      </p:pic>
      <p:cxnSp>
        <p:nvCxnSpPr>
          <p:cNvPr id="114" name="Straight Arrow Connector 113"/>
          <p:cNvCxnSpPr/>
          <p:nvPr/>
        </p:nvCxnSpPr>
        <p:spPr>
          <a:xfrm rot="18900000">
            <a:off x="3098710" y="5083086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2700000">
            <a:off x="6096169" y="4919983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0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36516"/>
              </p:ext>
            </p:extLst>
          </p:nvPr>
        </p:nvGraphicFramePr>
        <p:xfrm>
          <a:off x="1771646" y="1247775"/>
          <a:ext cx="7791462" cy="4586778"/>
        </p:xfrm>
        <a:graphic>
          <a:graphicData uri="http://schemas.openxmlformats.org/drawingml/2006/table">
            <a:tbl>
              <a:tblPr/>
              <a:tblGrid>
                <a:gridCol w="1731436"/>
                <a:gridCol w="865718"/>
                <a:gridCol w="865718"/>
                <a:gridCol w="865718"/>
                <a:gridCol w="865718"/>
                <a:gridCol w="865718"/>
                <a:gridCol w="865718"/>
                <a:gridCol w="865718"/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1454748" y="139899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" name="Freeform 8"/>
          <p:cNvSpPr/>
          <p:nvPr/>
        </p:nvSpPr>
        <p:spPr>
          <a:xfrm>
            <a:off x="1529772" y="153402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1380297" y="153402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1" name="Freeform 10"/>
          <p:cNvSpPr/>
          <p:nvPr/>
        </p:nvSpPr>
        <p:spPr>
          <a:xfrm>
            <a:off x="1396390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1545865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3" name="Freeform 12"/>
          <p:cNvSpPr/>
          <p:nvPr/>
        </p:nvSpPr>
        <p:spPr>
          <a:xfrm>
            <a:off x="1471414" y="22538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321939" y="225387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5" name="Freeform 14"/>
          <p:cNvSpPr/>
          <p:nvPr/>
        </p:nvSpPr>
        <p:spPr>
          <a:xfrm>
            <a:off x="1403312" y="266475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328288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477763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8" name="Freeform 17"/>
          <p:cNvSpPr/>
          <p:nvPr/>
        </p:nvSpPr>
        <p:spPr>
          <a:xfrm>
            <a:off x="1403312" y="293481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500592" y="46297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51117" y="462974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1" name="Freeform 20"/>
          <p:cNvSpPr/>
          <p:nvPr/>
        </p:nvSpPr>
        <p:spPr>
          <a:xfrm>
            <a:off x="1425568" y="476477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500592" y="4899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1351117" y="4899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4" name="Freeform 23"/>
          <p:cNvSpPr/>
          <p:nvPr/>
        </p:nvSpPr>
        <p:spPr>
          <a:xfrm>
            <a:off x="1393588" y="39682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468039" y="410330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6" name="Freeform 25"/>
          <p:cNvSpPr/>
          <p:nvPr/>
        </p:nvSpPr>
        <p:spPr>
          <a:xfrm>
            <a:off x="1393588" y="4238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490869" y="3394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1341394" y="339433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9" name="Freeform 28"/>
          <p:cNvSpPr/>
          <p:nvPr/>
        </p:nvSpPr>
        <p:spPr>
          <a:xfrm>
            <a:off x="1415845" y="352936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pic>
        <p:nvPicPr>
          <p:cNvPr id="30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89" y="5981889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56" y="5883348"/>
            <a:ext cx="697515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908" y="5892873"/>
            <a:ext cx="479135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9808" y="5921448"/>
            <a:ext cx="596983" cy="820634"/>
          </a:xfrm>
          <a:prstGeom prst="rect">
            <a:avLst/>
          </a:prstGeom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53" y="6061100"/>
            <a:ext cx="84176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3506" y="6108725"/>
            <a:ext cx="559882" cy="44583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5826" y="5966590"/>
            <a:ext cx="479135" cy="64967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315" y="5966590"/>
            <a:ext cx="479135" cy="64967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5393" y="5971470"/>
            <a:ext cx="479135" cy="649674"/>
          </a:xfrm>
          <a:prstGeom prst="rect">
            <a:avLst/>
          </a:prstGeom>
        </p:spPr>
      </p:pic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eliminates the matrix from Hell</a:t>
            </a:r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3565114" y="1441841"/>
            <a:ext cx="5986536" cy="390782"/>
            <a:chOff x="2312644" y="4445866"/>
            <a:chExt cx="7707525" cy="489275"/>
          </a:xfrm>
        </p:grpSpPr>
        <p:pic>
          <p:nvPicPr>
            <p:cNvPr id="122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751" y="1409747"/>
            <a:ext cx="6010275" cy="409575"/>
          </a:xfrm>
          <a:prstGeom prst="rect">
            <a:avLst/>
          </a:prstGeom>
          <a:noFill/>
        </p:spPr>
      </p:pic>
      <p:pic>
        <p:nvPicPr>
          <p:cNvPr id="86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6025" y="2067114"/>
            <a:ext cx="6010275" cy="409575"/>
          </a:xfrm>
          <a:prstGeom prst="rect">
            <a:avLst/>
          </a:prstGeom>
          <a:noFill/>
        </p:spPr>
      </p:pic>
      <p:pic>
        <p:nvPicPr>
          <p:cNvPr id="2053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322" y="2705574"/>
            <a:ext cx="6010275" cy="409575"/>
          </a:xfrm>
          <a:prstGeom prst="rect">
            <a:avLst/>
          </a:prstGeom>
          <a:noFill/>
        </p:spPr>
      </p:pic>
      <p:pic>
        <p:nvPicPr>
          <p:cNvPr id="88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597" y="3349293"/>
            <a:ext cx="6010275" cy="409575"/>
          </a:xfrm>
          <a:prstGeom prst="rect">
            <a:avLst/>
          </a:prstGeom>
          <a:noFill/>
        </p:spPr>
      </p:pic>
      <p:pic>
        <p:nvPicPr>
          <p:cNvPr id="129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7872" y="4006660"/>
            <a:ext cx="6010275" cy="409575"/>
          </a:xfrm>
          <a:prstGeom prst="rect">
            <a:avLst/>
          </a:prstGeom>
          <a:noFill/>
        </p:spPr>
      </p:pic>
      <p:pic>
        <p:nvPicPr>
          <p:cNvPr id="130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0621" y="4636730"/>
            <a:ext cx="6010275" cy="409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53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Introduction to </a:t>
            </a:r>
            <a:r>
              <a:rPr lang="en-US" dirty="0" err="1" smtClean="0"/>
              <a:t>Docker</a:t>
            </a:r>
            <a:r>
              <a:rPr lang="en-US" dirty="0" smtClean="0"/>
              <a:t> and containers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/>
              <a:t>Docker</a:t>
            </a:r>
            <a:r>
              <a:rPr lang="en-US" dirty="0"/>
              <a:t> v </a:t>
            </a:r>
            <a:r>
              <a:rPr lang="en-US" dirty="0" smtClean="0"/>
              <a:t>VM’s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 &amp; A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Demo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2049" y="1267968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0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it works—separation of concerns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0920" y="1829117"/>
            <a:ext cx="5943600" cy="42767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0" y="1440688"/>
            <a:ext cx="3317240" cy="213563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400" dirty="0" smtClean="0"/>
              <a:t>Dan the Developer</a:t>
            </a:r>
          </a:p>
          <a:p>
            <a:pPr lvl="1"/>
            <a:r>
              <a:rPr lang="en-US" sz="1200" dirty="0" smtClean="0"/>
              <a:t>Worries about what’s “inside” the container</a:t>
            </a:r>
          </a:p>
          <a:p>
            <a:pPr lvl="2"/>
            <a:r>
              <a:rPr lang="en-US" sz="1100" dirty="0" smtClean="0"/>
              <a:t>His code</a:t>
            </a:r>
          </a:p>
          <a:p>
            <a:pPr lvl="2"/>
            <a:r>
              <a:rPr lang="en-US" sz="1100" dirty="0" smtClean="0"/>
              <a:t>His Libraries</a:t>
            </a:r>
          </a:p>
          <a:p>
            <a:pPr lvl="2"/>
            <a:r>
              <a:rPr lang="en-US" sz="1100" dirty="0" smtClean="0"/>
              <a:t>His Package Manager</a:t>
            </a:r>
          </a:p>
          <a:p>
            <a:pPr lvl="2"/>
            <a:r>
              <a:rPr lang="en-US" sz="1100" dirty="0" smtClean="0"/>
              <a:t>His Apps</a:t>
            </a:r>
          </a:p>
          <a:p>
            <a:pPr lvl="2"/>
            <a:r>
              <a:rPr lang="en-US" sz="1100" dirty="0" smtClean="0"/>
              <a:t>His Data</a:t>
            </a:r>
          </a:p>
          <a:p>
            <a:pPr lvl="1"/>
            <a:r>
              <a:rPr lang="en-US" sz="1200" dirty="0" smtClean="0"/>
              <a:t>All Linux servers look the same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0920" y="2661920"/>
            <a:ext cx="1021080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483600" y="1552449"/>
            <a:ext cx="3317240" cy="1840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Oscar the Ops Guy</a:t>
            </a:r>
          </a:p>
          <a:p>
            <a:pPr lvl="1"/>
            <a:r>
              <a:rPr lang="en-US" dirty="0" smtClean="0"/>
              <a:t>Worries about what’s “outside” the container</a:t>
            </a:r>
          </a:p>
          <a:p>
            <a:pPr lvl="2"/>
            <a:r>
              <a:rPr lang="en-US" dirty="0" smtClean="0"/>
              <a:t>Logging</a:t>
            </a:r>
          </a:p>
          <a:p>
            <a:pPr lvl="2"/>
            <a:r>
              <a:rPr lang="en-US" dirty="0" smtClean="0"/>
              <a:t>Remote access</a:t>
            </a:r>
          </a:p>
          <a:p>
            <a:pPr lvl="2"/>
            <a:r>
              <a:rPr lang="en-US" dirty="0" smtClean="0"/>
              <a:t>Monitoring</a:t>
            </a:r>
          </a:p>
          <a:p>
            <a:pPr lvl="2"/>
            <a:r>
              <a:rPr lang="en-US" dirty="0" smtClean="0"/>
              <a:t>Network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All containers start, stop, copy, attach, migrate, etc. the same way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553960" y="2324708"/>
            <a:ext cx="858520" cy="29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Developers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2559"/>
            <a:ext cx="11103591" cy="4908995"/>
          </a:xfrm>
        </p:spPr>
        <p:txBody>
          <a:bodyPr>
            <a:normAutofit lnSpcReduction="10000"/>
          </a:bodyPr>
          <a:lstStyle/>
          <a:p>
            <a:pPr marL="341313" indent="-341313">
              <a:tabLst>
                <a:tab pos="627063" algn="l"/>
              </a:tabLst>
            </a:pPr>
            <a:r>
              <a:rPr lang="en-US" dirty="0" smtClean="0"/>
              <a:t>Build once…(finally) run anywhere*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 smtClean="0"/>
              <a:t>A </a:t>
            </a:r>
            <a:r>
              <a:rPr lang="en-US" sz="2000" dirty="0"/>
              <a:t>clean, </a:t>
            </a:r>
            <a:r>
              <a:rPr lang="en-US" sz="2000" dirty="0" smtClean="0"/>
              <a:t>safe, hygienic </a:t>
            </a:r>
            <a:r>
              <a:rPr lang="en-US" sz="2000" dirty="0"/>
              <a:t>and portable runtime environment for your </a:t>
            </a:r>
            <a:r>
              <a:rPr lang="en-US" sz="2000" dirty="0" smtClean="0"/>
              <a:t>app.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 smtClean="0"/>
              <a:t>No worries about missing dependencies, packages and other pain points during subsequent deployments.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 smtClean="0"/>
              <a:t>Run each </a:t>
            </a:r>
            <a:r>
              <a:rPr lang="en-US" sz="2000" dirty="0"/>
              <a:t>app </a:t>
            </a:r>
            <a:r>
              <a:rPr lang="en-US" sz="2000" dirty="0" smtClean="0"/>
              <a:t>in </a:t>
            </a:r>
            <a:r>
              <a:rPr lang="en-US" sz="2000" dirty="0"/>
              <a:t>its own isolated </a:t>
            </a:r>
            <a:r>
              <a:rPr lang="en-US" sz="2000" dirty="0" smtClean="0"/>
              <a:t>container,  </a:t>
            </a:r>
            <a:r>
              <a:rPr lang="en-US" sz="2000" dirty="0"/>
              <a:t>so you can </a:t>
            </a:r>
            <a:r>
              <a:rPr lang="en-US" sz="2000" dirty="0" smtClean="0"/>
              <a:t>run </a:t>
            </a:r>
            <a:r>
              <a:rPr lang="en-US" sz="2000" dirty="0"/>
              <a:t>various versions of libraries and other dependencies for each app without </a:t>
            </a:r>
            <a:r>
              <a:rPr lang="en-US" sz="2000" dirty="0" smtClean="0"/>
              <a:t>worrying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A</a:t>
            </a:r>
            <a:r>
              <a:rPr lang="en-US" sz="2000" dirty="0" smtClean="0"/>
              <a:t>utomate testing, integration, packaging…anything you can script </a:t>
            </a:r>
            <a:endParaRPr lang="en-US" sz="2000" dirty="0"/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 smtClean="0"/>
              <a:t>Reduce/eliminate </a:t>
            </a:r>
            <a:r>
              <a:rPr lang="en-US" sz="2000" dirty="0"/>
              <a:t>concerns about compatibility on different platforms, either your own or your customers. 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 smtClean="0"/>
              <a:t>Cheap, zero-penalty containers to deploy services? A VM without the overhead of a VM? Instant replay and reset of image snapshots? That’s the power of Docker</a:t>
            </a:r>
          </a:p>
          <a:p>
            <a:pPr marL="798513" lvl="1" indent="-341313">
              <a:tabLst>
                <a:tab pos="627063" algn="l"/>
              </a:tabLst>
            </a:pPr>
            <a:endParaRPr lang="en-US" sz="2000" dirty="0"/>
          </a:p>
          <a:p>
            <a:pPr marL="798513" lvl="1" indent="-341313">
              <a:tabLst>
                <a:tab pos="627063" algn="l"/>
              </a:tabLst>
            </a:pPr>
            <a:endParaRPr lang="en-US" sz="2000" dirty="0" smtClean="0"/>
          </a:p>
          <a:p>
            <a:pPr marL="798513" lvl="1" indent="-341313">
              <a:tabLst>
                <a:tab pos="627063" algn="l"/>
              </a:tabLst>
            </a:pPr>
            <a:endParaRPr lang="en-US" sz="2000" dirty="0"/>
          </a:p>
          <a:p>
            <a:pPr marL="798513" lvl="1" indent="-341313">
              <a:tabLst>
                <a:tab pos="627063" algn="l"/>
              </a:tabLst>
            </a:pPr>
            <a:r>
              <a:rPr lang="en-US" sz="1500" dirty="0" smtClean="0"/>
              <a:t>* With the 0.7 release, we will support any x86 server running a modern Linux kernel (3.2+ generally. 2.6.32+ for RHEL 6.5+, Fedora, &amp; related)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Devops</a:t>
            </a:r>
            <a:r>
              <a:rPr lang="en-US" dirty="0" smtClean="0"/>
              <a:t> Cares?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2559"/>
            <a:ext cx="11103591" cy="4908995"/>
          </a:xfrm>
        </p:spPr>
        <p:txBody>
          <a:bodyPr>
            <a:normAutofit/>
          </a:bodyPr>
          <a:lstStyle/>
          <a:p>
            <a:r>
              <a:rPr lang="en-US" dirty="0" smtClean="0"/>
              <a:t>Configure once…run anything</a:t>
            </a:r>
          </a:p>
          <a:p>
            <a:pPr lvl="1"/>
            <a:r>
              <a:rPr lang="en-US" sz="2000" dirty="0" smtClean="0"/>
              <a:t>Make </a:t>
            </a:r>
            <a:r>
              <a:rPr lang="en-US" sz="2000" dirty="0"/>
              <a:t>the entire lifecycle more efficient, consistent, and </a:t>
            </a:r>
            <a:r>
              <a:rPr lang="en-US" sz="2000" dirty="0" smtClean="0"/>
              <a:t>repeatable</a:t>
            </a:r>
          </a:p>
          <a:p>
            <a:pPr lvl="1"/>
            <a:r>
              <a:rPr lang="en-US" sz="2000" dirty="0" smtClean="0"/>
              <a:t>Increase </a:t>
            </a:r>
            <a:r>
              <a:rPr lang="en-US" sz="2000" dirty="0"/>
              <a:t>the quality of code produced by developers. </a:t>
            </a:r>
          </a:p>
          <a:p>
            <a:pPr lvl="1"/>
            <a:r>
              <a:rPr lang="en-US" sz="2000" dirty="0" smtClean="0"/>
              <a:t>Eliminate </a:t>
            </a:r>
            <a:r>
              <a:rPr lang="en-US" sz="2000" dirty="0"/>
              <a:t>inconsistencies between development, test, production, and customer environments</a:t>
            </a:r>
          </a:p>
          <a:p>
            <a:pPr lvl="1"/>
            <a:r>
              <a:rPr lang="en-US" sz="2000" dirty="0" smtClean="0"/>
              <a:t>Support </a:t>
            </a:r>
            <a:r>
              <a:rPr lang="en-US" sz="2000" dirty="0"/>
              <a:t>segregation of duties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ignificantly </a:t>
            </a:r>
            <a:r>
              <a:rPr lang="en-US" sz="2000" dirty="0"/>
              <a:t>improves the speed and reliability of continuous deployment and continuous integration systems</a:t>
            </a:r>
          </a:p>
          <a:p>
            <a:pPr lvl="1"/>
            <a:r>
              <a:rPr lang="en-US" sz="2000" dirty="0"/>
              <a:t>Because the containers are so lightweight, </a:t>
            </a:r>
            <a:r>
              <a:rPr lang="en-US" sz="2000" dirty="0" smtClean="0"/>
              <a:t>address </a:t>
            </a:r>
            <a:r>
              <a:rPr lang="en-US" sz="2000" dirty="0"/>
              <a:t>significant performance, costs, deployment, and </a:t>
            </a:r>
            <a:r>
              <a:rPr lang="en-US" sz="2000" dirty="0" smtClean="0"/>
              <a:t>portability </a:t>
            </a:r>
            <a:r>
              <a:rPr lang="en-US" sz="2000" dirty="0"/>
              <a:t>issues normally associated with VMs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18346" y="1261872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Containers vs. VMs 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1718346" y="4602269"/>
            <a:ext cx="3129640" cy="4186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(Type 2)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718346" y="5024383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1718346" y="5460563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718346" y="2725777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718346" y="2098964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18346" y="1261872"/>
            <a:ext cx="760887" cy="3336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26263" y="1260139"/>
            <a:ext cx="762400" cy="231626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A’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933034" y="2710888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927776" y="2084075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926263" y="1246983"/>
            <a:ext cx="760887" cy="2298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081250" y="1244342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B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084276" y="2731033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089178" y="2104220"/>
            <a:ext cx="754116" cy="6523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85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A’</a:t>
            </a:r>
          </a:p>
        </p:txBody>
      </p:sp>
      <p:sp>
        <p:nvSpPr>
          <p:cNvPr id="65" name="Flowchart: Process 64"/>
          <p:cNvSpPr/>
          <p:nvPr/>
        </p:nvSpPr>
        <p:spPr>
          <a:xfrm rot="5400000">
            <a:off x="9158695" y="4318732"/>
            <a:ext cx="105511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r>
              <a:rPr lang="en-US" dirty="0"/>
              <a:t> 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6787932" y="5049783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67" name="Flowchart: Process 66"/>
          <p:cNvSpPr/>
          <p:nvPr/>
        </p:nvSpPr>
        <p:spPr>
          <a:xfrm>
            <a:off x="6787932" y="5485963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87931" y="4832173"/>
            <a:ext cx="822543" cy="22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200" dirty="0" smtClean="0"/>
              <a:t>Bins/Libs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8094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658100" y="4811469"/>
            <a:ext cx="1781810" cy="2584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200" dirty="0" smtClean="0"/>
              <a:t>Bins/Libs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6730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137875" y="3844924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60269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067515" y="3844924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1327559" y="1260139"/>
            <a:ext cx="326028" cy="332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16219" y="27108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89" name="Left Brace 88"/>
          <p:cNvSpPr/>
          <p:nvPr/>
        </p:nvSpPr>
        <p:spPr>
          <a:xfrm>
            <a:off x="6420259" y="3848099"/>
            <a:ext cx="320968" cy="11969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318375" y="426190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43220" y="1242790"/>
            <a:ext cx="4118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Containers are isolated,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ut share OS and, where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ppropriate, bins/libraries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2943642" y="2744065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083594" y="2737969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26263" y="12443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19763" y="12570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081963" y="12443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72838" y="2651105"/>
            <a:ext cx="411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…result is significantly faster deployment,  much less overhead, easier migration, faster restart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Docker containers lightweight?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72044" y="2606714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64032" y="1810109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02810" y="4414653"/>
            <a:ext cx="1665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Original App</a:t>
            </a:r>
          </a:p>
          <a:p>
            <a:r>
              <a:rPr lang="en-US" sz="1400" dirty="0" smtClean="0"/>
              <a:t>(No OS to take</a:t>
            </a:r>
          </a:p>
          <a:p>
            <a:r>
              <a:rPr lang="en-US" sz="1400" dirty="0"/>
              <a:t>u</a:t>
            </a:r>
            <a:r>
              <a:rPr lang="en-US" sz="1400" dirty="0" smtClean="0"/>
              <a:t>p space, resources,</a:t>
            </a:r>
          </a:p>
          <a:p>
            <a:r>
              <a:rPr lang="en-US" sz="1400" dirty="0"/>
              <a:t>o</a:t>
            </a:r>
            <a:r>
              <a:rPr lang="en-US" sz="1400" dirty="0" smtClean="0"/>
              <a:t>r require restart)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0214340" y="1825632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10674175" y="2126259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5400000">
            <a:off x="10743984" y="285983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12732" y="1841500"/>
            <a:ext cx="762400" cy="260490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014245" y="2678592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012732" y="1841500"/>
            <a:ext cx="760887" cy="327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05663" y="1839767"/>
            <a:ext cx="762400" cy="231626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A’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212434" y="3290516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207176" y="2663703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05663" y="1826611"/>
            <a:ext cx="760887" cy="2298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859591" y="4414653"/>
            <a:ext cx="19641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App</a:t>
            </a:r>
          </a:p>
          <a:p>
            <a:endParaRPr lang="en-US" sz="1400" dirty="0"/>
          </a:p>
          <a:p>
            <a:r>
              <a:rPr lang="en-US" sz="1400" dirty="0" smtClean="0"/>
              <a:t>Copy on write capabilities allow</a:t>
            </a:r>
          </a:p>
          <a:p>
            <a:r>
              <a:rPr lang="en-US" sz="1400" dirty="0"/>
              <a:t>u</a:t>
            </a:r>
            <a:r>
              <a:rPr lang="en-US" sz="1400" dirty="0" smtClean="0"/>
              <a:t>s to only save the diffs</a:t>
            </a:r>
          </a:p>
          <a:p>
            <a:r>
              <a:rPr lang="en-US" sz="1400" dirty="0" smtClean="0"/>
              <a:t>Between container A and container</a:t>
            </a:r>
          </a:p>
          <a:p>
            <a:r>
              <a:rPr lang="en-US" sz="1400" dirty="0" smtClean="0"/>
              <a:t>A’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01289" y="5503410"/>
            <a:ext cx="3061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VMs</a:t>
            </a:r>
          </a:p>
          <a:p>
            <a:r>
              <a:rPr lang="en-US" sz="1400" dirty="0" smtClean="0"/>
              <a:t>Every app, every copy of an</a:t>
            </a:r>
          </a:p>
          <a:p>
            <a:r>
              <a:rPr lang="en-US" sz="1400" dirty="0"/>
              <a:t>a</a:t>
            </a:r>
            <a:r>
              <a:rPr lang="en-US" sz="1400" dirty="0" smtClean="0"/>
              <a:t>pp, and every slight modification</a:t>
            </a:r>
          </a:p>
          <a:p>
            <a:r>
              <a:rPr lang="en-US" sz="1400" dirty="0" smtClean="0"/>
              <a:t>of the app requires a new virtual server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69732" y="1854200"/>
            <a:ext cx="762400" cy="260490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76503" y="3318104"/>
            <a:ext cx="754116" cy="21936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71245" y="2691292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869732" y="1854200"/>
            <a:ext cx="760887" cy="327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030431" y="4436878"/>
            <a:ext cx="12554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Copy of</a:t>
            </a:r>
          </a:p>
          <a:p>
            <a:pPr algn="ctr"/>
            <a:r>
              <a:rPr lang="en-US" dirty="0" smtClean="0"/>
              <a:t>App</a:t>
            </a:r>
          </a:p>
          <a:p>
            <a:r>
              <a:rPr lang="en-US" sz="1400" dirty="0" smtClean="0"/>
              <a:t>No OS. Can</a:t>
            </a:r>
          </a:p>
          <a:p>
            <a:r>
              <a:rPr lang="en-US" sz="1400" dirty="0" smtClean="0"/>
              <a:t>Share bins/libs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8179165" y="1844682"/>
            <a:ext cx="788879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179165" y="1819321"/>
            <a:ext cx="788879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5" name="Lightning Bolt 4"/>
          <p:cNvSpPr/>
          <p:nvPr/>
        </p:nvSpPr>
        <p:spPr>
          <a:xfrm rot="18063561">
            <a:off x="765461" y="4414617"/>
            <a:ext cx="924560" cy="50800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19503" y="3330804"/>
            <a:ext cx="754116" cy="21936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Lightning Bolt 28"/>
          <p:cNvSpPr/>
          <p:nvPr/>
        </p:nvSpPr>
        <p:spPr>
          <a:xfrm rot="18063561">
            <a:off x="1908461" y="4427317"/>
            <a:ext cx="924560" cy="50800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13303" y="3330804"/>
            <a:ext cx="754116" cy="21936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1" name="Lightning Bolt 30"/>
          <p:cNvSpPr/>
          <p:nvPr/>
        </p:nvSpPr>
        <p:spPr>
          <a:xfrm rot="18063561">
            <a:off x="3102261" y="4427317"/>
            <a:ext cx="924560" cy="50800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092700" y="1181100"/>
            <a:ext cx="63500" cy="567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503" y="1168491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VMs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811568" y="1221614"/>
            <a:ext cx="152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Containers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09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399257" y="4333748"/>
            <a:ext cx="2790801" cy="1755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basics of the Docker system?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46175" y="3650726"/>
            <a:ext cx="1216865" cy="26361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Source Code Repository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356453" y="4105449"/>
            <a:ext cx="963493" cy="10341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err="1" smtClean="0"/>
              <a:t>Docker</a:t>
            </a:r>
            <a:r>
              <a:rPr lang="en-US" sz="1400" u="sng" dirty="0" err="1" smtClean="0"/>
              <a:t>file</a:t>
            </a:r>
            <a:endParaRPr lang="en-US" sz="1400" u="sng" dirty="0" smtClean="0"/>
          </a:p>
          <a:p>
            <a:pPr algn="ctr"/>
            <a:r>
              <a:rPr lang="en-US" sz="1400" b="1" dirty="0" smtClean="0"/>
              <a:t>For </a:t>
            </a:r>
          </a:p>
          <a:p>
            <a:pPr algn="ctr"/>
            <a:r>
              <a:rPr lang="en-US" sz="1400" b="1" dirty="0"/>
              <a:t>A</a:t>
            </a:r>
            <a:endParaRPr lang="en-US" sz="1400" b="1" dirty="0" smtClean="0"/>
          </a:p>
        </p:txBody>
      </p:sp>
      <p:sp>
        <p:nvSpPr>
          <p:cNvPr id="7" name="Flowchart: Process 6"/>
          <p:cNvSpPr/>
          <p:nvPr/>
        </p:nvSpPr>
        <p:spPr>
          <a:xfrm>
            <a:off x="3331074" y="5452558"/>
            <a:ext cx="1939047" cy="56035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8954503" y="1160750"/>
            <a:ext cx="1172324" cy="17485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Docker Public Index 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smtClean="0"/>
              <a:t>or </a:t>
            </a:r>
          </a:p>
          <a:p>
            <a:pPr algn="ctr"/>
            <a:r>
              <a:rPr lang="en-US" sz="1000" dirty="0" smtClean="0"/>
              <a:t>Private</a:t>
            </a:r>
          </a:p>
          <a:p>
            <a:pPr algn="ctr"/>
            <a:r>
              <a:rPr lang="en-US" sz="1000" dirty="0" smtClean="0"/>
              <a:t>Registry)</a:t>
            </a:r>
          </a:p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90058" y="3438144"/>
            <a:ext cx="0" cy="2014414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60150" y="38075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Build</a:t>
            </a:r>
            <a:endParaRPr lang="en-US" i="1" dirty="0"/>
          </a:p>
        </p:txBody>
      </p:sp>
      <p:sp>
        <p:nvSpPr>
          <p:cNvPr id="25" name="Flowchart: Process 24"/>
          <p:cNvSpPr/>
          <p:nvPr/>
        </p:nvSpPr>
        <p:spPr>
          <a:xfrm rot="5400000">
            <a:off x="8250680" y="5261098"/>
            <a:ext cx="1415846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6802874" y="6185168"/>
            <a:ext cx="3155134" cy="418650"/>
          </a:xfrm>
          <a:prstGeom prst="flowChartProcess">
            <a:avLst/>
          </a:prstGeom>
          <a:solidFill>
            <a:srgbClr val="F40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2 OS  (Linux)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6802874" y="4803550"/>
            <a:ext cx="518971" cy="1397993"/>
          </a:xfrm>
          <a:prstGeom prst="cube">
            <a:avLst>
              <a:gd name="adj" fmla="val 2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Container A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7442954" y="4836146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Container B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8058650" y="4843258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Container C</a:t>
            </a:r>
            <a:endParaRPr lang="en-US" dirty="0"/>
          </a:p>
        </p:txBody>
      </p:sp>
      <p:sp>
        <p:nvSpPr>
          <p:cNvPr id="32" name="Cube 31"/>
          <p:cNvSpPr/>
          <p:nvPr/>
        </p:nvSpPr>
        <p:spPr>
          <a:xfrm>
            <a:off x="3990007" y="1160751"/>
            <a:ext cx="508841" cy="21441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Container A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991101" y="2286000"/>
            <a:ext cx="3141222" cy="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26262" y="16008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Push</a:t>
            </a:r>
            <a:endParaRPr lang="en-US" i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381008" y="2907330"/>
            <a:ext cx="21043" cy="3294213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9689705" y="2988218"/>
            <a:ext cx="29846" cy="317960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387016" y="31334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Search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035463" y="3254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Pull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067533" y="372374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Run</a:t>
            </a:r>
            <a:endParaRPr lang="en-US" i="1" dirty="0"/>
          </a:p>
        </p:txBody>
      </p:sp>
      <p:sp>
        <p:nvSpPr>
          <p:cNvPr id="38" name="Flowchart: Process 37"/>
          <p:cNvSpPr/>
          <p:nvPr/>
        </p:nvSpPr>
        <p:spPr>
          <a:xfrm>
            <a:off x="3331074" y="5981992"/>
            <a:ext cx="1939047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1  OS (Linux)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783079" y="1299657"/>
            <a:ext cx="788879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12" y="24402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Changes and Updates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332704" y="5887906"/>
            <a:ext cx="1939047" cy="382044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Docker</a:t>
            </a:r>
          </a:p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Image Registry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8318554" y="5763054"/>
            <a:ext cx="315513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598286" y="1717094"/>
            <a:ext cx="3839951" cy="24961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76726" y="131161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Push</a:t>
            </a:r>
            <a:endParaRPr lang="en-US" i="1" dirty="0"/>
          </a:p>
        </p:txBody>
      </p:sp>
      <p:cxnSp>
        <p:nvCxnSpPr>
          <p:cNvPr id="47" name="Straight Connector 46"/>
          <p:cNvCxnSpPr>
            <a:stCxn id="85" idx="3"/>
          </p:cNvCxnSpPr>
          <p:nvPr/>
        </p:nvCxnSpPr>
        <p:spPr>
          <a:xfrm flipV="1">
            <a:off x="9082584" y="2988220"/>
            <a:ext cx="2241370" cy="1721876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574850" y="3564366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Update</a:t>
            </a:r>
            <a:endParaRPr lang="en-US" i="1" dirty="0"/>
          </a:p>
        </p:txBody>
      </p:sp>
      <p:sp>
        <p:nvSpPr>
          <p:cNvPr id="39" name="Rectangle 38"/>
          <p:cNvSpPr/>
          <p:nvPr/>
        </p:nvSpPr>
        <p:spPr>
          <a:xfrm>
            <a:off x="1947719" y="2032039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949232" y="1235434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0128" y="1299657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4273353" y="162080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 rot="5400000">
            <a:off x="6142555" y="2323539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72446" y="3133479"/>
            <a:ext cx="1104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Base </a:t>
            </a:r>
          </a:p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Image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40296" y="6234229"/>
            <a:ext cx="274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is now running A’’</a:t>
            </a:r>
          </a:p>
          <a:p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66748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Mod A’’</a:t>
            </a:r>
            <a:endParaRPr lang="en-US" sz="1400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645984" y="2402106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9823" y="2300543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524105" y="3198976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9975966" y="3527574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 rot="5400000">
            <a:off x="10058581" y="4259466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13" name="Striped Right Arrow 12"/>
          <p:cNvSpPr/>
          <p:nvPr/>
        </p:nvSpPr>
        <p:spPr>
          <a:xfrm rot="10800000">
            <a:off x="6474438" y="5150486"/>
            <a:ext cx="754911" cy="6329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320184" y="5108398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8321697" y="4311793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46129" y="4423379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3819988" y="472138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 rot="5400000">
            <a:off x="3877203" y="546390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340297" y="5217677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345938" y="4421072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A’’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45400" y="6168779"/>
            <a:ext cx="39623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running A wants to upgrade to A’’. Requests update. Gets only diffs</a:t>
            </a:r>
          </a:p>
          <a:p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84884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Mod A’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78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learn more: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www.docker.io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Getting started: interactive tutorial, installation instructions, getting started guide, </a:t>
            </a:r>
          </a:p>
          <a:p>
            <a:pPr lvl="1"/>
            <a:r>
              <a:rPr lang="en-US" dirty="0" smtClean="0"/>
              <a:t>About: Introductory whitepaper: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://www.docker.io/the-whole-story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dotcloud</a:t>
            </a:r>
            <a:r>
              <a:rPr lang="en-US" dirty="0" smtClean="0"/>
              <a:t>/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IRC</a:t>
            </a:r>
            <a:r>
              <a:rPr lang="en-US" dirty="0"/>
              <a:t>: </a:t>
            </a:r>
            <a:r>
              <a:rPr lang="en-US" dirty="0" err="1"/>
              <a:t>freenode</a:t>
            </a:r>
            <a:r>
              <a:rPr lang="en-US" dirty="0" smtClean="0"/>
              <a:t>/#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/>
              <a:t>Google groups: groups.google.com/forum/#!</a:t>
            </a:r>
            <a:r>
              <a:rPr lang="en-US" dirty="0" smtClean="0"/>
              <a:t>forum/</a:t>
            </a:r>
            <a:r>
              <a:rPr lang="en-US" dirty="0" err="1" smtClean="0"/>
              <a:t>docker</a:t>
            </a:r>
            <a:r>
              <a:rPr lang="en-US" dirty="0" smtClean="0"/>
              <a:t>-user</a:t>
            </a:r>
            <a:endParaRPr lang="en-US" dirty="0"/>
          </a:p>
          <a:p>
            <a:r>
              <a:rPr lang="en-US" dirty="0" smtClean="0"/>
              <a:t>Twitter: follow @</a:t>
            </a:r>
            <a:r>
              <a:rPr lang="en-US" dirty="0" err="1" smtClean="0"/>
              <a:t>docker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9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January 2013 </a:t>
            </a:r>
            <a:r>
              <a:rPr lang="en-US" dirty="0" err="1" smtClean="0"/>
              <a:t>Docker</a:t>
            </a:r>
            <a:r>
              <a:rPr lang="en-US" dirty="0" smtClean="0"/>
              <a:t> started as internal project inside </a:t>
            </a:r>
            <a:r>
              <a:rPr lang="en-US" dirty="0" err="1" smtClean="0"/>
              <a:t>dotCloud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March 2013 </a:t>
            </a:r>
            <a:r>
              <a:rPr lang="en-US" dirty="0" err="1" smtClean="0"/>
              <a:t>Docker</a:t>
            </a:r>
            <a:r>
              <a:rPr lang="en-US" dirty="0" smtClean="0"/>
              <a:t> released to public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February 2014 </a:t>
            </a:r>
            <a:r>
              <a:rPr lang="en-US" dirty="0" err="1" smtClean="0"/>
              <a:t>Docker</a:t>
            </a:r>
            <a:r>
              <a:rPr lang="en-US" dirty="0" smtClean="0"/>
              <a:t> 0.8 released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Production ready at 1.0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2049" y="1267968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25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the 7 months since we launched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" y="1170102"/>
            <a:ext cx="5704840" cy="490899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&gt;140,000 container pulls</a:t>
            </a:r>
          </a:p>
          <a:p>
            <a:r>
              <a:rPr lang="en-US" sz="2400" dirty="0" smtClean="0"/>
              <a:t>&gt;6,700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stars</a:t>
            </a:r>
          </a:p>
          <a:p>
            <a:r>
              <a:rPr lang="en-US" sz="2400" dirty="0" smtClean="0"/>
              <a:t>&gt;180 non-employee contributors</a:t>
            </a:r>
          </a:p>
          <a:p>
            <a:r>
              <a:rPr lang="en-US" sz="2400" dirty="0" smtClean="0"/>
              <a:t>&gt;150 projects built on top of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UIs, mini-</a:t>
            </a:r>
            <a:r>
              <a:rPr lang="en-US" sz="2000" dirty="0" err="1" smtClean="0"/>
              <a:t>PaaS</a:t>
            </a:r>
            <a:r>
              <a:rPr lang="en-US" sz="2000" dirty="0" smtClean="0"/>
              <a:t>, Remote Desktop….</a:t>
            </a:r>
          </a:p>
          <a:p>
            <a:r>
              <a:rPr lang="en-US" sz="2400" dirty="0" smtClean="0"/>
              <a:t>1000’s of </a:t>
            </a:r>
            <a:r>
              <a:rPr lang="en-US" sz="2400" dirty="0" err="1"/>
              <a:t>D</a:t>
            </a:r>
            <a:r>
              <a:rPr lang="en-US" sz="2400" dirty="0" err="1" smtClean="0"/>
              <a:t>ockerized</a:t>
            </a:r>
            <a:r>
              <a:rPr lang="en-US" sz="2400" dirty="0" smtClean="0"/>
              <a:t> applications</a:t>
            </a:r>
          </a:p>
          <a:p>
            <a:pPr lvl="1"/>
            <a:r>
              <a:rPr lang="en-US" sz="2000" dirty="0" err="1" smtClean="0"/>
              <a:t>Memcached</a:t>
            </a:r>
            <a:r>
              <a:rPr lang="en-US" sz="2000" dirty="0" smtClean="0"/>
              <a:t>, </a:t>
            </a:r>
            <a:r>
              <a:rPr lang="en-US" sz="2000" dirty="0" err="1" smtClean="0"/>
              <a:t>Redis</a:t>
            </a:r>
            <a:r>
              <a:rPr lang="en-US" sz="2000" dirty="0" smtClean="0"/>
              <a:t>, Node.js…and </a:t>
            </a:r>
            <a:r>
              <a:rPr lang="en-US" sz="2000" dirty="0" err="1" smtClean="0"/>
              <a:t>Hadoop</a:t>
            </a:r>
            <a:endParaRPr lang="en-US" sz="2000" dirty="0" smtClean="0"/>
          </a:p>
          <a:p>
            <a:r>
              <a:rPr lang="en-US" sz="2400" dirty="0" smtClean="0"/>
              <a:t>Integration in Jenkins, Travis, Chef, Puppet, Salt, Vagrant and </a:t>
            </a:r>
            <a:r>
              <a:rPr lang="en-US" sz="2400" dirty="0" err="1" smtClean="0"/>
              <a:t>OpenStack</a:t>
            </a:r>
            <a:endParaRPr lang="en-US" sz="2400" dirty="0" smtClean="0"/>
          </a:p>
          <a:p>
            <a:r>
              <a:rPr lang="en-US" sz="2400" dirty="0" err="1" smtClean="0"/>
              <a:t>Meetups</a:t>
            </a:r>
            <a:r>
              <a:rPr lang="en-US" sz="2400" dirty="0" smtClean="0"/>
              <a:t> arranged around the world…with organizations like </a:t>
            </a:r>
            <a:r>
              <a:rPr lang="en-US" sz="2400" dirty="0" err="1" smtClean="0"/>
              <a:t>Ebay</a:t>
            </a:r>
            <a:r>
              <a:rPr lang="en-US" sz="2400" dirty="0" smtClean="0"/>
              <a:t>, </a:t>
            </a:r>
            <a:r>
              <a:rPr lang="en-US" sz="2400" dirty="0" err="1" smtClean="0"/>
              <a:t>Cloudflare</a:t>
            </a:r>
            <a:r>
              <a:rPr lang="en-US" sz="2400" dirty="0" smtClean="0"/>
              <a:t>, </a:t>
            </a:r>
            <a:r>
              <a:rPr lang="en-US" sz="2400" dirty="0" err="1" smtClean="0"/>
              <a:t>Yandex</a:t>
            </a:r>
            <a:r>
              <a:rPr lang="en-US" sz="2400" dirty="0" smtClean="0"/>
              <a:t>, and Rackspace presenting on their use of Docker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7120" y="1055114"/>
            <a:ext cx="293370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7120" y="2351885"/>
            <a:ext cx="2895600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36640" y="3478455"/>
            <a:ext cx="295275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3305" y="4629456"/>
            <a:ext cx="2939415" cy="1301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54490" y="4739310"/>
            <a:ext cx="2895600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31045" y="1020484"/>
            <a:ext cx="2895600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31045" y="1703737"/>
            <a:ext cx="2886075" cy="1114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83420" y="2742642"/>
            <a:ext cx="2943225" cy="942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8258" y="3714295"/>
            <a:ext cx="2891648" cy="1062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23305" y="5899010"/>
            <a:ext cx="2939415" cy="948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50178" y="5865858"/>
            <a:ext cx="2808053" cy="93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dirty="0" err="1" smtClean="0"/>
              <a:t>Docker</a:t>
            </a:r>
            <a:r>
              <a:rPr lang="en-IE" dirty="0" smtClean="0"/>
              <a:t> </a:t>
            </a:r>
            <a:r>
              <a:rPr lang="en-IE" dirty="0"/>
              <a:t>is an open-source </a:t>
            </a:r>
            <a:r>
              <a:rPr lang="en-IE" dirty="0" smtClean="0"/>
              <a:t>project to easily create</a:t>
            </a:r>
          </a:p>
          <a:p>
            <a:pPr marL="0" indent="0" algn="ctr">
              <a:buNone/>
            </a:pPr>
            <a:r>
              <a:rPr lang="en-IE" b="1" dirty="0" smtClean="0"/>
              <a:t>lightweight, portable, self-sufficient</a:t>
            </a:r>
            <a:r>
              <a:rPr lang="en-IE" dirty="0" smtClean="0"/>
              <a:t> containers </a:t>
            </a:r>
          </a:p>
          <a:p>
            <a:pPr marL="0" indent="0" algn="ctr">
              <a:buNone/>
            </a:pPr>
            <a:r>
              <a:rPr lang="en-IE" dirty="0" smtClean="0"/>
              <a:t>from any application </a:t>
            </a:r>
            <a:r>
              <a:rPr lang="en-IE" dirty="0"/>
              <a:t>that will </a:t>
            </a:r>
            <a:r>
              <a:rPr lang="en-IE" dirty="0" smtClean="0"/>
              <a:t>run virtually </a:t>
            </a:r>
            <a:r>
              <a:rPr lang="en-IE" dirty="0"/>
              <a:t>anywhere.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2049" y="1267968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63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base"/>
            <a:r>
              <a:rPr lang="en-IE" cap="all" dirty="0"/>
              <a:t>LIGHTWEIGHT</a:t>
            </a:r>
            <a:endParaRPr lang="en-IE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 fontAlgn="base">
              <a:buNone/>
            </a:pPr>
            <a:endParaRPr lang="en-IE" dirty="0"/>
          </a:p>
          <a:p>
            <a:pPr marL="0" indent="0" algn="ctr" fontAlgn="base">
              <a:buNone/>
            </a:pPr>
            <a:r>
              <a:rPr lang="en-IE" dirty="0"/>
              <a:t>Based on Linux containers</a:t>
            </a:r>
          </a:p>
          <a:p>
            <a:pPr marL="0" indent="0" algn="ctr" fontAlgn="base">
              <a:buNone/>
            </a:pP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pPr marL="0" indent="0" algn="ctr" fontAlgn="base">
              <a:buNone/>
            </a:pPr>
            <a:r>
              <a:rPr lang="en-IE" dirty="0"/>
              <a:t>Minimal overhead (</a:t>
            </a:r>
            <a:r>
              <a:rPr lang="en-IE" i="1" dirty="0" err="1"/>
              <a:t>cpu</a:t>
            </a:r>
            <a:r>
              <a:rPr lang="en-IE" i="1" dirty="0"/>
              <a:t>/</a:t>
            </a:r>
            <a:r>
              <a:rPr lang="en-IE" i="1" dirty="0" err="1"/>
              <a:t>io</a:t>
            </a:r>
            <a:r>
              <a:rPr lang="en-IE" i="1" dirty="0"/>
              <a:t>/network</a:t>
            </a:r>
            <a:r>
              <a:rPr lang="en-IE" dirty="0"/>
              <a:t>)</a:t>
            </a:r>
          </a:p>
          <a:p>
            <a:pPr marL="0" indent="0" algn="ctr" fontAlgn="base">
              <a:buNone/>
            </a:pP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pPr marL="0" indent="0" algn="ctr" fontAlgn="base">
              <a:buNone/>
            </a:pPr>
            <a:r>
              <a:rPr lang="en-IE" dirty="0"/>
              <a:t>Uses layered </a:t>
            </a:r>
            <a:r>
              <a:rPr lang="en-IE" dirty="0" err="1"/>
              <a:t>filesystem</a:t>
            </a:r>
            <a:r>
              <a:rPr lang="en-IE" dirty="0"/>
              <a:t> to save space (</a:t>
            </a:r>
            <a:r>
              <a:rPr lang="en-IE" dirty="0" smtClean="0"/>
              <a:t>AUFS</a:t>
            </a:r>
          </a:p>
          <a:p>
            <a:pPr marL="0" indent="0" algn="ctr" fontAlgn="base">
              <a:buNone/>
            </a:pPr>
            <a:r>
              <a:rPr lang="en-IE" dirty="0" smtClean="0"/>
              <a:t>- Another </a:t>
            </a:r>
            <a:r>
              <a:rPr lang="en-IE" dirty="0"/>
              <a:t>Union File System </a:t>
            </a:r>
            <a:r>
              <a:rPr lang="en-IE" dirty="0" smtClean="0"/>
              <a:t>)</a:t>
            </a:r>
            <a:endParaRPr lang="en-IE" dirty="0"/>
          </a:p>
          <a:p>
            <a:pPr marL="0" indent="0" algn="ctr" fontAlgn="base">
              <a:buNone/>
            </a:pP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pPr marL="0" indent="0" algn="ctr" fontAlgn="base">
              <a:buNone/>
            </a:pPr>
            <a:r>
              <a:rPr lang="en-IE" dirty="0"/>
              <a:t>Uses a copy-on-write </a:t>
            </a:r>
            <a:r>
              <a:rPr lang="en-IE" dirty="0" err="1"/>
              <a:t>filesystem</a:t>
            </a:r>
            <a:r>
              <a:rPr lang="en-IE" dirty="0"/>
              <a:t> to track changes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2049" y="1267968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base"/>
            <a:r>
              <a:rPr lang="en-IE" cap="all" dirty="0"/>
              <a:t>PORTABLE</a:t>
            </a:r>
            <a:endParaRPr lang="en-IE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Can </a:t>
            </a:r>
            <a:r>
              <a:rPr lang="en-IE" dirty="0"/>
              <a:t>run on any Linux system that supports LXC (today). </a:t>
            </a:r>
          </a:p>
          <a:p>
            <a:pPr marL="0" indent="0" algn="ctr" fontAlgn="base">
              <a:buNone/>
            </a:pPr>
            <a:endParaRPr lang="en-IE" dirty="0"/>
          </a:p>
          <a:p>
            <a:pPr marL="0" indent="0" algn="ctr" fontAlgn="base">
              <a:buNone/>
            </a:pPr>
            <a:r>
              <a:rPr lang="en-IE" dirty="0"/>
              <a:t>0.7 release includes support for </a:t>
            </a:r>
            <a:r>
              <a:rPr lang="en-IE" dirty="0" err="1"/>
              <a:t>RedHat</a:t>
            </a:r>
            <a:r>
              <a:rPr lang="en-IE" dirty="0"/>
              <a:t>/Fedora family.</a:t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>Raspberry pi support</a:t>
            </a:r>
            <a:r>
              <a:rPr lang="en-IE" dirty="0" smtClean="0"/>
              <a:t>.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pPr marL="0" indent="0" algn="ctr" fontAlgn="base">
              <a:buNone/>
            </a:pPr>
            <a:r>
              <a:rPr lang="en-IE" dirty="0"/>
              <a:t>Future plans to support other container tools (</a:t>
            </a:r>
            <a:r>
              <a:rPr lang="en-IE" dirty="0" err="1"/>
              <a:t>lmctfy</a:t>
            </a:r>
            <a:r>
              <a:rPr lang="en-IE" dirty="0"/>
              <a:t>, etc.)</a:t>
            </a:r>
          </a:p>
          <a:p>
            <a:pPr marL="0" indent="0" algn="ctr">
              <a:buNone/>
            </a:pPr>
            <a:r>
              <a:rPr lang="en-IE" dirty="0"/>
              <a:t/>
            </a:r>
            <a:br>
              <a:rPr lang="en-IE" dirty="0"/>
            </a:br>
            <a:r>
              <a:rPr lang="en-IE" dirty="0"/>
              <a:t>Possible future support for other operating systems (Solaris, OSX, Windows?)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2049" y="1267968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45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base"/>
            <a:r>
              <a:rPr lang="en-IE" cap="all" dirty="0"/>
              <a:t>SELF-SUFFICIENT</a:t>
            </a:r>
            <a:endParaRPr lang="en-IE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IE" dirty="0"/>
          </a:p>
          <a:p>
            <a:pPr marL="0" indent="0" algn="ctr" fontAlgn="base">
              <a:buNone/>
            </a:pPr>
            <a:r>
              <a:rPr lang="en-IE" dirty="0"/>
              <a:t>A </a:t>
            </a:r>
            <a:r>
              <a:rPr lang="en-IE" dirty="0" err="1"/>
              <a:t>Docker</a:t>
            </a:r>
            <a:r>
              <a:rPr lang="en-IE" dirty="0"/>
              <a:t> container contains everything it needs to </a:t>
            </a:r>
            <a:r>
              <a:rPr lang="en-IE" dirty="0" smtClean="0"/>
              <a:t>run: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pPr algn="ctr" fontAlgn="base"/>
            <a:r>
              <a:rPr lang="en-IE" dirty="0"/>
              <a:t>Minimal Base OS</a:t>
            </a:r>
          </a:p>
          <a:p>
            <a:pPr algn="ctr" fontAlgn="base"/>
            <a:r>
              <a:rPr lang="en-IE" dirty="0"/>
              <a:t>Libraries and frameworks</a:t>
            </a:r>
          </a:p>
          <a:p>
            <a:pPr algn="ctr" fontAlgn="base"/>
            <a:r>
              <a:rPr lang="en-IE" dirty="0"/>
              <a:t>Application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2049" y="1267968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38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base"/>
            <a:r>
              <a:rPr lang="en-IE" dirty="0"/>
              <a:t>How does </a:t>
            </a:r>
            <a:r>
              <a:rPr lang="en-IE" dirty="0" err="1"/>
              <a:t>Docker</a:t>
            </a:r>
            <a:r>
              <a:rPr lang="en-IE" dirty="0"/>
              <a:t> work?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endParaRPr lang="en-IE" dirty="0"/>
          </a:p>
          <a:p>
            <a:pPr marL="0" indent="0" algn="ctr" fontAlgn="base">
              <a:buNone/>
            </a:pPr>
            <a:r>
              <a:rPr lang="en-IE" dirty="0" err="1"/>
              <a:t>Docker</a:t>
            </a:r>
            <a:r>
              <a:rPr lang="en-IE" dirty="0"/>
              <a:t> extends Linux Containers, or LXC, </a:t>
            </a:r>
            <a:endParaRPr lang="en-IE" dirty="0" smtClean="0"/>
          </a:p>
          <a:p>
            <a:pPr marL="0" indent="0" algn="ctr" fontAlgn="base">
              <a:buNone/>
            </a:pPr>
            <a:r>
              <a:rPr lang="en-IE" dirty="0" smtClean="0"/>
              <a:t>with </a:t>
            </a:r>
            <a:r>
              <a:rPr lang="en-IE" dirty="0"/>
              <a:t>a high level API providing a lightweight virtualization </a:t>
            </a:r>
            <a:r>
              <a:rPr lang="en-IE" dirty="0" smtClean="0"/>
              <a:t>solution</a:t>
            </a:r>
          </a:p>
          <a:p>
            <a:pPr marL="0" indent="0" algn="ctr" fontAlgn="base">
              <a:buNone/>
            </a:pPr>
            <a:r>
              <a:rPr lang="en-IE" dirty="0" smtClean="0"/>
              <a:t> </a:t>
            </a:r>
            <a:r>
              <a:rPr lang="en-IE" dirty="0"/>
              <a:t>that runs processes in </a:t>
            </a:r>
            <a:r>
              <a:rPr lang="en-IE" dirty="0" smtClean="0"/>
              <a:t>isolation</a:t>
            </a:r>
          </a:p>
          <a:p>
            <a:pPr marL="0" indent="0" algn="ctr" fontAlgn="base">
              <a:buNone/>
            </a:pPr>
            <a:endParaRPr lang="en-IE" dirty="0"/>
          </a:p>
          <a:p>
            <a:pPr marL="0" indent="0" algn="ctr">
              <a:buNone/>
            </a:pPr>
            <a:r>
              <a:rPr lang="en-IE" dirty="0" err="1"/>
              <a:t>Docker</a:t>
            </a:r>
            <a:r>
              <a:rPr lang="en-IE" dirty="0"/>
              <a:t> consists of:</a:t>
            </a:r>
          </a:p>
          <a:p>
            <a:pPr marL="0" indent="0">
              <a:buNone/>
            </a:pPr>
            <a:r>
              <a:rPr lang="en-IE" dirty="0" err="1"/>
              <a:t>Docker</a:t>
            </a:r>
            <a:r>
              <a:rPr lang="en-IE" dirty="0"/>
              <a:t> server daemon which is responsible for managing all the containers</a:t>
            </a:r>
          </a:p>
          <a:p>
            <a:pPr marL="0" indent="0">
              <a:buNone/>
            </a:pPr>
            <a:r>
              <a:rPr lang="en-IE" dirty="0" err="1"/>
              <a:t>Docker</a:t>
            </a:r>
            <a:r>
              <a:rPr lang="en-IE" dirty="0"/>
              <a:t> command line client which controls the server daemon.</a:t>
            </a:r>
          </a:p>
          <a:p>
            <a:pPr marL="0" indent="0">
              <a:buNone/>
            </a:pPr>
            <a:r>
              <a:rPr lang="en-IE" dirty="0" err="1"/>
              <a:t>Docker</a:t>
            </a:r>
            <a:r>
              <a:rPr lang="en-IE" dirty="0"/>
              <a:t> image repository is the place to find and browse </a:t>
            </a:r>
            <a:r>
              <a:rPr lang="en-IE" dirty="0" err="1"/>
              <a:t>docker</a:t>
            </a:r>
            <a:r>
              <a:rPr lang="en-IE" dirty="0"/>
              <a:t> images. It is available at </a:t>
            </a:r>
            <a:r>
              <a:rPr lang="en-IE" dirty="0">
                <a:hlinkClick r:id="rId2" tooltip="https://index.docker.io/"/>
              </a:rPr>
              <a:t>https://index.docker.io/</a:t>
            </a:r>
            <a:r>
              <a:rPr lang="en-IE" dirty="0"/>
              <a:t>.</a:t>
            </a:r>
          </a:p>
          <a:p>
            <a:pPr marL="0" indent="0" algn="ctr" fontAlgn="base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2049" y="1267968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91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ocker">
      <a:dk1>
        <a:srgbClr val="394D54"/>
      </a:dk1>
      <a:lt1>
        <a:sysClr val="window" lastClr="FFFFFF"/>
      </a:lt1>
      <a:dk2>
        <a:srgbClr val="253232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8BB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template" id="{52CBCFE6-6C56-4C38-A8F5-9DD306B3A994}" vid="{64E31022-91EF-4A89-A27C-6D958FAB26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46844</TotalTime>
  <Words>1467</Words>
  <Application>Microsoft Office PowerPoint</Application>
  <PresentationFormat>Widescreen</PresentationFormat>
  <Paragraphs>594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Cabin</vt:lpstr>
      <vt:lpstr>Calibri</vt:lpstr>
      <vt:lpstr>Gill Sans</vt:lpstr>
      <vt:lpstr>ヒラギノ角ゴ ProN W3</vt:lpstr>
      <vt:lpstr>Office Theme</vt:lpstr>
      <vt:lpstr>   Introduction to Docker   </vt:lpstr>
      <vt:lpstr>Contents</vt:lpstr>
      <vt:lpstr>Docker Timeline</vt:lpstr>
      <vt:lpstr>In the 7 months since we launched</vt:lpstr>
      <vt:lpstr>What is Docker ?</vt:lpstr>
      <vt:lpstr>LIGHTWEIGHT</vt:lpstr>
      <vt:lpstr>PORTABLE</vt:lpstr>
      <vt:lpstr>SELF-SUFFICIENT</vt:lpstr>
      <vt:lpstr>How does Docker work?</vt:lpstr>
      <vt:lpstr>How does Docker work?</vt:lpstr>
      <vt:lpstr>LinuX Containers(LXC)</vt:lpstr>
      <vt:lpstr>Docker functionality on top of containers</vt:lpstr>
      <vt:lpstr>Why all the excitement?</vt:lpstr>
      <vt:lpstr>The Challenge</vt:lpstr>
      <vt:lpstr>The Matrix From Hell</vt:lpstr>
      <vt:lpstr>Cargo Transport Pre-1960: Another Matrix from Hell</vt:lpstr>
      <vt:lpstr>Solution: Intermodal Shipping Container</vt:lpstr>
      <vt:lpstr>Docker is a shipping container system for code </vt:lpstr>
      <vt:lpstr>Docker eliminates the matrix from Hell</vt:lpstr>
      <vt:lpstr>Why it works—separation of concerns</vt:lpstr>
      <vt:lpstr>Why Developers Care</vt:lpstr>
      <vt:lpstr>Why Devops Cares?</vt:lpstr>
      <vt:lpstr>Containers vs. VMs </vt:lpstr>
      <vt:lpstr>Why are Docker containers lightweight?</vt:lpstr>
      <vt:lpstr>What are the basics of the Docker system?</vt:lpstr>
      <vt:lpstr>Changes and Updates</vt:lpstr>
      <vt:lpstr>Want to learn more: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Golub</dc:creator>
  <cp:lastModifiedBy>Noel McGrath</cp:lastModifiedBy>
  <cp:revision>172</cp:revision>
  <dcterms:created xsi:type="dcterms:W3CDTF">2013-06-18T20:54:41Z</dcterms:created>
  <dcterms:modified xsi:type="dcterms:W3CDTF">2014-02-10T21:50:36Z</dcterms:modified>
</cp:coreProperties>
</file>