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E55E-0C15-5642-A0F3-1674D0BC2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381D1-97D4-084F-8A50-E9E5C29D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4BEB-4BDF-C545-AC09-C2BD603B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7F7F-7391-ED4C-B207-6235D688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342C-EB6D-7247-B465-7114587F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719C-5B4F-A145-870E-DECDB476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E9385-C728-6D4E-B30E-0C3F7F4C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9190-12EA-4342-8BC3-BAF60993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F904-6084-8047-9C88-B509D8BB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21C2-89C9-EB49-852B-B76C8474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4A98-F1DB-9B40-ABF7-F714CE7B7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B171B-F054-0246-A9C3-49A18576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E9C1-2C6C-2142-8564-73748F21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B74D-779E-6746-ABF8-5EB77325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B2E0-44AA-B644-BB7C-52847AC8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B8EA-15AC-8241-9EA4-BFE4278E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D911-AD16-AE48-BE6E-5415F54B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B29B-B746-D040-BB0F-77400702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B669-DB8D-564B-BBEC-B0A70201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5E3E-26D6-554A-8D08-06A76B4F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4800-15CB-F542-AAD3-1C041D4E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715E-6B80-0C4E-9706-E9647F11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33DD-1152-F945-A02C-C63FA161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DDD3-106E-CC49-98C7-70C69AEC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883E-78EB-A740-9E93-2B6159CD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D017-A049-7E48-9A4A-81555AD6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DA94-2BA9-6B42-872F-60EA312F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FC2D3-5ED4-1D4C-A2FA-1701C6E42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1EDD-D047-AC48-BB73-36D8A036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B176-A7D1-A049-B6D8-4A913D34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4566-3222-2F4A-8EF2-50FD7C36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5BA8-C4AE-F542-ADB2-57623D7B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EFBBB-6864-EA4F-9862-52840F44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6D29-4A06-D142-B8EE-839FFBD9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4389C-69F5-214F-8261-64D9C2205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41569-4812-4847-9967-07080C16C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3DA5-529B-854F-B7E0-F447DCCE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2CA84-54E4-2C44-8AD1-401B92EA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9F4-4930-8D49-805B-239DAD6F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038A-6900-304D-8F0C-FE8DBDC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80D67-5DB0-EC4D-AC84-6893543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AA21-8709-084B-B4D0-27FA3F6A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F52B2-0EBD-144E-837D-E4C140CD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3F43B-D4E4-7E45-9508-1938984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0D98-ADB7-AB48-B525-F665B71C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FFF8-D16D-A04E-993D-CBA186FF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21BF-9EB3-C74C-90ED-61EE297B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2A64-A58A-E746-BD1C-FB83F7E3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0738-875F-A64D-A617-6B60F2D2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DCC5-82C4-2A48-8A9D-E644CB04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59024-2473-9648-93A4-4B3776D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3C02-09F8-064F-9B6C-A45D27D5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7F8-E0BA-4C4A-9C50-E730F471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7994D-408C-A545-9376-07A39F7A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E6CA4-8EE2-7D47-AD86-A2FC1466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F839-4276-EF47-A105-CE3BD2E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67AA-284A-704D-8C22-6FA44719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940B3-039A-D04F-89DB-FC7626B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608D3-BE84-5148-B716-6C89632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AB11-F9C2-8646-AF2C-884786E0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E6C0-9661-6D45-A867-58C424FD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5924-B448-5746-B7C6-DD40520D827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34CB-4B5E-524E-849F-3346694B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EC51-18AA-564B-B676-9C37C4AEC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0EA3-B2BD-9B4C-AC8E-17839E9E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ds/opensds-installer/files/2413222/Demo_Installer_Centos7_log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B47E-C042-E446-8B16-CBAB6D87E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OpenSDS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-installer/salt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F30F-5CA3-654F-A673-17F10B51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9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89F5-2489-8245-8F8C-9213078A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93" y="1370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Overview</a:t>
            </a:r>
          </a:p>
        </p:txBody>
      </p:sp>
      <p:sp>
        <p:nvSpPr>
          <p:cNvPr id="4" name="Text Box 122">
            <a:extLst>
              <a:ext uri="{FF2B5EF4-FFF2-40B4-BE49-F238E27FC236}">
                <a16:creationId xmlns:a16="http://schemas.microsoft.com/office/drawing/2014/main" id="{AA4B02AA-ACC2-8F40-BF85-25E97EB5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85" y="3801579"/>
            <a:ext cx="13756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Interface</a:t>
            </a:r>
            <a:endParaRPr lang="en-US" alt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Line 123">
            <a:extLst>
              <a:ext uri="{FF2B5EF4-FFF2-40B4-BE49-F238E27FC236}">
                <a16:creationId xmlns:a16="http://schemas.microsoft.com/office/drawing/2014/main" id="{71FFBC27-8F63-1B4E-A689-6931C65D6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4186" y="2562225"/>
            <a:ext cx="1" cy="343735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AutoShape 124">
            <a:extLst>
              <a:ext uri="{FF2B5EF4-FFF2-40B4-BE49-F238E27FC236}">
                <a16:creationId xmlns:a16="http://schemas.microsoft.com/office/drawing/2014/main" id="{DF7F374C-7206-2F4E-9DB4-CF1E4CEEBED4}"/>
              </a:ext>
            </a:extLst>
          </p:cNvPr>
          <p:cNvCxnSpPr>
            <a:cxnSpLocks noChangeShapeType="1"/>
            <a:endCxn id="9" idx="3"/>
          </p:cNvCxnSpPr>
          <p:nvPr/>
        </p:nvCxnSpPr>
        <p:spPr bwMode="auto">
          <a:xfrm flipH="1">
            <a:off x="4575175" y="4538663"/>
            <a:ext cx="719138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27">
            <a:extLst>
              <a:ext uri="{FF2B5EF4-FFF2-40B4-BE49-F238E27FC236}">
                <a16:creationId xmlns:a16="http://schemas.microsoft.com/office/drawing/2014/main" id="{B96292C6-9776-7A44-B9D8-0C660B60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221163"/>
            <a:ext cx="3097212" cy="647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r>
              <a:rPr lang="sv-SE" altLang="en-US" sz="2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</a:t>
            </a:r>
            <a:endParaRPr lang="en-US" altLang="en-US" sz="20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Line 128">
            <a:extLst>
              <a:ext uri="{FF2B5EF4-FFF2-40B4-BE49-F238E27FC236}">
                <a16:creationId xmlns:a16="http://schemas.microsoft.com/office/drawing/2014/main" id="{B42EF423-890F-B045-B070-AF3E8BAF6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5156200"/>
            <a:ext cx="963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AutoShape 129">
            <a:extLst>
              <a:ext uri="{FF2B5EF4-FFF2-40B4-BE49-F238E27FC236}">
                <a16:creationId xmlns:a16="http://schemas.microsoft.com/office/drawing/2014/main" id="{DD279ED9-5E51-B64C-AE2A-4588E6DF319C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027363" y="4868863"/>
            <a:ext cx="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30">
            <a:extLst>
              <a:ext uri="{FF2B5EF4-FFF2-40B4-BE49-F238E27FC236}">
                <a16:creationId xmlns:a16="http://schemas.microsoft.com/office/drawing/2014/main" id="{97801E45-9EA0-1C42-9545-331EBB4C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99" y="2829729"/>
            <a:ext cx="1786676" cy="82230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alt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</a:t>
            </a:r>
            <a:r>
              <a:rPr lang="sv-SE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alt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32">
            <a:extLst>
              <a:ext uri="{FF2B5EF4-FFF2-40B4-BE49-F238E27FC236}">
                <a16:creationId xmlns:a16="http://schemas.microsoft.com/office/drawing/2014/main" id="{EEF8770E-4169-5B4B-AF2E-5761E4F3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445125"/>
            <a:ext cx="3097212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altLang="en-US" sz="1400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 Box 133">
            <a:extLst>
              <a:ext uri="{FF2B5EF4-FFF2-40B4-BE49-F238E27FC236}">
                <a16:creationId xmlns:a16="http://schemas.microsoft.com/office/drawing/2014/main" id="{5A4769A4-AA64-0A40-AFF8-BC9797F9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5661025"/>
            <a:ext cx="259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/>
            <a:r>
              <a:rPr lang="sv-SE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GNU/Linux </a:t>
            </a:r>
            <a:r>
              <a:rPr lang="sv-SE" alt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Line 134">
            <a:extLst>
              <a:ext uri="{FF2B5EF4-FFF2-40B4-BE49-F238E27FC236}">
                <a16:creationId xmlns:a16="http://schemas.microsoft.com/office/drawing/2014/main" id="{088AD0B7-F067-744D-8EB8-C986D687E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3917950"/>
            <a:ext cx="96361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AutoShape 135">
            <a:extLst>
              <a:ext uri="{FF2B5EF4-FFF2-40B4-BE49-F238E27FC236}">
                <a16:creationId xmlns:a16="http://schemas.microsoft.com/office/drawing/2014/main" id="{526ECE14-B186-3146-BFC2-6A4E140239F5}"/>
              </a:ext>
            </a:extLst>
          </p:cNvPr>
          <p:cNvCxnSpPr>
            <a:cxnSpLocks noChangeShapeType="1"/>
            <a:stCxn id="12" idx="4"/>
            <a:endCxn id="9" idx="0"/>
          </p:cNvCxnSpPr>
          <p:nvPr/>
        </p:nvCxnSpPr>
        <p:spPr bwMode="auto">
          <a:xfrm>
            <a:off x="3021437" y="3652034"/>
            <a:ext cx="5132" cy="56912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ine 136">
            <a:extLst>
              <a:ext uri="{FF2B5EF4-FFF2-40B4-BE49-F238E27FC236}">
                <a16:creationId xmlns:a16="http://schemas.microsoft.com/office/drawing/2014/main" id="{EC8CFD21-C0B5-1D40-B02D-615F15855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2562225"/>
            <a:ext cx="963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AutoShape 137">
            <a:extLst>
              <a:ext uri="{FF2B5EF4-FFF2-40B4-BE49-F238E27FC236}">
                <a16:creationId xmlns:a16="http://schemas.microsoft.com/office/drawing/2014/main" id="{ABB1EAA3-E602-DD49-86E5-E1A9E8887556}"/>
              </a:ext>
            </a:extLst>
          </p:cNvPr>
          <p:cNvCxnSpPr>
            <a:cxnSpLocks noChangeShapeType="1"/>
            <a:stCxn id="25" idx="2"/>
            <a:endCxn id="12" idx="0"/>
          </p:cNvCxnSpPr>
          <p:nvPr/>
        </p:nvCxnSpPr>
        <p:spPr bwMode="auto">
          <a:xfrm>
            <a:off x="1220796" y="2166382"/>
            <a:ext cx="1800641" cy="66334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42">
            <a:extLst>
              <a:ext uri="{FF2B5EF4-FFF2-40B4-BE49-F238E27FC236}">
                <a16:creationId xmlns:a16="http://schemas.microsoft.com/office/drawing/2014/main" id="{12D0F8EA-3BA8-984E-A9ED-8D9772D0D475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>
            <a:off x="4575175" y="4545013"/>
            <a:ext cx="935038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44">
            <a:extLst>
              <a:ext uri="{FF2B5EF4-FFF2-40B4-BE49-F238E27FC236}">
                <a16:creationId xmlns:a16="http://schemas.microsoft.com/office/drawing/2014/main" id="{01C33B78-F705-DC48-A7F7-9A76820D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797050"/>
            <a:ext cx="6254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</a:t>
            </a:r>
            <a:endParaRPr lang="en-US" alt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 Box 145">
            <a:extLst>
              <a:ext uri="{FF2B5EF4-FFF2-40B4-BE49-F238E27FC236}">
                <a16:creationId xmlns:a16="http://schemas.microsoft.com/office/drawing/2014/main" id="{E3655C7F-F578-DD40-B537-EC436C16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099" y="1497520"/>
            <a:ext cx="3449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</a:t>
            </a:r>
            <a:r>
              <a:rPr lang="sv-SE" altLang="en-US" b="1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Participant</a:t>
            </a:r>
            <a: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  <a:b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sv-SE" altLang="en-US" b="1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  <a: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altLang="en-US" b="1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altLang="en-US" b="1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</a:t>
            </a:r>
            <a:r>
              <a:rPr lang="sv-SE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4ADE69-D494-514D-88BF-C181D375AA03}"/>
              </a:ext>
            </a:extLst>
          </p:cNvPr>
          <p:cNvGrpSpPr/>
          <p:nvPr/>
        </p:nvGrpSpPr>
        <p:grpSpPr>
          <a:xfrm>
            <a:off x="8786388" y="3268448"/>
            <a:ext cx="2663825" cy="633412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42" name="Rectangle 140">
              <a:extLst>
                <a:ext uri="{FF2B5EF4-FFF2-40B4-BE49-F238E27FC236}">
                  <a16:creationId xmlns:a16="http://schemas.microsoft.com/office/drawing/2014/main" id="{C466CB99-2F22-6643-AA4D-E585D529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Text Box 141">
              <a:extLst>
                <a:ext uri="{FF2B5EF4-FFF2-40B4-BE49-F238E27FC236}">
                  <a16:creationId xmlns:a16="http://schemas.microsoft.com/office/drawing/2014/main" id="{35F66B18-EE20-9E43-8E20-70B6C07EB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400"/>
              <a:ext cx="2181225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Component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44" name="AutoShape 143">
            <a:extLst>
              <a:ext uri="{FF2B5EF4-FFF2-40B4-BE49-F238E27FC236}">
                <a16:creationId xmlns:a16="http://schemas.microsoft.com/office/drawing/2014/main" id="{B5C5C152-3764-8B49-8543-4F3867CDA90C}"/>
              </a:ext>
            </a:extLst>
          </p:cNvPr>
          <p:cNvCxnSpPr>
            <a:cxnSpLocks noChangeShapeType="1"/>
            <a:stCxn id="9" idx="3"/>
            <a:endCxn id="42" idx="1"/>
          </p:cNvCxnSpPr>
          <p:nvPr/>
        </p:nvCxnSpPr>
        <p:spPr bwMode="auto">
          <a:xfrm flipV="1">
            <a:off x="4575175" y="3585154"/>
            <a:ext cx="4211213" cy="95985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798FB8-7675-A44E-9F9B-5A33980FA234}"/>
              </a:ext>
            </a:extLst>
          </p:cNvPr>
          <p:cNvGrpSpPr/>
          <p:nvPr/>
        </p:nvGrpSpPr>
        <p:grpSpPr>
          <a:xfrm>
            <a:off x="8786387" y="4695628"/>
            <a:ext cx="2663825" cy="633412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46" name="Rectangle 140">
              <a:extLst>
                <a:ext uri="{FF2B5EF4-FFF2-40B4-BE49-F238E27FC236}">
                  <a16:creationId xmlns:a16="http://schemas.microsoft.com/office/drawing/2014/main" id="{5BB4EC2D-79ED-7343-90CD-1FAB47AD0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" name="Text Box 141">
              <a:extLst>
                <a:ext uri="{FF2B5EF4-FFF2-40B4-BE49-F238E27FC236}">
                  <a16:creationId xmlns:a16="http://schemas.microsoft.com/office/drawing/2014/main" id="{27F190EE-69E5-C74B-8B6A-CB63C7EA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400"/>
              <a:ext cx="2181225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Component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48" name="AutoShape 143">
            <a:extLst>
              <a:ext uri="{FF2B5EF4-FFF2-40B4-BE49-F238E27FC236}">
                <a16:creationId xmlns:a16="http://schemas.microsoft.com/office/drawing/2014/main" id="{F43C28E6-E22B-4548-A239-3B71FF8FCB11}"/>
              </a:ext>
            </a:extLst>
          </p:cNvPr>
          <p:cNvCxnSpPr>
            <a:cxnSpLocks noChangeShapeType="1"/>
            <a:stCxn id="9" idx="3"/>
            <a:endCxn id="46" idx="1"/>
          </p:cNvCxnSpPr>
          <p:nvPr/>
        </p:nvCxnSpPr>
        <p:spPr bwMode="auto">
          <a:xfrm>
            <a:off x="4575175" y="4545013"/>
            <a:ext cx="4211212" cy="46732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E5B6B5-C0C4-6043-B1EF-05030CFFCC2E}"/>
              </a:ext>
            </a:extLst>
          </p:cNvPr>
          <p:cNvGrpSpPr/>
          <p:nvPr/>
        </p:nvGrpSpPr>
        <p:grpSpPr>
          <a:xfrm>
            <a:off x="8811787" y="3977428"/>
            <a:ext cx="2663825" cy="633412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50" name="Rectangle 140">
              <a:extLst>
                <a:ext uri="{FF2B5EF4-FFF2-40B4-BE49-F238E27FC236}">
                  <a16:creationId xmlns:a16="http://schemas.microsoft.com/office/drawing/2014/main" id="{FE43F385-42B6-574B-87A0-0D196AA6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1" name="Text Box 141">
              <a:extLst>
                <a:ext uri="{FF2B5EF4-FFF2-40B4-BE49-F238E27FC236}">
                  <a16:creationId xmlns:a16="http://schemas.microsoft.com/office/drawing/2014/main" id="{320E47B6-8444-F74C-998F-10C701FCB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400"/>
              <a:ext cx="2181225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Component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52" name="AutoShape 143">
            <a:extLst>
              <a:ext uri="{FF2B5EF4-FFF2-40B4-BE49-F238E27FC236}">
                <a16:creationId xmlns:a16="http://schemas.microsoft.com/office/drawing/2014/main" id="{AFB16E18-ED81-0640-BA6F-E6BE7978D0C0}"/>
              </a:ext>
            </a:extLst>
          </p:cNvPr>
          <p:cNvCxnSpPr>
            <a:cxnSpLocks noChangeShapeType="1"/>
            <a:stCxn id="9" idx="3"/>
            <a:endCxn id="50" idx="1"/>
          </p:cNvCxnSpPr>
          <p:nvPr/>
        </p:nvCxnSpPr>
        <p:spPr bwMode="auto">
          <a:xfrm flipV="1">
            <a:off x="4575175" y="4294134"/>
            <a:ext cx="4236612" cy="25087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306209-2044-4F40-BB23-63602CAE51F4}"/>
              </a:ext>
            </a:extLst>
          </p:cNvPr>
          <p:cNvGrpSpPr/>
          <p:nvPr/>
        </p:nvGrpSpPr>
        <p:grpSpPr>
          <a:xfrm>
            <a:off x="8786386" y="5487197"/>
            <a:ext cx="2663825" cy="633412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54" name="Rectangle 140">
              <a:extLst>
                <a:ext uri="{FF2B5EF4-FFF2-40B4-BE49-F238E27FC236}">
                  <a16:creationId xmlns:a16="http://schemas.microsoft.com/office/drawing/2014/main" id="{C7BCEDF9-2F2C-8B44-88EF-C598D8F3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Text Box 141">
              <a:extLst>
                <a:ext uri="{FF2B5EF4-FFF2-40B4-BE49-F238E27FC236}">
                  <a16:creationId xmlns:a16="http://schemas.microsoft.com/office/drawing/2014/main" id="{78731C32-D5A7-B745-A1A3-678A25E8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400"/>
              <a:ext cx="2181225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Component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56" name="AutoShape 143">
            <a:extLst>
              <a:ext uri="{FF2B5EF4-FFF2-40B4-BE49-F238E27FC236}">
                <a16:creationId xmlns:a16="http://schemas.microsoft.com/office/drawing/2014/main" id="{B59CADF4-5489-494B-8139-A3AEFA13CC91}"/>
              </a:ext>
            </a:extLst>
          </p:cNvPr>
          <p:cNvCxnSpPr>
            <a:cxnSpLocks noChangeShapeType="1"/>
            <a:stCxn id="9" idx="3"/>
            <a:endCxn id="54" idx="1"/>
          </p:cNvCxnSpPr>
          <p:nvPr/>
        </p:nvCxnSpPr>
        <p:spPr bwMode="auto">
          <a:xfrm>
            <a:off x="4575175" y="4545013"/>
            <a:ext cx="4211211" cy="125889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75AC05-1815-3544-A83B-585061C5C2B7}"/>
              </a:ext>
            </a:extLst>
          </p:cNvPr>
          <p:cNvGrpSpPr/>
          <p:nvPr/>
        </p:nvGrpSpPr>
        <p:grpSpPr>
          <a:xfrm>
            <a:off x="9501648" y="18303"/>
            <a:ext cx="2573675" cy="336616"/>
            <a:chOff x="432677" y="6174279"/>
            <a:chExt cx="2573675" cy="33661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3207273-87CC-0245-9C86-2ED5366B2EA1}"/>
                </a:ext>
              </a:extLst>
            </p:cNvPr>
            <p:cNvGrpSpPr/>
            <p:nvPr/>
          </p:nvGrpSpPr>
          <p:grpSpPr>
            <a:xfrm>
              <a:off x="896878" y="6174279"/>
              <a:ext cx="2109474" cy="335447"/>
              <a:chOff x="5726113" y="4652963"/>
              <a:chExt cx="2663825" cy="633412"/>
            </a:xfrm>
            <a:solidFill>
              <a:schemeClr val="bg1"/>
            </a:solidFill>
          </p:grpSpPr>
          <p:sp>
            <p:nvSpPr>
              <p:cNvPr id="72" name="Rectangle 140">
                <a:extLst>
                  <a:ext uri="{FF2B5EF4-FFF2-40B4-BE49-F238E27FC236}">
                    <a16:creationId xmlns:a16="http://schemas.microsoft.com/office/drawing/2014/main" id="{EEF48CDF-8163-094E-A40C-C4C2CDA9A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113" y="4652963"/>
                <a:ext cx="2663825" cy="63341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endParaRPr lang="en-US" altLang="en-US" sz="1400" b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3" name="Text Box 141">
                <a:extLst>
                  <a:ext uri="{FF2B5EF4-FFF2-40B4-BE49-F238E27FC236}">
                    <a16:creationId xmlns:a16="http://schemas.microsoft.com/office/drawing/2014/main" id="{2197A81E-1113-444C-A07E-4548A57FC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4724399"/>
                <a:ext cx="2181225" cy="4138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 algn="l"/>
                <a:r>
                  <a:rPr lang="en-US" alt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YAML/Jinja2/SLS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37D97F7-1063-BE44-8D06-449D2782C048}"/>
                </a:ext>
              </a:extLst>
            </p:cNvPr>
            <p:cNvGrpSpPr/>
            <p:nvPr/>
          </p:nvGrpSpPr>
          <p:grpSpPr>
            <a:xfrm>
              <a:off x="432677" y="6175448"/>
              <a:ext cx="464200" cy="335447"/>
              <a:chOff x="5726113" y="4652963"/>
              <a:chExt cx="2663825" cy="633412"/>
            </a:xfrm>
          </p:grpSpPr>
          <p:sp>
            <p:nvSpPr>
              <p:cNvPr id="70" name="Rectangle 140">
                <a:extLst>
                  <a:ext uri="{FF2B5EF4-FFF2-40B4-BE49-F238E27FC236}">
                    <a16:creationId xmlns:a16="http://schemas.microsoft.com/office/drawing/2014/main" id="{783B9BAB-BB77-1048-A657-29D4A37BD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113" y="4652963"/>
                <a:ext cx="2663825" cy="63341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endParaRPr lang="en-US" altLang="en-US" sz="1400" b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1" name="Text Box 141">
                <a:extLst>
                  <a:ext uri="{FF2B5EF4-FFF2-40B4-BE49-F238E27FC236}">
                    <a16:creationId xmlns:a16="http://schemas.microsoft.com/office/drawing/2014/main" id="{106D3339-39E3-BE4D-AF0D-0BC5F6248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4724399"/>
                <a:ext cx="2181225" cy="455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 algn="l"/>
                <a:endParaRPr lang="en-US" alt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74" name="Oval 130">
            <a:extLst>
              <a:ext uri="{FF2B5EF4-FFF2-40B4-BE49-F238E27FC236}">
                <a16:creationId xmlns:a16="http://schemas.microsoft.com/office/drawing/2014/main" id="{EA55D61D-0B4F-F946-A872-F7DBA0E85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90" y="3976266"/>
            <a:ext cx="1785600" cy="82230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alt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Realized</a:t>
            </a:r>
            <a:r>
              <a:rPr lang="sv-SE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alt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8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89F5-2489-8245-8F8C-9213078A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93" y="137052"/>
            <a:ext cx="10515600" cy="9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Design</a:t>
            </a:r>
          </a:p>
        </p:txBody>
      </p:sp>
      <p:sp>
        <p:nvSpPr>
          <p:cNvPr id="4" name="Text Box 122">
            <a:extLst>
              <a:ext uri="{FF2B5EF4-FFF2-40B4-BE49-F238E27FC236}">
                <a16:creationId xmlns:a16="http://schemas.microsoft.com/office/drawing/2014/main" id="{AA4B02AA-ACC2-8F40-BF85-25E97EB5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45" y="3776643"/>
            <a:ext cx="14125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Interface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Line 123">
            <a:extLst>
              <a:ext uri="{FF2B5EF4-FFF2-40B4-BE49-F238E27FC236}">
                <a16:creationId xmlns:a16="http://schemas.microsoft.com/office/drawing/2014/main" id="{71FFBC27-8F63-1B4E-A689-6931C65D6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0764" y="3662800"/>
            <a:ext cx="5602" cy="1271142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127">
            <a:extLst>
              <a:ext uri="{FF2B5EF4-FFF2-40B4-BE49-F238E27FC236}">
                <a16:creationId xmlns:a16="http://schemas.microsoft.com/office/drawing/2014/main" id="{B96292C6-9776-7A44-B9D8-0C660B60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221163"/>
            <a:ext cx="3097212" cy="647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r>
              <a:rPr lang="sv-SE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sv-SE" altLang="en-US" sz="2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</a:t>
            </a:r>
            <a:endParaRPr lang="en-US" altLang="en-US" sz="20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Line 128">
            <a:extLst>
              <a:ext uri="{FF2B5EF4-FFF2-40B4-BE49-F238E27FC236}">
                <a16:creationId xmlns:a16="http://schemas.microsoft.com/office/drawing/2014/main" id="{B42EF423-890F-B045-B070-AF3E8BAF6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5156200"/>
            <a:ext cx="963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AutoShape 129">
            <a:extLst>
              <a:ext uri="{FF2B5EF4-FFF2-40B4-BE49-F238E27FC236}">
                <a16:creationId xmlns:a16="http://schemas.microsoft.com/office/drawing/2014/main" id="{DD279ED9-5E51-B64C-AE2A-4588E6DF319C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026569" y="4868863"/>
            <a:ext cx="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30">
            <a:extLst>
              <a:ext uri="{FF2B5EF4-FFF2-40B4-BE49-F238E27FC236}">
                <a16:creationId xmlns:a16="http://schemas.microsoft.com/office/drawing/2014/main" id="{97801E45-9EA0-1C42-9545-331EBB4C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99" y="2813050"/>
            <a:ext cx="2216151" cy="82230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Pillar Data</a:t>
            </a: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32">
            <a:extLst>
              <a:ext uri="{FF2B5EF4-FFF2-40B4-BE49-F238E27FC236}">
                <a16:creationId xmlns:a16="http://schemas.microsoft.com/office/drawing/2014/main" id="{EEF8770E-4169-5B4B-AF2E-5761E4F3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445125"/>
            <a:ext cx="3097212" cy="7150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altLang="en-US" sz="1400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 Box 133">
            <a:extLst>
              <a:ext uri="{FF2B5EF4-FFF2-40B4-BE49-F238E27FC236}">
                <a16:creationId xmlns:a16="http://schemas.microsoft.com/office/drawing/2014/main" id="{5A4769A4-AA64-0A40-AFF8-BC9797F9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5446359"/>
            <a:ext cx="31431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pPr algn="just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RedHat</a:t>
            </a:r>
            <a:r>
              <a:rPr lang="sv-SE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Debian</a:t>
            </a:r>
            <a:r>
              <a:rPr lang="sv-SE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Suse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Line 134">
            <a:extLst>
              <a:ext uri="{FF2B5EF4-FFF2-40B4-BE49-F238E27FC236}">
                <a16:creationId xmlns:a16="http://schemas.microsoft.com/office/drawing/2014/main" id="{088AD0B7-F067-744D-8EB8-C986D687E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3917950"/>
            <a:ext cx="963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AutoShape 135">
            <a:extLst>
              <a:ext uri="{FF2B5EF4-FFF2-40B4-BE49-F238E27FC236}">
                <a16:creationId xmlns:a16="http://schemas.microsoft.com/office/drawing/2014/main" id="{526ECE14-B186-3146-BFC2-6A4E140239F5}"/>
              </a:ext>
            </a:extLst>
          </p:cNvPr>
          <p:cNvCxnSpPr>
            <a:cxnSpLocks noChangeShapeType="1"/>
            <a:stCxn id="12" idx="4"/>
            <a:endCxn id="9" idx="0"/>
          </p:cNvCxnSpPr>
          <p:nvPr/>
        </p:nvCxnSpPr>
        <p:spPr bwMode="auto">
          <a:xfrm>
            <a:off x="2695575" y="3635355"/>
            <a:ext cx="330994" cy="58580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ine 136">
            <a:extLst>
              <a:ext uri="{FF2B5EF4-FFF2-40B4-BE49-F238E27FC236}">
                <a16:creationId xmlns:a16="http://schemas.microsoft.com/office/drawing/2014/main" id="{EC8CFD21-C0B5-1D40-B02D-615F15855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2562225"/>
            <a:ext cx="963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AutoShape 137">
            <a:extLst>
              <a:ext uri="{FF2B5EF4-FFF2-40B4-BE49-F238E27FC236}">
                <a16:creationId xmlns:a16="http://schemas.microsoft.com/office/drawing/2014/main" id="{ABB1EAA3-E602-DD49-86E5-E1A9E8887556}"/>
              </a:ext>
            </a:extLst>
          </p:cNvPr>
          <p:cNvCxnSpPr>
            <a:cxnSpLocks noChangeShapeType="1"/>
            <a:stCxn id="25" idx="2"/>
            <a:endCxn id="12" idx="0"/>
          </p:cNvCxnSpPr>
          <p:nvPr/>
        </p:nvCxnSpPr>
        <p:spPr bwMode="auto">
          <a:xfrm>
            <a:off x="1194347" y="2166382"/>
            <a:ext cx="1501228" cy="6466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44">
            <a:extLst>
              <a:ext uri="{FF2B5EF4-FFF2-40B4-BE49-F238E27FC236}">
                <a16:creationId xmlns:a16="http://schemas.microsoft.com/office/drawing/2014/main" id="{01C33B78-F705-DC48-A7F7-9A76820D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797050"/>
            <a:ext cx="5725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 Box 145">
            <a:extLst>
              <a:ext uri="{FF2B5EF4-FFF2-40B4-BE49-F238E27FC236}">
                <a16:creationId xmlns:a16="http://schemas.microsoft.com/office/drawing/2014/main" id="{E3655C7F-F578-DD40-B537-EC436C16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223" y="321738"/>
            <a:ext cx="1572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sz="1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Formulas</a:t>
            </a:r>
            <a:endParaRPr lang="en-US" altLang="en-US" sz="14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4ADE69-D494-514D-88BF-C181D375AA03}"/>
              </a:ext>
            </a:extLst>
          </p:cNvPr>
          <p:cNvGrpSpPr/>
          <p:nvPr/>
        </p:nvGrpSpPr>
        <p:grpSpPr>
          <a:xfrm>
            <a:off x="10066930" y="2529377"/>
            <a:ext cx="1740386" cy="557304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42" name="Rectangle 140">
              <a:extLst>
                <a:ext uri="{FF2B5EF4-FFF2-40B4-BE49-F238E27FC236}">
                  <a16:creationId xmlns:a16="http://schemas.microsoft.com/office/drawing/2014/main" id="{C466CB99-2F22-6643-AA4D-E585D529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Text Box 141">
              <a:extLst>
                <a:ext uri="{FF2B5EF4-FFF2-40B4-BE49-F238E27FC236}">
                  <a16:creationId xmlns:a16="http://schemas.microsoft.com/office/drawing/2014/main" id="{35F66B18-EE20-9E43-8E20-70B6C07EB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399"/>
              <a:ext cx="2181226" cy="3847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Dock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44" name="AutoShape 143">
            <a:extLst>
              <a:ext uri="{FF2B5EF4-FFF2-40B4-BE49-F238E27FC236}">
                <a16:creationId xmlns:a16="http://schemas.microsoft.com/office/drawing/2014/main" id="{B5C5C152-3764-8B49-8543-4F3867CDA90C}"/>
              </a:ext>
            </a:extLst>
          </p:cNvPr>
          <p:cNvCxnSpPr>
            <a:cxnSpLocks noChangeShapeType="1"/>
            <a:stCxn id="85" idx="6"/>
            <a:endCxn id="42" idx="1"/>
          </p:cNvCxnSpPr>
          <p:nvPr/>
        </p:nvCxnSpPr>
        <p:spPr bwMode="auto">
          <a:xfrm flipV="1">
            <a:off x="8987420" y="2808029"/>
            <a:ext cx="1079510" cy="99924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798FB8-7675-A44E-9F9B-5A33980FA234}"/>
              </a:ext>
            </a:extLst>
          </p:cNvPr>
          <p:cNvGrpSpPr/>
          <p:nvPr/>
        </p:nvGrpSpPr>
        <p:grpSpPr>
          <a:xfrm>
            <a:off x="10108171" y="6207283"/>
            <a:ext cx="1694655" cy="471040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46" name="Rectangle 140">
              <a:extLst>
                <a:ext uri="{FF2B5EF4-FFF2-40B4-BE49-F238E27FC236}">
                  <a16:creationId xmlns:a16="http://schemas.microsoft.com/office/drawing/2014/main" id="{5BB4EC2D-79ED-7343-90CD-1FAB47AD0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" name="Text Box 141">
              <a:extLst>
                <a:ext uri="{FF2B5EF4-FFF2-40B4-BE49-F238E27FC236}">
                  <a16:creationId xmlns:a16="http://schemas.microsoft.com/office/drawing/2014/main" id="{27F190EE-69E5-C74B-8B6A-CB63C7EA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2" y="4724399"/>
              <a:ext cx="2181226" cy="4552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Future</a:t>
              </a:r>
              <a:r>
                <a:rPr lang="sv-SE" alt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….</a:t>
              </a:r>
              <a:endParaRPr lang="en-US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48" name="AutoShape 143">
            <a:extLst>
              <a:ext uri="{FF2B5EF4-FFF2-40B4-BE49-F238E27FC236}">
                <a16:creationId xmlns:a16="http://schemas.microsoft.com/office/drawing/2014/main" id="{F43C28E6-E22B-4548-A239-3B71FF8FCB11}"/>
              </a:ext>
            </a:extLst>
          </p:cNvPr>
          <p:cNvCxnSpPr>
            <a:cxnSpLocks noChangeShapeType="1"/>
            <a:stCxn id="85" idx="6"/>
            <a:endCxn id="46" idx="1"/>
          </p:cNvCxnSpPr>
          <p:nvPr/>
        </p:nvCxnSpPr>
        <p:spPr bwMode="auto">
          <a:xfrm>
            <a:off x="8987420" y="3807275"/>
            <a:ext cx="1120751" cy="26355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E5B6B5-C0C4-6043-B1EF-05030CFFCC2E}"/>
              </a:ext>
            </a:extLst>
          </p:cNvPr>
          <p:cNvGrpSpPr/>
          <p:nvPr/>
        </p:nvGrpSpPr>
        <p:grpSpPr>
          <a:xfrm>
            <a:off x="10066930" y="3817401"/>
            <a:ext cx="1740384" cy="439233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50" name="Rectangle 140">
              <a:extLst>
                <a:ext uri="{FF2B5EF4-FFF2-40B4-BE49-F238E27FC236}">
                  <a16:creationId xmlns:a16="http://schemas.microsoft.com/office/drawing/2014/main" id="{FE43F385-42B6-574B-87A0-0D196AA6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1" name="Text Box 141">
              <a:extLst>
                <a:ext uri="{FF2B5EF4-FFF2-40B4-BE49-F238E27FC236}">
                  <a16:creationId xmlns:a16="http://schemas.microsoft.com/office/drawing/2014/main" id="{320E47B6-8444-F74C-998F-10C701FCB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400"/>
              <a:ext cx="2181223" cy="48822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nbp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52" name="AutoShape 143">
            <a:extLst>
              <a:ext uri="{FF2B5EF4-FFF2-40B4-BE49-F238E27FC236}">
                <a16:creationId xmlns:a16="http://schemas.microsoft.com/office/drawing/2014/main" id="{AFB16E18-ED81-0640-BA6F-E6BE7978D0C0}"/>
              </a:ext>
            </a:extLst>
          </p:cNvPr>
          <p:cNvCxnSpPr>
            <a:cxnSpLocks noChangeShapeType="1"/>
            <a:stCxn id="85" idx="6"/>
            <a:endCxn id="50" idx="1"/>
          </p:cNvCxnSpPr>
          <p:nvPr/>
        </p:nvCxnSpPr>
        <p:spPr bwMode="auto">
          <a:xfrm>
            <a:off x="8987420" y="3807275"/>
            <a:ext cx="1079510" cy="22974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306209-2044-4F40-BB23-63602CAE51F4}"/>
              </a:ext>
            </a:extLst>
          </p:cNvPr>
          <p:cNvGrpSpPr/>
          <p:nvPr/>
        </p:nvGrpSpPr>
        <p:grpSpPr>
          <a:xfrm>
            <a:off x="10083473" y="5617495"/>
            <a:ext cx="1722042" cy="471040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54" name="Rectangle 140">
              <a:extLst>
                <a:ext uri="{FF2B5EF4-FFF2-40B4-BE49-F238E27FC236}">
                  <a16:creationId xmlns:a16="http://schemas.microsoft.com/office/drawing/2014/main" id="{C7BCEDF9-2F2C-8B44-88EF-C598D8F3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Text Box 141">
              <a:extLst>
                <a:ext uri="{FF2B5EF4-FFF2-40B4-BE49-F238E27FC236}">
                  <a16:creationId xmlns:a16="http://schemas.microsoft.com/office/drawing/2014/main" id="{78731C32-D5A7-B745-A1A3-678A25E8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2" y="4724399"/>
              <a:ext cx="2181225" cy="4552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Controller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56" name="AutoShape 143">
            <a:extLst>
              <a:ext uri="{FF2B5EF4-FFF2-40B4-BE49-F238E27FC236}">
                <a16:creationId xmlns:a16="http://schemas.microsoft.com/office/drawing/2014/main" id="{B59CADF4-5489-494B-8139-A3AEFA13CC91}"/>
              </a:ext>
            </a:extLst>
          </p:cNvPr>
          <p:cNvCxnSpPr>
            <a:cxnSpLocks noChangeShapeType="1"/>
            <a:stCxn id="85" idx="6"/>
            <a:endCxn id="54" idx="1"/>
          </p:cNvCxnSpPr>
          <p:nvPr/>
        </p:nvCxnSpPr>
        <p:spPr bwMode="auto">
          <a:xfrm>
            <a:off x="8987420" y="3807275"/>
            <a:ext cx="1096053" cy="204574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130">
            <a:extLst>
              <a:ext uri="{FF2B5EF4-FFF2-40B4-BE49-F238E27FC236}">
                <a16:creationId xmlns:a16="http://schemas.microsoft.com/office/drawing/2014/main" id="{BAD456F9-C8B3-8044-9E7E-6253A802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357" y="2013854"/>
            <a:ext cx="1786676" cy="476071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site.j2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5E21E9-88C0-854F-BF3F-718DC7145445}"/>
              </a:ext>
            </a:extLst>
          </p:cNvPr>
          <p:cNvGrpSpPr/>
          <p:nvPr/>
        </p:nvGrpSpPr>
        <p:grpSpPr>
          <a:xfrm>
            <a:off x="10120600" y="1797050"/>
            <a:ext cx="1680875" cy="471040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59" name="Rectangle 140">
              <a:extLst>
                <a:ext uri="{FF2B5EF4-FFF2-40B4-BE49-F238E27FC236}">
                  <a16:creationId xmlns:a16="http://schemas.microsoft.com/office/drawing/2014/main" id="{8E4D8398-E0A4-AB4F-B28D-723D55C7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0" name="Text Box 141">
              <a:extLst>
                <a:ext uri="{FF2B5EF4-FFF2-40B4-BE49-F238E27FC236}">
                  <a16:creationId xmlns:a16="http://schemas.microsoft.com/office/drawing/2014/main" id="{705CD9A0-B162-D84C-8D7E-A4B54576F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399"/>
              <a:ext cx="2181225" cy="4552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Auth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D51134-F465-AE44-A5EA-9EA2EB94BB99}"/>
              </a:ext>
            </a:extLst>
          </p:cNvPr>
          <p:cNvGrpSpPr/>
          <p:nvPr/>
        </p:nvGrpSpPr>
        <p:grpSpPr>
          <a:xfrm>
            <a:off x="10070129" y="4406648"/>
            <a:ext cx="1736839" cy="471039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63" name="Rectangle 140">
              <a:extLst>
                <a:ext uri="{FF2B5EF4-FFF2-40B4-BE49-F238E27FC236}">
                  <a16:creationId xmlns:a16="http://schemas.microsoft.com/office/drawing/2014/main" id="{B6A3F5E7-DC5A-6841-9566-E0051B2D4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4" name="Text Box 141">
              <a:extLst>
                <a:ext uri="{FF2B5EF4-FFF2-40B4-BE49-F238E27FC236}">
                  <a16:creationId xmlns:a16="http://schemas.microsoft.com/office/drawing/2014/main" id="{36D38193-79B7-DF45-9320-E2C59977F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3" y="4724399"/>
              <a:ext cx="2181226" cy="4552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dashboard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65" name="AutoShape 143">
            <a:extLst>
              <a:ext uri="{FF2B5EF4-FFF2-40B4-BE49-F238E27FC236}">
                <a16:creationId xmlns:a16="http://schemas.microsoft.com/office/drawing/2014/main" id="{54F9143C-B3A7-DA4B-8A05-AE5455B2CBCC}"/>
              </a:ext>
            </a:extLst>
          </p:cNvPr>
          <p:cNvCxnSpPr>
            <a:cxnSpLocks noChangeShapeType="1"/>
            <a:stCxn id="85" idx="6"/>
            <a:endCxn id="63" idx="1"/>
          </p:cNvCxnSpPr>
          <p:nvPr/>
        </p:nvCxnSpPr>
        <p:spPr bwMode="auto">
          <a:xfrm>
            <a:off x="8987420" y="3807275"/>
            <a:ext cx="1082709" cy="83489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673A0E-4B09-F04D-862F-C70AFB77BCCA}"/>
              </a:ext>
            </a:extLst>
          </p:cNvPr>
          <p:cNvGrpSpPr/>
          <p:nvPr/>
        </p:nvGrpSpPr>
        <p:grpSpPr>
          <a:xfrm>
            <a:off x="10111425" y="3199706"/>
            <a:ext cx="1616375" cy="471040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67" name="Rectangle 140">
              <a:extLst>
                <a:ext uri="{FF2B5EF4-FFF2-40B4-BE49-F238E27FC236}">
                  <a16:creationId xmlns:a16="http://schemas.microsoft.com/office/drawing/2014/main" id="{7D7C12E0-70FD-A444-8D90-5F4116028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Text Box 141">
              <a:extLst>
                <a:ext uri="{FF2B5EF4-FFF2-40B4-BE49-F238E27FC236}">
                  <a16:creationId xmlns:a16="http://schemas.microsoft.com/office/drawing/2014/main" id="{B4CA6F13-6328-984F-951F-FD78A59FA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4" y="4724399"/>
              <a:ext cx="2181224" cy="4552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Database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69" name="AutoShape 143">
            <a:extLst>
              <a:ext uri="{FF2B5EF4-FFF2-40B4-BE49-F238E27FC236}">
                <a16:creationId xmlns:a16="http://schemas.microsoft.com/office/drawing/2014/main" id="{CFFF4797-7A92-AE40-A2BF-8B14A3FC6F71}"/>
              </a:ext>
            </a:extLst>
          </p:cNvPr>
          <p:cNvCxnSpPr>
            <a:cxnSpLocks noChangeShapeType="1"/>
            <a:stCxn id="85" idx="6"/>
            <a:endCxn id="67" idx="1"/>
          </p:cNvCxnSpPr>
          <p:nvPr/>
        </p:nvCxnSpPr>
        <p:spPr bwMode="auto">
          <a:xfrm flipV="1">
            <a:off x="8987420" y="3435226"/>
            <a:ext cx="1124005" cy="37204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E42A78-8B39-3B46-AA45-5B07C3A316C3}"/>
              </a:ext>
            </a:extLst>
          </p:cNvPr>
          <p:cNvGrpSpPr/>
          <p:nvPr/>
        </p:nvGrpSpPr>
        <p:grpSpPr>
          <a:xfrm>
            <a:off x="10083473" y="5027707"/>
            <a:ext cx="1722042" cy="471040"/>
            <a:chOff x="5726113" y="4652963"/>
            <a:chExt cx="2663825" cy="633412"/>
          </a:xfrm>
          <a:solidFill>
            <a:schemeClr val="accent6">
              <a:lumMod val="75000"/>
            </a:schemeClr>
          </a:solidFill>
        </p:grpSpPr>
        <p:sp>
          <p:nvSpPr>
            <p:cNvPr id="71" name="Rectangle 140">
              <a:extLst>
                <a:ext uri="{FF2B5EF4-FFF2-40B4-BE49-F238E27FC236}">
                  <a16:creationId xmlns:a16="http://schemas.microsoft.com/office/drawing/2014/main" id="{46CE0772-9B6F-584C-A850-A374E5D2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652963"/>
              <a:ext cx="2663825" cy="633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 altLang="en-US" sz="1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Text Box 141">
              <a:extLst>
                <a:ext uri="{FF2B5EF4-FFF2-40B4-BE49-F238E27FC236}">
                  <a16:creationId xmlns:a16="http://schemas.microsoft.com/office/drawing/2014/main" id="{784371F6-924E-A94D-B6E5-47E6770B7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812" y="4724399"/>
              <a:ext cx="2181223" cy="4552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sv-SE" altLang="en-US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let</a:t>
              </a:r>
              <a:endParaRPr lang="en-US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73" name="AutoShape 143">
            <a:extLst>
              <a:ext uri="{FF2B5EF4-FFF2-40B4-BE49-F238E27FC236}">
                <a16:creationId xmlns:a16="http://schemas.microsoft.com/office/drawing/2014/main" id="{4AFE42C6-3B28-7845-A16F-DB0E59A01D83}"/>
              </a:ext>
            </a:extLst>
          </p:cNvPr>
          <p:cNvCxnSpPr>
            <a:cxnSpLocks noChangeShapeType="1"/>
            <a:stCxn id="85" idx="6"/>
            <a:endCxn id="71" idx="1"/>
          </p:cNvCxnSpPr>
          <p:nvPr/>
        </p:nvCxnSpPr>
        <p:spPr bwMode="auto">
          <a:xfrm>
            <a:off x="8987420" y="3807275"/>
            <a:ext cx="1096053" cy="145595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130">
            <a:extLst>
              <a:ext uri="{FF2B5EF4-FFF2-40B4-BE49-F238E27FC236}">
                <a16:creationId xmlns:a16="http://schemas.microsoft.com/office/drawing/2014/main" id="{7FC229AE-B522-1A4D-9BB9-8B705927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420" y="747275"/>
            <a:ext cx="3240000" cy="61200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2" name="AutoShape 143">
            <a:extLst>
              <a:ext uri="{FF2B5EF4-FFF2-40B4-BE49-F238E27FC236}">
                <a16:creationId xmlns:a16="http://schemas.microsoft.com/office/drawing/2014/main" id="{35C164E2-EED4-AB41-96F1-A4B704273F41}"/>
              </a:ext>
            </a:extLst>
          </p:cNvPr>
          <p:cNvCxnSpPr>
            <a:cxnSpLocks noChangeShapeType="1"/>
            <a:stCxn id="9" idx="3"/>
            <a:endCxn id="85" idx="2"/>
          </p:cNvCxnSpPr>
          <p:nvPr/>
        </p:nvCxnSpPr>
        <p:spPr bwMode="auto">
          <a:xfrm flipV="1">
            <a:off x="4575175" y="3807275"/>
            <a:ext cx="1172245" cy="7377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Oval 130">
            <a:extLst>
              <a:ext uri="{FF2B5EF4-FFF2-40B4-BE49-F238E27FC236}">
                <a16:creationId xmlns:a16="http://schemas.microsoft.com/office/drawing/2014/main" id="{75288CF0-E133-9A45-95DE-6D99EE94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748" y="3021930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firewalld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0" name="Oval 130">
            <a:extLst>
              <a:ext uri="{FF2B5EF4-FFF2-40B4-BE49-F238E27FC236}">
                <a16:creationId xmlns:a16="http://schemas.microsoft.com/office/drawing/2014/main" id="{EDA1A5CA-AB73-4C40-BBB9-CD851C0E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72" y="3569240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lvm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Oval 130">
            <a:extLst>
              <a:ext uri="{FF2B5EF4-FFF2-40B4-BE49-F238E27FC236}">
                <a16:creationId xmlns:a16="http://schemas.microsoft.com/office/drawing/2014/main" id="{48865E03-2962-C54E-BAE6-62F18FF6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319" y="4078099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iscsi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Oval 130">
            <a:extLst>
              <a:ext uri="{FF2B5EF4-FFF2-40B4-BE49-F238E27FC236}">
                <a16:creationId xmlns:a16="http://schemas.microsoft.com/office/drawing/2014/main" id="{7B95213C-F9D8-CE4E-9041-4400EFEB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851" y="5585536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golang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Oval 130">
            <a:extLst>
              <a:ext uri="{FF2B5EF4-FFF2-40B4-BE49-F238E27FC236}">
                <a16:creationId xmlns:a16="http://schemas.microsoft.com/office/drawing/2014/main" id="{DB36446B-90A8-104A-8E82-2BC43C1E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819" y="4578342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Oval 130">
            <a:extLst>
              <a:ext uri="{FF2B5EF4-FFF2-40B4-BE49-F238E27FC236}">
                <a16:creationId xmlns:a16="http://schemas.microsoft.com/office/drawing/2014/main" id="{139BD1ED-C742-7044-9AEC-1F9ACD77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6" y="5072817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etcd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1" name="AutoShape 143">
            <a:extLst>
              <a:ext uri="{FF2B5EF4-FFF2-40B4-BE49-F238E27FC236}">
                <a16:creationId xmlns:a16="http://schemas.microsoft.com/office/drawing/2014/main" id="{D1368CB3-E804-574B-8D3C-DD9F14536F02}"/>
              </a:ext>
            </a:extLst>
          </p:cNvPr>
          <p:cNvCxnSpPr>
            <a:cxnSpLocks noChangeShapeType="1"/>
            <a:stCxn id="85" idx="6"/>
            <a:endCxn id="59" idx="1"/>
          </p:cNvCxnSpPr>
          <p:nvPr/>
        </p:nvCxnSpPr>
        <p:spPr bwMode="auto">
          <a:xfrm flipV="1">
            <a:off x="8987420" y="2032570"/>
            <a:ext cx="1133180" cy="17747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F103DCB-40E7-094E-B00F-D44B918D37C6}"/>
              </a:ext>
            </a:extLst>
          </p:cNvPr>
          <p:cNvGrpSpPr/>
          <p:nvPr/>
        </p:nvGrpSpPr>
        <p:grpSpPr>
          <a:xfrm>
            <a:off x="9501648" y="18303"/>
            <a:ext cx="2573675" cy="336616"/>
            <a:chOff x="432677" y="6174279"/>
            <a:chExt cx="2573675" cy="33661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748822B-9DF9-754B-8A48-327E34DD6CF5}"/>
                </a:ext>
              </a:extLst>
            </p:cNvPr>
            <p:cNvGrpSpPr/>
            <p:nvPr/>
          </p:nvGrpSpPr>
          <p:grpSpPr>
            <a:xfrm>
              <a:off x="896878" y="6174279"/>
              <a:ext cx="2109474" cy="335447"/>
              <a:chOff x="5726113" y="4652963"/>
              <a:chExt cx="2663825" cy="633412"/>
            </a:xfrm>
            <a:solidFill>
              <a:schemeClr val="bg1"/>
            </a:solidFill>
          </p:grpSpPr>
          <p:sp>
            <p:nvSpPr>
              <p:cNvPr id="279" name="Rectangle 140">
                <a:extLst>
                  <a:ext uri="{FF2B5EF4-FFF2-40B4-BE49-F238E27FC236}">
                    <a16:creationId xmlns:a16="http://schemas.microsoft.com/office/drawing/2014/main" id="{0D1D2E2E-15F3-FB4B-94B2-1B220CCBC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113" y="4652963"/>
                <a:ext cx="2663825" cy="63341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endParaRPr lang="en-US" altLang="en-US" sz="1400" b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0" name="Text Box 141">
                <a:extLst>
                  <a:ext uri="{FF2B5EF4-FFF2-40B4-BE49-F238E27FC236}">
                    <a16:creationId xmlns:a16="http://schemas.microsoft.com/office/drawing/2014/main" id="{84725106-1647-1646-9A8D-4C4A288F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4724399"/>
                <a:ext cx="2181225" cy="4138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 algn="l"/>
                <a:r>
                  <a:rPr lang="en-US" alt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YAML/Jinja2/SLS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29B70223-E564-DA4C-9456-8DE13CDC3EBA}"/>
                </a:ext>
              </a:extLst>
            </p:cNvPr>
            <p:cNvGrpSpPr/>
            <p:nvPr/>
          </p:nvGrpSpPr>
          <p:grpSpPr>
            <a:xfrm>
              <a:off x="432677" y="6175448"/>
              <a:ext cx="464200" cy="335447"/>
              <a:chOff x="5726113" y="4652963"/>
              <a:chExt cx="2663825" cy="633412"/>
            </a:xfrm>
          </p:grpSpPr>
          <p:sp>
            <p:nvSpPr>
              <p:cNvPr id="285" name="Rectangle 140">
                <a:extLst>
                  <a:ext uri="{FF2B5EF4-FFF2-40B4-BE49-F238E27FC236}">
                    <a16:creationId xmlns:a16="http://schemas.microsoft.com/office/drawing/2014/main" id="{1C8C6963-30EC-A844-A333-ED962930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113" y="4652963"/>
                <a:ext cx="2663825" cy="63341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endParaRPr lang="en-US" altLang="en-US" sz="1400" b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6" name="Text Box 141">
                <a:extLst>
                  <a:ext uri="{FF2B5EF4-FFF2-40B4-BE49-F238E27FC236}">
                    <a16:creationId xmlns:a16="http://schemas.microsoft.com/office/drawing/2014/main" id="{810AF938-F4BD-404E-8BD5-5F8541FDA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4724399"/>
                <a:ext cx="2181225" cy="455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 algn="l"/>
                <a:endParaRPr lang="en-US" alt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289" name="Oval 130">
            <a:extLst>
              <a:ext uri="{FF2B5EF4-FFF2-40B4-BE49-F238E27FC236}">
                <a16:creationId xmlns:a16="http://schemas.microsoft.com/office/drawing/2014/main" id="{BAAE867B-4527-1A47-8CC7-743FA6D0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870" y="1375473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OpenSDS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0" name="Line 123">
            <a:extLst>
              <a:ext uri="{FF2B5EF4-FFF2-40B4-BE49-F238E27FC236}">
                <a16:creationId xmlns:a16="http://schemas.microsoft.com/office/drawing/2014/main" id="{E39A8754-3B10-704D-990F-479B185FE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1822" y="1516144"/>
            <a:ext cx="172164" cy="5162179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0" name="Text Box 122">
            <a:extLst>
              <a:ext uri="{FF2B5EF4-FFF2-40B4-BE49-F238E27FC236}">
                <a16:creationId xmlns:a16="http://schemas.microsoft.com/office/drawing/2014/main" id="{61CB015C-3B14-5E4D-85BD-2B741501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78" y="3337418"/>
            <a:ext cx="12731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v-SE" alt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 States</a:t>
            </a:r>
            <a:endParaRPr lang="en-US" altLang="en-US" sz="14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1" name="Oval 130">
            <a:extLst>
              <a:ext uri="{FF2B5EF4-FFF2-40B4-BE49-F238E27FC236}">
                <a16:creationId xmlns:a16="http://schemas.microsoft.com/office/drawing/2014/main" id="{0F564D7B-FF86-594D-ADD0-711A1D1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640" y="2489759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packages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2" name="Oval 130">
            <a:extLst>
              <a:ext uri="{FF2B5EF4-FFF2-40B4-BE49-F238E27FC236}">
                <a16:creationId xmlns:a16="http://schemas.microsoft.com/office/drawing/2014/main" id="{87377814-E35C-3447-A6FD-E45E1D67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55" y="1967733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devstack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3" name="Oval 130">
            <a:extLst>
              <a:ext uri="{FF2B5EF4-FFF2-40B4-BE49-F238E27FC236}">
                <a16:creationId xmlns:a16="http://schemas.microsoft.com/office/drawing/2014/main" id="{F1DF9002-33DD-6A40-8402-0BA02F58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476" y="6122890"/>
            <a:ext cx="1636522" cy="476071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sv-SE" alt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mysql</a:t>
            </a:r>
            <a:endParaRPr lang="en-US" alt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8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FB722A-3ACA-5A46-BC64-7EE52408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6656">
            <a:off x="785813" y="912618"/>
            <a:ext cx="9840912" cy="39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022A1-E736-914F-8207-F56BCF74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172">
            <a:off x="88900" y="1490663"/>
            <a:ext cx="11099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2998BB-2785-624B-BF1A-8C0F55B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0"/>
            <a:ext cx="8786812" cy="6371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B2E38-8CA0-2144-BCFF-EA4829E798EC}"/>
              </a:ext>
            </a:extLst>
          </p:cNvPr>
          <p:cNvSpPr txBox="1"/>
          <p:nvPr/>
        </p:nvSpPr>
        <p:spPr>
          <a:xfrm>
            <a:off x="5372100" y="1728787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Site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5617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4FE3E-5BE7-6242-BE20-6A5583CD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90597">
            <a:off x="949326" y="1040710"/>
            <a:ext cx="10121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E2267-29D8-EE45-B366-52A19BB1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0640">
            <a:off x="726129" y="1972119"/>
            <a:ext cx="8859858" cy="2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3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9D3DD-5493-1A48-A24D-251F62707B19}"/>
              </a:ext>
            </a:extLst>
          </p:cNvPr>
          <p:cNvSpPr txBox="1"/>
          <p:nvPr/>
        </p:nvSpPr>
        <p:spPr>
          <a:xfrm>
            <a:off x="1100138" y="457200"/>
            <a:ext cx="544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Sample Output (Centos 7.5)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95582-6A33-C146-AFA6-F32F1BBEF7BB}"/>
              </a:ext>
            </a:extLst>
          </p:cNvPr>
          <p:cNvSpPr txBox="1"/>
          <p:nvPr/>
        </p:nvSpPr>
        <p:spPr>
          <a:xfrm>
            <a:off x="714374" y="2828926"/>
            <a:ext cx="10558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hlinkClick r:id="rId2"/>
              </a:rPr>
              <a:t>https://github.com/opensds/opensds-installer/files/2413222/Demo_Installer_Centos7_log.txt 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9215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108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OpenSDS-installer/salt</vt:lpstr>
      <vt:lpstr>Salt Overview</vt:lpstr>
      <vt:lpstr>Solution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Noel McLoughlin</dc:creator>
  <cp:keywords/>
  <dc:description/>
  <cp:lastModifiedBy>Noel McLoughlin</cp:lastModifiedBy>
  <cp:revision>11</cp:revision>
  <dcterms:created xsi:type="dcterms:W3CDTF">2018-09-25T14:44:13Z</dcterms:created>
  <dcterms:modified xsi:type="dcterms:W3CDTF">2018-09-25T16:58:56Z</dcterms:modified>
  <cp:category/>
</cp:coreProperties>
</file>